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1B53-F97B-44C7-993B-F7E212A72C9E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9092-B7C7-4412-A600-4795ECEA9E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BD2E1-F87F-43C4-BB88-20C541976452}" type="slidenum">
              <a:rPr lang="en-AU"/>
              <a:pPr/>
              <a:t>14</a:t>
            </a:fld>
            <a:endParaRPr lang="en-AU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-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79D50D-2C20-4B93-B08A-9528D4B60098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5C767D3-A1B4-4BC0-AD45-A24E9B4F7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Muralidhara</a:t>
            </a:r>
            <a:r>
              <a:rPr lang="en-US" dirty="0" smtClean="0"/>
              <a:t> V N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IIIT Bangalore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Elliptic curve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used in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Alice  chooses a large integer A (&lt;n) which is her secret key and public key is AG.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To send a message, M to Alice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Send (KG, M+ </a:t>
            </a:r>
            <a:r>
              <a:rPr lang="en-US" sz="3600" dirty="0" smtClean="0"/>
              <a:t>KAG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used in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Alice  chooses a large integer A (&lt;n) which is her secret key and public key is AG.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To send a message, M to Alice</a:t>
            </a:r>
          </a:p>
          <a:p>
            <a:pPr>
              <a:buNone/>
            </a:pPr>
            <a:r>
              <a:rPr lang="en-US" sz="3600" dirty="0" smtClean="0"/>
              <a:t>Send (KG, M+ KAG)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Alice Computes M+KAG-A(KG)=M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ECC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Sub-exponential algorithms are known for factorizing Integers and solving discrete logarithmic problems over finite fields.</a:t>
            </a:r>
          </a:p>
          <a:p>
            <a:endParaRPr lang="en-US" sz="3600" dirty="0" smtClean="0"/>
          </a:p>
          <a:p>
            <a:r>
              <a:rPr lang="en-US" sz="3600" dirty="0" smtClean="0"/>
              <a:t>In general, only exponential algorithms are known for ECDLP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ECC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 general, only exponential algorithms are known for ECDLP</a:t>
            </a:r>
          </a:p>
          <a:p>
            <a:endParaRPr lang="en-US" sz="3600" dirty="0" smtClean="0"/>
          </a:p>
          <a:p>
            <a:r>
              <a:rPr lang="en-US" sz="3600" dirty="0" smtClean="0"/>
              <a:t>Compared to RSA, can use much smaller keys.</a:t>
            </a:r>
          </a:p>
          <a:p>
            <a:endParaRPr lang="en-US" sz="3600" dirty="0" smtClean="0"/>
          </a:p>
          <a:p>
            <a:r>
              <a:rPr lang="en-US" sz="3600" dirty="0" smtClean="0"/>
              <a:t>hence for similar security ECC offers significant computational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Comparable Key Sizes for Equivalent Security</a:t>
            </a:r>
            <a:endParaRPr lang="en-AU" dirty="0"/>
          </a:p>
        </p:txBody>
      </p:sp>
      <p:graphicFrame>
        <p:nvGraphicFramePr>
          <p:cNvPr id="103465" name="Group 41"/>
          <p:cNvGraphicFramePr>
            <a:graphicFrameLocks noGrp="1"/>
          </p:cNvGraphicFramePr>
          <p:nvPr/>
        </p:nvGraphicFramePr>
        <p:xfrm>
          <a:off x="457200" y="1600200"/>
          <a:ext cx="8077200" cy="520827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157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Symmetric scheme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(key size in 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ECC-based scheme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(size of 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in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charset="0"/>
                        </a:rPr>
                        <a:t>RSA/DSA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(modulus size in bits)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" charset="0"/>
                        </a:rPr>
                        <a:t>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160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1024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224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2048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3072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192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384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7680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15360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Curve over a field defined by</a:t>
            </a:r>
          </a:p>
          <a:p>
            <a:pPr>
              <a:buNone/>
            </a:pPr>
            <a:endParaRPr lang="en-US" sz="3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AU" sz="3600" i="1" dirty="0" smtClean="0"/>
              <a:t>y</a:t>
            </a:r>
            <a:r>
              <a:rPr lang="en-AU" sz="3600" baseline="30000" dirty="0" smtClean="0"/>
              <a:t>2</a:t>
            </a:r>
            <a:r>
              <a:rPr lang="en-AU" sz="3600" dirty="0" smtClean="0"/>
              <a:t> = </a:t>
            </a:r>
            <a:r>
              <a:rPr lang="en-AU" sz="3600" i="1" dirty="0" smtClean="0"/>
              <a:t>x</a:t>
            </a:r>
            <a:r>
              <a:rPr lang="en-AU" sz="3600" baseline="30000" dirty="0" smtClean="0"/>
              <a:t>3</a:t>
            </a:r>
            <a:r>
              <a:rPr lang="en-AU" sz="3600" dirty="0" smtClean="0"/>
              <a:t> + </a:t>
            </a:r>
            <a:r>
              <a:rPr lang="en-AU" sz="3600" i="1" dirty="0" err="1" smtClean="0"/>
              <a:t>ax</a:t>
            </a:r>
            <a:r>
              <a:rPr lang="en-AU" sz="3600" i="1" dirty="0" smtClean="0"/>
              <a:t> </a:t>
            </a:r>
            <a:r>
              <a:rPr lang="en-AU" sz="3600" dirty="0" smtClean="0"/>
              <a:t>+ </a:t>
            </a:r>
            <a:r>
              <a:rPr lang="en-AU" sz="3600" i="1" dirty="0" smtClean="0"/>
              <a:t>b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in Cryptography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Curve over a  finite field (integer mod p) defined by</a:t>
            </a:r>
          </a:p>
          <a:p>
            <a:pPr>
              <a:buNone/>
            </a:pPr>
            <a:endParaRPr lang="en-US" sz="3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AU" sz="3600" i="1" dirty="0" smtClean="0"/>
              <a:t>		y</a:t>
            </a:r>
            <a:r>
              <a:rPr lang="en-AU" sz="3600" baseline="30000" dirty="0" smtClean="0"/>
              <a:t>2</a:t>
            </a:r>
            <a:r>
              <a:rPr lang="en-AU" sz="3600" dirty="0" smtClean="0"/>
              <a:t> = </a:t>
            </a:r>
            <a:r>
              <a:rPr lang="en-AU" sz="3600" i="1" dirty="0" smtClean="0"/>
              <a:t>x</a:t>
            </a:r>
            <a:r>
              <a:rPr lang="en-AU" sz="3600" baseline="30000" dirty="0" smtClean="0"/>
              <a:t>3</a:t>
            </a:r>
            <a:r>
              <a:rPr lang="en-AU" sz="3600" dirty="0" smtClean="0"/>
              <a:t> + </a:t>
            </a:r>
            <a:r>
              <a:rPr lang="en-AU" sz="3600" i="1" dirty="0" err="1" smtClean="0"/>
              <a:t>ax</a:t>
            </a:r>
            <a:r>
              <a:rPr lang="en-AU" sz="3600" i="1" dirty="0" smtClean="0"/>
              <a:t> </a:t>
            </a:r>
            <a:r>
              <a:rPr lang="en-AU" sz="3600" dirty="0" smtClean="0"/>
              <a:t>+ </a:t>
            </a:r>
            <a:r>
              <a:rPr lang="en-AU" sz="3600" i="1" dirty="0" smtClean="0"/>
              <a:t>b</a:t>
            </a:r>
          </a:p>
          <a:p>
            <a:pPr>
              <a:buNone/>
            </a:pPr>
            <a:r>
              <a:rPr lang="en-US" sz="3600" dirty="0" smtClean="0"/>
              <a:t>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AU" sz="3600" i="1" dirty="0" smtClean="0"/>
          </a:p>
          <a:p>
            <a:pPr>
              <a:buNone/>
            </a:pPr>
            <a:r>
              <a:rPr lang="en-US" sz="3600" b="1" dirty="0" smtClean="0"/>
              <a:t>				4</a:t>
            </a:r>
            <a:r>
              <a:rPr lang="en-US" sz="3600" dirty="0" smtClean="0"/>
              <a:t>a</a:t>
            </a:r>
            <a:r>
              <a:rPr lang="en-AU" sz="3600" baseline="30000" dirty="0" smtClean="0"/>
              <a:t>3</a:t>
            </a:r>
            <a:r>
              <a:rPr lang="en-US" sz="3600" b="1" dirty="0" smtClean="0"/>
              <a:t> + 27</a:t>
            </a:r>
            <a:r>
              <a:rPr lang="en-US" sz="3600" dirty="0" smtClean="0"/>
              <a:t>b</a:t>
            </a:r>
            <a:r>
              <a:rPr lang="en-AU" sz="3600" baseline="30000" dirty="0" smtClean="0"/>
              <a:t>2</a:t>
            </a:r>
            <a:r>
              <a:rPr lang="en-US" sz="3600" b="1" smtClean="0"/>
              <a:t> </a:t>
            </a:r>
            <a:r>
              <a:rPr lang="en-US" sz="3600" b="1" dirty="0" smtClean="0"/>
              <a:t>≠ 0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6" descr="ECurves.pdf                                                    00156198  Mnementh                      BEAE7A2F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46535" b="8949"/>
          <a:stretch>
            <a:fillRect/>
          </a:stretch>
        </p:blipFill>
        <p:spPr bwMode="auto">
          <a:xfrm>
            <a:off x="914885" y="1495281"/>
            <a:ext cx="7771429" cy="4477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for elliptic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Geometrically  Q+R is reflection of intersection of Q and 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 Problem on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Given an Integer k and a point P, on the computing </a:t>
            </a:r>
            <a:r>
              <a:rPr lang="en-US" sz="3600" dirty="0" err="1" smtClean="0"/>
              <a:t>kP</a:t>
            </a:r>
            <a:r>
              <a:rPr lang="en-US" sz="3600" dirty="0" smtClean="0"/>
              <a:t> is easy .</a:t>
            </a:r>
          </a:p>
          <a:p>
            <a:endParaRPr lang="en-US" sz="3600" dirty="0" smtClean="0"/>
          </a:p>
          <a:p>
            <a:r>
              <a:rPr lang="en-US" sz="3600" dirty="0" smtClean="0"/>
              <a:t>Can be done using repeated addition, takes only O(log k).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 Problem on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Given an Integer k and a point P, on the computing </a:t>
            </a:r>
            <a:r>
              <a:rPr lang="en-US" sz="3600" dirty="0" err="1" smtClean="0"/>
              <a:t>kP</a:t>
            </a:r>
            <a:r>
              <a:rPr lang="en-US" sz="3600" dirty="0" smtClean="0"/>
              <a:t> is easy .</a:t>
            </a:r>
          </a:p>
          <a:p>
            <a:endParaRPr lang="en-US" sz="3600" dirty="0" smtClean="0"/>
          </a:p>
          <a:p>
            <a:r>
              <a:rPr lang="en-US" sz="3600" dirty="0" smtClean="0"/>
              <a:t>But given </a:t>
            </a:r>
            <a:r>
              <a:rPr lang="en-US" sz="3600" dirty="0" err="1" smtClean="0"/>
              <a:t>kP</a:t>
            </a:r>
            <a:r>
              <a:rPr lang="en-US" sz="3600" dirty="0" smtClean="0"/>
              <a:t> and P, computing P is Hard. </a:t>
            </a:r>
          </a:p>
          <a:p>
            <a:endParaRPr lang="en-US" sz="3600" dirty="0" smtClean="0"/>
          </a:p>
          <a:p>
            <a:r>
              <a:rPr lang="en-US" sz="3600" dirty="0" smtClean="0"/>
              <a:t>In general </a:t>
            </a:r>
            <a:r>
              <a:rPr lang="en-US" sz="3600" dirty="0" smtClean="0"/>
              <a:t>only exponential time algorithms are known </a:t>
            </a:r>
            <a:r>
              <a:rPr lang="en-US" sz="3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used in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Public key crypto systems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Alice and Bob has a pair of keys.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When Alice wants to send a message </a:t>
            </a:r>
          </a:p>
          <a:p>
            <a:pPr>
              <a:buNone/>
            </a:pPr>
            <a:r>
              <a:rPr lang="en-US" sz="3600" dirty="0" smtClean="0"/>
              <a:t>Encryption (message, public key of Bob)</a:t>
            </a:r>
          </a:p>
          <a:p>
            <a:pPr>
              <a:buNone/>
            </a:pPr>
            <a:r>
              <a:rPr lang="en-US" sz="3600" dirty="0" smtClean="0"/>
              <a:t>Decryption (message, private key of Bob)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used in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Users select an elliptic curve and a point G of large order, say n.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Alice  chooses a large integer A (&lt;n) which is her secret key and public key is AG.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</TotalTime>
  <Words>415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Elliptic curve Cryptography</vt:lpstr>
      <vt:lpstr>Elliptic Curve </vt:lpstr>
      <vt:lpstr>Elliptic Curves in Cryptography </vt:lpstr>
      <vt:lpstr>Example</vt:lpstr>
      <vt:lpstr>Operation for elliptic curve</vt:lpstr>
      <vt:lpstr>Discrete Logarithm Problem on EC</vt:lpstr>
      <vt:lpstr>Discrete Logarithm Problem on EC</vt:lpstr>
      <vt:lpstr>How is it used in Cryptography</vt:lpstr>
      <vt:lpstr>How is it used in Cryptography</vt:lpstr>
      <vt:lpstr>How is it used in Cryptography</vt:lpstr>
      <vt:lpstr>How is it used in Cryptography</vt:lpstr>
      <vt:lpstr> ECC Security</vt:lpstr>
      <vt:lpstr> ECC Security</vt:lpstr>
      <vt:lpstr>Comparable Key Sizes for Equivalent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Prof.Murali</dc:creator>
  <cp:lastModifiedBy>Prof.Murali</cp:lastModifiedBy>
  <cp:revision>10</cp:revision>
  <dcterms:created xsi:type="dcterms:W3CDTF">2012-06-24T16:42:58Z</dcterms:created>
  <dcterms:modified xsi:type="dcterms:W3CDTF">2012-06-24T18:04:05Z</dcterms:modified>
</cp:coreProperties>
</file>