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4" r:id="rId9"/>
    <p:sldId id="263" r:id="rId10"/>
    <p:sldId id="266" r:id="rId11"/>
    <p:sldId id="271" r:id="rId12"/>
    <p:sldId id="265" r:id="rId13"/>
    <p:sldId id="272" r:id="rId14"/>
    <p:sldId id="267" r:id="rId15"/>
    <p:sldId id="270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B0C-EAA4-4181-A486-9CFD25B41D8D}" type="datetimeFigureOut">
              <a:rPr lang="en-IN" smtClean="0"/>
              <a:t>25-06-2012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C97D-DBBB-4EE3-8AF0-3FE94B0F738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B0C-EAA4-4181-A486-9CFD25B41D8D}" type="datetimeFigureOut">
              <a:rPr lang="en-IN" smtClean="0"/>
              <a:t>25-06-2012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C97D-DBBB-4EE3-8AF0-3FE94B0F73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B0C-EAA4-4181-A486-9CFD25B41D8D}" type="datetimeFigureOut">
              <a:rPr lang="en-IN" smtClean="0"/>
              <a:t>25-06-2012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C97D-DBBB-4EE3-8AF0-3FE94B0F73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B0C-EAA4-4181-A486-9CFD25B41D8D}" type="datetimeFigureOut">
              <a:rPr lang="en-IN" smtClean="0"/>
              <a:t>25-06-2012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C97D-DBBB-4EE3-8AF0-3FE94B0F73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B0C-EAA4-4181-A486-9CFD25B41D8D}" type="datetimeFigureOut">
              <a:rPr lang="en-IN" smtClean="0"/>
              <a:t>25-06-2012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C97D-DBBB-4EE3-8AF0-3FE94B0F738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B0C-EAA4-4181-A486-9CFD25B41D8D}" type="datetimeFigureOut">
              <a:rPr lang="en-IN" smtClean="0"/>
              <a:t>25-06-2012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C97D-DBBB-4EE3-8AF0-3FE94B0F73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B0C-EAA4-4181-A486-9CFD25B41D8D}" type="datetimeFigureOut">
              <a:rPr lang="en-IN" smtClean="0"/>
              <a:t>25-06-2012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C97D-DBBB-4EE3-8AF0-3FE94B0F738A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B0C-EAA4-4181-A486-9CFD25B41D8D}" type="datetimeFigureOut">
              <a:rPr lang="en-IN" smtClean="0"/>
              <a:t>25-06-2012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C97D-DBBB-4EE3-8AF0-3FE94B0F73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B0C-EAA4-4181-A486-9CFD25B41D8D}" type="datetimeFigureOut">
              <a:rPr lang="en-IN" smtClean="0"/>
              <a:t>25-06-2012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C97D-DBBB-4EE3-8AF0-3FE94B0F73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B0C-EAA4-4181-A486-9CFD25B41D8D}" type="datetimeFigureOut">
              <a:rPr lang="en-IN" smtClean="0"/>
              <a:t>25-06-2012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C97D-DBBB-4EE3-8AF0-3FE94B0F738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B0C-EAA4-4181-A486-9CFD25B41D8D}" type="datetimeFigureOut">
              <a:rPr lang="en-IN" smtClean="0"/>
              <a:t>25-06-2012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C97D-DBBB-4EE3-8AF0-3FE94B0F73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2865B0C-EAA4-4181-A486-9CFD25B41D8D}" type="datetimeFigureOut">
              <a:rPr lang="en-IN" smtClean="0"/>
              <a:t>25-06-2012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F5FC97D-DBBB-4EE3-8AF0-3FE94B0F738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Expanders &amp; Ramanujan Graphs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G.Srinivasaraghavan</a:t>
            </a:r>
            <a:r>
              <a:rPr lang="en-US" dirty="0" smtClean="0"/>
              <a:t>, IIIT-B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87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Expander Graphs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Expander Families have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𝜹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𝑶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(</m:t>
                    </m:r>
                    <m:func>
                      <m:func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/>
                            <a:ea typeface="Cambria Math"/>
                          </a:rPr>
                          <m:t>𝐥𝐨𝐠</m:t>
                        </m:r>
                      </m:fName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IN" b="1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Expander Families are close to </a:t>
                </a:r>
                <a:r>
                  <a:rPr lang="en-US" dirty="0" smtClean="0"/>
                  <a:t>random: </a:t>
                </a:r>
                <a:r>
                  <a:rPr lang="en-US" b="1" dirty="0" smtClean="0"/>
                  <a:t>Expander </a:t>
                </a:r>
                <a:r>
                  <a:rPr lang="en-US" b="1" dirty="0" smtClean="0"/>
                  <a:t>Mixing </a:t>
                </a:r>
                <a:r>
                  <a:rPr lang="en-US" b="1" dirty="0" smtClean="0"/>
                  <a:t>Lemma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𝑺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𝑻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𝑽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:r>
                  <a:rPr lang="en-US" b="1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𝑬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𝑺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𝑻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𝒅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𝑺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𝑻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|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b="1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𝑺</m:t>
                            </m:r>
                          </m:e>
                        </m:d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𝑻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</m:rad>
                  </m:oMath>
                </a14:m>
                <a:endParaRPr lang="en-IN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7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Margulis</a:t>
            </a:r>
            <a:r>
              <a:rPr lang="en-US" dirty="0" smtClean="0"/>
              <a:t> Construction (1973)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                </m:t>
                    </m:r>
                    <m:r>
                      <a:rPr lang="en-US" b="1" i="1" smtClean="0">
                        <a:latin typeface="Cambria Math"/>
                      </a:rPr>
                      <m:t>𝑮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𝒎</m:t>
                            </m:r>
                          </m:sub>
                        </m:sSub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𝒎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±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𝒚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, 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±</m:t>
                                      </m:r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𝒚</m:t>
                                          </m:r>
                                          <m:r>
                                            <a:rPr lang="en-US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, 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𝒚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±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±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n-US" b="1" dirty="0" smtClean="0"/>
                  <a:t>, </a:t>
                </a:r>
                <a:r>
                  <a:rPr lang="en-US" dirty="0" smtClean="0"/>
                  <a:t>mod 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m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mtClean="0"/>
                  <a:t>	Graphs </a:t>
                </a:r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 smtClean="0"/>
                  <a:t> vertices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𝟖</m:t>
                    </m:r>
                  </m:oMath>
                </a14:m>
                <a:endParaRPr lang="en-US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9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Expander Families that are Ramanujan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really need are families of expander graphs that are </a:t>
            </a:r>
            <a:r>
              <a:rPr lang="en-US" dirty="0" smtClean="0"/>
              <a:t>Ramanujan</a:t>
            </a:r>
            <a:r>
              <a:rPr lang="en-US" dirty="0"/>
              <a:t> </a:t>
            </a:r>
            <a:r>
              <a:rPr lang="en-US" dirty="0" smtClean="0"/>
              <a:t>(Ramanujan Families)</a:t>
            </a:r>
            <a:endParaRPr lang="en-IN" dirty="0" smtClean="0"/>
          </a:p>
          <a:p>
            <a:endParaRPr lang="en-US" dirty="0"/>
          </a:p>
          <a:p>
            <a:r>
              <a:rPr lang="en-US" dirty="0" smtClean="0"/>
              <a:t>Constructions exist now – but are highly non-trivial. Proofs of ‘Ramanujan-ness’ have used a wide range of deep mathematics – Representation Theory of Lie Groups, </a:t>
            </a:r>
            <a:r>
              <a:rPr lang="en-US" dirty="0"/>
              <a:t>N</a:t>
            </a:r>
            <a:r>
              <a:rPr lang="en-US" dirty="0" smtClean="0"/>
              <a:t>umber Theory, Algebraic Geometry, 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63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Ramanujan Families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Lubotzky, Phillips and </a:t>
                </a:r>
                <a:r>
                  <a:rPr lang="en-US" dirty="0" err="1" smtClean="0"/>
                  <a:t>Sarnak</a:t>
                </a:r>
                <a:r>
                  <a:rPr lang="en-US" dirty="0" smtClean="0"/>
                  <a:t> (1988):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𝒑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IN" dirty="0" smtClean="0"/>
                  <a:t> for some prime </a:t>
                </a:r>
                <a:r>
                  <a:rPr lang="en-IN" b="1" dirty="0" smtClean="0">
                    <a:latin typeface="Cambria Math" pitchFamily="18" charset="0"/>
                    <a:ea typeface="Cambria Math" pitchFamily="18" charset="0"/>
                  </a:rPr>
                  <a:t>p</a:t>
                </a:r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itchFamily="18" charset="0"/>
                        <a:ea typeface="Cambria Math" pitchFamily="18" charset="0"/>
                      </a:rPr>
                      <m:t>𝒅</m:t>
                    </m:r>
                    <m:r>
                      <a:rPr lang="en-US" b="1" i="1" smtClean="0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  <m:r>
                      <a:rPr lang="en-US" b="1" i="1" smtClean="0">
                        <a:latin typeface="Cambria Math" pitchFamily="18" charset="0"/>
                        <a:ea typeface="Cambria Math" pitchFamily="18" charset="0"/>
                      </a:rPr>
                      <m:t>𝟑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b="1" dirty="0" smtClean="0">
                    <a:latin typeface="Cambria Math" pitchFamily="18" charset="0"/>
                    <a:ea typeface="Cambria Math" pitchFamily="18" charset="0"/>
                  </a:rPr>
                  <a:t>x</a:t>
                </a:r>
                <a:r>
                  <a:rPr lang="en-IN" dirty="0" smtClean="0"/>
                  <a:t> is connected to </a:t>
                </a:r>
                <a:r>
                  <a:rPr lang="en-IN" b="1" dirty="0" smtClean="0">
                    <a:latin typeface="Cambria Math" pitchFamily="18" charset="0"/>
                    <a:ea typeface="Cambria Math" pitchFamily="18" charset="0"/>
                  </a:rPr>
                  <a:t>x+1</a:t>
                </a:r>
                <a:r>
                  <a:rPr lang="en-IN" dirty="0" smtClean="0"/>
                  <a:t>, </a:t>
                </a:r>
                <a:r>
                  <a:rPr lang="en-IN" b="1" dirty="0" smtClean="0">
                    <a:latin typeface="Cambria Math" pitchFamily="18" charset="0"/>
                    <a:ea typeface="Cambria Math" pitchFamily="18" charset="0"/>
                  </a:rPr>
                  <a:t>x-1</a:t>
                </a:r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itchFamily="18" charset="0"/>
                            <a:ea typeface="Cambria Math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itchFamily="18" charset="0"/>
                            <a:ea typeface="Cambria Math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IN" b="1" dirty="0" smtClean="0">
                    <a:latin typeface="Cambria Math" pitchFamily="18" charset="0"/>
                    <a:ea typeface="Cambria Math" pitchFamily="18" charset="0"/>
                  </a:rPr>
                  <a:t> modulo p.</a:t>
                </a:r>
              </a:p>
              <a:p>
                <a:endParaRPr lang="en-US" b="1" dirty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 smtClean="0">
                    <a:latin typeface="+mj-lt"/>
                    <a:ea typeface="Cambria Math" pitchFamily="18" charset="0"/>
                  </a:rPr>
                  <a:t>The proof crucially depended on the </a:t>
                </a:r>
                <a:r>
                  <a:rPr lang="en-US" b="1" dirty="0" smtClean="0">
                    <a:latin typeface="+mj-lt"/>
                    <a:ea typeface="Cambria Math" pitchFamily="18" charset="0"/>
                  </a:rPr>
                  <a:t>Ramanujan-</a:t>
                </a:r>
                <a:r>
                  <a:rPr lang="en-US" b="1" dirty="0" err="1" smtClean="0">
                    <a:latin typeface="+mj-lt"/>
                    <a:ea typeface="Cambria Math" pitchFamily="18" charset="0"/>
                  </a:rPr>
                  <a:t>Petersson</a:t>
                </a:r>
                <a:r>
                  <a:rPr lang="en-US" b="1" dirty="0" smtClean="0">
                    <a:latin typeface="+mj-lt"/>
                    <a:ea typeface="Cambria Math" pitchFamily="18" charset="0"/>
                  </a:rPr>
                  <a:t> Conjecture </a:t>
                </a:r>
                <a:r>
                  <a:rPr lang="en-US" dirty="0" smtClean="0">
                    <a:latin typeface="+mj-lt"/>
                    <a:ea typeface="Cambria Math" pitchFamily="18" charset="0"/>
                  </a:rPr>
                  <a:t>(now a theorem): that the Ramanujan Tau function, </a:t>
                </a:r>
              </a:p>
              <a:p>
                <a:pPr marL="0" indent="0">
                  <a:buNone/>
                </a:pPr>
                <a:r>
                  <a:rPr lang="en-IN" b="1" dirty="0" smtClean="0">
                    <a:ea typeface="Cambria Math" pitchFamily="18" charset="0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b="1" i="1" smtClean="0">
                            <a:latin typeface="Cambria Math"/>
                            <a:ea typeface="Cambria Math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/>
                            <a:ea typeface="Cambria Math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N" b="1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/>
                                <a:ea typeface="Cambria Math"/>
                              </a:rPr>
                              <m:t>𝝉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  <a:ea typeface="Cambria Math" pitchFamily="18" charset="0"/>
                              </a:rPr>
                              <m:t>𝒏</m:t>
                            </m:r>
                          </m:sup>
                        </m:sSup>
                      </m:e>
                    </m:nary>
                    <m:r>
                      <a:rPr lang="en-US" b="1" i="1" smtClean="0">
                        <a:latin typeface="Cambria Math"/>
                        <a:ea typeface="Cambria Math" pitchFamily="18" charset="0"/>
                      </a:rPr>
                      <m:t>=</m:t>
                    </m:r>
                    <m:r>
                      <a:rPr lang="en-US" b="1" i="1" smtClean="0">
                        <a:latin typeface="Cambria Math"/>
                        <a:ea typeface="Cambria Math" pitchFamily="18" charset="0"/>
                      </a:rPr>
                      <m:t>𝒒</m:t>
                    </m:r>
                    <m:nary>
                      <m:naryPr>
                        <m:chr m:val="∏"/>
                        <m:supHide m:val="on"/>
                        <m:ctrlPr>
                          <a:rPr lang="en-US" b="1" i="1" smtClean="0">
                            <a:latin typeface="Cambria Math"/>
                            <a:ea typeface="Cambria Math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/>
                            <a:ea typeface="Cambria Math" pitchFamily="18" charset="0"/>
                          </a:rPr>
                          <m:t>𝒏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  <a:ea typeface="Cambria Math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latin typeface="Cambria Math"/>
                                    <a:ea typeface="Cambria Math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/>
                                        <a:ea typeface="Cambria Math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/>
                                        <a:ea typeface="Cambria Math" pitchFamily="18" charset="0"/>
                                      </a:rPr>
                                      <m:t>𝒒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/>
                                        <a:ea typeface="Cambria Math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/>
                                <a:ea typeface="Cambria Math" pitchFamily="18" charset="0"/>
                              </a:rPr>
                              <m:t>𝟐𝟒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b="1" dirty="0" smtClean="0">
                    <a:latin typeface="Cambria Math" pitchFamily="18" charset="0"/>
                    <a:ea typeface="Cambria Math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 pitchFamily="18" charset="0"/>
                      </a:rPr>
                      <m:t>𝒒</m:t>
                    </m:r>
                    <m:r>
                      <a:rPr lang="en-US" b="1" i="1" smtClean="0">
                        <a:latin typeface="Cambria Math"/>
                        <a:ea typeface="Cambria Math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  <a:ea typeface="Cambria Math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  <a:ea typeface="Cambria Math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𝝅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𝒊𝒛</m:t>
                        </m:r>
                      </m:sup>
                    </m:sSup>
                  </m:oMath>
                </a14:m>
                <a:endParaRPr lang="en-IN" b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	</a:t>
                </a:r>
                <a:r>
                  <a:rPr lang="en-US" dirty="0" smtClean="0">
                    <a:latin typeface="+mj-lt"/>
                    <a:ea typeface="Cambria Math" pitchFamily="18" charset="0"/>
                  </a:rPr>
                  <a:t>satisfies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𝝉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𝒑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  <m:r>
                      <a:rPr lang="en-US" b="1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𝟐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p>
                        <m:f>
                          <m:fPr>
                            <m:ctrlPr>
                              <a:rPr lang="en-US" b="1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𝟏𝟏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r>
                  <a:rPr lang="en-IN" b="1" dirty="0" smtClean="0">
                    <a:latin typeface="Cambria Math" pitchFamily="18" charset="0"/>
                    <a:ea typeface="Cambria Math" pitchFamily="18" charset="0"/>
                  </a:rPr>
                  <a:t>,</a:t>
                </a:r>
                <a:r>
                  <a:rPr lang="en-IN" dirty="0" smtClean="0">
                    <a:latin typeface="+mj-lt"/>
                    <a:ea typeface="Cambria Math" pitchFamily="18" charset="0"/>
                  </a:rPr>
                  <a:t>for all primes </a:t>
                </a:r>
                <a:r>
                  <a:rPr lang="en-IN" b="1" dirty="0" smtClean="0">
                    <a:latin typeface="Cambria Math" pitchFamily="18" charset="0"/>
                    <a:ea typeface="Cambria Math" pitchFamily="18" charset="0"/>
                  </a:rPr>
                  <a:t>p.</a:t>
                </a:r>
              </a:p>
              <a:p>
                <a:pPr marL="0" indent="0">
                  <a:buNone/>
                </a:pPr>
                <a:endParaRPr lang="en-US" b="1" dirty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+mj-lt"/>
                    <a:ea typeface="Cambria Math" pitchFamily="18" charset="0"/>
                  </a:rPr>
                  <a:t>	Hence the name </a:t>
                </a:r>
                <a:r>
                  <a:rPr lang="en-US" b="1" dirty="0" smtClean="0">
                    <a:solidFill>
                      <a:srgbClr val="00B050"/>
                    </a:solidFill>
                    <a:latin typeface="+mj-lt"/>
                    <a:ea typeface="Cambria Math" pitchFamily="18" charset="0"/>
                  </a:rPr>
                  <a:t>Ramanujan Graphs</a:t>
                </a:r>
                <a:r>
                  <a:rPr lang="en-US" dirty="0" smtClean="0">
                    <a:latin typeface="+mj-lt"/>
                    <a:ea typeface="Cambria Math" pitchFamily="18" charset="0"/>
                  </a:rPr>
                  <a:t>.</a:t>
                </a:r>
                <a:endParaRPr lang="en-IN" dirty="0">
                  <a:latin typeface="+mj-lt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000" r="-963" b="-1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19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Ramanujan Families of Arbitrary size?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Construction of Ramanujan families for any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 other than primes and prime powers remains an important open problem.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2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Sanjeev</a:t>
            </a:r>
            <a:r>
              <a:rPr lang="en-US" dirty="0" smtClean="0"/>
              <a:t> </a:t>
            </a:r>
            <a:r>
              <a:rPr lang="en-US" dirty="0" err="1" smtClean="0"/>
              <a:t>Arora</a:t>
            </a:r>
            <a:r>
              <a:rPr lang="en-US" dirty="0" smtClean="0"/>
              <a:t>, and Boaz Barak. Computational Complexity – A Modern Approach. Cambridge University Press. 2009.</a:t>
            </a:r>
          </a:p>
          <a:p>
            <a:endParaRPr lang="en-IN" dirty="0" smtClean="0"/>
          </a:p>
          <a:p>
            <a:r>
              <a:rPr lang="en-IN" dirty="0" smtClean="0"/>
              <a:t>S</a:t>
            </a:r>
            <a:r>
              <a:rPr lang="en-IN" dirty="0"/>
              <a:t>. </a:t>
            </a:r>
            <a:r>
              <a:rPr lang="en-IN" dirty="0" err="1"/>
              <a:t>Hoory</a:t>
            </a:r>
            <a:r>
              <a:rPr lang="en-IN" dirty="0"/>
              <a:t>, N. </a:t>
            </a:r>
            <a:r>
              <a:rPr lang="en-IN" dirty="0" err="1"/>
              <a:t>Linial</a:t>
            </a:r>
            <a:r>
              <a:rPr lang="en-IN" dirty="0"/>
              <a:t>, and A. </a:t>
            </a:r>
            <a:r>
              <a:rPr lang="en-IN" dirty="0" err="1"/>
              <a:t>Wigderson</a:t>
            </a:r>
            <a:r>
              <a:rPr lang="en-IN" dirty="0"/>
              <a:t>. Expander Graphs and </a:t>
            </a:r>
            <a:r>
              <a:rPr lang="en-IN" dirty="0" smtClean="0"/>
              <a:t>their Applications</a:t>
            </a:r>
            <a:r>
              <a:rPr lang="en-IN" dirty="0"/>
              <a:t>. Bull. AMS, Vol. 43 (4), (2006</a:t>
            </a:r>
            <a:r>
              <a:rPr lang="en-IN" dirty="0" smtClean="0"/>
              <a:t>).</a:t>
            </a:r>
            <a:endParaRPr lang="en-IN" dirty="0"/>
          </a:p>
          <a:p>
            <a:endParaRPr lang="en-IN" dirty="0" smtClean="0"/>
          </a:p>
          <a:p>
            <a:r>
              <a:rPr lang="en-US" dirty="0" smtClean="0"/>
              <a:t>Lazlo </a:t>
            </a:r>
            <a:r>
              <a:rPr lang="en-US" dirty="0" err="1" smtClean="0"/>
              <a:t>Lovasz</a:t>
            </a:r>
            <a:r>
              <a:rPr lang="en-US" dirty="0" smtClean="0"/>
              <a:t>. Eigenvalues of Graphs. Unpublished Manuscript. 2007.</a:t>
            </a:r>
          </a:p>
          <a:p>
            <a:endParaRPr lang="en-US" dirty="0"/>
          </a:p>
          <a:p>
            <a:r>
              <a:rPr lang="en-IN" dirty="0"/>
              <a:t>M. Ram </a:t>
            </a:r>
            <a:r>
              <a:rPr lang="en-IN" dirty="0" err="1" smtClean="0"/>
              <a:t>Murty</a:t>
            </a:r>
            <a:r>
              <a:rPr lang="en-IN" dirty="0" smtClean="0"/>
              <a:t>. </a:t>
            </a:r>
            <a:r>
              <a:rPr lang="en-IN" dirty="0"/>
              <a:t>Ramanujan Graphs. J. Ramanujan Math. Soc. 18 (2003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5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G.Srinivasaraghavan</a:t>
            </a:r>
            <a:r>
              <a:rPr lang="en-US" dirty="0" smtClean="0"/>
              <a:t>, IIIT-B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2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Highly Connected Graphs</a:t>
            </a:r>
            <a:endParaRPr lang="en-IN" dirty="0"/>
          </a:p>
        </p:txBody>
      </p:sp>
      <p:sp>
        <p:nvSpPr>
          <p:cNvPr id="134" name="TextBox 133"/>
          <p:cNvSpPr txBox="1"/>
          <p:nvPr/>
        </p:nvSpPr>
        <p:spPr>
          <a:xfrm>
            <a:off x="331598" y="4351766"/>
            <a:ext cx="26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IN" dirty="0"/>
          </a:p>
        </p:txBody>
      </p:sp>
      <p:grpSp>
        <p:nvGrpSpPr>
          <p:cNvPr id="157" name="Group 156"/>
          <p:cNvGrpSpPr/>
          <p:nvPr/>
        </p:nvGrpSpPr>
        <p:grpSpPr>
          <a:xfrm>
            <a:off x="395536" y="1412776"/>
            <a:ext cx="4003286" cy="4597898"/>
            <a:chOff x="190057" y="1617380"/>
            <a:chExt cx="4003286" cy="4597898"/>
          </a:xfrm>
        </p:grpSpPr>
        <p:grpSp>
          <p:nvGrpSpPr>
            <p:cNvPr id="80" name="Group 79"/>
            <p:cNvGrpSpPr/>
            <p:nvPr/>
          </p:nvGrpSpPr>
          <p:grpSpPr>
            <a:xfrm>
              <a:off x="251520" y="1948158"/>
              <a:ext cx="3839989" cy="3857106"/>
              <a:chOff x="443979" y="1948158"/>
              <a:chExt cx="3839989" cy="385710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43979" y="3140968"/>
                <a:ext cx="144016" cy="14401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174998" y="5661248"/>
                <a:ext cx="144016" cy="14401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350609" y="5301208"/>
                <a:ext cx="144016" cy="14401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995936" y="4608408"/>
                <a:ext cx="144016" cy="14401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115160" y="5293486"/>
                <a:ext cx="144016" cy="14401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67544" y="4437112"/>
                <a:ext cx="144016" cy="14401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187624" y="2207527"/>
                <a:ext cx="144016" cy="14401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555776" y="1948158"/>
                <a:ext cx="144016" cy="14401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597940" y="2419628"/>
                <a:ext cx="144016" cy="14401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139952" y="3300451"/>
                <a:ext cx="144016" cy="14401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7" name="Straight Connector 16"/>
              <p:cNvCxnSpPr>
                <a:stCxn id="13" idx="5"/>
                <a:endCxn id="14" idx="1"/>
              </p:cNvCxnSpPr>
              <p:nvPr/>
            </p:nvCxnSpPr>
            <p:spPr>
              <a:xfrm>
                <a:off x="2678701" y="2071083"/>
                <a:ext cx="940330" cy="369636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endCxn id="13" idx="2"/>
              </p:cNvCxnSpPr>
              <p:nvPr/>
            </p:nvCxnSpPr>
            <p:spPr>
              <a:xfrm flipV="1">
                <a:off x="1331640" y="2020166"/>
                <a:ext cx="1224136" cy="259369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3" idx="4"/>
                <a:endCxn id="15" idx="5"/>
              </p:cNvCxnSpPr>
              <p:nvPr/>
            </p:nvCxnSpPr>
            <p:spPr>
              <a:xfrm>
                <a:off x="2627784" y="2092174"/>
                <a:ext cx="1635093" cy="1331202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2" idx="5"/>
                <a:endCxn id="14" idx="2"/>
              </p:cNvCxnSpPr>
              <p:nvPr/>
            </p:nvCxnSpPr>
            <p:spPr>
              <a:xfrm>
                <a:off x="1310549" y="2330452"/>
                <a:ext cx="2287391" cy="161184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3" idx="3"/>
                <a:endCxn id="4" idx="6"/>
              </p:cNvCxnSpPr>
              <p:nvPr/>
            </p:nvCxnSpPr>
            <p:spPr>
              <a:xfrm flipH="1">
                <a:off x="587995" y="2071083"/>
                <a:ext cx="1988872" cy="1141893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12" idx="4"/>
                <a:endCxn id="11" idx="7"/>
              </p:cNvCxnSpPr>
              <p:nvPr/>
            </p:nvCxnSpPr>
            <p:spPr>
              <a:xfrm flipH="1">
                <a:off x="590469" y="2351543"/>
                <a:ext cx="669163" cy="210666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4" idx="4"/>
                <a:endCxn id="11" idx="0"/>
              </p:cNvCxnSpPr>
              <p:nvPr/>
            </p:nvCxnSpPr>
            <p:spPr>
              <a:xfrm>
                <a:off x="515987" y="3284984"/>
                <a:ext cx="23565" cy="1152128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endCxn id="10" idx="1"/>
              </p:cNvCxnSpPr>
              <p:nvPr/>
            </p:nvCxnSpPr>
            <p:spPr>
              <a:xfrm>
                <a:off x="566904" y="4581129"/>
                <a:ext cx="569347" cy="733448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1" idx="5"/>
                <a:endCxn id="7" idx="1"/>
              </p:cNvCxnSpPr>
              <p:nvPr/>
            </p:nvCxnSpPr>
            <p:spPr>
              <a:xfrm>
                <a:off x="590469" y="4560037"/>
                <a:ext cx="1605620" cy="1122302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2" idx="3"/>
                <a:endCxn id="4" idx="7"/>
              </p:cNvCxnSpPr>
              <p:nvPr/>
            </p:nvCxnSpPr>
            <p:spPr>
              <a:xfrm flipH="1">
                <a:off x="566904" y="2330452"/>
                <a:ext cx="641811" cy="831607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10" idx="6"/>
                <a:endCxn id="8" idx="2"/>
              </p:cNvCxnSpPr>
              <p:nvPr/>
            </p:nvCxnSpPr>
            <p:spPr>
              <a:xfrm>
                <a:off x="1259176" y="5365494"/>
                <a:ext cx="2091433" cy="7722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9" idx="3"/>
                <a:endCxn id="8" idx="6"/>
              </p:cNvCxnSpPr>
              <p:nvPr/>
            </p:nvCxnSpPr>
            <p:spPr>
              <a:xfrm flipH="1">
                <a:off x="3494625" y="4731333"/>
                <a:ext cx="522402" cy="641883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8" idx="7"/>
                <a:endCxn id="15" idx="3"/>
              </p:cNvCxnSpPr>
              <p:nvPr/>
            </p:nvCxnSpPr>
            <p:spPr>
              <a:xfrm flipV="1">
                <a:off x="3473534" y="3423376"/>
                <a:ext cx="687509" cy="1898923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9" idx="7"/>
                <a:endCxn id="15" idx="4"/>
              </p:cNvCxnSpPr>
              <p:nvPr/>
            </p:nvCxnSpPr>
            <p:spPr>
              <a:xfrm flipV="1">
                <a:off x="4118861" y="3444467"/>
                <a:ext cx="93099" cy="1185032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14" idx="3"/>
                <a:endCxn id="9" idx="1"/>
              </p:cNvCxnSpPr>
              <p:nvPr/>
            </p:nvCxnSpPr>
            <p:spPr>
              <a:xfrm>
                <a:off x="3619031" y="2542553"/>
                <a:ext cx="397996" cy="2086946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14" idx="4"/>
                <a:endCxn id="15" idx="0"/>
              </p:cNvCxnSpPr>
              <p:nvPr/>
            </p:nvCxnSpPr>
            <p:spPr>
              <a:xfrm>
                <a:off x="3669948" y="2563644"/>
                <a:ext cx="542012" cy="736807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7" idx="7"/>
                <a:endCxn id="9" idx="2"/>
              </p:cNvCxnSpPr>
              <p:nvPr/>
            </p:nvCxnSpPr>
            <p:spPr>
              <a:xfrm flipV="1">
                <a:off x="2297923" y="4680416"/>
                <a:ext cx="1698013" cy="1001923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7" idx="2"/>
                <a:endCxn id="10" idx="5"/>
              </p:cNvCxnSpPr>
              <p:nvPr/>
            </p:nvCxnSpPr>
            <p:spPr>
              <a:xfrm flipH="1" flipV="1">
                <a:off x="1238085" y="5416411"/>
                <a:ext cx="936913" cy="316845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8" idx="3"/>
                <a:endCxn id="7" idx="6"/>
              </p:cNvCxnSpPr>
              <p:nvPr/>
            </p:nvCxnSpPr>
            <p:spPr>
              <a:xfrm flipH="1">
                <a:off x="2319014" y="5424133"/>
                <a:ext cx="1052686" cy="309123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TextBox 130"/>
            <p:cNvSpPr txBox="1"/>
            <p:nvPr/>
          </p:nvSpPr>
          <p:spPr>
            <a:xfrm>
              <a:off x="2301854" y="1617380"/>
              <a:ext cx="2669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IN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90057" y="2771636"/>
              <a:ext cx="2669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IN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84910" y="5313007"/>
              <a:ext cx="2669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IN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197756" y="5394028"/>
              <a:ext cx="2669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IN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27584" y="1841619"/>
              <a:ext cx="5623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IN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792931" y="4739837"/>
              <a:ext cx="2669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345355" y="2060848"/>
              <a:ext cx="2669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IN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926402" y="2903633"/>
              <a:ext cx="2669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IN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856787" y="5845946"/>
              <a:ext cx="2669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IN" dirty="0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4737107" y="1424196"/>
            <a:ext cx="4083365" cy="4597898"/>
            <a:chOff x="4305059" y="1628800"/>
            <a:chExt cx="4083365" cy="4597898"/>
          </a:xfrm>
        </p:grpSpPr>
        <p:grpSp>
          <p:nvGrpSpPr>
            <p:cNvPr id="81" name="Group 80"/>
            <p:cNvGrpSpPr/>
            <p:nvPr/>
          </p:nvGrpSpPr>
          <p:grpSpPr>
            <a:xfrm>
              <a:off x="4427984" y="1988840"/>
              <a:ext cx="3839989" cy="3857106"/>
              <a:chOff x="443979" y="1948158"/>
              <a:chExt cx="3839989" cy="3857106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443979" y="3140968"/>
                <a:ext cx="144016" cy="14401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174998" y="5661248"/>
                <a:ext cx="144016" cy="14401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350609" y="5301208"/>
                <a:ext cx="144016" cy="14401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995936" y="4608408"/>
                <a:ext cx="144016" cy="14401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115160" y="5293486"/>
                <a:ext cx="144016" cy="14401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67544" y="4437112"/>
                <a:ext cx="144016" cy="14401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187624" y="2207527"/>
                <a:ext cx="144016" cy="14401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555776" y="1948158"/>
                <a:ext cx="144016" cy="14401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597940" y="2419628"/>
                <a:ext cx="144016" cy="14401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139952" y="3300451"/>
                <a:ext cx="144016" cy="14401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92" name="Straight Connector 91"/>
              <p:cNvCxnSpPr>
                <a:stCxn id="89" idx="6"/>
                <a:endCxn id="90" idx="1"/>
              </p:cNvCxnSpPr>
              <p:nvPr/>
            </p:nvCxnSpPr>
            <p:spPr>
              <a:xfrm>
                <a:off x="2699792" y="2020166"/>
                <a:ext cx="919239" cy="420553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83" idx="7"/>
                <a:endCxn id="89" idx="3"/>
              </p:cNvCxnSpPr>
              <p:nvPr/>
            </p:nvCxnSpPr>
            <p:spPr>
              <a:xfrm flipV="1">
                <a:off x="2297923" y="2071083"/>
                <a:ext cx="278944" cy="3611256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89" idx="2"/>
                <a:endCxn id="82" idx="6"/>
              </p:cNvCxnSpPr>
              <p:nvPr/>
            </p:nvCxnSpPr>
            <p:spPr>
              <a:xfrm flipH="1">
                <a:off x="587995" y="2020166"/>
                <a:ext cx="1967781" cy="119281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88" idx="4"/>
                <a:endCxn id="83" idx="1"/>
              </p:cNvCxnSpPr>
              <p:nvPr/>
            </p:nvCxnSpPr>
            <p:spPr>
              <a:xfrm>
                <a:off x="1259632" y="2351543"/>
                <a:ext cx="936457" cy="3330796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89" idx="4"/>
                <a:endCxn id="84" idx="0"/>
              </p:cNvCxnSpPr>
              <p:nvPr/>
            </p:nvCxnSpPr>
            <p:spPr>
              <a:xfrm>
                <a:off x="2627784" y="2092174"/>
                <a:ext cx="794833" cy="3209034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88" idx="6"/>
                <a:endCxn id="90" idx="2"/>
              </p:cNvCxnSpPr>
              <p:nvPr/>
            </p:nvCxnSpPr>
            <p:spPr>
              <a:xfrm>
                <a:off x="1331640" y="2279535"/>
                <a:ext cx="2266300" cy="212101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82" idx="4"/>
                <a:endCxn id="87" idx="0"/>
              </p:cNvCxnSpPr>
              <p:nvPr/>
            </p:nvCxnSpPr>
            <p:spPr>
              <a:xfrm>
                <a:off x="515987" y="3284984"/>
                <a:ext cx="23565" cy="1152128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>
                <a:endCxn id="86" idx="1"/>
              </p:cNvCxnSpPr>
              <p:nvPr/>
            </p:nvCxnSpPr>
            <p:spPr>
              <a:xfrm>
                <a:off x="566904" y="4581129"/>
                <a:ext cx="569347" cy="733448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87" idx="7"/>
                <a:endCxn id="91" idx="2"/>
              </p:cNvCxnSpPr>
              <p:nvPr/>
            </p:nvCxnSpPr>
            <p:spPr>
              <a:xfrm flipV="1">
                <a:off x="590469" y="3372459"/>
                <a:ext cx="3549483" cy="1085744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88" idx="3"/>
                <a:endCxn id="82" idx="7"/>
              </p:cNvCxnSpPr>
              <p:nvPr/>
            </p:nvCxnSpPr>
            <p:spPr>
              <a:xfrm flipH="1">
                <a:off x="566904" y="2330452"/>
                <a:ext cx="641811" cy="831607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87" idx="6"/>
                <a:endCxn id="84" idx="2"/>
              </p:cNvCxnSpPr>
              <p:nvPr/>
            </p:nvCxnSpPr>
            <p:spPr>
              <a:xfrm>
                <a:off x="611560" y="4509120"/>
                <a:ext cx="2739049" cy="864096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stCxn id="85" idx="3"/>
                <a:endCxn id="84" idx="6"/>
              </p:cNvCxnSpPr>
              <p:nvPr/>
            </p:nvCxnSpPr>
            <p:spPr>
              <a:xfrm flipH="1">
                <a:off x="3494625" y="4731333"/>
                <a:ext cx="522402" cy="641883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stCxn id="86" idx="0"/>
                <a:endCxn id="90" idx="3"/>
              </p:cNvCxnSpPr>
              <p:nvPr/>
            </p:nvCxnSpPr>
            <p:spPr>
              <a:xfrm flipV="1">
                <a:off x="1187168" y="2542553"/>
                <a:ext cx="2431863" cy="2750933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85" idx="7"/>
                <a:endCxn id="91" idx="4"/>
              </p:cNvCxnSpPr>
              <p:nvPr/>
            </p:nvCxnSpPr>
            <p:spPr>
              <a:xfrm flipV="1">
                <a:off x="4118861" y="3444467"/>
                <a:ext cx="93099" cy="1185032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86" idx="6"/>
                <a:endCxn id="85" idx="2"/>
              </p:cNvCxnSpPr>
              <p:nvPr/>
            </p:nvCxnSpPr>
            <p:spPr>
              <a:xfrm flipV="1">
                <a:off x="1259176" y="4680416"/>
                <a:ext cx="2736760" cy="685078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90" idx="5"/>
                <a:endCxn id="91" idx="0"/>
              </p:cNvCxnSpPr>
              <p:nvPr/>
            </p:nvCxnSpPr>
            <p:spPr>
              <a:xfrm>
                <a:off x="3720865" y="2542553"/>
                <a:ext cx="491095" cy="757898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83" idx="6"/>
                <a:endCxn id="91" idx="3"/>
              </p:cNvCxnSpPr>
              <p:nvPr/>
            </p:nvCxnSpPr>
            <p:spPr>
              <a:xfrm flipV="1">
                <a:off x="2319014" y="3423376"/>
                <a:ext cx="1842029" cy="230988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stCxn id="83" idx="2"/>
                <a:endCxn id="86" idx="5"/>
              </p:cNvCxnSpPr>
              <p:nvPr/>
            </p:nvCxnSpPr>
            <p:spPr>
              <a:xfrm flipH="1" flipV="1">
                <a:off x="1238085" y="5416411"/>
                <a:ext cx="936913" cy="316845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stCxn id="84" idx="1"/>
                <a:endCxn id="88" idx="5"/>
              </p:cNvCxnSpPr>
              <p:nvPr/>
            </p:nvCxnSpPr>
            <p:spPr>
              <a:xfrm flipH="1" flipV="1">
                <a:off x="1310549" y="2330452"/>
                <a:ext cx="2061151" cy="2991847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Connector 127"/>
            <p:cNvCxnSpPr>
              <a:stCxn id="82" idx="5"/>
              <a:endCxn id="85" idx="1"/>
            </p:cNvCxnSpPr>
            <p:nvPr/>
          </p:nvCxnSpPr>
          <p:spPr>
            <a:xfrm>
              <a:off x="4550909" y="3304575"/>
              <a:ext cx="3450123" cy="136560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6496935" y="1628800"/>
              <a:ext cx="2669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IN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385138" y="2783056"/>
              <a:ext cx="2669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IN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879991" y="5435932"/>
              <a:ext cx="2669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IN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305059" y="4571836"/>
              <a:ext cx="2669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IN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392837" y="5405448"/>
              <a:ext cx="2669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IN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022665" y="1907540"/>
              <a:ext cx="5623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IN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988012" y="4751257"/>
              <a:ext cx="2669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540436" y="2072268"/>
              <a:ext cx="2669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IN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8121483" y="2996952"/>
              <a:ext cx="2669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IN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051868" y="5857366"/>
              <a:ext cx="2669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IN" dirty="0"/>
            </a:p>
          </p:txBody>
        </p:sp>
      </p:grpSp>
      <p:sp>
        <p:nvSpPr>
          <p:cNvPr id="151" name="Oval 150"/>
          <p:cNvSpPr/>
          <p:nvPr/>
        </p:nvSpPr>
        <p:spPr>
          <a:xfrm>
            <a:off x="2592344" y="1735089"/>
            <a:ext cx="266941" cy="2423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8" name="Group 157"/>
          <p:cNvGrpSpPr/>
          <p:nvPr/>
        </p:nvGrpSpPr>
        <p:grpSpPr>
          <a:xfrm>
            <a:off x="465069" y="1928252"/>
            <a:ext cx="3962915" cy="1335376"/>
            <a:chOff x="190056" y="2160592"/>
            <a:chExt cx="3962915" cy="1335376"/>
          </a:xfrm>
        </p:grpSpPr>
        <p:sp>
          <p:nvSpPr>
            <p:cNvPr id="152" name="Oval 151"/>
            <p:cNvSpPr/>
            <p:nvPr/>
          </p:nvSpPr>
          <p:spPr>
            <a:xfrm>
              <a:off x="936655" y="2160592"/>
              <a:ext cx="266941" cy="2423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Oval 152"/>
            <p:cNvSpPr/>
            <p:nvPr/>
          </p:nvSpPr>
          <p:spPr>
            <a:xfrm>
              <a:off x="3331226" y="2370481"/>
              <a:ext cx="266941" cy="2423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Oval 153"/>
            <p:cNvSpPr/>
            <p:nvPr/>
          </p:nvSpPr>
          <p:spPr>
            <a:xfrm>
              <a:off x="3886030" y="3253658"/>
              <a:ext cx="266941" cy="2423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Oval 154"/>
            <p:cNvSpPr/>
            <p:nvPr/>
          </p:nvSpPr>
          <p:spPr>
            <a:xfrm>
              <a:off x="190056" y="3112013"/>
              <a:ext cx="266941" cy="2423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6" name="Oval 155"/>
          <p:cNvSpPr/>
          <p:nvPr/>
        </p:nvSpPr>
        <p:spPr>
          <a:xfrm>
            <a:off x="2209108" y="5399032"/>
            <a:ext cx="266941" cy="2423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73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Connectedness – Why is it important?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Efficient Communication Networks </a:t>
            </a:r>
            <a:r>
              <a:rPr lang="en-US" dirty="0" smtClean="0"/>
              <a:t>– ‘well connected’ topologies achieve low latencies with as few links (cost?) as possible</a:t>
            </a:r>
          </a:p>
          <a:p>
            <a:endParaRPr lang="en-US" b="1" dirty="0" smtClean="0"/>
          </a:p>
          <a:p>
            <a:r>
              <a:rPr lang="en-US" b="1" dirty="0" smtClean="0"/>
              <a:t>Design of Rapidly Mixing Stochastic Processes </a:t>
            </a:r>
            <a:r>
              <a:rPr lang="en-US" dirty="0" smtClean="0"/>
              <a:t>– a random walk on a well connected graph is likely to converge to its stationary distribution quickly</a:t>
            </a:r>
          </a:p>
          <a:p>
            <a:endParaRPr lang="en-US" b="1" dirty="0" smtClean="0"/>
          </a:p>
          <a:p>
            <a:r>
              <a:rPr lang="en-US" b="1" dirty="0" smtClean="0"/>
              <a:t>Pseudorandom Generators </a:t>
            </a:r>
            <a:r>
              <a:rPr lang="en-US" dirty="0" smtClean="0"/>
              <a:t>– random walk on a well connected graph can be a very good source of pseudorandom bits – ‘randomness extraction’</a:t>
            </a:r>
          </a:p>
          <a:p>
            <a:endParaRPr lang="en-US" b="1" dirty="0" smtClean="0"/>
          </a:p>
          <a:p>
            <a:r>
              <a:rPr lang="en-US" b="1" dirty="0" smtClean="0"/>
              <a:t>Error Correcting Codes </a:t>
            </a:r>
            <a:r>
              <a:rPr lang="en-US" dirty="0" smtClean="0"/>
              <a:t>– a ‘richly connected’ graph between messages and their codes (bipartite) is likely to lead to enough candidates among the codes that are mutually separated by a minimum distance (such as Hamming distance).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427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‘Connectedness’?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Low ‘Diameter’ </a:t>
                </a:r>
                <a:r>
                  <a:rPr lang="en-US" dirty="0" smtClean="0"/>
                  <a:t>– largest of the minimum distances between pairs of nodes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b="1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𝐦𝐚𝐱</m:t>
                            </m:r>
                          </m:e>
                          <m:lim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limLowPr>
                                  <m:e>
                                    <m:r>
                                      <a:rPr lang="en-US" b="1" i="0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𝐦𝐢𝐧</m:t>
                                    </m:r>
                                  </m:e>
                                  <m:lim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𝒖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𝒗</m:t>
                                        </m:r>
                                      </m:sub>
                                    </m:sSub>
                                  </m:lim>
                                </m:limLow>
                              </m:fName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𝒍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𝒖𝒗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b="1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b="1" dirty="0" smtClean="0"/>
                  <a:t>High</a:t>
                </a:r>
                <a:r>
                  <a:rPr lang="en-US" dirty="0" smtClean="0"/>
                  <a:t> ‘</a:t>
                </a:r>
                <a:r>
                  <a:rPr lang="en-US" b="1" dirty="0" smtClean="0"/>
                  <a:t>Expansion</a:t>
                </a:r>
                <a:r>
                  <a:rPr lang="en-US" dirty="0" smtClean="0"/>
                  <a:t>’ –  any subset of nodes of the graph has ‘enough’ edges going out to those not in the subset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𝐦𝐢𝐧</m:t>
                              </m:r>
                            </m:e>
                            <m:li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⊆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𝑽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, |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𝑺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|≤</m:t>
                              </m:r>
                              <m:f>
                                <m:fPr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den>
                              </m:f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𝑬</m:t>
                                      </m:r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𝒖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</m:d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 | 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∈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𝑺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, 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𝒗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∈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𝑺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𝑺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i="1" dirty="0"/>
                  <a:t>	</a:t>
                </a:r>
                <a:r>
                  <a:rPr lang="en-US" b="1" i="1" dirty="0" smtClean="0"/>
                  <a:t>	</a:t>
                </a:r>
                <a:r>
                  <a:rPr lang="en-US" i="1" u="sng" dirty="0" smtClean="0"/>
                  <a:t>Isoperimetric Number </a:t>
                </a:r>
                <a:r>
                  <a:rPr lang="en-US" dirty="0" smtClean="0"/>
                  <a:t>of the graph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13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42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3284984"/>
            <a:ext cx="8136904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600200"/>
                <a:ext cx="8568952" cy="506916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Deep relationships between the structural / combinatorial properties of a graph and the algebraic properties of its adjacency matrix. For a 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d</a:t>
                </a:r>
                <a:r>
                  <a:rPr lang="en-US" dirty="0" smtClean="0"/>
                  <a:t>-regular, 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n</a:t>
                </a:r>
                <a:r>
                  <a:rPr lang="en-US" dirty="0" smtClean="0"/>
                  <a:t>-vertex graph 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G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Adjacency graph 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A</a:t>
                </a:r>
                <a:r>
                  <a:rPr lang="en-US" dirty="0" smtClean="0"/>
                  <a:t> is symmetric, each row/column adding up to 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𝒅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b="1" dirty="0"/>
                  <a:t>…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𝒏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b="1" dirty="0"/>
                  <a:t>-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</a:t>
                </a:r>
                <a:r>
                  <a:rPr lang="en-US" dirty="0" err="1"/>
                  <a:t>eigen</a:t>
                </a:r>
                <a:r>
                  <a:rPr lang="en-US" dirty="0"/>
                  <a:t>-spectrum of 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A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G</a:t>
                </a:r>
                <a:r>
                  <a:rPr lang="en-US" dirty="0" smtClean="0"/>
                  <a:t> is Connected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r>
                  <a:rPr lang="en-US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; multiplicity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 smtClean="0"/>
                  <a:t> is the number of connected components of 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G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/>
                  <a:t>Maximum size of a clique in </a:t>
                </a:r>
                <a:r>
                  <a:rPr lang="en-US" b="1" dirty="0">
                    <a:latin typeface="Cambria Math" pitchFamily="18" charset="0"/>
                    <a:ea typeface="Cambria Math" pitchFamily="18" charset="0"/>
                  </a:rPr>
                  <a:t>G</a:t>
                </a:r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+1 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G</a:t>
                </a:r>
                <a:r>
                  <a:rPr lang="en-US" dirty="0" smtClean="0"/>
                  <a:t> is Bipartite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𝒏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b="1" dirty="0"/>
                  <a:t>-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𝒅</m:t>
                    </m:r>
                  </m:oMath>
                </a14:m>
                <a:r>
                  <a:rPr lang="en-US" b="1" dirty="0" smtClean="0"/>
                  <a:t>;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𝝌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𝑮</m:t>
                        </m:r>
                      </m:e>
                    </m:d>
                    <m:r>
                      <a:rPr lang="en-US" b="1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(Chromatic Number)</a:t>
                </a:r>
              </a:p>
              <a:p>
                <a:pPr marL="274320" lvl="1" indent="0">
                  <a:buNone/>
                </a:pPr>
                <a:r>
                  <a:rPr lang="en-US" sz="1900" dirty="0" smtClean="0"/>
                  <a:t>						</a:t>
                </a:r>
                <a:r>
                  <a:rPr lang="en-US" sz="1900" b="1" dirty="0" smtClean="0"/>
                  <a:t>                        (Hoffman, 1968)</a:t>
                </a:r>
              </a:p>
              <a:p>
                <a:pPr marL="274320" lvl="1" indent="0">
                  <a:buNone/>
                </a:pPr>
                <a:r>
                  <a:rPr lang="en-US" dirty="0" smtClean="0"/>
                  <a:t>						</a:t>
                </a:r>
              </a:p>
              <a:p>
                <a:pPr lvl="1"/>
                <a:r>
                  <a:rPr lang="en-US" dirty="0" smtClean="0"/>
                  <a:t>Maximum size of a cut in 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G</a:t>
                </a:r>
                <a:r>
                  <a:rPr lang="en-US" dirty="0" smtClean="0"/>
                  <a:t> is at most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𝑬</m:t>
                                </m:r>
                              </m:e>
                            </m:d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latin typeface="Cambria Math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latin typeface="Cambria Math"/>
                                  </a:rPr>
                                  <m:t>𝟒</m:t>
                                </m:r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b="1" dirty="0" smtClean="0"/>
              </a:p>
              <a:p>
                <a:pPr marL="274320" lvl="1" indent="0">
                  <a:buNone/>
                </a:pPr>
                <a:r>
                  <a:rPr lang="en-US" dirty="0" smtClean="0"/>
                  <a:t>						</a:t>
                </a:r>
                <a:r>
                  <a:rPr lang="en-US" b="1" dirty="0" smtClean="0"/>
                  <a:t>      (Delorme &amp; </a:t>
                </a:r>
                <a:r>
                  <a:rPr lang="en-US" b="1" dirty="0" err="1" smtClean="0"/>
                  <a:t>Poljak</a:t>
                </a:r>
                <a:r>
                  <a:rPr lang="en-US" b="1" dirty="0" smtClean="0"/>
                  <a:t>, 1993)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600200"/>
                <a:ext cx="8568952" cy="5069160"/>
              </a:xfrm>
              <a:blipFill rotWithShape="1">
                <a:blip r:embed="rId2"/>
                <a:stretch>
                  <a:fillRect l="-284" t="-1083" r="-213" b="-1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Spectral Graph Theory – Unifying Theme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6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Gap and Connectivity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𝝀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b="1" dirty="0" smtClean="0"/>
                  <a:t>) </a:t>
                </a:r>
                <a:r>
                  <a:rPr lang="en-IN" dirty="0" smtClean="0"/>
                  <a:t>is the </a:t>
                </a:r>
                <a:r>
                  <a:rPr lang="en-IN" b="1" dirty="0" smtClean="0">
                    <a:solidFill>
                      <a:srgbClr val="00B050"/>
                    </a:solidFill>
                  </a:rPr>
                  <a:t>spectral gap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IN" dirty="0" smtClean="0"/>
                  <a:t> is in fact </a:t>
                </a:r>
                <a:r>
                  <a:rPr lang="en-IN" b="1" dirty="0" smtClean="0">
                    <a:latin typeface="Cambria Math" pitchFamily="18" charset="0"/>
                    <a:ea typeface="Cambria Math" pitchFamily="18" charset="0"/>
                  </a:rPr>
                  <a:t>d</a:t>
                </a:r>
                <a:r>
                  <a:rPr lang="en-IN" dirty="0" smtClean="0"/>
                  <a:t>)</a:t>
                </a:r>
              </a:p>
              <a:p>
                <a:endParaRPr lang="en-US" b="1" dirty="0">
                  <a:solidFill>
                    <a:srgbClr val="00B050"/>
                  </a:solidFill>
                </a:endParaRPr>
              </a:p>
              <a:p>
                <a:r>
                  <a:rPr lang="en-US" dirty="0" smtClean="0"/>
                  <a:t>Diameter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𝜹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1" i="0" smtClean="0">
                            <a:latin typeface="Cambria Math"/>
                            <a:ea typeface="Cambria Math"/>
                          </a:rPr>
                          <m:t>𝐥𝐨𝐠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⁡(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𝒍𝒐𝒈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𝒅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IN" dirty="0" smtClean="0"/>
                  <a:t>+1</a:t>
                </a:r>
                <a:r>
                  <a:rPr lang="en-IN" b="1" dirty="0" smtClean="0"/>
                  <a:t> </a:t>
                </a:r>
                <a:r>
                  <a:rPr lang="en-IN" dirty="0" smtClean="0"/>
                  <a:t>(non-bipartite)</a:t>
                </a:r>
              </a:p>
              <a:p>
                <a:pPr marL="0" indent="0">
                  <a:buNone/>
                </a:pPr>
                <a:r>
                  <a:rPr lang="en-US" dirty="0" smtClean="0">
                    <a:ea typeface="Cambria Math"/>
                  </a:rPr>
                  <a:t>	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𝜹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1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1" i="1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𝒍𝒐𝒈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𝒏</m:t>
                                </m:r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</m:e>
                            </m:d>
                          </m:e>
                        </m:func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num>
                      <m:den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𝒍𝒐𝒈</m:t>
                        </m:r>
                        <m:d>
                          <m:dPr>
                            <m:ctrlPr>
                              <a:rPr lang="en-US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𝒅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1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  <a:ea typeface="Cambria Math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/>
                                        <a:ea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IN" dirty="0" smtClean="0"/>
                  <a:t>+2</a:t>
                </a:r>
                <a:r>
                  <a:rPr lang="en-IN" b="1" dirty="0" smtClean="0"/>
                  <a:t> </a:t>
                </a:r>
                <a:r>
                  <a:rPr lang="en-IN" dirty="0" smtClean="0"/>
                  <a:t>(bipartite)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Small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𝜹</m:t>
                    </m:r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⇒ </m:t>
                    </m:r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IN" b="1" dirty="0" smtClean="0"/>
              </a:p>
              <a:p>
                <a:pPr marL="0" indent="0">
                  <a:buNone/>
                </a:pPr>
                <a:r>
                  <a:rPr lang="en-IN" b="1" dirty="0" smtClean="0"/>
                  <a:t>						         (</a:t>
                </a:r>
                <a:r>
                  <a:rPr lang="en-IN" b="1" dirty="0"/>
                  <a:t>Chung, 1989</a:t>
                </a:r>
                <a:r>
                  <a:rPr lang="en-IN" b="1" dirty="0" smtClean="0"/>
                  <a:t>)</a:t>
                </a:r>
                <a:endParaRPr lang="en-US" dirty="0" smtClean="0"/>
              </a:p>
              <a:p>
                <a:r>
                  <a:rPr lang="en-US" dirty="0" smtClean="0"/>
                  <a:t>Expansion Ratio 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h(G)</a:t>
                </a:r>
              </a:p>
              <a:p>
                <a:pPr marL="0" indent="0">
                  <a:buNone/>
                </a:pPr>
                <a:r>
                  <a:rPr lang="en-IN" b="1" dirty="0" smtClean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1" i="1" smtClean="0">
                            <a:latin typeface="Cambria Math"/>
                            <a:ea typeface="Cambria Math"/>
                          </a:rPr>
                          <m:t>𝝀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IN" b="1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𝒉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𝑮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)≤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𝒅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</m:rad>
                  </m:oMath>
                </a14:m>
                <a:endParaRPr lang="en-US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B050"/>
                    </a:solidFill>
                  </a:rPr>
                  <a:t>	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Large h(G)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⇒ </m:t>
                    </m:r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large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𝝀</m:t>
                    </m:r>
                    <m:r>
                      <a:rPr lang="en-US" b="1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𝒔𝒎𝒂𝒍𝒍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IN" b="1" dirty="0" smtClean="0"/>
              </a:p>
              <a:p>
                <a:pPr marL="0" indent="0">
                  <a:buNone/>
                </a:pPr>
                <a:r>
                  <a:rPr lang="en-IN" b="1" dirty="0" smtClean="0"/>
                  <a:t>				         (</a:t>
                </a:r>
                <a:r>
                  <a:rPr lang="en-IN" b="1" dirty="0" err="1"/>
                  <a:t>Noga</a:t>
                </a:r>
                <a:r>
                  <a:rPr lang="en-IN" b="1" dirty="0"/>
                  <a:t> </a:t>
                </a:r>
                <a:r>
                  <a:rPr lang="en-IN" b="1" dirty="0" err="1"/>
                  <a:t>Alon</a:t>
                </a:r>
                <a:r>
                  <a:rPr lang="en-IN" b="1" dirty="0"/>
                  <a:t> &amp; </a:t>
                </a:r>
                <a:r>
                  <a:rPr lang="en-IN" b="1" dirty="0" err="1"/>
                  <a:t>Milman</a:t>
                </a:r>
                <a:r>
                  <a:rPr lang="en-IN" b="1" dirty="0"/>
                  <a:t>, 1985</a:t>
                </a:r>
                <a:r>
                  <a:rPr lang="en-IN" b="1" dirty="0" smtClean="0"/>
                  <a:t>)</a:t>
                </a:r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1">
                <a:blip r:embed="rId2"/>
                <a:stretch>
                  <a:fillRect l="-444" t="-733" r="-963" b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73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Ramanujan Graphs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𝟐</m:t>
                    </m:r>
                    <m:rad>
                      <m:radPr>
                        <m:degHide m:val="on"/>
                        <m:ctrlPr>
                          <a:rPr lang="en-US" b="1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𝒅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rad>
                    <m:r>
                      <a:rPr lang="en-US" b="1" i="1" smtClean="0">
                        <a:latin typeface="Cambria Math"/>
                        <a:ea typeface="Cambria Math"/>
                      </a:rPr>
                      <m:t>. 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𝑶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𝒍𝒐𝒈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b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r>
                  <a:rPr lang="en-IN" b="1" dirty="0" smtClean="0"/>
                  <a:t>			                      (</a:t>
                </a:r>
                <a:r>
                  <a:rPr lang="en-IN" b="1" dirty="0" err="1"/>
                  <a:t>Noga</a:t>
                </a:r>
                <a:r>
                  <a:rPr lang="en-IN" b="1" dirty="0"/>
                  <a:t> </a:t>
                </a:r>
                <a:r>
                  <a:rPr lang="en-IN" b="1" dirty="0" err="1"/>
                  <a:t>Alon</a:t>
                </a:r>
                <a:r>
                  <a:rPr lang="en-IN" b="1" dirty="0"/>
                  <a:t> &amp; </a:t>
                </a:r>
                <a:r>
                  <a:rPr lang="en-IN" b="1" dirty="0" err="1" smtClean="0"/>
                  <a:t>Boppanna</a:t>
                </a:r>
                <a:r>
                  <a:rPr lang="en-IN" b="1" dirty="0" smtClean="0"/>
                  <a:t>, 1991)</a:t>
                </a:r>
                <a:endParaRPr lang="en-US" b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b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 smtClean="0">
                    <a:latin typeface="+mj-lt"/>
                    <a:ea typeface="Cambria Math" pitchFamily="18" charset="0"/>
                  </a:rPr>
                  <a:t>For every integer 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d</a:t>
                </a:r>
                <a:r>
                  <a:rPr lang="en-US" dirty="0" smtClean="0">
                    <a:latin typeface="+mj-lt"/>
                    <a:ea typeface="Cambria Math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ea typeface="Cambria Math"/>
                      </a:rPr>
                      <m:t>𝝐</m:t>
                    </m:r>
                  </m:oMath>
                </a14:m>
                <a:r>
                  <a:rPr lang="en-US" dirty="0" smtClean="0">
                    <a:latin typeface="+mj-lt"/>
                    <a:ea typeface="Cambria Math" pitchFamily="18" charset="0"/>
                  </a:rPr>
                  <a:t>, there exists a constant 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c(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itchFamily="18" charset="0"/>
                        <a:ea typeface="Cambria Math" pitchFamily="18" charset="0"/>
                      </a:rPr>
                      <m:t>𝝐</m:t>
                    </m:r>
                  </m:oMath>
                </a14:m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, d)</a:t>
                </a:r>
                <a:r>
                  <a:rPr lang="en-US" dirty="0" smtClean="0">
                    <a:latin typeface="+mj-lt"/>
                    <a:ea typeface="Cambria Math" pitchFamily="18" charset="0"/>
                  </a:rPr>
                  <a:t> such that every 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(n, d)-</a:t>
                </a:r>
                <a:r>
                  <a:rPr lang="en-US" dirty="0" smtClean="0">
                    <a:latin typeface="+mj-lt"/>
                    <a:ea typeface="Cambria Math" pitchFamily="18" charset="0"/>
                  </a:rPr>
                  <a:t>graph 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G</a:t>
                </a:r>
                <a:r>
                  <a:rPr lang="en-US" dirty="0" smtClean="0">
                    <a:latin typeface="+mj-lt"/>
                    <a:ea typeface="Cambria Math" pitchFamily="18" charset="0"/>
                  </a:rPr>
                  <a:t> has at least </a:t>
                </a:r>
                <a:r>
                  <a:rPr lang="en-US" b="1" dirty="0" err="1" smtClean="0">
                    <a:latin typeface="Cambria Math" pitchFamily="18" charset="0"/>
                    <a:ea typeface="Cambria Math" pitchFamily="18" charset="0"/>
                  </a:rPr>
                  <a:t>c.n</a:t>
                </a:r>
                <a:r>
                  <a:rPr lang="en-US" dirty="0" smtClean="0">
                    <a:latin typeface="+mj-lt"/>
                    <a:ea typeface="Cambria Math" pitchFamily="18" charset="0"/>
                  </a:rPr>
                  <a:t> eigenvalues greater than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𝟐</m:t>
                    </m:r>
                    <m:rad>
                      <m:radPr>
                        <m:degHide m:val="on"/>
                        <m:ctrlPr>
                          <a:rPr lang="en-US" b="1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𝒅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rad>
                  </m:oMath>
                </a14:m>
                <a:r>
                  <a:rPr lang="en-US" b="1" dirty="0" smtClean="0">
                    <a:latin typeface="+mj-lt"/>
                    <a:ea typeface="Cambria Math" pitchFamily="18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ea typeface="Cambria Math"/>
                      </a:rPr>
                      <m:t>𝝐</m:t>
                    </m:r>
                  </m:oMath>
                </a14:m>
                <a:r>
                  <a:rPr lang="en-US" dirty="0" smtClean="0">
                    <a:latin typeface="+mj-lt"/>
                    <a:ea typeface="Cambria Math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IN" b="1" dirty="0" smtClean="0"/>
                  <a:t>						       (J-.</a:t>
                </a:r>
                <a:r>
                  <a:rPr lang="en-IN" b="1" dirty="0" err="1" smtClean="0"/>
                  <a:t>P.Serre</a:t>
                </a:r>
                <a:r>
                  <a:rPr lang="en-IN" b="1" dirty="0" smtClean="0"/>
                  <a:t>, </a:t>
                </a:r>
                <a:r>
                  <a:rPr lang="en-IN" b="1" dirty="0"/>
                  <a:t>1991</a:t>
                </a:r>
                <a:r>
                  <a:rPr lang="en-IN" b="1" dirty="0" smtClean="0"/>
                  <a:t>)</a:t>
                </a:r>
                <a:endParaRPr lang="en-US" dirty="0" smtClean="0">
                  <a:latin typeface="+mj-lt"/>
                  <a:ea typeface="Cambria Math" pitchFamily="18" charset="0"/>
                </a:endParaRPr>
              </a:p>
              <a:p>
                <a:endParaRPr lang="en-US" b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d</a:t>
                </a:r>
                <a:r>
                  <a:rPr lang="en-US" dirty="0" smtClean="0"/>
                  <a:t>-regular Graphs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𝟐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𝒅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rad>
                  </m:oMath>
                </a14:m>
                <a:r>
                  <a:rPr lang="en-US" dirty="0" smtClean="0"/>
                  <a:t> are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Ramanujan Graphs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IN" b="1" dirty="0" smtClean="0"/>
                  <a:t>		                         (</a:t>
                </a:r>
                <a:r>
                  <a:rPr lang="en-IN" b="1" dirty="0" err="1" smtClean="0"/>
                  <a:t>Lubotzky</a:t>
                </a:r>
                <a:r>
                  <a:rPr lang="en-IN" b="1" dirty="0" smtClean="0"/>
                  <a:t>, Phillips and </a:t>
                </a:r>
                <a:r>
                  <a:rPr lang="en-IN" b="1" dirty="0" err="1" smtClean="0"/>
                  <a:t>Sarnak</a:t>
                </a:r>
                <a:r>
                  <a:rPr lang="en-IN" b="1" dirty="0" smtClean="0"/>
                  <a:t>, 1988)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Ramanujan Graphs have the largest spectral gap possible and therefore are the most ‘well connected’ (among 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d</a:t>
                </a:r>
                <a:r>
                  <a:rPr lang="en-US" dirty="0" smtClean="0"/>
                  <a:t>-regular graphs)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  <a:blipFill rotWithShape="1">
                <a:blip r:embed="rId2"/>
                <a:stretch>
                  <a:fillRect l="-296" r="-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1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Ramanujan Graphs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dirty="0" smtClean="0"/>
                  <a:t> - are both Ramanujan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Petersen Graph is Ramanujan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Random </a:t>
                </a:r>
                <a:r>
                  <a:rPr lang="en-US" dirty="0" smtClean="0"/>
                  <a:t>d-regular graphs are                                    </a:t>
                </a:r>
                <a:r>
                  <a:rPr lang="en-US" dirty="0" smtClean="0"/>
                  <a:t>‘almost’ Ramanujan (Friedman 1991)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IN" b="1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𝒅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rad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𝟐</m:t>
                      </m:r>
                      <m:func>
                        <m:funcPr>
                          <m:ctrlPr>
                            <a:rPr lang="en-US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𝐥𝐨𝐠</m:t>
                          </m:r>
                        </m:fName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𝒅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𝑶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868144" y="1995326"/>
            <a:ext cx="2487800" cy="2343486"/>
            <a:chOff x="1319854" y="2216252"/>
            <a:chExt cx="2487800" cy="2343486"/>
          </a:xfrm>
        </p:grpSpPr>
        <p:sp>
          <p:nvSpPr>
            <p:cNvPr id="17" name="Oval 16"/>
            <p:cNvSpPr/>
            <p:nvPr/>
          </p:nvSpPr>
          <p:spPr>
            <a:xfrm>
              <a:off x="1319854" y="3285588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/>
            <p:cNvSpPr/>
            <p:nvPr/>
          </p:nvSpPr>
          <p:spPr>
            <a:xfrm>
              <a:off x="2087774" y="3858824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/>
            <p:cNvSpPr/>
            <p:nvPr/>
          </p:nvSpPr>
          <p:spPr>
            <a:xfrm>
              <a:off x="2957920" y="4415722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/>
            <p:cNvSpPr/>
            <p:nvPr/>
          </p:nvSpPr>
          <p:spPr>
            <a:xfrm>
              <a:off x="2779871" y="3849943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1910892" y="4364805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1899117" y="3301927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2435792" y="2838171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2440922" y="2216252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3052400" y="3274525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3663638" y="3202517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/>
            <p:cNvCxnSpPr>
              <a:stCxn id="24" idx="6"/>
              <a:endCxn id="26" idx="0"/>
            </p:cNvCxnSpPr>
            <p:nvPr/>
          </p:nvCxnSpPr>
          <p:spPr>
            <a:xfrm>
              <a:off x="2584938" y="2288260"/>
              <a:ext cx="1150708" cy="91425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8" idx="0"/>
              <a:endCxn id="23" idx="3"/>
            </p:cNvCxnSpPr>
            <p:nvPr/>
          </p:nvCxnSpPr>
          <p:spPr>
            <a:xfrm flipV="1">
              <a:off x="2159782" y="2961096"/>
              <a:ext cx="297101" cy="89772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4" idx="2"/>
              <a:endCxn id="17" idx="7"/>
            </p:cNvCxnSpPr>
            <p:nvPr/>
          </p:nvCxnSpPr>
          <p:spPr>
            <a:xfrm flipH="1">
              <a:off x="1442779" y="2288260"/>
              <a:ext cx="998143" cy="101841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3" idx="4"/>
              <a:endCxn id="20" idx="0"/>
            </p:cNvCxnSpPr>
            <p:nvPr/>
          </p:nvCxnSpPr>
          <p:spPr>
            <a:xfrm>
              <a:off x="2507800" y="2982187"/>
              <a:ext cx="344079" cy="86775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2" idx="6"/>
              <a:endCxn id="25" idx="2"/>
            </p:cNvCxnSpPr>
            <p:nvPr/>
          </p:nvCxnSpPr>
          <p:spPr>
            <a:xfrm flipV="1">
              <a:off x="2043133" y="3346533"/>
              <a:ext cx="1009267" cy="2740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7" idx="6"/>
              <a:endCxn id="22" idx="2"/>
            </p:cNvCxnSpPr>
            <p:nvPr/>
          </p:nvCxnSpPr>
          <p:spPr>
            <a:xfrm>
              <a:off x="1463870" y="3357596"/>
              <a:ext cx="435247" cy="1633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7" idx="4"/>
              <a:endCxn id="21" idx="1"/>
            </p:cNvCxnSpPr>
            <p:nvPr/>
          </p:nvCxnSpPr>
          <p:spPr>
            <a:xfrm>
              <a:off x="1391862" y="3429604"/>
              <a:ext cx="540121" cy="95629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3" idx="0"/>
              <a:endCxn id="24" idx="4"/>
            </p:cNvCxnSpPr>
            <p:nvPr/>
          </p:nvCxnSpPr>
          <p:spPr>
            <a:xfrm flipV="1">
              <a:off x="2507800" y="2360268"/>
              <a:ext cx="5130" cy="47790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2" idx="4"/>
              <a:endCxn id="20" idx="2"/>
            </p:cNvCxnSpPr>
            <p:nvPr/>
          </p:nvCxnSpPr>
          <p:spPr>
            <a:xfrm>
              <a:off x="1971125" y="3445943"/>
              <a:ext cx="808746" cy="47600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8" idx="7"/>
              <a:endCxn id="25" idx="3"/>
            </p:cNvCxnSpPr>
            <p:nvPr/>
          </p:nvCxnSpPr>
          <p:spPr>
            <a:xfrm flipV="1">
              <a:off x="2210699" y="3397450"/>
              <a:ext cx="862792" cy="48246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9" idx="7"/>
              <a:endCxn id="26" idx="4"/>
            </p:cNvCxnSpPr>
            <p:nvPr/>
          </p:nvCxnSpPr>
          <p:spPr>
            <a:xfrm flipV="1">
              <a:off x="3080845" y="3346533"/>
              <a:ext cx="654801" cy="10902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1" idx="6"/>
              <a:endCxn id="19" idx="3"/>
            </p:cNvCxnSpPr>
            <p:nvPr/>
          </p:nvCxnSpPr>
          <p:spPr>
            <a:xfrm>
              <a:off x="2054908" y="4436813"/>
              <a:ext cx="924103" cy="10183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5" idx="6"/>
              <a:endCxn id="26" idx="2"/>
            </p:cNvCxnSpPr>
            <p:nvPr/>
          </p:nvCxnSpPr>
          <p:spPr>
            <a:xfrm flipV="1">
              <a:off x="3196416" y="3274525"/>
              <a:ext cx="467222" cy="7200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8" idx="3"/>
              <a:endCxn id="21" idx="0"/>
            </p:cNvCxnSpPr>
            <p:nvPr/>
          </p:nvCxnSpPr>
          <p:spPr>
            <a:xfrm flipH="1">
              <a:off x="1982900" y="3981749"/>
              <a:ext cx="125965" cy="38305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9" idx="1"/>
              <a:endCxn id="20" idx="4"/>
            </p:cNvCxnSpPr>
            <p:nvPr/>
          </p:nvCxnSpPr>
          <p:spPr>
            <a:xfrm flipH="1" flipV="1">
              <a:off x="2851879" y="3993959"/>
              <a:ext cx="127132" cy="44285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013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Expander Graphs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Expander Graph Family: family of 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𝑵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such that: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a 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d</a:t>
                </a:r>
                <a:r>
                  <a:rPr lang="en-US" dirty="0" smtClean="0"/>
                  <a:t>-regular graph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; </a:t>
                </a:r>
                <a:r>
                  <a:rPr lang="en-US" b="1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smtClean="0"/>
                  <a:t>} </a:t>
                </a:r>
                <a:r>
                  <a:rPr lang="en-US" dirty="0" smtClean="0"/>
                  <a:t>is a monotonically growing series that doesn’t grow too fast (say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  <a:ea typeface="Cambria Math"/>
                      </a:rPr>
                      <m:t>≪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IN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1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𝒉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𝝐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b="1" dirty="0" smtClean="0">
                  <a:ea typeface="Cambria Math"/>
                </a:endParaRP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Example of an expander family (Super-Concentrators</a:t>
                </a:r>
                <a:r>
                  <a:rPr lang="en-US" dirty="0" smtClean="0"/>
                  <a:t>):</a:t>
                </a:r>
              </a:p>
              <a:p>
                <a:pPr lvl="1"/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(</a:t>
                </a:r>
                <a:r>
                  <a:rPr lang="en-US" b="1" dirty="0" err="1" smtClean="0">
                    <a:latin typeface="Cambria Math" pitchFamily="18" charset="0"/>
                    <a:ea typeface="Cambria Math" pitchFamily="18" charset="0"/>
                  </a:rPr>
                  <a:t>n,m,d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)-</a:t>
                </a:r>
                <a:r>
                  <a:rPr lang="en-US" dirty="0" err="1" smtClean="0"/>
                  <a:t>Superconcentrator</a:t>
                </a:r>
                <a:r>
                  <a:rPr lang="en-US" dirty="0" smtClean="0"/>
                  <a:t> is a bipartite graph with 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|L| = n, |R| = m </a:t>
                </a:r>
                <a:r>
                  <a:rPr lang="en-US" dirty="0" smtClean="0"/>
                  <a:t>and every 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L</a:t>
                </a:r>
                <a:r>
                  <a:rPr lang="en-US" dirty="0" smtClean="0"/>
                  <a:t>-vertex has 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d</a:t>
                </a:r>
                <a:r>
                  <a:rPr lang="en-US" dirty="0" smtClean="0"/>
                  <a:t> neighbors.</a:t>
                </a:r>
                <a:endParaRPr lang="en-US" dirty="0"/>
              </a:p>
              <a:p>
                <a:pPr lvl="1"/>
                <a:r>
                  <a:rPr lang="en-US" dirty="0" smtClean="0"/>
                  <a:t>Known (</a:t>
                </a:r>
                <a:r>
                  <a:rPr lang="en-US" dirty="0" err="1" smtClean="0"/>
                  <a:t>Pinsker</a:t>
                </a:r>
                <a:r>
                  <a:rPr lang="en-US" dirty="0" smtClean="0"/>
                  <a:t> 1973): a random </a:t>
                </a:r>
                <a:r>
                  <a:rPr lang="en-US" dirty="0" err="1" smtClean="0"/>
                  <a:t>superconcentrator</a:t>
                </a:r>
                <a:r>
                  <a:rPr lang="en-US" dirty="0" smtClean="0"/>
                  <a:t> satisfies the following with probability at least 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0.9</a:t>
                </a:r>
                <a:r>
                  <a:rPr lang="en-US" dirty="0" smtClean="0"/>
                  <a:t>:</a:t>
                </a:r>
              </a:p>
              <a:p>
                <a:pPr marL="274320" lvl="1" indent="0">
                  <a:buNone/>
                </a:pPr>
                <a:r>
                  <a:rPr lang="en-US" dirty="0" smtClean="0"/>
                  <a:t>		for every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𝑺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𝑳</m:t>
                    </m:r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/>
                        <a:ea typeface="Cambria Math"/>
                      </a:rPr>
                      <m:t>𝜞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𝑺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)≥</m:t>
                    </m:r>
                    <m:d>
                      <m:dPr>
                        <m:begChr m:val="{"/>
                        <m:endChr m:val=""/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𝟓</m:t>
                                  </m:r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𝒅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𝟖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𝑺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  </m:t>
                              </m:r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𝑺</m:t>
                              </m:r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|≤</m:t>
                              </m:r>
                              <m:f>
                                <m:fPr>
                                  <m:ctrlP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𝟏𝟎</m:t>
                                  </m:r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𝒅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𝑺</m:t>
                                  </m:r>
                                </m:e>
                              </m:d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   </m:t>
                              </m:r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𝟏𝟎</m:t>
                                  </m:r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𝒅</m:t>
                                  </m:r>
                                </m:den>
                              </m:f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≤|</m:t>
                              </m:r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𝑺</m:t>
                              </m:r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|≤</m:t>
                              </m:r>
                              <m:f>
                                <m:fPr>
                                  <m:ctrlP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b="1" dirty="0" smtClean="0"/>
              </a:p>
              <a:p>
                <a:pPr marL="274320" lvl="1" indent="0">
                  <a:buNone/>
                </a:pPr>
                <a:r>
                  <a:rPr lang="en-US" b="1" dirty="0" smtClean="0">
                    <a:ea typeface="Cambria Math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itchFamily="18" charset="0"/>
                        <a:ea typeface="Cambria Math" pitchFamily="18" charset="0"/>
                      </a:rPr>
                      <m:t>𝜞</m:t>
                    </m:r>
                    <m:r>
                      <a:rPr lang="en-US" b="1" i="1">
                        <a:latin typeface="Cambria Math" pitchFamily="18" charset="0"/>
                        <a:ea typeface="Cambria Math" pitchFamily="18" charset="0"/>
                      </a:rPr>
                      <m:t>(</m:t>
                    </m:r>
                    <m:r>
                      <a:rPr lang="en-US" b="1" i="1">
                        <a:latin typeface="Cambria Math" pitchFamily="18" charset="0"/>
                        <a:ea typeface="Cambria Math" pitchFamily="18" charset="0"/>
                      </a:rPr>
                      <m:t>𝑺</m:t>
                    </m:r>
                    <m:r>
                      <a:rPr lang="en-US" b="1" i="1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</m:oMath>
                </a14:m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smtClean="0"/>
                  <a:t>is the set of neighbors of 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S</a:t>
                </a:r>
                <a:r>
                  <a:rPr lang="en-US" dirty="0" smtClean="0"/>
                  <a:t>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1375" r="-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9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703</TotalTime>
  <Words>922</Words>
  <Application>Microsoft Office PowerPoint</Application>
  <PresentationFormat>On-screen Show (4:3)</PresentationFormat>
  <Paragraphs>139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Expanders &amp; Ramanujan Graphs</vt:lpstr>
      <vt:lpstr>Highly Connected Graphs</vt:lpstr>
      <vt:lpstr>Connectedness – Why is it important?</vt:lpstr>
      <vt:lpstr>What is ‘Connectedness’?</vt:lpstr>
      <vt:lpstr>Spectral Graph Theory – Unifying Theme</vt:lpstr>
      <vt:lpstr>Spectral Gap and Connectivity</vt:lpstr>
      <vt:lpstr>Ramanujan Graphs</vt:lpstr>
      <vt:lpstr>Examples of Ramanujan Graphs</vt:lpstr>
      <vt:lpstr>Expander Graphs</vt:lpstr>
      <vt:lpstr>Properties of Expander Graphs</vt:lpstr>
      <vt:lpstr>Margulis Construction (1973)</vt:lpstr>
      <vt:lpstr>Expander Families that are Ramanujan</vt:lpstr>
      <vt:lpstr>Examples of Ramanujan Families</vt:lpstr>
      <vt:lpstr>Ramanujan Families of Arbitrary size? </vt:lpstr>
      <vt:lpstr>References</vt:lpstr>
      <vt:lpstr>Thank You</vt:lpstr>
    </vt:vector>
  </TitlesOfParts>
  <Company>International Institute of Information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Expanders &amp; Ramanujan Graphs</dc:title>
  <dc:creator>Dr.G.Srinivasaraghavan</dc:creator>
  <cp:lastModifiedBy>Dr.G.Srinivasaraghavan</cp:lastModifiedBy>
  <cp:revision>416</cp:revision>
  <dcterms:created xsi:type="dcterms:W3CDTF">2012-06-23T12:03:55Z</dcterms:created>
  <dcterms:modified xsi:type="dcterms:W3CDTF">2012-06-25T08:25:44Z</dcterms:modified>
</cp:coreProperties>
</file>