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28.xml" ContentType="application/vnd.openxmlformats-officedocument.presentationml.tags+xml"/>
  <Override PartName="/customXml/itemProps12.xml" ContentType="application/vnd.openxmlformats-officedocument.customXmlProperties+xml"/>
  <Override PartName="/ppt/tags/tag29.xml" ContentType="application/vnd.openxmlformats-officedocument.presentationml.tags+xml"/>
  <Override PartName="/customXml/itemProps1.xml" ContentType="application/vnd.openxmlformats-officedocument.customXmlProperties+xml"/>
  <Override PartName="/ppt/tags/tag30.xml" ContentType="application/vnd.openxmlformats-officedocument.presentationml.tags+xml"/>
  <Override PartName="/ppt/tags/tag5.xml" ContentType="application/vnd.openxmlformats-officedocument.presentationml.tags+xml"/>
  <Override PartName="/ppt/tags/tag31.xml" ContentType="application/vnd.openxmlformats-officedocument.presentationml.tags+xml"/>
  <Override PartName="/customXml/itemProps2.xml" ContentType="application/vnd.openxmlformats-officedocument.customXmlProperties+xml"/>
  <Override PartName="/ppt/tags/tag32.xml" ContentType="application/vnd.openxmlformats-officedocument.presentationml.tags+xml"/>
  <Override PartName="/customXml/itemProps3.xml" ContentType="application/vnd.openxmlformats-officedocument.customXmlProperties+xml"/>
  <Override PartName="/ppt/tags/tag33.xml" ContentType="application/vnd.openxmlformats-officedocument.presentationml.tag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3.xml" ContentType="application/vnd.openxmlformats-officedocument.presentationml.tags+xml"/>
  <Override PartName="/customXml/itemProps5.xml" ContentType="application/vnd.openxmlformats-officedocument.customXmlPropertie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customXml/itemProps6.xml" ContentType="application/vnd.openxmlformats-officedocument.customXmlPropertie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customXml/itemProps7.xml" ContentType="application/vnd.openxmlformats-officedocument.customXmlProperties+xml"/>
  <Override PartName="/ppt/tags/tag8.xml" ContentType="application/vnd.openxmlformats-officedocument.presentationml.tag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27.xml" ContentType="application/vnd.openxmlformats-officedocument.customXmlProperties+xml"/>
  <Override PartName="/customXml/itemProps2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</p:sldMasterIdLst>
  <p:notesMasterIdLst>
    <p:notesMasterId r:id="rId50"/>
  </p:notesMasterIdLst>
  <p:handoutMasterIdLst>
    <p:handoutMasterId r:id="rId51"/>
  </p:handoutMasterIdLst>
  <p:sldIdLst>
    <p:sldId id="256" r:id="rId28"/>
    <p:sldId id="257" r:id="rId29"/>
    <p:sldId id="258" r:id="rId30"/>
    <p:sldId id="259" r:id="rId31"/>
    <p:sldId id="260" r:id="rId32"/>
    <p:sldId id="261" r:id="rId33"/>
    <p:sldId id="263" r:id="rId34"/>
    <p:sldId id="264" r:id="rId35"/>
    <p:sldId id="262" r:id="rId36"/>
    <p:sldId id="266" r:id="rId37"/>
    <p:sldId id="265" r:id="rId38"/>
    <p:sldId id="267" r:id="rId39"/>
    <p:sldId id="268" r:id="rId40"/>
    <p:sldId id="269" r:id="rId41"/>
    <p:sldId id="271" r:id="rId42"/>
    <p:sldId id="272" r:id="rId43"/>
    <p:sldId id="280" r:id="rId44"/>
    <p:sldId id="281" r:id="rId45"/>
    <p:sldId id="278" r:id="rId46"/>
    <p:sldId id="279" r:id="rId47"/>
    <p:sldId id="282" r:id="rId48"/>
    <p:sldId id="270" r:id="rId49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82" y="235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2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2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viewProps" Target="viewProps.xml"/><Relationship Id="rId58" Type="http://schemas.openxmlformats.org/officeDocument/2006/relationships/customXml" Target="../customXml/item29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customXml" Target="../customXml/item27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customXml" Target="../customXml/item20.xml"/><Relationship Id="rId41" Type="http://schemas.openxmlformats.org/officeDocument/2006/relationships/slide" Target="slides/slide14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customXml" Target="../customXml/item28.xml"/><Relationship Id="rId10" Type="http://schemas.openxmlformats.org/officeDocument/2006/relationships/customXml" Target="../customXml/item10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27.04.2021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DB97726-1B01-4E41-AF37-7FA8008E418B}" type="datetimeFigureOut">
              <a:rPr lang="de-DE" smtClean="0"/>
              <a:pPr/>
              <a:t>27.04.2021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82587" y="4343400"/>
            <a:ext cx="6092825" cy="4114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20CCCD-6D21-4FC6-A0D1-3851E0185A58}" type="datetime1">
              <a:rPr lang="de-DE" smtClean="0"/>
              <a:t>27.04.2021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15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0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18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0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73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45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ndiviu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-2188873" y="0"/>
            <a:ext cx="2103150" cy="2448756"/>
            <a:chOff x="-2188874" y="0"/>
            <a:chExt cx="2103150" cy="2448000"/>
          </a:xfrm>
        </p:grpSpPr>
        <p:sp>
          <p:nvSpPr>
            <p:cNvPr id="13" name="Textfeld 12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448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Bearbeitungshinweis: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Um das Hintergrundbild auszutauschen, klicken Sie mit der rechten Maustaste auf die Folie und anschließend auf „Hintergrund formatieren“. Wählen Sie dann das gewünschte Bild über „Einfügen aus: Datei“ ein.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rgbClr val="FFFFFF"/>
                  </a:solidFill>
                  <a:cs typeface="Tahoma" charset="0"/>
                </a:rPr>
                <a:t>WICHTIG:</a:t>
              </a: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 Wenn Sie diese Folie dann in eine andere Präsentation einfügen, müssen Sie die ursprüngliche Formatierung beibehalten, da ansonsten der Hintergrund wieder zurückgesetzt wird.  </a:t>
              </a:r>
            </a:p>
          </p:txBody>
        </p: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576454"/>
              <a:ext cx="1723293" cy="828155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-2188873" y="2557798"/>
            <a:ext cx="2103150" cy="2124656"/>
            <a:chOff x="-2188874" y="0"/>
            <a:chExt cx="2103150" cy="2124000"/>
          </a:xfrm>
        </p:grpSpPr>
        <p:sp>
          <p:nvSpPr>
            <p:cNvPr id="20" name="Textfeld 19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124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Handling </a:t>
              </a:r>
              <a:r>
                <a:rPr lang="de-DE" sz="1000" b="1" dirty="0" err="1">
                  <a:solidFill>
                    <a:srgbClr val="FFFFFF"/>
                  </a:solidFill>
                  <a:cs typeface="Tahoma" charset="0"/>
                </a:rPr>
                <a:t>instructions</a:t>
              </a: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To change the background, right-click on the slide and select “Format Background”. Choose the requested image “Insert from: File”.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FFFFFF"/>
                  </a:solidFill>
                  <a:cs typeface="Tahoma" charset="0"/>
                </a:rPr>
                <a:t>IMPORTANT:</a:t>
              </a: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 If you want to insert this slide into another presentation, you have to keep the original formatting. Otherwise the background will be reset.</a:t>
              </a: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231414"/>
              <a:ext cx="1723293" cy="828155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novaPathPPTBox">
            <a:extLst>
              <a:ext uri="{FF2B5EF4-FFF2-40B4-BE49-F238E27FC236}">
                <a16:creationId xmlns:a16="http://schemas.microsoft.com/office/drawing/2014/main" id="{8F4C0DDD-D7BC-4860-BB88-8C701C8782A7}"/>
              </a:ext>
            </a:extLst>
          </p:cNvPr>
          <p:cNvSpPr/>
          <p:nvPr userDrawn="1"/>
        </p:nvSpPr>
        <p:spPr>
          <a:xfrm>
            <a:off x="6438900" y="4965700"/>
            <a:ext cx="393700" cy="1016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5F3"/>
                </a:solidFill>
              </a14:hiddenFill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itchFamily="34" charset="0"/>
              </a:rPr>
              <a:t>Internal</a:t>
            </a:r>
            <a:endParaRPr kumimoji="0" lang="en-US" sz="6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 und 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novaPathPPTBox">
            <a:extLst>
              <a:ext uri="{FF2B5EF4-FFF2-40B4-BE49-F238E27FC236}">
                <a16:creationId xmlns:a16="http://schemas.microsoft.com/office/drawing/2014/main" id="{EEDCAF07-11B7-47C7-80A0-E666BDE26AA5}"/>
              </a:ext>
            </a:extLst>
          </p:cNvPr>
          <p:cNvSpPr/>
          <p:nvPr userDrawn="1"/>
        </p:nvSpPr>
        <p:spPr>
          <a:xfrm>
            <a:off x="6438900" y="4965700"/>
            <a:ext cx="393700" cy="1016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5F3"/>
                </a:solidFill>
              </a14:hiddenFill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itchFamily="34" charset="0"/>
              </a:rPr>
              <a:t>Internal</a:t>
            </a:r>
            <a:endParaRPr kumimoji="0" lang="en-US" sz="6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_Slide - Do_not_use!!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6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16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novaPathPPTBox">
            <a:extLst>
              <a:ext uri="{FF2B5EF4-FFF2-40B4-BE49-F238E27FC236}">
                <a16:creationId xmlns:a16="http://schemas.microsoft.com/office/drawing/2014/main" id="{909C14CC-3403-4856-ACB6-3505F87713BB}"/>
              </a:ext>
            </a:extLst>
          </p:cNvPr>
          <p:cNvSpPr/>
          <p:nvPr userDrawn="1"/>
        </p:nvSpPr>
        <p:spPr>
          <a:xfrm>
            <a:off x="6438900" y="4965700"/>
            <a:ext cx="393700" cy="1016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5F3"/>
                </a:solidFill>
              </a14:hiddenFill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itchFamily="34" charset="0"/>
              </a:rPr>
              <a:t>Internal</a:t>
            </a:r>
            <a:endParaRPr kumimoji="0" lang="en-US" sz="6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drei Blöck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800"/>
              </a:lnSpc>
            </a:pPr>
            <a:fld id="{D985BC7C-F6A2-4FED-9217-735A5E10A319}" type="slidenum">
              <a:rPr>
                <a:solidFill>
                  <a:srgbClr val="1179B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1179BF"/>
              </a:solidFill>
            </a:endParaRP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89"/>
          </a:xfrm>
          <a:prstGeom prst="rect">
            <a:avLst/>
          </a:prstGeom>
        </p:spPr>
      </p:pic>
      <p:sp>
        <p:nvSpPr>
          <p:cNvPr id="4" name="novaPathPPTBox">
            <a:extLst>
              <a:ext uri="{FF2B5EF4-FFF2-40B4-BE49-F238E27FC236}">
                <a16:creationId xmlns:a16="http://schemas.microsoft.com/office/drawing/2014/main" id="{154F995B-1633-4BCD-8114-FD52D337D6E8}"/>
              </a:ext>
            </a:extLst>
          </p:cNvPr>
          <p:cNvSpPr/>
          <p:nvPr userDrawn="1"/>
        </p:nvSpPr>
        <p:spPr>
          <a:xfrm>
            <a:off x="6438900" y="4965700"/>
            <a:ext cx="393700" cy="1016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5F3"/>
                </a:solidFill>
              </a14:hiddenFill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itchFamily="34" charset="0"/>
              </a:rPr>
              <a:t>Internal</a:t>
            </a:r>
            <a:endParaRPr kumimoji="0" lang="en-US" sz="6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6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image" Target="../media/image15.jpe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slideLayout" Target="../slideLayouts/slideLayout11.xml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Cryptography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5" y="202653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Certificates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5. Certificates : A Public key certificate is a digitally signed document that serves to validate the sender’s authorization and name. </a:t>
            </a:r>
          </a:p>
          <a:p>
            <a:r>
              <a:rPr lang="en-US" sz="1400" dirty="0"/>
              <a:t>The certificate consists of a specially formatted block of data that contains name of the certificate holder and holder’s public key as well as the digital signature.</a:t>
            </a:r>
          </a:p>
          <a:p>
            <a:endParaRPr lang="en-US" sz="1400" dirty="0"/>
          </a:p>
          <a:p>
            <a:r>
              <a:rPr lang="en-US" sz="1400" dirty="0"/>
              <a:t>    1. User Certificate</a:t>
            </a:r>
          </a:p>
          <a:p>
            <a:r>
              <a:rPr lang="en-US" sz="1400" dirty="0"/>
              <a:t>    2. Intermediate Certificate</a:t>
            </a:r>
          </a:p>
          <a:p>
            <a:r>
              <a:rPr lang="en-US" sz="1400" dirty="0"/>
              <a:t>    3. Root Certificate</a:t>
            </a:r>
          </a:p>
          <a:p>
            <a:endParaRPr lang="en-US" sz="1400" dirty="0"/>
          </a:p>
          <a:p>
            <a:r>
              <a:rPr lang="en-US" sz="1400" dirty="0"/>
              <a:t>X.509 Ref : https://en.wikipedia.org/wiki/X.509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D4BCF-8A99-456C-B76A-2F18294C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97" y="1809699"/>
            <a:ext cx="3721904" cy="28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Cybersecurity Mechanism Variants: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728509"/>
            <a:ext cx="8424000" cy="3781167"/>
          </a:xfrm>
        </p:spPr>
        <p:txBody>
          <a:bodyPr/>
          <a:lstStyle/>
          <a:p>
            <a:r>
              <a:rPr lang="en-US" sz="1400" dirty="0"/>
              <a:t>1. Software Based </a:t>
            </a:r>
          </a:p>
          <a:p>
            <a:endParaRPr lang="en-US" sz="1400" dirty="0"/>
          </a:p>
          <a:p>
            <a:r>
              <a:rPr lang="en-US" sz="1400" dirty="0"/>
              <a:t>2. Hardware Based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Secure Flashing: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4" y="673253"/>
            <a:ext cx="8424000" cy="3781167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649E0-C895-4C06-9CC0-922152C011BB}"/>
              </a:ext>
            </a:extLst>
          </p:cNvPr>
          <p:cNvSpPr/>
          <p:nvPr/>
        </p:nvSpPr>
        <p:spPr>
          <a:xfrm>
            <a:off x="379359" y="721528"/>
            <a:ext cx="934720" cy="107018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B4062-4BB6-4B47-A53B-0B5FC2636B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14079" y="1256621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947E8B-DBA2-4937-9FC2-8796469DB388}"/>
              </a:ext>
            </a:extLst>
          </p:cNvPr>
          <p:cNvSpPr/>
          <p:nvPr/>
        </p:nvSpPr>
        <p:spPr>
          <a:xfrm>
            <a:off x="1693333" y="101027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0D8472-1A90-463E-A437-EEFE48449A03}"/>
              </a:ext>
            </a:extLst>
          </p:cNvPr>
          <p:cNvSpPr/>
          <p:nvPr/>
        </p:nvSpPr>
        <p:spPr>
          <a:xfrm>
            <a:off x="2810934" y="1010279"/>
            <a:ext cx="880533" cy="520196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Encryption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4FE63-C49B-4390-9956-C167D82F95E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06133" y="1270369"/>
            <a:ext cx="304801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01E61-2B09-4B54-BD15-F118E55FED3C}"/>
              </a:ext>
            </a:extLst>
          </p:cNvPr>
          <p:cNvCxnSpPr>
            <a:cxnSpLocks/>
          </p:cNvCxnSpPr>
          <p:nvPr/>
        </p:nvCxnSpPr>
        <p:spPr>
          <a:xfrm flipV="1">
            <a:off x="3251198" y="1530467"/>
            <a:ext cx="0" cy="28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73CD25-448D-4E95-880A-A770FC4F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69" y="1802318"/>
            <a:ext cx="399514" cy="509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76B581-2FA9-47A5-80A3-AE177D562A0D}"/>
              </a:ext>
            </a:extLst>
          </p:cNvPr>
          <p:cNvSpPr txBox="1"/>
          <p:nvPr/>
        </p:nvSpPr>
        <p:spPr>
          <a:xfrm>
            <a:off x="2502747" y="1812229"/>
            <a:ext cx="14156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Private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97F05-7236-4B52-BF94-1C11EF35E63E}"/>
              </a:ext>
            </a:extLst>
          </p:cNvPr>
          <p:cNvSpPr/>
          <p:nvPr/>
        </p:nvSpPr>
        <p:spPr>
          <a:xfrm>
            <a:off x="4145280" y="739571"/>
            <a:ext cx="880533" cy="79090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D3CBB-833D-4851-8835-534414B375E3}"/>
              </a:ext>
            </a:extLst>
          </p:cNvPr>
          <p:cNvCxnSpPr>
            <a:cxnSpLocks/>
          </p:cNvCxnSpPr>
          <p:nvPr/>
        </p:nvCxnSpPr>
        <p:spPr>
          <a:xfrm flipV="1">
            <a:off x="3698240" y="1270369"/>
            <a:ext cx="447040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E3C8F-A9B7-41F1-9B2A-08CF61E10949}"/>
              </a:ext>
            </a:extLst>
          </p:cNvPr>
          <p:cNvSpPr/>
          <p:nvPr/>
        </p:nvSpPr>
        <p:spPr>
          <a:xfrm>
            <a:off x="4145281" y="1530475"/>
            <a:ext cx="880532" cy="28323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ADD58-A9D4-40A2-8561-BE108EEC75F2}"/>
              </a:ext>
            </a:extLst>
          </p:cNvPr>
          <p:cNvSpPr txBox="1"/>
          <p:nvPr/>
        </p:nvSpPr>
        <p:spPr>
          <a:xfrm>
            <a:off x="379359" y="468074"/>
            <a:ext cx="3312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Signing with Private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DB9C4-603A-4F3E-AC45-DB85B8A87D3F}"/>
              </a:ext>
            </a:extLst>
          </p:cNvPr>
          <p:cNvSpPr txBox="1"/>
          <p:nvPr/>
        </p:nvSpPr>
        <p:spPr>
          <a:xfrm>
            <a:off x="379359" y="2253926"/>
            <a:ext cx="38690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 Verification using Public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D26EC0-4136-453B-A3EA-00E0603B2366}"/>
              </a:ext>
            </a:extLst>
          </p:cNvPr>
          <p:cNvSpPr/>
          <p:nvPr/>
        </p:nvSpPr>
        <p:spPr>
          <a:xfrm>
            <a:off x="379359" y="2579148"/>
            <a:ext cx="915724" cy="87796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5142D5-146C-4337-8222-3802D2C40815}"/>
              </a:ext>
            </a:extLst>
          </p:cNvPr>
          <p:cNvSpPr/>
          <p:nvPr/>
        </p:nvSpPr>
        <p:spPr>
          <a:xfrm>
            <a:off x="379359" y="3453092"/>
            <a:ext cx="915723" cy="31441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3F654-2D76-4759-9FFA-6F155F915ADC}"/>
              </a:ext>
            </a:extLst>
          </p:cNvPr>
          <p:cNvSpPr/>
          <p:nvPr/>
        </p:nvSpPr>
        <p:spPr>
          <a:xfrm>
            <a:off x="1664914" y="259519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CC1D62-A7AC-4B4F-A704-1DFFAC5B2882}"/>
              </a:ext>
            </a:extLst>
          </p:cNvPr>
          <p:cNvCxnSpPr>
            <a:cxnSpLocks/>
          </p:cNvCxnSpPr>
          <p:nvPr/>
        </p:nvCxnSpPr>
        <p:spPr>
          <a:xfrm>
            <a:off x="1278149" y="2863698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DB6C88-3F83-4351-825C-5B45E928D2D9}"/>
              </a:ext>
            </a:extLst>
          </p:cNvPr>
          <p:cNvCxnSpPr>
            <a:cxnSpLocks/>
          </p:cNvCxnSpPr>
          <p:nvPr/>
        </p:nvCxnSpPr>
        <p:spPr>
          <a:xfrm>
            <a:off x="1295083" y="3595664"/>
            <a:ext cx="364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B26B51-E9F8-4766-9CC4-8AAA2061100A}"/>
              </a:ext>
            </a:extLst>
          </p:cNvPr>
          <p:cNvSpPr/>
          <p:nvPr/>
        </p:nvSpPr>
        <p:spPr>
          <a:xfrm>
            <a:off x="1651369" y="3335566"/>
            <a:ext cx="880533" cy="520196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De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cryption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5AA38-A488-4CE3-8FF6-70240347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23" y="4092194"/>
            <a:ext cx="401624" cy="51196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778D7E-234E-486A-AF1F-EF78752402E9}"/>
              </a:ext>
            </a:extLst>
          </p:cNvPr>
          <p:cNvCxnSpPr>
            <a:cxnSpLocks/>
          </p:cNvCxnSpPr>
          <p:nvPr/>
        </p:nvCxnSpPr>
        <p:spPr>
          <a:xfrm flipV="1">
            <a:off x="2059118" y="3804656"/>
            <a:ext cx="0" cy="28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E1C232-B15A-41F6-91BA-ECE4FF32AB59}"/>
              </a:ext>
            </a:extLst>
          </p:cNvPr>
          <p:cNvSpPr txBox="1"/>
          <p:nvPr/>
        </p:nvSpPr>
        <p:spPr>
          <a:xfrm>
            <a:off x="1327599" y="4182184"/>
            <a:ext cx="14156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Public Key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385CE0-FCD6-4610-B0AD-0F7E3AAD9458}"/>
              </a:ext>
            </a:extLst>
          </p:cNvPr>
          <p:cNvCxnSpPr>
            <a:cxnSpLocks/>
          </p:cNvCxnSpPr>
          <p:nvPr/>
        </p:nvCxnSpPr>
        <p:spPr>
          <a:xfrm>
            <a:off x="2477714" y="2855289"/>
            <a:ext cx="393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28E99E-E6DD-4265-B410-E8A1E0B405A5}"/>
              </a:ext>
            </a:extLst>
          </p:cNvPr>
          <p:cNvCxnSpPr>
            <a:cxnSpLocks/>
          </p:cNvCxnSpPr>
          <p:nvPr/>
        </p:nvCxnSpPr>
        <p:spPr>
          <a:xfrm flipV="1">
            <a:off x="3210560" y="3018131"/>
            <a:ext cx="0" cy="5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3EE739-EF46-4A1A-B263-FBA79C22465F}"/>
              </a:ext>
            </a:extLst>
          </p:cNvPr>
          <p:cNvCxnSpPr>
            <a:stCxn id="37" idx="3"/>
          </p:cNvCxnSpPr>
          <p:nvPr/>
        </p:nvCxnSpPr>
        <p:spPr>
          <a:xfrm>
            <a:off x="2531902" y="3595664"/>
            <a:ext cx="6786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quals 55">
            <a:extLst>
              <a:ext uri="{FF2B5EF4-FFF2-40B4-BE49-F238E27FC236}">
                <a16:creationId xmlns:a16="http://schemas.microsoft.com/office/drawing/2014/main" id="{0519D907-9420-4131-A8F2-1C4EC5DB2D88}"/>
              </a:ext>
            </a:extLst>
          </p:cNvPr>
          <p:cNvSpPr/>
          <p:nvPr/>
        </p:nvSpPr>
        <p:spPr>
          <a:xfrm>
            <a:off x="2844801" y="2699166"/>
            <a:ext cx="727964" cy="349923"/>
          </a:xfrm>
          <a:prstGeom prst="mathEqual">
            <a:avLst/>
          </a:prstGeom>
          <a:solidFill>
            <a:srgbClr val="00102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06E72F-6342-4F36-80C9-221F732026FE}"/>
              </a:ext>
            </a:extLst>
          </p:cNvPr>
          <p:cNvSpPr txBox="1"/>
          <p:nvPr/>
        </p:nvSpPr>
        <p:spPr>
          <a:xfrm>
            <a:off x="3610017" y="2730365"/>
            <a:ext cx="3869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 Hash Value is Equal –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</a:rPr>
              <a:t>Verification Passed 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Else if Hash Value is Not Equal –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</a:rPr>
              <a:t>Verification Failed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6BFE30-4C32-4EA4-AFFC-7F97D1514964}"/>
              </a:ext>
            </a:extLst>
          </p:cNvPr>
          <p:cNvSpPr/>
          <p:nvPr/>
        </p:nvSpPr>
        <p:spPr>
          <a:xfrm>
            <a:off x="2658533" y="3350201"/>
            <a:ext cx="951484" cy="4872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</p:spTree>
    <p:extLst>
      <p:ext uri="{BB962C8B-B14F-4D97-AF65-F5344CB8AC3E}">
        <p14:creationId xmlns:p14="http://schemas.microsoft.com/office/powerpoint/2010/main" val="324248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Secure Flashing: Certificate Usage : Variant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4" y="673253"/>
            <a:ext cx="8424000" cy="3781167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649E0-C895-4C06-9CC0-922152C011BB}"/>
              </a:ext>
            </a:extLst>
          </p:cNvPr>
          <p:cNvSpPr/>
          <p:nvPr/>
        </p:nvSpPr>
        <p:spPr>
          <a:xfrm>
            <a:off x="379359" y="721528"/>
            <a:ext cx="934720" cy="107018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B4062-4BB6-4B47-A53B-0B5FC2636B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14079" y="1256621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947E8B-DBA2-4937-9FC2-8796469DB388}"/>
              </a:ext>
            </a:extLst>
          </p:cNvPr>
          <p:cNvSpPr/>
          <p:nvPr/>
        </p:nvSpPr>
        <p:spPr>
          <a:xfrm>
            <a:off x="1693333" y="101027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0D8472-1A90-463E-A437-EEFE48449A03}"/>
              </a:ext>
            </a:extLst>
          </p:cNvPr>
          <p:cNvSpPr/>
          <p:nvPr/>
        </p:nvSpPr>
        <p:spPr>
          <a:xfrm>
            <a:off x="2810934" y="1010279"/>
            <a:ext cx="880533" cy="520196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Encryption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4FE63-C49B-4390-9956-C167D82F95E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06133" y="1270369"/>
            <a:ext cx="304801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01E61-2B09-4B54-BD15-F118E55FED3C}"/>
              </a:ext>
            </a:extLst>
          </p:cNvPr>
          <p:cNvCxnSpPr>
            <a:cxnSpLocks/>
          </p:cNvCxnSpPr>
          <p:nvPr/>
        </p:nvCxnSpPr>
        <p:spPr>
          <a:xfrm flipV="1">
            <a:off x="3251198" y="1530467"/>
            <a:ext cx="0" cy="28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73CD25-448D-4E95-880A-A770FC4F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69" y="1802318"/>
            <a:ext cx="399514" cy="509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76B581-2FA9-47A5-80A3-AE177D562A0D}"/>
              </a:ext>
            </a:extLst>
          </p:cNvPr>
          <p:cNvSpPr txBox="1"/>
          <p:nvPr/>
        </p:nvSpPr>
        <p:spPr>
          <a:xfrm>
            <a:off x="2502747" y="1812229"/>
            <a:ext cx="14156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Private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97F05-7236-4B52-BF94-1C11EF35E63E}"/>
              </a:ext>
            </a:extLst>
          </p:cNvPr>
          <p:cNvSpPr/>
          <p:nvPr/>
        </p:nvSpPr>
        <p:spPr>
          <a:xfrm>
            <a:off x="4145280" y="739571"/>
            <a:ext cx="880533" cy="79090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D3CBB-833D-4851-8835-534414B375E3}"/>
              </a:ext>
            </a:extLst>
          </p:cNvPr>
          <p:cNvCxnSpPr>
            <a:cxnSpLocks/>
          </p:cNvCxnSpPr>
          <p:nvPr/>
        </p:nvCxnSpPr>
        <p:spPr>
          <a:xfrm flipV="1">
            <a:off x="3698240" y="1270369"/>
            <a:ext cx="447040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E3C8F-A9B7-41F1-9B2A-08CF61E10949}"/>
              </a:ext>
            </a:extLst>
          </p:cNvPr>
          <p:cNvSpPr/>
          <p:nvPr/>
        </p:nvSpPr>
        <p:spPr>
          <a:xfrm>
            <a:off x="4145281" y="1530475"/>
            <a:ext cx="880532" cy="28323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ADD58-A9D4-40A2-8561-BE108EEC75F2}"/>
              </a:ext>
            </a:extLst>
          </p:cNvPr>
          <p:cNvSpPr txBox="1"/>
          <p:nvPr/>
        </p:nvSpPr>
        <p:spPr>
          <a:xfrm>
            <a:off x="379359" y="468074"/>
            <a:ext cx="3312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Signing with Private Key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D26EC0-4136-453B-A3EA-00E0603B2366}"/>
              </a:ext>
            </a:extLst>
          </p:cNvPr>
          <p:cNvSpPr/>
          <p:nvPr/>
        </p:nvSpPr>
        <p:spPr>
          <a:xfrm>
            <a:off x="379359" y="2579148"/>
            <a:ext cx="915724" cy="87796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5142D5-146C-4337-8222-3802D2C40815}"/>
              </a:ext>
            </a:extLst>
          </p:cNvPr>
          <p:cNvSpPr/>
          <p:nvPr/>
        </p:nvSpPr>
        <p:spPr>
          <a:xfrm>
            <a:off x="379359" y="3453092"/>
            <a:ext cx="915723" cy="31441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3F654-2D76-4759-9FFA-6F155F915ADC}"/>
              </a:ext>
            </a:extLst>
          </p:cNvPr>
          <p:cNvSpPr/>
          <p:nvPr/>
        </p:nvSpPr>
        <p:spPr>
          <a:xfrm>
            <a:off x="1664914" y="259519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CC1D62-A7AC-4B4F-A704-1DFFAC5B2882}"/>
              </a:ext>
            </a:extLst>
          </p:cNvPr>
          <p:cNvCxnSpPr>
            <a:cxnSpLocks/>
          </p:cNvCxnSpPr>
          <p:nvPr/>
        </p:nvCxnSpPr>
        <p:spPr>
          <a:xfrm>
            <a:off x="1278149" y="2863698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DB6C88-3F83-4351-825C-5B45E928D2D9}"/>
              </a:ext>
            </a:extLst>
          </p:cNvPr>
          <p:cNvCxnSpPr>
            <a:cxnSpLocks/>
          </p:cNvCxnSpPr>
          <p:nvPr/>
        </p:nvCxnSpPr>
        <p:spPr>
          <a:xfrm>
            <a:off x="1295083" y="3595664"/>
            <a:ext cx="196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B26B51-E9F8-4766-9CC4-8AAA2061100A}"/>
              </a:ext>
            </a:extLst>
          </p:cNvPr>
          <p:cNvSpPr/>
          <p:nvPr/>
        </p:nvSpPr>
        <p:spPr>
          <a:xfrm>
            <a:off x="3264748" y="3415503"/>
            <a:ext cx="880533" cy="430711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De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cryption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5AA38-A488-4CE3-8FF6-70240347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18" y="3948493"/>
            <a:ext cx="401624" cy="51196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778D7E-234E-486A-AF1F-EF78752402E9}"/>
              </a:ext>
            </a:extLst>
          </p:cNvPr>
          <p:cNvCxnSpPr>
            <a:cxnSpLocks/>
          </p:cNvCxnSpPr>
          <p:nvPr/>
        </p:nvCxnSpPr>
        <p:spPr>
          <a:xfrm flipV="1">
            <a:off x="2059118" y="3804656"/>
            <a:ext cx="0" cy="28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E1C232-B15A-41F6-91BA-ECE4FF32AB59}"/>
              </a:ext>
            </a:extLst>
          </p:cNvPr>
          <p:cNvSpPr txBox="1"/>
          <p:nvPr/>
        </p:nvSpPr>
        <p:spPr>
          <a:xfrm>
            <a:off x="2972016" y="4139880"/>
            <a:ext cx="14156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Public Key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385CE0-FCD6-4610-B0AD-0F7E3AAD9458}"/>
              </a:ext>
            </a:extLst>
          </p:cNvPr>
          <p:cNvCxnSpPr>
            <a:cxnSpLocks/>
          </p:cNvCxnSpPr>
          <p:nvPr/>
        </p:nvCxnSpPr>
        <p:spPr>
          <a:xfrm>
            <a:off x="2477714" y="2855289"/>
            <a:ext cx="183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28E99E-E6DD-4265-B410-E8A1E0B405A5}"/>
              </a:ext>
            </a:extLst>
          </p:cNvPr>
          <p:cNvCxnSpPr>
            <a:cxnSpLocks/>
          </p:cNvCxnSpPr>
          <p:nvPr/>
        </p:nvCxnSpPr>
        <p:spPr>
          <a:xfrm flipV="1">
            <a:off x="4453523" y="3052141"/>
            <a:ext cx="0" cy="5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3EE739-EF46-4A1A-B263-FBA79C22465F}"/>
              </a:ext>
            </a:extLst>
          </p:cNvPr>
          <p:cNvCxnSpPr>
            <a:cxnSpLocks/>
          </p:cNvCxnSpPr>
          <p:nvPr/>
        </p:nvCxnSpPr>
        <p:spPr>
          <a:xfrm>
            <a:off x="4145281" y="3630859"/>
            <a:ext cx="3082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quals 55">
            <a:extLst>
              <a:ext uri="{FF2B5EF4-FFF2-40B4-BE49-F238E27FC236}">
                <a16:creationId xmlns:a16="http://schemas.microsoft.com/office/drawing/2014/main" id="{0519D907-9420-4131-A8F2-1C4EC5DB2D88}"/>
              </a:ext>
            </a:extLst>
          </p:cNvPr>
          <p:cNvSpPr/>
          <p:nvPr/>
        </p:nvSpPr>
        <p:spPr>
          <a:xfrm>
            <a:off x="4312446" y="2702218"/>
            <a:ext cx="727964" cy="349923"/>
          </a:xfrm>
          <a:prstGeom prst="mathEqual">
            <a:avLst/>
          </a:prstGeom>
          <a:solidFill>
            <a:srgbClr val="00102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06E72F-6342-4F36-80C9-221F732026FE}"/>
              </a:ext>
            </a:extLst>
          </p:cNvPr>
          <p:cNvSpPr txBox="1"/>
          <p:nvPr/>
        </p:nvSpPr>
        <p:spPr>
          <a:xfrm>
            <a:off x="5182598" y="2703605"/>
            <a:ext cx="3869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 Hash Value is Equal –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</a:rPr>
              <a:t>Verification Passed 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Else if Hash Value is Not Equal –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</a:rPr>
              <a:t>Verification Failed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D0460-461C-4A51-A2E7-B8534080BC37}"/>
              </a:ext>
            </a:extLst>
          </p:cNvPr>
          <p:cNvSpPr/>
          <p:nvPr/>
        </p:nvSpPr>
        <p:spPr>
          <a:xfrm>
            <a:off x="4145281" y="1824499"/>
            <a:ext cx="880532" cy="34211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User Certificate.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06D97D-F821-4CB2-B667-0CF632191072}"/>
              </a:ext>
            </a:extLst>
          </p:cNvPr>
          <p:cNvSpPr/>
          <p:nvPr/>
        </p:nvSpPr>
        <p:spPr>
          <a:xfrm>
            <a:off x="379358" y="3772279"/>
            <a:ext cx="915723" cy="320027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User Certificate.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DB03E-4DAE-4C8F-948C-B2ABA36D17FC}"/>
              </a:ext>
            </a:extLst>
          </p:cNvPr>
          <p:cNvSpPr/>
          <p:nvPr/>
        </p:nvSpPr>
        <p:spPr>
          <a:xfrm>
            <a:off x="1790916" y="3737149"/>
            <a:ext cx="1122311" cy="390287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User Certificate Verification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82D6BC-16F5-42E3-B45F-EED47FC918A0}"/>
              </a:ext>
            </a:extLst>
          </p:cNvPr>
          <p:cNvCxnSpPr>
            <a:cxnSpLocks/>
            <a:stCxn id="42" idx="3"/>
            <a:endCxn id="17" idx="1"/>
          </p:cNvCxnSpPr>
          <p:nvPr/>
        </p:nvCxnSpPr>
        <p:spPr>
          <a:xfrm>
            <a:off x="1295081" y="3932293"/>
            <a:ext cx="4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28C8CB-BE4D-4869-AB27-F041E2F9188A}"/>
              </a:ext>
            </a:extLst>
          </p:cNvPr>
          <p:cNvSpPr txBox="1"/>
          <p:nvPr/>
        </p:nvSpPr>
        <p:spPr>
          <a:xfrm>
            <a:off x="1539798" y="3430019"/>
            <a:ext cx="1834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kern="0" dirty="0">
                <a:solidFill>
                  <a:srgbClr val="000000"/>
                </a:solidFill>
                <a:highlight>
                  <a:srgbClr val="00FF00"/>
                </a:highlight>
              </a:rPr>
              <a:t>If User Certificate Verification Passed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BB2147-82D7-416B-94CC-BED91C3E1933}"/>
              </a:ext>
            </a:extLst>
          </p:cNvPr>
          <p:cNvCxnSpPr>
            <a:cxnSpLocks/>
          </p:cNvCxnSpPr>
          <p:nvPr/>
        </p:nvCxnSpPr>
        <p:spPr>
          <a:xfrm>
            <a:off x="2913227" y="4012467"/>
            <a:ext cx="62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9B2ADD-4072-4C39-9D77-3BD994BE7DA8}"/>
              </a:ext>
            </a:extLst>
          </p:cNvPr>
          <p:cNvCxnSpPr>
            <a:cxnSpLocks/>
          </p:cNvCxnSpPr>
          <p:nvPr/>
        </p:nvCxnSpPr>
        <p:spPr>
          <a:xfrm flipV="1">
            <a:off x="3656120" y="3804656"/>
            <a:ext cx="0" cy="1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B2264E-69AC-4F63-B26C-5024B714960A}"/>
              </a:ext>
            </a:extLst>
          </p:cNvPr>
          <p:cNvSpPr txBox="1"/>
          <p:nvPr/>
        </p:nvSpPr>
        <p:spPr>
          <a:xfrm>
            <a:off x="379358" y="2287899"/>
            <a:ext cx="38690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 Verification using Public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2B77235-1DD0-4707-A34D-B442BE025F9B}"/>
              </a:ext>
            </a:extLst>
          </p:cNvPr>
          <p:cNvSpPr/>
          <p:nvPr/>
        </p:nvSpPr>
        <p:spPr>
          <a:xfrm>
            <a:off x="4255044" y="3254553"/>
            <a:ext cx="951484" cy="4872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</p:spTree>
    <p:extLst>
      <p:ext uri="{BB962C8B-B14F-4D97-AF65-F5344CB8AC3E}">
        <p14:creationId xmlns:p14="http://schemas.microsoft.com/office/powerpoint/2010/main" val="274972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Secure Flashing: Certificate Usage : Variant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4" y="673253"/>
            <a:ext cx="8424000" cy="3781167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649E0-C895-4C06-9CC0-922152C011BB}"/>
              </a:ext>
            </a:extLst>
          </p:cNvPr>
          <p:cNvSpPr/>
          <p:nvPr/>
        </p:nvSpPr>
        <p:spPr>
          <a:xfrm>
            <a:off x="379359" y="721528"/>
            <a:ext cx="934720" cy="107018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B4062-4BB6-4B47-A53B-0B5FC2636B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14079" y="1256621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947E8B-DBA2-4937-9FC2-8796469DB388}"/>
              </a:ext>
            </a:extLst>
          </p:cNvPr>
          <p:cNvSpPr/>
          <p:nvPr/>
        </p:nvSpPr>
        <p:spPr>
          <a:xfrm>
            <a:off x="1693333" y="101027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0D8472-1A90-463E-A437-EEFE48449A03}"/>
              </a:ext>
            </a:extLst>
          </p:cNvPr>
          <p:cNvSpPr/>
          <p:nvPr/>
        </p:nvSpPr>
        <p:spPr>
          <a:xfrm>
            <a:off x="2810934" y="1010279"/>
            <a:ext cx="880533" cy="520196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Encryption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4FE63-C49B-4390-9956-C167D82F95E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06133" y="1270369"/>
            <a:ext cx="304801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01E61-2B09-4B54-BD15-F118E55FED3C}"/>
              </a:ext>
            </a:extLst>
          </p:cNvPr>
          <p:cNvCxnSpPr>
            <a:cxnSpLocks/>
          </p:cNvCxnSpPr>
          <p:nvPr/>
        </p:nvCxnSpPr>
        <p:spPr>
          <a:xfrm flipV="1">
            <a:off x="3251198" y="1530467"/>
            <a:ext cx="0" cy="28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73CD25-448D-4E95-880A-A770FC4F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69" y="1802318"/>
            <a:ext cx="399514" cy="509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76B581-2FA9-47A5-80A3-AE177D562A0D}"/>
              </a:ext>
            </a:extLst>
          </p:cNvPr>
          <p:cNvSpPr txBox="1"/>
          <p:nvPr/>
        </p:nvSpPr>
        <p:spPr>
          <a:xfrm>
            <a:off x="2502747" y="1812229"/>
            <a:ext cx="14156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Private Key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97F05-7236-4B52-BF94-1C11EF35E63E}"/>
              </a:ext>
            </a:extLst>
          </p:cNvPr>
          <p:cNvSpPr/>
          <p:nvPr/>
        </p:nvSpPr>
        <p:spPr>
          <a:xfrm>
            <a:off x="4145280" y="739571"/>
            <a:ext cx="880533" cy="79090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D3CBB-833D-4851-8835-534414B375E3}"/>
              </a:ext>
            </a:extLst>
          </p:cNvPr>
          <p:cNvCxnSpPr>
            <a:cxnSpLocks/>
          </p:cNvCxnSpPr>
          <p:nvPr/>
        </p:nvCxnSpPr>
        <p:spPr>
          <a:xfrm flipV="1">
            <a:off x="3698240" y="1270369"/>
            <a:ext cx="447040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E3C8F-A9B7-41F1-9B2A-08CF61E10949}"/>
              </a:ext>
            </a:extLst>
          </p:cNvPr>
          <p:cNvSpPr/>
          <p:nvPr/>
        </p:nvSpPr>
        <p:spPr>
          <a:xfrm>
            <a:off x="4145281" y="1530475"/>
            <a:ext cx="880532" cy="28323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ADD58-A9D4-40A2-8561-BE108EEC75F2}"/>
              </a:ext>
            </a:extLst>
          </p:cNvPr>
          <p:cNvSpPr txBox="1"/>
          <p:nvPr/>
        </p:nvSpPr>
        <p:spPr>
          <a:xfrm>
            <a:off x="379359" y="468074"/>
            <a:ext cx="33121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Signing with Private Key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D26EC0-4136-453B-A3EA-00E0603B2366}"/>
              </a:ext>
            </a:extLst>
          </p:cNvPr>
          <p:cNvSpPr/>
          <p:nvPr/>
        </p:nvSpPr>
        <p:spPr>
          <a:xfrm>
            <a:off x="379359" y="2579148"/>
            <a:ext cx="915724" cy="87796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Software Package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5142D5-146C-4337-8222-3802D2C40815}"/>
              </a:ext>
            </a:extLst>
          </p:cNvPr>
          <p:cNvSpPr/>
          <p:nvPr/>
        </p:nvSpPr>
        <p:spPr>
          <a:xfrm>
            <a:off x="379359" y="3453092"/>
            <a:ext cx="915723" cy="31441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Encrypted Hash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3F654-2D76-4759-9FFA-6F155F915ADC}"/>
              </a:ext>
            </a:extLst>
          </p:cNvPr>
          <p:cNvSpPr/>
          <p:nvPr/>
        </p:nvSpPr>
        <p:spPr>
          <a:xfrm>
            <a:off x="1664914" y="2595191"/>
            <a:ext cx="812800" cy="520196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CC1D62-A7AC-4B4F-A704-1DFFAC5B2882}"/>
              </a:ext>
            </a:extLst>
          </p:cNvPr>
          <p:cNvCxnSpPr>
            <a:cxnSpLocks/>
          </p:cNvCxnSpPr>
          <p:nvPr/>
        </p:nvCxnSpPr>
        <p:spPr>
          <a:xfrm>
            <a:off x="1278149" y="2863698"/>
            <a:ext cx="3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DB6C88-3F83-4351-825C-5B45E928D2D9}"/>
              </a:ext>
            </a:extLst>
          </p:cNvPr>
          <p:cNvCxnSpPr>
            <a:cxnSpLocks/>
          </p:cNvCxnSpPr>
          <p:nvPr/>
        </p:nvCxnSpPr>
        <p:spPr>
          <a:xfrm>
            <a:off x="1295083" y="3595664"/>
            <a:ext cx="196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B26B51-E9F8-4766-9CC4-8AAA2061100A}"/>
              </a:ext>
            </a:extLst>
          </p:cNvPr>
          <p:cNvSpPr/>
          <p:nvPr/>
        </p:nvSpPr>
        <p:spPr>
          <a:xfrm>
            <a:off x="3264748" y="3415503"/>
            <a:ext cx="880533" cy="430711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De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cryption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(RSA 2048)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5AA38-A488-4CE3-8FF6-70240347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18" y="3948493"/>
            <a:ext cx="401624" cy="5119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6E1C232-B15A-41F6-91BA-ECE4FF32AB59}"/>
              </a:ext>
            </a:extLst>
          </p:cNvPr>
          <p:cNvSpPr txBox="1"/>
          <p:nvPr/>
        </p:nvSpPr>
        <p:spPr>
          <a:xfrm>
            <a:off x="2934933" y="4419654"/>
            <a:ext cx="9834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Issuer Public Key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385CE0-FCD6-4610-B0AD-0F7E3AAD9458}"/>
              </a:ext>
            </a:extLst>
          </p:cNvPr>
          <p:cNvCxnSpPr>
            <a:cxnSpLocks/>
          </p:cNvCxnSpPr>
          <p:nvPr/>
        </p:nvCxnSpPr>
        <p:spPr>
          <a:xfrm>
            <a:off x="2477714" y="2855289"/>
            <a:ext cx="183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28E99E-E6DD-4265-B410-E8A1E0B405A5}"/>
              </a:ext>
            </a:extLst>
          </p:cNvPr>
          <p:cNvCxnSpPr>
            <a:cxnSpLocks/>
          </p:cNvCxnSpPr>
          <p:nvPr/>
        </p:nvCxnSpPr>
        <p:spPr>
          <a:xfrm flipV="1">
            <a:off x="4453523" y="3052141"/>
            <a:ext cx="0" cy="5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3EE739-EF46-4A1A-B263-FBA79C22465F}"/>
              </a:ext>
            </a:extLst>
          </p:cNvPr>
          <p:cNvCxnSpPr>
            <a:cxnSpLocks/>
          </p:cNvCxnSpPr>
          <p:nvPr/>
        </p:nvCxnSpPr>
        <p:spPr>
          <a:xfrm>
            <a:off x="4145281" y="3630859"/>
            <a:ext cx="3082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quals 55">
            <a:extLst>
              <a:ext uri="{FF2B5EF4-FFF2-40B4-BE49-F238E27FC236}">
                <a16:creationId xmlns:a16="http://schemas.microsoft.com/office/drawing/2014/main" id="{0519D907-9420-4131-A8F2-1C4EC5DB2D88}"/>
              </a:ext>
            </a:extLst>
          </p:cNvPr>
          <p:cNvSpPr/>
          <p:nvPr/>
        </p:nvSpPr>
        <p:spPr>
          <a:xfrm>
            <a:off x="4312446" y="2702218"/>
            <a:ext cx="727964" cy="349923"/>
          </a:xfrm>
          <a:prstGeom prst="mathEqual">
            <a:avLst/>
          </a:prstGeom>
          <a:solidFill>
            <a:srgbClr val="001024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06E72F-6342-4F36-80C9-221F732026FE}"/>
              </a:ext>
            </a:extLst>
          </p:cNvPr>
          <p:cNvSpPr txBox="1"/>
          <p:nvPr/>
        </p:nvSpPr>
        <p:spPr>
          <a:xfrm>
            <a:off x="5182598" y="2703605"/>
            <a:ext cx="3869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 Hash Value is Equal –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</a:rPr>
              <a:t>Verification Passed 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Else if Hash Value is Not Equal – 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</a:rPr>
              <a:t>Verification Failed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06D97D-F821-4CB2-B667-0CF632191072}"/>
              </a:ext>
            </a:extLst>
          </p:cNvPr>
          <p:cNvSpPr/>
          <p:nvPr/>
        </p:nvSpPr>
        <p:spPr>
          <a:xfrm>
            <a:off x="388857" y="3906056"/>
            <a:ext cx="925222" cy="55385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 err="1">
                <a:solidFill>
                  <a:srgbClr val="000000"/>
                </a:solidFill>
                <a:latin typeface="Tahoma"/>
                <a:cs typeface="Tahoma" pitchFamily="34" charset="0"/>
              </a:rPr>
              <a:t>CertStore</a:t>
            </a: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DB03E-4DAE-4C8F-948C-B2ABA36D17FC}"/>
              </a:ext>
            </a:extLst>
          </p:cNvPr>
          <p:cNvSpPr/>
          <p:nvPr/>
        </p:nvSpPr>
        <p:spPr>
          <a:xfrm>
            <a:off x="1835393" y="3987838"/>
            <a:ext cx="1122311" cy="390287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kern="0" dirty="0" err="1">
                <a:solidFill>
                  <a:srgbClr val="000000"/>
                </a:solidFill>
                <a:latin typeface="Tahoma"/>
                <a:cs typeface="Tahoma" pitchFamily="34" charset="0"/>
              </a:rPr>
              <a:t>Certstore</a:t>
            </a:r>
            <a:r>
              <a:rPr lang="en-US" sz="1000" kern="0" dirty="0">
                <a:solidFill>
                  <a:srgbClr val="000000"/>
                </a:solidFill>
                <a:latin typeface="Tahoma"/>
                <a:cs typeface="Tahoma" pitchFamily="34" charset="0"/>
              </a:rPr>
              <a:t> COT Verification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82D6BC-16F5-42E3-B45F-EED47FC918A0}"/>
              </a:ext>
            </a:extLst>
          </p:cNvPr>
          <p:cNvCxnSpPr>
            <a:cxnSpLocks/>
            <a:stCxn id="42" idx="3"/>
            <a:endCxn id="17" idx="1"/>
          </p:cNvCxnSpPr>
          <p:nvPr/>
        </p:nvCxnSpPr>
        <p:spPr>
          <a:xfrm>
            <a:off x="1314079" y="4182982"/>
            <a:ext cx="521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28C8CB-BE4D-4869-AB27-F041E2F9188A}"/>
              </a:ext>
            </a:extLst>
          </p:cNvPr>
          <p:cNvSpPr txBox="1"/>
          <p:nvPr/>
        </p:nvSpPr>
        <p:spPr>
          <a:xfrm>
            <a:off x="1539798" y="3430019"/>
            <a:ext cx="1834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kern="0" dirty="0">
                <a:solidFill>
                  <a:srgbClr val="000000"/>
                </a:solidFill>
                <a:highlight>
                  <a:srgbClr val="00FF00"/>
                </a:highlight>
              </a:rPr>
              <a:t>If </a:t>
            </a:r>
            <a:r>
              <a:rPr lang="en-US" sz="800" kern="0" dirty="0" err="1">
                <a:solidFill>
                  <a:srgbClr val="000000"/>
                </a:solidFill>
                <a:highlight>
                  <a:srgbClr val="00FF00"/>
                </a:highlight>
              </a:rPr>
              <a:t>Certstore</a:t>
            </a:r>
            <a:r>
              <a:rPr lang="en-US" sz="800" kern="0" dirty="0">
                <a:solidFill>
                  <a:srgbClr val="000000"/>
                </a:solidFill>
                <a:highlight>
                  <a:srgbClr val="00FF00"/>
                </a:highlight>
              </a:rPr>
              <a:t> COT Verification Passed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LnTx/>
              <a:uFillTx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BB2147-82D7-416B-94CC-BED91C3E1933}"/>
              </a:ext>
            </a:extLst>
          </p:cNvPr>
          <p:cNvCxnSpPr>
            <a:cxnSpLocks/>
          </p:cNvCxnSpPr>
          <p:nvPr/>
        </p:nvCxnSpPr>
        <p:spPr>
          <a:xfrm>
            <a:off x="2944891" y="4139880"/>
            <a:ext cx="62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9B2ADD-4072-4C39-9D77-3BD994BE7DA8}"/>
              </a:ext>
            </a:extLst>
          </p:cNvPr>
          <p:cNvCxnSpPr>
            <a:cxnSpLocks/>
          </p:cNvCxnSpPr>
          <p:nvPr/>
        </p:nvCxnSpPr>
        <p:spPr>
          <a:xfrm flipV="1">
            <a:off x="3656120" y="3804656"/>
            <a:ext cx="0" cy="1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B2264E-69AC-4F63-B26C-5024B714960A}"/>
              </a:ext>
            </a:extLst>
          </p:cNvPr>
          <p:cNvSpPr txBox="1"/>
          <p:nvPr/>
        </p:nvSpPr>
        <p:spPr>
          <a:xfrm>
            <a:off x="379358" y="2287899"/>
            <a:ext cx="38690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Software Package Verification using Public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E614336-AD02-4B50-9ECB-0AD2F5E1C8E8}"/>
              </a:ext>
            </a:extLst>
          </p:cNvPr>
          <p:cNvSpPr/>
          <p:nvPr/>
        </p:nvSpPr>
        <p:spPr>
          <a:xfrm>
            <a:off x="4293394" y="3266021"/>
            <a:ext cx="951484" cy="4872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Hashing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(SHA 256)</a:t>
            </a:r>
          </a:p>
        </p:txBody>
      </p:sp>
    </p:spTree>
    <p:extLst>
      <p:ext uri="{BB962C8B-B14F-4D97-AF65-F5344CB8AC3E}">
        <p14:creationId xmlns:p14="http://schemas.microsoft.com/office/powerpoint/2010/main" val="408753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box">
            <a:extLst>
              <a:ext uri="{FF2B5EF4-FFF2-40B4-BE49-F238E27FC236}">
                <a16:creationId xmlns:a16="http://schemas.microsoft.com/office/drawing/2014/main" id="{192301A2-0C9D-4062-BD11-BC8D7F60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0" dirty="0"/>
              <a:t>AUTOSAR Adaptive Platform</a:t>
            </a:r>
            <a:br>
              <a:rPr lang="en-US" b="0" dirty="0"/>
            </a:br>
            <a:r>
              <a:rPr lang="en-US" b="0" dirty="0"/>
              <a:t>Cryptography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de-DE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502BD91-B93C-408D-9A58-81AD6CD29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03C4C0C-4FFD-4D6D-8106-9363F2A5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QKT</a:t>
            </a:r>
          </a:p>
        </p:txBody>
      </p:sp>
      <p:pic>
        <p:nvPicPr>
          <p:cNvPr id="10" name="Picture 2" descr="W:\70_MarComms\CD\Marke\Markenauftritt\Neuer Markenauftritt\08_Guidelines\PowerPoint\3_Corporate Presenter\3_Neue Titelfolien\stage_vision_magazine_OV_V2.jpg">
            <a:extLst>
              <a:ext uri="{FF2B5EF4-FFF2-40B4-BE49-F238E27FC236}">
                <a16:creationId xmlns:a16="http://schemas.microsoft.com/office/drawing/2014/main" id="{D84E30FD-9A3E-4461-8C87-48EB1916DE4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36424" r="-868" b="26532"/>
          <a:stretch/>
        </p:blipFill>
        <p:spPr bwMode="auto">
          <a:xfrm>
            <a:off x="1" y="3240265"/>
            <a:ext cx="9144000" cy="19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27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>
            <p:custDataLst>
              <p:tags r:id="rId2"/>
            </p:custDataLst>
          </p:nvPr>
        </p:nvGrpSpPr>
        <p:grpSpPr>
          <a:xfrm>
            <a:off x="0" y="794"/>
            <a:ext cx="9144000" cy="5143500"/>
            <a:chOff x="0" y="0"/>
            <a:chExt cx="9144000" cy="51435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uppieren 31"/>
            <p:cNvGrpSpPr/>
            <p:nvPr/>
          </p:nvGrpSpPr>
          <p:grpSpPr>
            <a:xfrm>
              <a:off x="360002" y="4722300"/>
              <a:ext cx="8424000" cy="366353"/>
              <a:chOff x="360001" y="4722299"/>
              <a:chExt cx="8424000" cy="366353"/>
            </a:xfrm>
          </p:grpSpPr>
          <p:sp>
            <p:nvSpPr>
              <p:cNvPr id="33" name="Text Box 10"/>
              <p:cNvSpPr txBox="1">
                <a:spLocks noChangeArrowheads="1"/>
              </p:cNvSpPr>
              <p:nvPr userDrawn="1"/>
            </p:nvSpPr>
            <p:spPr bwMode="black">
              <a:xfrm>
                <a:off x="7607032" y="4898293"/>
                <a:ext cx="900000" cy="92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r">
                  <a:lnSpc>
                    <a:spcPts val="800"/>
                  </a:lnSpc>
                </a:pPr>
                <a:r>
                  <a:rPr lang="en-US" sz="600" dirty="0">
                    <a:solidFill>
                      <a:srgbClr val="FFFFFF"/>
                    </a:solidFill>
                    <a:latin typeface="Tahoma" panose="020B0604030504040204" pitchFamily="34" charset="0"/>
                  </a:rPr>
                  <a:t>© ZF Friedrichshafen AG</a:t>
                </a:r>
              </a:p>
            </p:txBody>
          </p:sp>
          <p:cxnSp>
            <p:nvCxnSpPr>
              <p:cNvPr id="34" name="Gerade Verbindung 33"/>
              <p:cNvCxnSpPr/>
              <p:nvPr userDrawn="1"/>
            </p:nvCxnSpPr>
            <p:spPr>
              <a:xfrm>
                <a:off x="360001" y="4722299"/>
                <a:ext cx="8424000" cy="5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Grafik 34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01" y="4800652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16</a:t>
            </a:fld>
            <a:endParaRPr lang="en-US" dirty="0"/>
          </a:p>
        </p:txBody>
      </p:sp>
      <p:sp useBgFill="1">
        <p:nvSpPr>
          <p:cNvPr id="14340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001" y="1188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41" name="Rectangle 11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2" y="1188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42" name="Rectangle 5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0001" y="1512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43" name="Rectangle 12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2" y="1512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44" name="Rectangle 6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0001" y="1836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45" name="Rectangle 13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2" y="1836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46" name="Rectangle 7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0001" y="2160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47" name="Rectangle 14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4402" y="2160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48" name="Rectangle 8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0001" y="2484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49" name="Rectangle 15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14402" y="2484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50" name="Rectangle 3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0001" y="864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51" name="Rectangle 16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14402" y="864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52" name="Rectangle 9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60001" y="2808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53" name="Rectangle 17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14402" y="2808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54" name="Rectangle 10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60001" y="3132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55" name="Rectangle 18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14402" y="3132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56" name="Rectangle 3" hidden="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0001" y="4428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57" name="Rectangle 16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14402" y="4428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58" name="Rectangle 3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0001" y="4104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11.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59" name="Rectangle 16" hidden="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14402" y="4104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60" name="Rectangle 3" hidden="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0001" y="3780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10.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61" name="Rectangle 16" hidden="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14402" y="3780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 useBgFill="1">
        <p:nvSpPr>
          <p:cNvPr id="14362" name="Rectangle 3" hidden="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0001" y="3456799"/>
            <a:ext cx="468000" cy="216000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4367C5"/>
              </a:buClr>
              <a:buFont typeface="Wingdings" pitchFamily="2" charset="2"/>
            </a:pPr>
            <a:r>
              <a:rPr lang="en-US" altLang="de-DE" sz="2000" b="1" kern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9.</a:t>
            </a:r>
            <a:endParaRPr lang="en-US" altLang="de-DE" sz="2000" b="1" kern="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4363" name="Rectangle 16" hidden="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14402" y="3456799"/>
            <a:ext cx="786960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US" altLang="de-DE" sz="1200" dirty="0">
              <a:solidFill>
                <a:schemeClr val="bg1"/>
              </a:solidFill>
              <a:ea typeface="Tahoma" charset="0"/>
              <a:cs typeface="Tahom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F724B-934F-4193-A940-31A1AA2D5101}"/>
              </a:ext>
            </a:extLst>
          </p:cNvPr>
          <p:cNvSpPr txBox="1"/>
          <p:nvPr/>
        </p:nvSpPr>
        <p:spPr>
          <a:xfrm>
            <a:off x="360363" y="738001"/>
            <a:ext cx="797576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Overview – Crypto Stack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Overview – Reference Architecture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Overview – Crypto Service Manager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Overview – Crypto Driver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Supported Features – Crypto Stack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kern="0" dirty="0">
                <a:solidFill>
                  <a:schemeClr val="bg1"/>
                </a:solidFill>
              </a:rPr>
              <a:t>API Overview – TBD..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43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Crypto Stack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364" y="950453"/>
            <a:ext cx="8424000" cy="3244182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Functional Cluster which is responsible for </a:t>
            </a:r>
            <a:r>
              <a:rPr lang="en-US" sz="1400" dirty="0"/>
              <a:t>construction and supervision of cryptographic primitives </a:t>
            </a:r>
            <a:r>
              <a:rPr lang="en-US" sz="1400" b="0" dirty="0"/>
              <a:t>and offers interfaces to Adaptive Applications.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Provides multiple implementations of </a:t>
            </a:r>
            <a:r>
              <a:rPr lang="en-US" sz="1400" dirty="0"/>
              <a:t>cryptographic algorithms, key management, dynamic generation of key,</a:t>
            </a:r>
            <a:r>
              <a:rPr lang="en-US" sz="1400" b="0" dirty="0"/>
              <a:t> etc.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Provides </a:t>
            </a:r>
            <a:r>
              <a:rPr lang="en-US" sz="1400" dirty="0"/>
              <a:t>key storage </a:t>
            </a:r>
            <a:r>
              <a:rPr lang="en-US" sz="1400" b="0" dirty="0"/>
              <a:t>- keys may be stored internally in the crypto backend (Crypto Driver) or </a:t>
            </a:r>
          </a:p>
          <a:p>
            <a:pPr lvl="5"/>
            <a:r>
              <a:rPr lang="en-US" sz="1400" b="0" dirty="0"/>
              <a:t>     externally and </a:t>
            </a:r>
            <a:r>
              <a:rPr lang="en-US" sz="1400" dirty="0"/>
              <a:t>imported/exported </a:t>
            </a:r>
            <a:r>
              <a:rPr lang="en-US" sz="1400" b="0" dirty="0"/>
              <a:t>on demand.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Supports both hardware and software implementation of cryptographic primitives </a:t>
            </a:r>
          </a:p>
          <a:p>
            <a:pPr lvl="5"/>
            <a:r>
              <a:rPr lang="en-US" sz="1400" b="0" dirty="0"/>
              <a:t>     (selectable during runtime).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Protection of keys and key usage </a:t>
            </a:r>
            <a:r>
              <a:rPr lang="en-US" sz="1400" b="0" dirty="0"/>
              <a:t>can be provided by constraining keys to particular usages </a:t>
            </a:r>
          </a:p>
          <a:p>
            <a:pPr lvl="5"/>
            <a:r>
              <a:rPr lang="en-US" sz="1400" b="0" dirty="0"/>
              <a:t>     (e.g. decrypt-only).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Limitation of the availability of keys </a:t>
            </a:r>
            <a:r>
              <a:rPr lang="en-US" sz="1400" b="0" dirty="0"/>
              <a:t>to individual applications as reported by IAM.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67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Reference 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636" y="692819"/>
            <a:ext cx="8424000" cy="1275682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AUTOSAR AP only defines the high-level Crypto Stack API exposed to applications.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 API is designed to support encapsulation of security-sensitive operations and decisions in a separate component, such as a Hardware Security Module (HSM).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 API can also be used to protect session keys and intermediate secrets when processing cryptographic protocols such as TLS and SecOC.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E3324-644E-4661-B008-96C532FB0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99" y="2139370"/>
            <a:ext cx="6331545" cy="2458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30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Crypto Service Manager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636" y="692819"/>
            <a:ext cx="8424000" cy="983581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Implements platform-level tasks consistently across applications </a:t>
            </a:r>
          </a:p>
          <a:p>
            <a:pPr lvl="5"/>
            <a:r>
              <a:rPr lang="en-US" sz="1400" b="0" dirty="0"/>
              <a:t>     (access control, certificate storage, etc.)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Coordinates the offloading of functionality to a Crypto Driver (Library/HSM)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sz="1400" b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35F77-C726-47E4-8FA3-FC12C3381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23" y="1727200"/>
            <a:ext cx="6473177" cy="25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04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EC52-6972-41A8-BEC5-FE1D2B37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12" y="1863436"/>
            <a:ext cx="8505614" cy="2077104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</a:rPr>
              <a:t>Why Cryptography?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D8D6-A9E1-40AD-8082-3F754D9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15B5-B3D4-4643-8286-2F99D0A6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Crypto Driver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636" y="692819"/>
            <a:ext cx="8424000" cy="1358231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Can be software library or hardware (HSM)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When both are available, selection is done during run-time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Typically complete set of key management and crypto functions are implemented to accelerate crypto operations and protect managed keys from malicious applications </a:t>
            </a:r>
          </a:p>
          <a:p>
            <a:pPr lvl="5"/>
            <a:r>
              <a:rPr lang="en-US" sz="1400" b="0" dirty="0"/>
              <a:t>     (permission needs to be granted for operations)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ABF4B-9579-4E22-B1A2-EF3C40AC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76" y="2220825"/>
            <a:ext cx="5395974" cy="2198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70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Features – Crypto Stack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364" y="950453"/>
            <a:ext cx="8424000" cy="3244182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Symmetric and asymmetric encryption and decryption.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Hash algorithms </a:t>
            </a:r>
            <a:r>
              <a:rPr lang="en-US" sz="1400" b="0" dirty="0"/>
              <a:t>(to identify data manipulation).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Generation, importing, and storing of public/private keys </a:t>
            </a:r>
            <a:r>
              <a:rPr lang="en-US" sz="1400" b="0" dirty="0"/>
              <a:t>in a secured manner.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number generation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400" b="0" dirty="0"/>
              <a:t>Support of </a:t>
            </a:r>
            <a:r>
              <a:rPr lang="en-US" sz="1400" dirty="0"/>
              <a:t>PKI systems </a:t>
            </a:r>
            <a:r>
              <a:rPr lang="en-US" sz="1400" b="0" dirty="0"/>
              <a:t>(incl. CSR and CRT)</a:t>
            </a:r>
          </a:p>
          <a:p>
            <a:pPr lvl="5"/>
            <a:r>
              <a:rPr lang="fr-FR" sz="1400" b="0" dirty="0"/>
              <a:t>          X.509 certificats</a:t>
            </a:r>
          </a:p>
          <a:p>
            <a:pPr lvl="5"/>
            <a:r>
              <a:rPr lang="fr-FR" sz="1400" b="0" dirty="0"/>
              <a:t>          PKCS#7</a:t>
            </a:r>
          </a:p>
          <a:p>
            <a:pPr lvl="5"/>
            <a:r>
              <a:rPr lang="fr-FR" sz="1400" b="0" dirty="0"/>
              <a:t>          Attestation</a:t>
            </a:r>
            <a:endParaRPr lang="en-US" sz="1400" b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800"/>
              </a:lnSpc>
            </a:pPr>
            <a:r>
              <a:rPr lang="en-US" dirty="0"/>
              <a:t>2021-04-14 : QKT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en-US" smtClean="0"/>
              <a:pPr>
                <a:lnSpc>
                  <a:spcPts val="800"/>
                </a:lnSpc>
              </a:pPr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30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E4FBA-E6D1-4AA4-B724-E8C13AEB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22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7FE1F-0411-4906-8226-DBA93DBF6914}"/>
              </a:ext>
            </a:extLst>
          </p:cNvPr>
          <p:cNvSpPr txBox="1"/>
          <p:nvPr/>
        </p:nvSpPr>
        <p:spPr>
          <a:xfrm>
            <a:off x="2745068" y="1974428"/>
            <a:ext cx="58589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89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B227-E820-487C-BAB0-8E8A0A7A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B79E9-5F10-4FB6-A10A-6D4C2761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6F7CD-B51B-47D3-818F-228A113B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94" y="881442"/>
            <a:ext cx="758190" cy="6422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D642E-967C-4F3D-B7D4-A68AA09AA94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56793" y="1202582"/>
            <a:ext cx="1990901" cy="3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6FCFC9-0065-426B-8D96-A3217F585F4F}"/>
              </a:ext>
            </a:extLst>
          </p:cNvPr>
          <p:cNvCxnSpPr>
            <a:cxnSpLocks/>
          </p:cNvCxnSpPr>
          <p:nvPr/>
        </p:nvCxnSpPr>
        <p:spPr>
          <a:xfrm>
            <a:off x="4625792" y="1172442"/>
            <a:ext cx="1942806" cy="4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E8F39-DB0A-49B4-A60A-BB7DCFC7B70B}"/>
              </a:ext>
            </a:extLst>
          </p:cNvPr>
          <p:cNvCxnSpPr>
            <a:cxnSpLocks/>
          </p:cNvCxnSpPr>
          <p:nvPr/>
        </p:nvCxnSpPr>
        <p:spPr>
          <a:xfrm flipH="1" flipV="1">
            <a:off x="4572001" y="1324844"/>
            <a:ext cx="1942806" cy="43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266656-E3D7-44E1-8E57-B536586BC9FE}"/>
              </a:ext>
            </a:extLst>
          </p:cNvPr>
          <p:cNvCxnSpPr>
            <a:cxnSpLocks/>
          </p:cNvCxnSpPr>
          <p:nvPr/>
        </p:nvCxnSpPr>
        <p:spPr>
          <a:xfrm flipH="1">
            <a:off x="1956793" y="1365167"/>
            <a:ext cx="2044692" cy="3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B9DF65-B817-41B3-8DCD-41716036FA58}"/>
              </a:ext>
            </a:extLst>
          </p:cNvPr>
          <p:cNvSpPr txBox="1"/>
          <p:nvPr/>
        </p:nvSpPr>
        <p:spPr>
          <a:xfrm>
            <a:off x="1102246" y="1140761"/>
            <a:ext cx="1438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BRUCE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5704C-CE2E-48B0-8B46-2D9336C2516A}"/>
              </a:ext>
            </a:extLst>
          </p:cNvPr>
          <p:cNvSpPr txBox="1"/>
          <p:nvPr/>
        </p:nvSpPr>
        <p:spPr>
          <a:xfrm>
            <a:off x="7002838" y="1178485"/>
            <a:ext cx="11243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EABF09-A586-465C-89C3-66944FE0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3" y="1393664"/>
            <a:ext cx="1245559" cy="28667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7CB7C0-FE3D-49EF-BF13-37B85E64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98" y="1429400"/>
            <a:ext cx="1323089" cy="28700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CFF2E7D-3FE2-46A9-911F-0B4951F38A99}"/>
              </a:ext>
            </a:extLst>
          </p:cNvPr>
          <p:cNvSpPr txBox="1"/>
          <p:nvPr/>
        </p:nvSpPr>
        <p:spPr>
          <a:xfrm>
            <a:off x="981005" y="4391629"/>
            <a:ext cx="39962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200" kern="0" dirty="0">
                <a:solidFill>
                  <a:srgbClr val="000000"/>
                </a:solidFill>
              </a:rPr>
              <a:t>https://www.youtube.com/watch?v=MK0SrxBC1xs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11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Reasons for using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400" dirty="0"/>
              <a:t>Integrity</a:t>
            </a:r>
          </a:p>
          <a:p>
            <a:pPr marL="228600" indent="-228600">
              <a:buAutoNum type="arabicPeriod"/>
            </a:pPr>
            <a:endParaRPr lang="en-US" sz="1400" dirty="0"/>
          </a:p>
          <a:p>
            <a:pPr marL="228600" indent="-228600">
              <a:buAutoNum type="arabicPeriod"/>
            </a:pPr>
            <a:r>
              <a:rPr lang="en-US" sz="1400" dirty="0"/>
              <a:t>Authenticity</a:t>
            </a:r>
          </a:p>
          <a:p>
            <a:pPr marL="228600" indent="-228600">
              <a:buAutoNum type="arabicPeriod"/>
            </a:pPr>
            <a:endParaRPr lang="en-US" sz="1400" dirty="0"/>
          </a:p>
          <a:p>
            <a:pPr marL="228600" indent="-228600">
              <a:buAutoNum type="arabicPeriod"/>
            </a:pPr>
            <a:r>
              <a:rPr lang="en-US" sz="1400" dirty="0"/>
              <a:t>Confidentiality.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99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suggested by AUTOSAR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400" dirty="0"/>
              <a:t>Hashing Functions : A Hash function is a algorithm that takes an arbitrary amount of data input  and produces a fixed size output of enciphered text called a hash value.</a:t>
            </a:r>
          </a:p>
          <a:p>
            <a:r>
              <a:rPr lang="en-US" sz="1400" dirty="0"/>
              <a:t>    1. </a:t>
            </a:r>
            <a:r>
              <a:rPr lang="en-US" dirty="0"/>
              <a:t>SHA-1</a:t>
            </a:r>
          </a:p>
          <a:p>
            <a:r>
              <a:rPr lang="en-US" b="1" dirty="0"/>
              <a:t>     </a:t>
            </a:r>
            <a:r>
              <a:rPr lang="en-US" dirty="0"/>
              <a:t>2</a:t>
            </a:r>
            <a:r>
              <a:rPr lang="en-US" b="1" dirty="0"/>
              <a:t>. </a:t>
            </a:r>
            <a:r>
              <a:rPr lang="en-US" dirty="0"/>
              <a:t>SHA-2</a:t>
            </a:r>
          </a:p>
          <a:p>
            <a:r>
              <a:rPr lang="en-US" dirty="0"/>
              <a:t>        * Length: 256, 384 and 512 bits</a:t>
            </a:r>
          </a:p>
          <a:p>
            <a:r>
              <a:rPr lang="en-US" b="1" dirty="0"/>
              <a:t>     </a:t>
            </a:r>
            <a:r>
              <a:rPr lang="en-US" dirty="0"/>
              <a:t>3</a:t>
            </a:r>
            <a:r>
              <a:rPr lang="en-US" b="1" dirty="0"/>
              <a:t>. </a:t>
            </a:r>
            <a:r>
              <a:rPr lang="en-US" dirty="0"/>
              <a:t>SHA-3</a:t>
            </a:r>
          </a:p>
          <a:p>
            <a:r>
              <a:rPr lang="en-US" dirty="0"/>
              <a:t>        * Length: 256, 384 and 512 bits</a:t>
            </a:r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F52C3-DB5F-4A5E-8A95-940AD72A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3" y="2572544"/>
            <a:ext cx="4336039" cy="1767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D0350-02B7-4100-8195-12B1CBF657A6}"/>
              </a:ext>
            </a:extLst>
          </p:cNvPr>
          <p:cNvSpPr txBox="1"/>
          <p:nvPr/>
        </p:nvSpPr>
        <p:spPr>
          <a:xfrm>
            <a:off x="3813387" y="4309877"/>
            <a:ext cx="1822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SHA 256</a:t>
            </a:r>
          </a:p>
        </p:txBody>
      </p:sp>
    </p:spTree>
    <p:extLst>
      <p:ext uri="{BB962C8B-B14F-4D97-AF65-F5344CB8AC3E}">
        <p14:creationId xmlns:p14="http://schemas.microsoft.com/office/powerpoint/2010/main" val="42539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suggested by AUTOSAR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2. Symmetric Ciphers : A Symmetric cipher is one that uses same key for encryption and decryption.</a:t>
            </a:r>
          </a:p>
          <a:p>
            <a:r>
              <a:rPr lang="en-US" sz="1400" b="1" dirty="0"/>
              <a:t>    </a:t>
            </a:r>
            <a:r>
              <a:rPr lang="en-US" sz="1400" dirty="0"/>
              <a:t>1. AES</a:t>
            </a:r>
          </a:p>
          <a:p>
            <a:r>
              <a:rPr lang="en-US" sz="1400" dirty="0"/>
              <a:t>        * Key Length: 128, 192 and 256 bits</a:t>
            </a:r>
          </a:p>
          <a:p>
            <a:r>
              <a:rPr lang="en-US" sz="1400" dirty="0"/>
              <a:t>    2. Camellia</a:t>
            </a:r>
          </a:p>
          <a:p>
            <a:r>
              <a:rPr lang="en-US" sz="1400" dirty="0"/>
              <a:t>        * Key Length: 128, 192 and 256 bits</a:t>
            </a:r>
          </a:p>
          <a:p>
            <a:r>
              <a:rPr lang="en-US" sz="1400" dirty="0"/>
              <a:t>    3. ChaCha20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A6532-038D-4889-AFA8-EE61B310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76" y="2262295"/>
            <a:ext cx="4449323" cy="22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9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suggested by AUTOSAR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3. Asymmetric Encryption/Decryption and Signature Handling : Asymmetric cipher is the one which use two different keys to encrypt and decrypt the data.</a:t>
            </a:r>
          </a:p>
          <a:p>
            <a:r>
              <a:rPr lang="en-US" sz="1400" dirty="0"/>
              <a:t>   1. RSA</a:t>
            </a:r>
          </a:p>
          <a:p>
            <a:r>
              <a:rPr lang="en-US" sz="1400" dirty="0"/>
              <a:t>       * Key Length: 2048, 3072 and 4096 bits</a:t>
            </a:r>
          </a:p>
          <a:p>
            <a:r>
              <a:rPr lang="en-US" sz="1400" dirty="0"/>
              <a:t>       * Padding: PKCS#1 v2.2</a:t>
            </a:r>
          </a:p>
          <a:p>
            <a:r>
              <a:rPr lang="en-US" sz="1400" dirty="0"/>
              <a:t>   2. Curve25519/Ed25519</a:t>
            </a:r>
          </a:p>
          <a:p>
            <a:r>
              <a:rPr lang="en-US" sz="1400" dirty="0"/>
              <a:t>   3. NIST curves P256, P384 and P521 / ECDSA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D7CF0-BBCA-4800-AE1E-140BB137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7" y="2636244"/>
            <a:ext cx="5399511" cy="1804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01657-CCA0-451F-ABCA-FA349BD829A4}"/>
              </a:ext>
            </a:extLst>
          </p:cNvPr>
          <p:cNvSpPr txBox="1"/>
          <p:nvPr/>
        </p:nvSpPr>
        <p:spPr>
          <a:xfrm>
            <a:off x="3257973" y="4358567"/>
            <a:ext cx="1713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Private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50501-E3FF-4754-9396-4719F955E2A6}"/>
              </a:ext>
            </a:extLst>
          </p:cNvPr>
          <p:cNvSpPr txBox="1"/>
          <p:nvPr/>
        </p:nvSpPr>
        <p:spPr>
          <a:xfrm>
            <a:off x="4616027" y="4358494"/>
            <a:ext cx="1713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Public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32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suggested by AUTOSAR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4. Message Authentication Code (MAC) : MAC Algorithm is a symmetric key cryptographic technique to provide message authentication. For establishing MAC process, the sender and receiver share a symmetric key K.</a:t>
            </a:r>
          </a:p>
          <a:p>
            <a:r>
              <a:rPr lang="en-US" sz="1400" dirty="0"/>
              <a:t>    1. CBC – MAC</a:t>
            </a:r>
          </a:p>
          <a:p>
            <a:r>
              <a:rPr lang="en-US" sz="1400" dirty="0"/>
              <a:t>    2. CMAC</a:t>
            </a:r>
          </a:p>
          <a:p>
            <a:r>
              <a:rPr lang="en-US" sz="1400" dirty="0"/>
              <a:t>    3. GMAC</a:t>
            </a:r>
          </a:p>
          <a:p>
            <a:r>
              <a:rPr lang="en-US" sz="1400" dirty="0"/>
              <a:t>    4. HMAC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A6009-4212-4529-B83E-4AF4B363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93" y="2410538"/>
            <a:ext cx="5635518" cy="21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4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1F8-ED85-4FBA-8868-88588CF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6908"/>
            <a:ext cx="8424001" cy="59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suggested by AUTOSAR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159-CC8B-4FF3-93DA-64B2F98C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5. Random Number Generation : A Random number generator is a mathematical construct, either computational or a hardware device that is designed to generate a random set of numbers.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1. Deterministic Random Number Generator(DRNG)</a:t>
            </a:r>
          </a:p>
          <a:p>
            <a:r>
              <a:rPr lang="en-US" sz="1400" dirty="0"/>
              <a:t>    </a:t>
            </a:r>
          </a:p>
          <a:p>
            <a:r>
              <a:rPr lang="en-US" sz="1400"/>
              <a:t>    2</a:t>
            </a:r>
            <a:r>
              <a:rPr lang="en-US" sz="1400" dirty="0"/>
              <a:t>. True Random Number Generator(TRNG)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        </a:t>
            </a:r>
            <a:r>
              <a:rPr lang="en-US" sz="14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A63D-9240-41AC-A33E-56ED67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April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B8F5-42B3-4776-A04D-6E18D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52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2_ASSOC" val="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2" val="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1_ASSOC" val="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1" val="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0_ASSOC" val="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0" val="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9_ASSOC" val="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9" val="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-1"/>
  <p:tag name="TWNOCDCHECK" val="-1"/>
  <p:tag name="SLIDENAME" val="v_2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ovaPath_docPath>D:\Diag\Cryptography\Cyptography.pptx</NovaPath_docPath>
</file>

<file path=customXml/item10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1.xml><?xml version="1.0" encoding="utf-8"?>
<NovaPath_DocumentType>0</NovaPath_DocumentType>
</file>

<file path=customXml/item12.xml><?xml version="1.0" encoding="utf-8"?>
<nXeGKudETKPeaCNGFh5i7KB6PCgefevITs3IW5zvHkDTq2cPPZVDzitehfVaR>xXOERgJrn4wgiPpGYa05bg==</nXeGKudETKPeaCNGFh5i7KB6PCgefevITs3IW5zvHkDTq2cPPZVDzitehfVaR>
</file>

<file path=customXml/item13.xml><?xml version="1.0" encoding="utf-8"?>
<NovaPath_tenantID>8BC9BD9B-31E2-4E97-ABE0-B03814292429</NovaPath_tenantID>
</file>

<file path=customXml/item14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15.xml><?xml version="1.0" encoding="utf-8"?>
<NovaPath_versionInfo>5.0.4.13646</NovaPath_versionInfo>
</file>

<file path=customXml/item16.xml><?xml version="1.0" encoding="utf-8"?>
<nXeGKudETKPeaCNGFh5i8sltj09I1nJ8AlBUytNZ1Ehih9jnZMZtoeNI9UMZ5>e+jZiUdNJl0l4LmyVnu3/Zi2VBDgu9xZ0bT9HRW9yjM=</nXeGKudETKPeaCNGFh5i8sltj09I1nJ8AlBUytNZ1Ehih9jnZMZtoeNI9UMZ5>
</file>

<file path=customXml/item17.xml><?xml version="1.0" encoding="utf-8"?>
<NovaPath_docOwner>Z0063079</NovaPath_docOwner>
</file>

<file path=customXml/item18.xml><?xml version="1.0" encoding="utf-8"?>
<nXeGKudETKPeaCNGFh5i2aVdoOsLYjULCdH7T707tDyRRmguot4fEcJ2iD6f9>iJW4IyLKix/lOrIIqd6EUcF0hczBFCJsZgCOPi9/kOk=</nXeGKudETKPeaCNGFh5i2aVdoOsLYjULCdH7T707tDyRRmguot4fEcJ2iD6f9>
</file>

<file path=customXml/item19.xml><?xml version="1.0" encoding="utf-8"?>
<NovaPath_docClass>Internal</NovaPath_docClass>
</file>

<file path=customXml/item2.xml><?xml version="1.0" encoding="utf-8"?>
<nXeGKudETKPeaCNGFh5i0BGlH9ci87cLWvMx3DlPzuAPh2gY9s703zKUS7uW>IBvHQFtfcalGAqyYPbPfXEPuTITfdwN9mGR30lPX1ux8FotM30FqB9e/WGZhrfV+E7DyioY2ObxkwWZJzJ07QSqDiSU/BEc9gvshrVjiJxI=</nXeGKudETKPeaCNGFh5i0BGlH9ci87cLWvMx3DlPzuAPh2gY9s703zKUS7uW>
</file>

<file path=customXml/item20.xml><?xml version="1.0" encoding="utf-8"?>
<nXeGKudETKPeaCNGFh5ix5fP7fSWtl37NIroXmZyHIynb9qBde2n67FOJFV2>hvo8jIGPriLPjiu1rqJXzKhI6gLOZ8+dIHsepsQ0SPQ=</nXeGKudETKPeaCNGFh5ix5fP7fSWtl37NIroXmZyHIynb9qBde2n67FOJFV2>
</file>

<file path=customXml/item21.xml><?xml version="1.0" encoding="utf-8"?>
<NovaPath_docClassID>1030</NovaPath_docClassID>
</file>

<file path=customXml/item22.xml><?xml version="1.0" encoding="utf-8"?>
<nXeGKudETKPeaCNGFh5ix5fP7fSWtl37NIroXmYBQsS1cecqKZfGozr8W9iy>bj//4UdkFO89WgSYlzSCHA==</nXeGKudETKPeaCNGFh5ix5fP7fSWtl37NIroXmYBQsS1cecqKZfGozr8W9iy>
</file>

<file path=customXml/item23.xml><?xml version="1.0" encoding="utf-8"?>
<NovaPath_docClassDate>04/11/2021 18:00:35</NovaPath_docClassDate>
</file>

<file path=customXml/item24.xml><?xml version="1.0" encoding="utf-8"?>
<nXeGKudETKPeaCNGFh5ix5fP7fSWtl37NIroXmZN38TajkfZeW3Vf6bvmNn8>lP4fBUFMrqkODFk3/l8nmreDQy37LejIaVSXkFVf2oNZsL0UI2i4yhNVtTevqu7A</nXeGKudETKPeaCNGFh5ix5fP7fSWtl37NIroXmZN38TajkfZeW3Vf6bvmNn8>
</file>

<file path=customXml/item25.xml><?xml version="1.0" encoding="utf-8"?>
<NovaPath_severityLevel>0</NovaPath_severityLevel>
</file>

<file path=customXml/item26.xml><?xml version="1.0" encoding="utf-8"?>
<nXeGKudETKPeaCNGFh5iwUzzYZDrQrCHKPfejBusKNvQLcln0aiewszm1omL74>xXOERgJrn4wgiPpGYa05bg==</nXeGKudETKPeaCNGFh5iwUzzYZDrQrCHKPfejBusKNvQLcln0aiewszm1omL74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4971BCDAC94DBD280CF955B5993E" ma:contentTypeVersion="8" ma:contentTypeDescription="Create a new document." ma:contentTypeScope="" ma:versionID="b6d513e71d58763884dbcb61a8d2a0b3">
  <xsd:schema xmlns:xsd="http://www.w3.org/2001/XMLSchema" xmlns:xs="http://www.w3.org/2001/XMLSchema" xmlns:p="http://schemas.microsoft.com/office/2006/metadata/properties" xmlns:ns2="2bca96c0-68c2-40dc-b252-c2fb9181531b" targetNamespace="http://schemas.microsoft.com/office/2006/metadata/properties" ma:root="true" ma:fieldsID="526271fc71acd6d1220416617280bddf" ns2:_="">
    <xsd:import namespace="2bca96c0-68c2-40dc-b252-c2fb918153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a96c0-68c2-40dc-b252-c2fb918153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NovaPath_docName>Cyptography.pptx</NovaPath_docName>
</file>

<file path=customXml/item4.xml><?xml version="1.0" encoding="utf-8"?>
<nXeGKudETKPeaCNGFh5i7cKyawAjgyQn9gyiebCxx1jD9eHXSWW9Lib2F1j9>2jMtImnyOfSa89TItLzOPjapBciOlIerzb2CmJbjWolIBQV2FOXebNkb9CvSP8ON</nXeGKudETKPeaCNGFh5i7cKyawAjgyQn9gyiebCxx1jD9eHXSWW9Lib2F1j9>
</file>

<file path=customXml/item5.xml><?xml version="1.0" encoding="utf-8"?>
<NovaPath_docID>XM5AX9T7ANRXQX0NUZMK2Q3VQ1</NovaPath_docID>
</file>

<file path=customXml/item6.xml><?xml version="1.0" encoding="utf-8"?>
<nXeGKudETKPeaCNGFh5iTSI5UodjD94nh7U7VklxY>vuZJ6w5Hn8eV+103KZHThANFURYhFWn4C5B5Wz/TJr4kXOA9A/pVncxLclWsWlTgnAuVdrjeocW7HxmTYSGiDw==</nXeGKudETKPeaCNGFh5iTSI5UodjD94nh7U7VklxY>
</file>

<file path=customXml/item7.xml><?xml version="1.0" encoding="utf-8"?>
<NovaPath_docAuthor>Ubale Akshay HDR DIIED1</NovaPath_docAuthor>
</file>

<file path=customXml/item8.xml><?xml version="1.0" encoding="utf-8"?>
<nXeGKudETKPeaCNGFh5iyLk1gcWWJqTgFQk8wGFUmjFC0m6hdwbr2zDsrBNVqK>VT2st+ZhBxPocFIOW4GnUuE2f9xRl6tcWdgwFepHRgD6LcTq/yWDQglKXBA4ltnN</nXeGKudETKPeaCNGFh5iyLk1gcWWJqTgFQk8wGFUmjFC0m6hdwbr2zDsrBNVqK>
</file>

<file path=customXml/item9.xml><?xml version="1.0" encoding="utf-8"?>
<NovaPath_baseApplication>Microsoft PowerPoint</NovaPath_baseApplication>
</file>

<file path=customXml/itemProps1.xml><?xml version="1.0" encoding="utf-8"?>
<ds:datastoreItem xmlns:ds="http://schemas.openxmlformats.org/officeDocument/2006/customXml" ds:itemID="{FEBF13A3-F441-4A0D-BBA0-AFF03A8125FB}">
  <ds:schemaRefs/>
</ds:datastoreItem>
</file>

<file path=customXml/itemProps10.xml><?xml version="1.0" encoding="utf-8"?>
<ds:datastoreItem xmlns:ds="http://schemas.openxmlformats.org/officeDocument/2006/customXml" ds:itemID="{068CA501-29C9-4E4E-8540-FDDD205189C1}">
  <ds:schemaRefs/>
</ds:datastoreItem>
</file>

<file path=customXml/itemProps11.xml><?xml version="1.0" encoding="utf-8"?>
<ds:datastoreItem xmlns:ds="http://schemas.openxmlformats.org/officeDocument/2006/customXml" ds:itemID="{CD3C20A7-835B-4352-9A04-F86F9DD8E638}">
  <ds:schemaRefs/>
</ds:datastoreItem>
</file>

<file path=customXml/itemProps12.xml><?xml version="1.0" encoding="utf-8"?>
<ds:datastoreItem xmlns:ds="http://schemas.openxmlformats.org/officeDocument/2006/customXml" ds:itemID="{0E3A8492-EDB8-474F-8026-F2A0B9ACBB1B}">
  <ds:schemaRefs/>
</ds:datastoreItem>
</file>

<file path=customXml/itemProps13.xml><?xml version="1.0" encoding="utf-8"?>
<ds:datastoreItem xmlns:ds="http://schemas.openxmlformats.org/officeDocument/2006/customXml" ds:itemID="{0A6B2BDC-6690-4E97-8E10-C8B9C9C774D2}">
  <ds:schemaRefs/>
</ds:datastoreItem>
</file>

<file path=customXml/itemProps14.xml><?xml version="1.0" encoding="utf-8"?>
<ds:datastoreItem xmlns:ds="http://schemas.openxmlformats.org/officeDocument/2006/customXml" ds:itemID="{DCADDE98-0197-4816-87B5-EED494051E06}">
  <ds:schemaRefs/>
</ds:datastoreItem>
</file>

<file path=customXml/itemProps15.xml><?xml version="1.0" encoding="utf-8"?>
<ds:datastoreItem xmlns:ds="http://schemas.openxmlformats.org/officeDocument/2006/customXml" ds:itemID="{CC6BAA2D-3FDF-4F77-9F32-741DC51B8012}">
  <ds:schemaRefs/>
</ds:datastoreItem>
</file>

<file path=customXml/itemProps16.xml><?xml version="1.0" encoding="utf-8"?>
<ds:datastoreItem xmlns:ds="http://schemas.openxmlformats.org/officeDocument/2006/customXml" ds:itemID="{080E62CB-B128-4103-ADA1-2226B57508C8}">
  <ds:schemaRefs/>
</ds:datastoreItem>
</file>

<file path=customXml/itemProps17.xml><?xml version="1.0" encoding="utf-8"?>
<ds:datastoreItem xmlns:ds="http://schemas.openxmlformats.org/officeDocument/2006/customXml" ds:itemID="{C4A1AFAC-4F7C-4636-98B7-6849ABB63F1D}">
  <ds:schemaRefs/>
</ds:datastoreItem>
</file>

<file path=customXml/itemProps18.xml><?xml version="1.0" encoding="utf-8"?>
<ds:datastoreItem xmlns:ds="http://schemas.openxmlformats.org/officeDocument/2006/customXml" ds:itemID="{5FDE7C60-F263-4890-ABFA-CAAC7365521E}">
  <ds:schemaRefs/>
</ds:datastoreItem>
</file>

<file path=customXml/itemProps19.xml><?xml version="1.0" encoding="utf-8"?>
<ds:datastoreItem xmlns:ds="http://schemas.openxmlformats.org/officeDocument/2006/customXml" ds:itemID="{77D2B9E1-0ADA-41FE-B44B-BC5164DA3F4C}">
  <ds:schemaRefs/>
</ds:datastoreItem>
</file>

<file path=customXml/itemProps2.xml><?xml version="1.0" encoding="utf-8"?>
<ds:datastoreItem xmlns:ds="http://schemas.openxmlformats.org/officeDocument/2006/customXml" ds:itemID="{CD4181ED-2639-4C4D-B61F-651762FAF346}">
  <ds:schemaRefs/>
</ds:datastoreItem>
</file>

<file path=customXml/itemProps20.xml><?xml version="1.0" encoding="utf-8"?>
<ds:datastoreItem xmlns:ds="http://schemas.openxmlformats.org/officeDocument/2006/customXml" ds:itemID="{B61506B4-4F96-41DD-A936-5F0886631562}">
  <ds:schemaRefs/>
</ds:datastoreItem>
</file>

<file path=customXml/itemProps21.xml><?xml version="1.0" encoding="utf-8"?>
<ds:datastoreItem xmlns:ds="http://schemas.openxmlformats.org/officeDocument/2006/customXml" ds:itemID="{8387F492-8385-442A-AD26-62F212C0035C}">
  <ds:schemaRefs/>
</ds:datastoreItem>
</file>

<file path=customXml/itemProps22.xml><?xml version="1.0" encoding="utf-8"?>
<ds:datastoreItem xmlns:ds="http://schemas.openxmlformats.org/officeDocument/2006/customXml" ds:itemID="{56E25143-65D8-43D6-B9CD-3414CF65E3FC}">
  <ds:schemaRefs/>
</ds:datastoreItem>
</file>

<file path=customXml/itemProps23.xml><?xml version="1.0" encoding="utf-8"?>
<ds:datastoreItem xmlns:ds="http://schemas.openxmlformats.org/officeDocument/2006/customXml" ds:itemID="{628B78D9-D153-44C2-8D69-679DB31AAB84}">
  <ds:schemaRefs/>
</ds:datastoreItem>
</file>

<file path=customXml/itemProps24.xml><?xml version="1.0" encoding="utf-8"?>
<ds:datastoreItem xmlns:ds="http://schemas.openxmlformats.org/officeDocument/2006/customXml" ds:itemID="{307C89A8-5A05-4AC0-919A-3807C19B17BC}">
  <ds:schemaRefs/>
</ds:datastoreItem>
</file>

<file path=customXml/itemProps25.xml><?xml version="1.0" encoding="utf-8"?>
<ds:datastoreItem xmlns:ds="http://schemas.openxmlformats.org/officeDocument/2006/customXml" ds:itemID="{2B1D8F88-FB00-468C-B396-A056EA740111}">
  <ds:schemaRefs/>
</ds:datastoreItem>
</file>

<file path=customXml/itemProps26.xml><?xml version="1.0" encoding="utf-8"?>
<ds:datastoreItem xmlns:ds="http://schemas.openxmlformats.org/officeDocument/2006/customXml" ds:itemID="{8C948447-23C1-4BCA-A62C-D43E726B0DE4}">
  <ds:schemaRefs/>
</ds:datastoreItem>
</file>

<file path=customXml/itemProps27.xml><?xml version="1.0" encoding="utf-8"?>
<ds:datastoreItem xmlns:ds="http://schemas.openxmlformats.org/officeDocument/2006/customXml" ds:itemID="{07B2565A-C9DA-463B-98AE-C9634A431D6E}"/>
</file>

<file path=customXml/itemProps28.xml><?xml version="1.0" encoding="utf-8"?>
<ds:datastoreItem xmlns:ds="http://schemas.openxmlformats.org/officeDocument/2006/customXml" ds:itemID="{83256DC2-5509-4F27-BE59-ACD08DF3F219}"/>
</file>

<file path=customXml/itemProps29.xml><?xml version="1.0" encoding="utf-8"?>
<ds:datastoreItem xmlns:ds="http://schemas.openxmlformats.org/officeDocument/2006/customXml" ds:itemID="{6124A3C6-B1E6-43BB-8793-60A8824A7B3D}"/>
</file>

<file path=customXml/itemProps3.xml><?xml version="1.0" encoding="utf-8"?>
<ds:datastoreItem xmlns:ds="http://schemas.openxmlformats.org/officeDocument/2006/customXml" ds:itemID="{683874F8-0C22-411F-844E-4CFD71CF6434}">
  <ds:schemaRefs/>
</ds:datastoreItem>
</file>

<file path=customXml/itemProps4.xml><?xml version="1.0" encoding="utf-8"?>
<ds:datastoreItem xmlns:ds="http://schemas.openxmlformats.org/officeDocument/2006/customXml" ds:itemID="{045F60B5-CE05-46E8-8706-FACA2AD74DFF}">
  <ds:schemaRefs/>
</ds:datastoreItem>
</file>

<file path=customXml/itemProps5.xml><?xml version="1.0" encoding="utf-8"?>
<ds:datastoreItem xmlns:ds="http://schemas.openxmlformats.org/officeDocument/2006/customXml" ds:itemID="{A06F1F79-1FB1-40C6-8D11-C3560176700D}">
  <ds:schemaRefs/>
</ds:datastoreItem>
</file>

<file path=customXml/itemProps6.xml><?xml version="1.0" encoding="utf-8"?>
<ds:datastoreItem xmlns:ds="http://schemas.openxmlformats.org/officeDocument/2006/customXml" ds:itemID="{62030EAC-891E-4AAD-948E-30364065388D}">
  <ds:schemaRefs/>
</ds:datastoreItem>
</file>

<file path=customXml/itemProps7.xml><?xml version="1.0" encoding="utf-8"?>
<ds:datastoreItem xmlns:ds="http://schemas.openxmlformats.org/officeDocument/2006/customXml" ds:itemID="{4226AC89-384E-4C99-8FDE-BCFC5243FCA8}">
  <ds:schemaRefs/>
</ds:datastoreItem>
</file>

<file path=customXml/itemProps8.xml><?xml version="1.0" encoding="utf-8"?>
<ds:datastoreItem xmlns:ds="http://schemas.openxmlformats.org/officeDocument/2006/customXml" ds:itemID="{32522688-87A7-439D-8D2C-D0EB03249214}">
  <ds:schemaRefs/>
</ds:datastoreItem>
</file>

<file path=customXml/itemProps9.xml><?xml version="1.0" encoding="utf-8"?>
<ds:datastoreItem xmlns:ds="http://schemas.openxmlformats.org/officeDocument/2006/customXml" ds:itemID="{D5FC5729-D3F2-4DE2-ACE8-EAF2E65486D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1181</Words>
  <Application>Microsoft Office PowerPoint</Application>
  <PresentationFormat>Custom</PresentationFormat>
  <Paragraphs>272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ZF AG</vt:lpstr>
      <vt:lpstr>Cryptography</vt:lpstr>
      <vt:lpstr>Why Cryptography?</vt:lpstr>
      <vt:lpstr>PowerPoint Presentation</vt:lpstr>
      <vt:lpstr>Reasons for using Cryptography</vt:lpstr>
      <vt:lpstr>Algorithms suggested by AUTOSAR</vt:lpstr>
      <vt:lpstr>Algorithms suggested by AUTOSAR</vt:lpstr>
      <vt:lpstr>Algorithms suggested by AUTOSAR</vt:lpstr>
      <vt:lpstr>Algorithms suggested by AUTOSAR</vt:lpstr>
      <vt:lpstr>Algorithms suggested by AUTOSAR</vt:lpstr>
      <vt:lpstr>Certificates handling</vt:lpstr>
      <vt:lpstr>Cybersecurity Mechanism Variants:</vt:lpstr>
      <vt:lpstr>Secure Flashing:</vt:lpstr>
      <vt:lpstr>Secure Flashing: Certificate Usage : Variant 1</vt:lpstr>
      <vt:lpstr>Secure Flashing: Certificate Usage : Variant 2</vt:lpstr>
      <vt:lpstr>AUTOSAR Adaptive Platform Cryptography    </vt:lpstr>
      <vt:lpstr>Agenda</vt:lpstr>
      <vt:lpstr>Overview – Crypto Stack</vt:lpstr>
      <vt:lpstr>Overview – Reference Architecture</vt:lpstr>
      <vt:lpstr>Overview – Crypto Service Manager</vt:lpstr>
      <vt:lpstr>Overview – Crypto Driver</vt:lpstr>
      <vt:lpstr>Supported Features – Crypto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Cyptography</dc:title>
  <dc:creator>Ubale Akshay HDR DIIED1</dc:creator>
  <cp:keywords>Internal</cp:keywords>
  <cp:lastModifiedBy>Ubale Akshay HDR DIIED1</cp:lastModifiedBy>
  <cp:revision>61</cp:revision>
  <dcterms:created xsi:type="dcterms:W3CDTF">2021-04-09T10:58:50Z</dcterms:created>
  <dcterms:modified xsi:type="dcterms:W3CDTF">2021-04-28T04:43:09Z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lassifizierung">
    <vt:lpwstr>Internal</vt:lpwstr>
  </property>
  <property fmtid="{D5CDD505-2E9C-101B-9397-08002B2CF9AE}" pid="3" name="Klassifizierungs-Id">
    <vt:lpwstr>1030</vt:lpwstr>
  </property>
  <property fmtid="{D5CDD505-2E9C-101B-9397-08002B2CF9AE}" pid="4" name="Klassifizierungs-Datum">
    <vt:lpwstr>04/11/2021 18:00:35</vt:lpwstr>
  </property>
  <property fmtid="{D5CDD505-2E9C-101B-9397-08002B2CF9AE}" pid="5" name="NovaPath-SeverityName">
    <vt:lpwstr>Undefined</vt:lpwstr>
  </property>
  <property fmtid="{D5CDD505-2E9C-101B-9397-08002B2CF9AE}" pid="6" name="NovaPath-SeverityLevel">
    <vt:lpwstr>0</vt:lpwstr>
  </property>
  <property fmtid="{D5CDD505-2E9C-101B-9397-08002B2CF9AE}" pid="7" name="Dokumenten-ID">
    <vt:lpwstr>XM5AX9T7ANRXQX0NUZMK2Q3VQ1</vt:lpwstr>
  </property>
  <property fmtid="{D5CDD505-2E9C-101B-9397-08002B2CF9AE}" pid="8" name="NovaPath-Version">
    <vt:lpwstr>5.0.4.13646</vt:lpwstr>
  </property>
  <property fmtid="{D5CDD505-2E9C-101B-9397-08002B2CF9AE}" pid="9" name="ContentTypeId">
    <vt:lpwstr>0x010100C0404971BCDAC94DBD280CF955B5993E</vt:lpwstr>
  </property>
</Properties>
</file>