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9BD00-ABB1-4EE3-A585-85A024C1E317}" v="566" dt="2023-11-21T16:46:31.908"/>
    <p1510:client id="{612CC44E-612B-43DB-AF88-A09B83D4B529}" v="750" dt="2023-11-21T10:02:18.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84" d="100"/>
          <a:sy n="84" d="100"/>
        </p:scale>
        <p:origin x="184"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168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05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808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94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794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774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156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278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171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072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181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4795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75796" y="1844254"/>
            <a:ext cx="8643653" cy="1124073"/>
          </a:xfrm>
        </p:spPr>
        <p:txBody>
          <a:bodyPr anchor="b">
            <a:noAutofit/>
          </a:bodyPr>
          <a:lstStyle/>
          <a:p>
            <a:r>
              <a:rPr lang="en-US" sz="4800" dirty="0">
                <a:ea typeface="Calibri Light"/>
                <a:cs typeface="Calibri Light"/>
              </a:rPr>
              <a:t>Introduction to Machine Learning-CSL 2010</a:t>
            </a:r>
            <a:endParaRPr lang="en-US" sz="4800">
              <a:ea typeface="Calibri Light"/>
              <a:cs typeface="Calibri Light"/>
            </a:endParaRPr>
          </a:p>
        </p:txBody>
      </p:sp>
      <p:sp>
        <p:nvSpPr>
          <p:cNvPr id="3" name="Subtitle 2"/>
          <p:cNvSpPr>
            <a:spLocks noGrp="1"/>
          </p:cNvSpPr>
          <p:nvPr>
            <p:ph type="subTitle" idx="1"/>
          </p:nvPr>
        </p:nvSpPr>
        <p:spPr>
          <a:xfrm>
            <a:off x="1695632" y="3967714"/>
            <a:ext cx="8643653" cy="681942"/>
          </a:xfrm>
        </p:spPr>
        <p:txBody>
          <a:bodyPr anchor="t">
            <a:normAutofit/>
          </a:bodyPr>
          <a:lstStyle/>
          <a:p>
            <a:r>
              <a:rPr lang="en-US" sz="4000" dirty="0"/>
              <a:t>Loan Approval Prediction</a:t>
            </a:r>
            <a:endParaRPr lang="en-US" sz="4000">
              <a:ea typeface="Calibri"/>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D29A-2D9F-35D6-4571-D555FBE43A67}"/>
              </a:ext>
            </a:extLst>
          </p:cNvPr>
          <p:cNvSpPr>
            <a:spLocks noGrp="1"/>
          </p:cNvSpPr>
          <p:nvPr>
            <p:ph type="title"/>
          </p:nvPr>
        </p:nvSpPr>
        <p:spPr/>
        <p:txBody>
          <a:bodyPr/>
          <a:lstStyle/>
          <a:p>
            <a:r>
              <a:rPr lang="en-US" sz="3600" b="1" dirty="0">
                <a:solidFill>
                  <a:schemeClr val="bg1"/>
                </a:solidFill>
              </a:rPr>
              <a:t>ENSEMBLE MODEL-1 (RANDOM FOREST CLASSIFIER)</a:t>
            </a:r>
            <a:endParaRPr lang="en-US" sz="3600" b="1">
              <a:solidFill>
                <a:schemeClr val="bg1"/>
              </a:solidFill>
              <a:ea typeface="Calibri Light"/>
              <a:cs typeface="Calibri Light"/>
            </a:endParaRPr>
          </a:p>
          <a:p>
            <a:endParaRPr lang="en-US" b="1" dirty="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7C64B935-AEB9-492D-38D3-6CCFB4447A9F}"/>
              </a:ext>
            </a:extLst>
          </p:cNvPr>
          <p:cNvSpPr>
            <a:spLocks noGrp="1"/>
          </p:cNvSpPr>
          <p:nvPr>
            <p:ph idx="1"/>
          </p:nvPr>
        </p:nvSpPr>
        <p:spPr>
          <a:xfrm>
            <a:off x="838200" y="1825625"/>
            <a:ext cx="3117542" cy="963028"/>
          </a:xfrm>
        </p:spPr>
        <p:txBody>
          <a:bodyPr vert="horz" lIns="91440" tIns="45720" rIns="91440" bIns="45720" rtlCol="0" anchor="t">
            <a:normAutofit/>
          </a:bodyPr>
          <a:lstStyle/>
          <a:p>
            <a:r>
              <a:rPr lang="en-US" dirty="0">
                <a:solidFill>
                  <a:schemeClr val="bg1"/>
                </a:solidFill>
                <a:latin typeface="Calibri Light"/>
                <a:ea typeface="+mn-lt"/>
                <a:cs typeface="+mn-lt"/>
              </a:rPr>
              <a:t>Accuracy: 98.00%</a:t>
            </a:r>
            <a:endParaRPr lang="en-US">
              <a:solidFill>
                <a:schemeClr val="bg1"/>
              </a:solidFill>
              <a:latin typeface="Calibri Light"/>
              <a:ea typeface="Calibri"/>
              <a:cs typeface="Calibri"/>
            </a:endParaRPr>
          </a:p>
        </p:txBody>
      </p:sp>
      <p:sp>
        <p:nvSpPr>
          <p:cNvPr id="4" name="TextBox 3">
            <a:extLst>
              <a:ext uri="{FF2B5EF4-FFF2-40B4-BE49-F238E27FC236}">
                <a16:creationId xmlns:a16="http://schemas.microsoft.com/office/drawing/2014/main" id="{E0D25232-67D5-BB29-9CAC-80A243D1EFE4}"/>
              </a:ext>
            </a:extLst>
          </p:cNvPr>
          <p:cNvSpPr txBox="1"/>
          <p:nvPr/>
        </p:nvSpPr>
        <p:spPr>
          <a:xfrm>
            <a:off x="5727428" y="1916113"/>
            <a:ext cx="61403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Calibri Light"/>
                <a:ea typeface="+mn-lt"/>
                <a:cs typeface="+mn-lt"/>
              </a:rPr>
              <a:t>An accuracy of 98.00% is generally considered very high. It suggests that the Random Forest Classifier is making accurate predictions on the majority of instances in our dataset.</a:t>
            </a:r>
            <a:endParaRPr lang="en-US" sz="2400" dirty="0">
              <a:solidFill>
                <a:schemeClr val="bg1"/>
              </a:solidFill>
              <a:latin typeface="Calibri Light"/>
              <a:ea typeface="Calibri"/>
              <a:cs typeface="Calibri"/>
            </a:endParaRPr>
          </a:p>
          <a:p>
            <a:pPr algn="l"/>
            <a:endParaRPr lang="en-US" sz="2400" dirty="0">
              <a:solidFill>
                <a:schemeClr val="bg1"/>
              </a:solidFill>
              <a:latin typeface="Calibri Light"/>
              <a:ea typeface="Calibri"/>
              <a:cs typeface="Calibri"/>
            </a:endParaRPr>
          </a:p>
        </p:txBody>
      </p:sp>
      <p:pic>
        <p:nvPicPr>
          <p:cNvPr id="5122" name="Picture 2">
            <a:extLst>
              <a:ext uri="{FF2B5EF4-FFF2-40B4-BE49-F238E27FC236}">
                <a16:creationId xmlns:a16="http://schemas.microsoft.com/office/drawing/2014/main" id="{8343A869-8211-3232-9A20-8631778B2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710" y="3252990"/>
            <a:ext cx="3874770" cy="34855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1134AA-9E12-3F18-90FC-F704847C4660}"/>
              </a:ext>
            </a:extLst>
          </p:cNvPr>
          <p:cNvSpPr txBox="1"/>
          <p:nvPr/>
        </p:nvSpPr>
        <p:spPr>
          <a:xfrm>
            <a:off x="2081142" y="2836155"/>
            <a:ext cx="4289177" cy="369332"/>
          </a:xfrm>
          <a:prstGeom prst="rect">
            <a:avLst/>
          </a:prstGeom>
          <a:noFill/>
        </p:spPr>
        <p:txBody>
          <a:bodyPr wrap="square" rtlCol="0">
            <a:spAutoFit/>
          </a:bodyPr>
          <a:lstStyle/>
          <a:p>
            <a:r>
              <a:rPr lang="en-US" dirty="0">
                <a:solidFill>
                  <a:schemeClr val="bg1"/>
                </a:solidFill>
              </a:rPr>
              <a:t>Confusion Matrix</a:t>
            </a:r>
          </a:p>
        </p:txBody>
      </p:sp>
    </p:spTree>
    <p:extLst>
      <p:ext uri="{BB962C8B-B14F-4D97-AF65-F5344CB8AC3E}">
        <p14:creationId xmlns:p14="http://schemas.microsoft.com/office/powerpoint/2010/main" val="384040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8D32-40DB-8835-2434-2524ACAFCA41}"/>
              </a:ext>
            </a:extLst>
          </p:cNvPr>
          <p:cNvSpPr>
            <a:spLocks noGrp="1"/>
          </p:cNvSpPr>
          <p:nvPr>
            <p:ph type="title"/>
          </p:nvPr>
        </p:nvSpPr>
        <p:spPr/>
        <p:txBody>
          <a:bodyPr/>
          <a:lstStyle/>
          <a:p>
            <a:r>
              <a:rPr lang="en-US" sz="4000" dirty="0"/>
              <a:t>ENSEMBLE MODEL-2 (XGBOOST CLASSIFIER)</a:t>
            </a:r>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7927FBF6-1001-50BE-0E22-12A25C1D2A06}"/>
              </a:ext>
            </a:extLst>
          </p:cNvPr>
          <p:cNvSpPr>
            <a:spLocks noGrp="1"/>
          </p:cNvSpPr>
          <p:nvPr>
            <p:ph idx="1"/>
          </p:nvPr>
        </p:nvSpPr>
        <p:spPr>
          <a:xfrm>
            <a:off x="838200" y="1825625"/>
            <a:ext cx="3591018" cy="2590601"/>
          </a:xfrm>
        </p:spPr>
        <p:txBody>
          <a:bodyPr vert="horz" lIns="91440" tIns="45720" rIns="91440" bIns="45720" rtlCol="0" anchor="t">
            <a:normAutofit/>
          </a:bodyPr>
          <a:lstStyle/>
          <a:p>
            <a:r>
              <a:rPr lang="en-US" sz="2000" err="1">
                <a:latin typeface="Calibri Light"/>
                <a:ea typeface="+mn-lt"/>
                <a:cs typeface="+mn-lt"/>
              </a:rPr>
              <a:t>XGBoost</a:t>
            </a:r>
            <a:r>
              <a:rPr lang="en-US" sz="2000" dirty="0">
                <a:latin typeface="Calibri Light"/>
                <a:ea typeface="+mn-lt"/>
                <a:cs typeface="+mn-lt"/>
              </a:rPr>
              <a:t> Classifier Metrics: </a:t>
            </a:r>
            <a:endParaRPr lang="en-US" sz="2000">
              <a:latin typeface="Calibri Light"/>
              <a:ea typeface="+mn-lt"/>
              <a:cs typeface="+mn-lt"/>
            </a:endParaRPr>
          </a:p>
          <a:p>
            <a:pPr marL="0" indent="0">
              <a:buNone/>
            </a:pPr>
            <a:r>
              <a:rPr lang="en-US" sz="2000" dirty="0">
                <a:latin typeface="Calibri Light"/>
                <a:ea typeface="+mn-lt"/>
                <a:cs typeface="+mn-lt"/>
              </a:rPr>
              <a:t>     Accuracy: 97.89%</a:t>
            </a:r>
          </a:p>
          <a:p>
            <a:pPr marL="0" indent="0">
              <a:buNone/>
            </a:pPr>
            <a:r>
              <a:rPr lang="en-US" sz="2000" dirty="0">
                <a:latin typeface="Calibri Light"/>
                <a:ea typeface="+mn-lt"/>
                <a:cs typeface="+mn-lt"/>
              </a:rPr>
              <a:t>     Precision: 97.89% </a:t>
            </a:r>
          </a:p>
          <a:p>
            <a:pPr marL="0" indent="0">
              <a:buNone/>
            </a:pPr>
            <a:r>
              <a:rPr lang="en-US" sz="2000" dirty="0">
                <a:latin typeface="Calibri Light"/>
                <a:ea typeface="+mn-lt"/>
                <a:cs typeface="+mn-lt"/>
              </a:rPr>
              <a:t>     Recall: 97.89%</a:t>
            </a:r>
          </a:p>
          <a:p>
            <a:pPr marL="0" indent="0">
              <a:buNone/>
            </a:pPr>
            <a:r>
              <a:rPr lang="en-US" sz="2000" dirty="0">
                <a:latin typeface="Calibri Light"/>
                <a:ea typeface="+mn-lt"/>
                <a:cs typeface="+mn-lt"/>
              </a:rPr>
              <a:t>     F1 Score: 97.89%</a:t>
            </a:r>
            <a:endParaRPr lang="en-US" sz="2000" dirty="0">
              <a:latin typeface="Calibri Light"/>
              <a:ea typeface="Calibri"/>
              <a:cs typeface="Calibri"/>
            </a:endParaRPr>
          </a:p>
        </p:txBody>
      </p:sp>
      <p:sp>
        <p:nvSpPr>
          <p:cNvPr id="4" name="TextBox 3">
            <a:extLst>
              <a:ext uri="{FF2B5EF4-FFF2-40B4-BE49-F238E27FC236}">
                <a16:creationId xmlns:a16="http://schemas.microsoft.com/office/drawing/2014/main" id="{42E79BC3-79CC-AD03-C872-E96ADD407BE0}"/>
              </a:ext>
            </a:extLst>
          </p:cNvPr>
          <p:cNvSpPr txBox="1"/>
          <p:nvPr/>
        </p:nvSpPr>
        <p:spPr>
          <a:xfrm>
            <a:off x="146333" y="4416226"/>
            <a:ext cx="662866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Light"/>
                <a:ea typeface="+mn-lt"/>
                <a:cs typeface="+mn-lt"/>
              </a:rPr>
              <a:t>It appears that the </a:t>
            </a:r>
            <a:r>
              <a:rPr lang="en-US" sz="2000" dirty="0" err="1">
                <a:latin typeface="Calibri Light"/>
                <a:ea typeface="+mn-lt"/>
                <a:cs typeface="+mn-lt"/>
              </a:rPr>
              <a:t>XGBoost</a:t>
            </a:r>
            <a:r>
              <a:rPr lang="en-US" sz="2000" dirty="0">
                <a:latin typeface="Calibri Light"/>
                <a:ea typeface="+mn-lt"/>
                <a:cs typeface="+mn-lt"/>
              </a:rPr>
              <a:t> Classifier is performing very well across multiple aspects of classification, demonstrating high accuracy, precision, recall, and F1 Score.</a:t>
            </a:r>
            <a:endParaRPr lang="en-US" sz="2000" dirty="0">
              <a:latin typeface="Calibri Light"/>
              <a:ea typeface="Calibri"/>
              <a:cs typeface="Calibri"/>
            </a:endParaRPr>
          </a:p>
        </p:txBody>
      </p:sp>
      <p:pic>
        <p:nvPicPr>
          <p:cNvPr id="4098" name="Picture 2">
            <a:extLst>
              <a:ext uri="{FF2B5EF4-FFF2-40B4-BE49-F238E27FC236}">
                <a16:creationId xmlns:a16="http://schemas.microsoft.com/office/drawing/2014/main" id="{136D7610-49E5-AE73-9760-A5CD6D382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992" y="1301848"/>
            <a:ext cx="5218447" cy="439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7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593D-2CE5-0F71-363B-54CB483934A9}"/>
              </a:ext>
            </a:extLst>
          </p:cNvPr>
          <p:cNvSpPr>
            <a:spLocks noGrp="1"/>
          </p:cNvSpPr>
          <p:nvPr>
            <p:ph type="title"/>
          </p:nvPr>
        </p:nvSpPr>
        <p:spPr>
          <a:xfrm>
            <a:off x="1077362" y="720435"/>
            <a:ext cx="6608086" cy="1507375"/>
          </a:xfrm>
        </p:spPr>
        <p:txBody>
          <a:bodyPr>
            <a:normAutofit/>
          </a:bodyPr>
          <a:lstStyle/>
          <a:p>
            <a:r>
              <a:rPr lang="en-US" dirty="0"/>
              <a:t>Team Members </a:t>
            </a:r>
          </a:p>
        </p:txBody>
      </p:sp>
      <p:sp>
        <p:nvSpPr>
          <p:cNvPr id="3" name="Content Placeholder 2">
            <a:extLst>
              <a:ext uri="{FF2B5EF4-FFF2-40B4-BE49-F238E27FC236}">
                <a16:creationId xmlns:a16="http://schemas.microsoft.com/office/drawing/2014/main" id="{B18FC7AD-591A-B171-D751-084383A3A293}"/>
              </a:ext>
            </a:extLst>
          </p:cNvPr>
          <p:cNvSpPr>
            <a:spLocks noGrp="1"/>
          </p:cNvSpPr>
          <p:nvPr>
            <p:ph idx="1"/>
          </p:nvPr>
        </p:nvSpPr>
        <p:spPr>
          <a:xfrm>
            <a:off x="1077362" y="2434974"/>
            <a:ext cx="6608086" cy="3505855"/>
          </a:xfrm>
        </p:spPr>
        <p:txBody>
          <a:bodyPr vert="horz" lIns="91440" tIns="45720" rIns="91440" bIns="45720" rtlCol="0" anchor="t">
            <a:normAutofit/>
          </a:bodyPr>
          <a:lstStyle/>
          <a:p>
            <a:pPr marL="571500" lvl="1" indent="-342900">
              <a:spcBef>
                <a:spcPts val="0"/>
              </a:spcBef>
              <a:spcAft>
                <a:spcPts val="1000"/>
              </a:spcAft>
              <a:buFont typeface="Arial" panose="020B0604020202020204" pitchFamily="34" charset="0"/>
              <a:buChar char="•"/>
            </a:pPr>
            <a:r>
              <a:rPr lang="en-US" dirty="0">
                <a:latin typeface="Arial"/>
                <a:cs typeface="Arial"/>
              </a:rPr>
              <a:t>GOPALA RAM JYANI(B22ME075)</a:t>
            </a:r>
            <a:endParaRPr lang="en-US" b="0" dirty="0">
              <a:latin typeface="Arial"/>
              <a:cs typeface="Arial"/>
            </a:endParaRPr>
          </a:p>
          <a:p>
            <a:pPr marL="571500" lvl="1" indent="-342900">
              <a:spcBef>
                <a:spcPts val="0"/>
              </a:spcBef>
              <a:spcAft>
                <a:spcPts val="1000"/>
              </a:spcAft>
            </a:pPr>
            <a:r>
              <a:rPr lang="en-US">
                <a:latin typeface="Arial"/>
                <a:cs typeface="Arial"/>
              </a:rPr>
              <a:t>HETARTH JODHA     (B22MT021)</a:t>
            </a:r>
            <a:endParaRPr lang="en-US" b="0">
              <a:latin typeface="Arial"/>
              <a:cs typeface="Arial"/>
            </a:endParaRPr>
          </a:p>
          <a:p>
            <a:pPr marL="571500" lvl="1" indent="-342900">
              <a:spcBef>
                <a:spcPts val="0"/>
              </a:spcBef>
              <a:spcAft>
                <a:spcPts val="1000"/>
              </a:spcAft>
              <a:buFont typeface="Arial" panose="020B0604020202020204" pitchFamily="34" charset="0"/>
              <a:buChar char="•"/>
            </a:pPr>
            <a:r>
              <a:rPr lang="en-US" dirty="0">
                <a:latin typeface="Arial"/>
                <a:cs typeface="Arial"/>
              </a:rPr>
              <a:t>PUSHKIN DUGAM    (B22ME052)</a:t>
            </a:r>
            <a:endParaRPr lang="en-US" b="0">
              <a:latin typeface="Arial"/>
              <a:cs typeface="Arial"/>
            </a:endParaRPr>
          </a:p>
          <a:p>
            <a:pPr marL="571500" lvl="1" indent="-342900">
              <a:spcBef>
                <a:spcPts val="0"/>
              </a:spcBef>
              <a:spcAft>
                <a:spcPts val="1000"/>
              </a:spcAft>
            </a:pPr>
            <a:r>
              <a:rPr lang="en-US" dirty="0">
                <a:latin typeface="Arial"/>
                <a:cs typeface="Arial"/>
              </a:rPr>
              <a:t>VINIT THAKUR          (B22ES026)</a:t>
            </a:r>
            <a:endParaRPr lang="en-US" b="0" dirty="0">
              <a:latin typeface="Arial"/>
              <a:cs typeface="Arial"/>
            </a:endParaRPr>
          </a:p>
          <a:p>
            <a:pPr marL="571500" lvl="1" indent="-342900">
              <a:spcBef>
                <a:spcPts val="0"/>
              </a:spcBef>
              <a:spcAft>
                <a:spcPts val="1000"/>
              </a:spcAft>
            </a:pPr>
            <a:r>
              <a:rPr lang="en-US" dirty="0">
                <a:latin typeface="Arial"/>
                <a:cs typeface="Arial"/>
              </a:rPr>
              <a:t>WASIM AKRAM         (B22CI048)</a:t>
            </a:r>
            <a:endParaRPr lang="en-US" dirty="0"/>
          </a:p>
        </p:txBody>
      </p:sp>
    </p:spTree>
    <p:extLst>
      <p:ext uri="{BB962C8B-B14F-4D97-AF65-F5344CB8AC3E}">
        <p14:creationId xmlns:p14="http://schemas.microsoft.com/office/powerpoint/2010/main" val="255155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2F90-C51D-A768-1FC4-AD42FE19E238}"/>
              </a:ext>
            </a:extLst>
          </p:cNvPr>
          <p:cNvSpPr>
            <a:spLocks noGrp="1"/>
          </p:cNvSpPr>
          <p:nvPr>
            <p:ph type="title"/>
          </p:nvPr>
        </p:nvSpPr>
        <p:spPr>
          <a:xfrm>
            <a:off x="1032974" y="254357"/>
            <a:ext cx="4855352" cy="1507375"/>
          </a:xfrm>
        </p:spPr>
        <p:txBody>
          <a:bodyPr vert="horz" lIns="91440" tIns="45720" rIns="91440" bIns="45720" rtlCol="0">
            <a:normAutofit/>
          </a:bodyPr>
          <a:lstStyle/>
          <a:p>
            <a:r>
              <a:rPr lang="en-US" dirty="0">
                <a:solidFill>
                  <a:schemeClr val="bg1"/>
                </a:solidFill>
              </a:rPr>
              <a:t>LOGISTIC REGRESSION</a:t>
            </a:r>
          </a:p>
          <a:p>
            <a:endParaRPr lang="en-US" dirty="0">
              <a:solidFill>
                <a:schemeClr val="bg1"/>
              </a:solidFill>
            </a:endParaRPr>
          </a:p>
        </p:txBody>
      </p:sp>
      <p:sp>
        <p:nvSpPr>
          <p:cNvPr id="9" name="Content Placeholder 8">
            <a:extLst>
              <a:ext uri="{FF2B5EF4-FFF2-40B4-BE49-F238E27FC236}">
                <a16:creationId xmlns:a16="http://schemas.microsoft.com/office/drawing/2014/main" id="{DC30B2F6-F7D3-513B-6643-F3CAB7224B31}"/>
              </a:ext>
            </a:extLst>
          </p:cNvPr>
          <p:cNvSpPr>
            <a:spLocks noGrp="1"/>
          </p:cNvSpPr>
          <p:nvPr>
            <p:ph idx="1"/>
          </p:nvPr>
        </p:nvSpPr>
        <p:spPr>
          <a:xfrm>
            <a:off x="944197" y="1672714"/>
            <a:ext cx="5787949" cy="2239723"/>
          </a:xfrm>
        </p:spPr>
        <p:txBody>
          <a:bodyPr vert="horz" lIns="91440" tIns="45720" rIns="91440" bIns="45720" rtlCol="0" anchor="t">
            <a:normAutofit/>
          </a:bodyPr>
          <a:lstStyle/>
          <a:p>
            <a:r>
              <a:rPr lang="en-US" sz="2400" dirty="0">
                <a:solidFill>
                  <a:schemeClr val="bg1"/>
                </a:solidFill>
              </a:rPr>
              <a:t>Accuracy Score-</a:t>
            </a:r>
            <a:r>
              <a:rPr lang="en-US" sz="2000" b="1" dirty="0">
                <a:solidFill>
                  <a:schemeClr val="bg1"/>
                </a:solidFill>
                <a:latin typeface="Avenir Next LT Pro"/>
                <a:ea typeface="+mn-lt"/>
                <a:cs typeface="+mn-lt"/>
              </a:rPr>
              <a:t>90.51%</a:t>
            </a:r>
          </a:p>
          <a:p>
            <a:r>
              <a:rPr lang="en-US" sz="2000" dirty="0">
                <a:solidFill>
                  <a:schemeClr val="bg1"/>
                </a:solidFill>
                <a:latin typeface="Avenir Next LT Pro"/>
                <a:ea typeface="+mn-lt"/>
                <a:cs typeface="+mn-lt"/>
              </a:rPr>
              <a:t>Number of folds-</a:t>
            </a:r>
            <a:r>
              <a:rPr lang="en-US" sz="2000" b="1" dirty="0">
                <a:solidFill>
                  <a:schemeClr val="bg1"/>
                </a:solidFill>
                <a:latin typeface="Avenir Next LT Pro"/>
                <a:ea typeface="+mn-lt"/>
                <a:cs typeface="+mn-lt"/>
              </a:rPr>
              <a:t>5</a:t>
            </a:r>
          </a:p>
          <a:p>
            <a:r>
              <a:rPr lang="en-US" sz="2000" dirty="0">
                <a:solidFill>
                  <a:schemeClr val="bg1"/>
                </a:solidFill>
                <a:latin typeface="Avenir Next LT Pro Light"/>
                <a:ea typeface="+mn-lt"/>
                <a:cs typeface="+mn-lt"/>
              </a:rPr>
              <a:t>Average Cross-Validation Accuracy-</a:t>
            </a:r>
            <a:r>
              <a:rPr lang="en-US" sz="2000" b="1" dirty="0">
                <a:solidFill>
                  <a:schemeClr val="bg1"/>
                </a:solidFill>
                <a:latin typeface="Avenir Next LT Pro"/>
                <a:ea typeface="+mn-lt"/>
                <a:cs typeface="+mn-lt"/>
              </a:rPr>
              <a:t> 92.18%</a:t>
            </a:r>
          </a:p>
          <a:p>
            <a:r>
              <a:rPr lang="en-US" sz="2000" dirty="0">
                <a:solidFill>
                  <a:schemeClr val="bg1"/>
                </a:solidFill>
                <a:latin typeface="Avenir Next LT Pro"/>
              </a:rPr>
              <a:t>Maximum Cross-Validation Accuracy- </a:t>
            </a:r>
            <a:r>
              <a:rPr lang="en-US" sz="2000" b="1" dirty="0">
                <a:solidFill>
                  <a:schemeClr val="bg1"/>
                </a:solidFill>
                <a:latin typeface="Avenir Next LT Pro"/>
              </a:rPr>
              <a:t>94.14%</a:t>
            </a:r>
          </a:p>
          <a:p>
            <a:r>
              <a:rPr lang="en-US" sz="2000" dirty="0">
                <a:solidFill>
                  <a:schemeClr val="bg1"/>
                </a:solidFill>
                <a:latin typeface="Avenir Next LT Pro Light"/>
              </a:rPr>
              <a:t>Test Set Accuracy-</a:t>
            </a:r>
            <a:r>
              <a:rPr lang="en-US" sz="2000" b="1" dirty="0">
                <a:solidFill>
                  <a:schemeClr val="bg1"/>
                </a:solidFill>
                <a:latin typeface="Avenir Next LT Pro"/>
              </a:rPr>
              <a:t> 90.52%</a:t>
            </a:r>
          </a:p>
        </p:txBody>
      </p:sp>
      <p:sp>
        <p:nvSpPr>
          <p:cNvPr id="7" name="TextBox 6">
            <a:extLst>
              <a:ext uri="{FF2B5EF4-FFF2-40B4-BE49-F238E27FC236}">
                <a16:creationId xmlns:a16="http://schemas.microsoft.com/office/drawing/2014/main" id="{4CB7A5B4-5716-F077-6CD6-57C2E9F7637E}"/>
              </a:ext>
            </a:extLst>
          </p:cNvPr>
          <p:cNvSpPr txBox="1"/>
          <p:nvPr/>
        </p:nvSpPr>
        <p:spPr>
          <a:xfrm>
            <a:off x="6391921" y="1849514"/>
            <a:ext cx="575568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K-Fold cross-validation provides an estimate of how well the model is expected to perform on unseen data</a:t>
            </a:r>
          </a:p>
          <a:p>
            <a:endParaRPr lang="en-US" sz="1600" dirty="0">
              <a:solidFill>
                <a:schemeClr val="bg1"/>
              </a:solidFill>
            </a:endParaRPr>
          </a:p>
          <a:p>
            <a:r>
              <a:rPr lang="en-US" sz="1600" dirty="0">
                <a:solidFill>
                  <a:schemeClr val="bg1"/>
                </a:solidFill>
                <a:ea typeface="+mn-lt"/>
                <a:cs typeface="+mn-lt"/>
              </a:rPr>
              <a:t>The dataset was divided into 5 subsets or folds for cross-validation. This means the model was trained and evaluated five times, each time using a different fold as the test set and the remaining folds for training.</a:t>
            </a:r>
          </a:p>
          <a:p>
            <a:endParaRPr lang="en-US" sz="1600" dirty="0">
              <a:solidFill>
                <a:schemeClr val="bg1"/>
              </a:solidFill>
            </a:endParaRPr>
          </a:p>
          <a:p>
            <a:r>
              <a:rPr lang="en-US" sz="1600" dirty="0">
                <a:solidFill>
                  <a:schemeClr val="bg1"/>
                </a:solidFill>
                <a:ea typeface="+mn-lt"/>
                <a:cs typeface="+mn-lt"/>
              </a:rPr>
              <a:t>The </a:t>
            </a:r>
            <a:r>
              <a:rPr lang="en-US" sz="1600" b="1" dirty="0">
                <a:solidFill>
                  <a:schemeClr val="bg1"/>
                </a:solidFill>
                <a:ea typeface="+mn-lt"/>
                <a:cs typeface="+mn-lt"/>
              </a:rPr>
              <a:t>test set accuracy</a:t>
            </a:r>
            <a:r>
              <a:rPr lang="en-US" sz="1600" dirty="0">
                <a:solidFill>
                  <a:schemeClr val="bg1"/>
                </a:solidFill>
                <a:ea typeface="+mn-lt"/>
                <a:cs typeface="+mn-lt"/>
              </a:rPr>
              <a:t> is slightly lower than the</a:t>
            </a:r>
            <a:r>
              <a:rPr lang="en-US" sz="1600" b="1" dirty="0">
                <a:solidFill>
                  <a:schemeClr val="bg1"/>
                </a:solidFill>
                <a:ea typeface="+mn-lt"/>
                <a:cs typeface="+mn-lt"/>
              </a:rPr>
              <a:t> average</a:t>
            </a:r>
            <a:r>
              <a:rPr lang="en-US" sz="1600" dirty="0">
                <a:solidFill>
                  <a:schemeClr val="bg1"/>
                </a:solidFill>
                <a:ea typeface="+mn-lt"/>
                <a:cs typeface="+mn-lt"/>
              </a:rPr>
              <a:t> </a:t>
            </a:r>
            <a:r>
              <a:rPr lang="en-US" sz="1600" b="1" dirty="0">
                <a:solidFill>
                  <a:schemeClr val="bg1"/>
                </a:solidFill>
                <a:ea typeface="+mn-lt"/>
                <a:cs typeface="+mn-lt"/>
              </a:rPr>
              <a:t>cross-validation accuracy</a:t>
            </a:r>
            <a:r>
              <a:rPr lang="en-US" sz="1600" dirty="0">
                <a:solidFill>
                  <a:schemeClr val="bg1"/>
                </a:solidFill>
                <a:ea typeface="+mn-lt"/>
                <a:cs typeface="+mn-lt"/>
              </a:rPr>
              <a:t>. This is not uncommon, as cross-validation provides an estimate of how well the model is expected to perform on unseen data, but the test set provides a more direct measure of generalization to completely new and independent data.</a:t>
            </a:r>
            <a:endParaRPr lang="en-US" sz="1600" dirty="0">
              <a:solidFill>
                <a:schemeClr val="bg1"/>
              </a:solidFill>
            </a:endParaRPr>
          </a:p>
        </p:txBody>
      </p:sp>
      <p:pic>
        <p:nvPicPr>
          <p:cNvPr id="4" name="Picture 3">
            <a:extLst>
              <a:ext uri="{FF2B5EF4-FFF2-40B4-BE49-F238E27FC236}">
                <a16:creationId xmlns:a16="http://schemas.microsoft.com/office/drawing/2014/main" id="{3A5A7E9C-EF76-3521-0D36-51F88A28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902" y="4125951"/>
            <a:ext cx="2988527" cy="2596253"/>
          </a:xfrm>
          <a:prstGeom prst="rect">
            <a:avLst/>
          </a:prstGeom>
        </p:spPr>
      </p:pic>
      <p:sp>
        <p:nvSpPr>
          <p:cNvPr id="5" name="TextBox 4">
            <a:extLst>
              <a:ext uri="{FF2B5EF4-FFF2-40B4-BE49-F238E27FC236}">
                <a16:creationId xmlns:a16="http://schemas.microsoft.com/office/drawing/2014/main" id="{7E9B2522-8DEF-491D-F018-653E44C5CCD1}"/>
              </a:ext>
            </a:extLst>
          </p:cNvPr>
          <p:cNvSpPr txBox="1"/>
          <p:nvPr/>
        </p:nvSpPr>
        <p:spPr>
          <a:xfrm>
            <a:off x="1899479" y="3834528"/>
            <a:ext cx="2966224" cy="369332"/>
          </a:xfrm>
          <a:prstGeom prst="rect">
            <a:avLst/>
          </a:prstGeom>
          <a:noFill/>
        </p:spPr>
        <p:txBody>
          <a:bodyPr wrap="square" rtlCol="0">
            <a:spAutoFit/>
          </a:bodyPr>
          <a:lstStyle/>
          <a:p>
            <a:r>
              <a:rPr lang="en-US" dirty="0">
                <a:solidFill>
                  <a:schemeClr val="bg1"/>
                </a:solidFill>
              </a:rPr>
              <a:t>Confusion Matrix</a:t>
            </a:r>
          </a:p>
        </p:txBody>
      </p:sp>
    </p:spTree>
    <p:extLst>
      <p:ext uri="{BB962C8B-B14F-4D97-AF65-F5344CB8AC3E}">
        <p14:creationId xmlns:p14="http://schemas.microsoft.com/office/powerpoint/2010/main" val="274522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1AE6-605C-EA44-2C63-DCF72D062C58}"/>
              </a:ext>
            </a:extLst>
          </p:cNvPr>
          <p:cNvSpPr>
            <a:spLocks noGrp="1"/>
          </p:cNvSpPr>
          <p:nvPr>
            <p:ph type="title"/>
          </p:nvPr>
        </p:nvSpPr>
        <p:spPr>
          <a:xfrm>
            <a:off x="838200" y="1001358"/>
            <a:ext cx="10515600" cy="1325563"/>
          </a:xfrm>
        </p:spPr>
        <p:txBody>
          <a:bodyPr vert="horz" lIns="91440" tIns="45720" rIns="91440" bIns="45720" rtlCol="0" anchor="b">
            <a:normAutofit/>
          </a:bodyPr>
          <a:lstStyle/>
          <a:p>
            <a:r>
              <a:rPr lang="en-US" sz="4000" dirty="0"/>
              <a:t>KNN CLASSIFIER</a:t>
            </a:r>
            <a:endParaRPr lang="en-US" sz="4000">
              <a:ea typeface="Calibri Light"/>
              <a:cs typeface="Calibri Light"/>
            </a:endParaRPr>
          </a:p>
          <a:p>
            <a:endParaRPr lang="en-US" sz="8800" dirty="0">
              <a:ea typeface="Calibri Light"/>
              <a:cs typeface="Calibri Light"/>
            </a:endParaRPr>
          </a:p>
        </p:txBody>
      </p:sp>
      <p:sp>
        <p:nvSpPr>
          <p:cNvPr id="3" name="Content Placeholder 2">
            <a:extLst>
              <a:ext uri="{FF2B5EF4-FFF2-40B4-BE49-F238E27FC236}">
                <a16:creationId xmlns:a16="http://schemas.microsoft.com/office/drawing/2014/main" id="{030393FD-9D51-6B22-5975-3101A5D17533}"/>
              </a:ext>
            </a:extLst>
          </p:cNvPr>
          <p:cNvSpPr>
            <a:spLocks noGrp="1"/>
          </p:cNvSpPr>
          <p:nvPr>
            <p:ph idx="1"/>
          </p:nvPr>
        </p:nvSpPr>
        <p:spPr>
          <a:xfrm>
            <a:off x="838200" y="1249521"/>
            <a:ext cx="4064494" cy="5801357"/>
          </a:xfrm>
        </p:spPr>
        <p:txBody>
          <a:bodyPr vert="horz" lIns="91440" tIns="45720" rIns="91440" bIns="45720" rtlCol="0" anchor="t">
            <a:normAutofit lnSpcReduction="10000"/>
          </a:bodyPr>
          <a:lstStyle/>
          <a:p>
            <a:r>
              <a:rPr lang="en-US" sz="1800" dirty="0">
                <a:ea typeface="Calibri"/>
                <a:cs typeface="Calibri"/>
              </a:rPr>
              <a:t>Accuracy-91.33%</a:t>
            </a:r>
          </a:p>
          <a:p>
            <a:r>
              <a:rPr lang="en-US" sz="1800" dirty="0">
                <a:ea typeface="+mn-lt"/>
                <a:cs typeface="+mn-lt"/>
              </a:rPr>
              <a:t>Average Stratified Bootstrapped Accuracy for </a:t>
            </a:r>
          </a:p>
          <a:p>
            <a:r>
              <a:rPr lang="en-US" sz="1800" dirty="0">
                <a:ea typeface="+mn-lt"/>
                <a:cs typeface="+mn-lt"/>
              </a:rPr>
              <a:t>k=3: 90.34% </a:t>
            </a:r>
          </a:p>
          <a:p>
            <a:r>
              <a:rPr lang="en-US" sz="1800" dirty="0">
                <a:ea typeface="+mn-lt"/>
                <a:cs typeface="+mn-lt"/>
              </a:rPr>
              <a:t>k=4: 90.60% </a:t>
            </a:r>
          </a:p>
          <a:p>
            <a:r>
              <a:rPr lang="en-US" sz="1800" dirty="0">
                <a:ea typeface="+mn-lt"/>
                <a:cs typeface="+mn-lt"/>
              </a:rPr>
              <a:t>k=5: 91.30% </a:t>
            </a:r>
          </a:p>
          <a:p>
            <a:r>
              <a:rPr lang="en-US" sz="1800" dirty="0">
                <a:ea typeface="+mn-lt"/>
                <a:cs typeface="+mn-lt"/>
              </a:rPr>
              <a:t> k=6: 91.48% </a:t>
            </a:r>
          </a:p>
          <a:p>
            <a:r>
              <a:rPr lang="en-US" sz="1800" dirty="0">
                <a:ea typeface="+mn-lt"/>
                <a:cs typeface="+mn-lt"/>
              </a:rPr>
              <a:t> k=7: 91.71% </a:t>
            </a:r>
          </a:p>
          <a:p>
            <a:r>
              <a:rPr lang="en-US" sz="1800" dirty="0">
                <a:ea typeface="+mn-lt"/>
                <a:cs typeface="+mn-lt"/>
              </a:rPr>
              <a:t>k=8: 91.77% </a:t>
            </a:r>
          </a:p>
          <a:p>
            <a:r>
              <a:rPr lang="en-US" sz="1800" dirty="0">
                <a:ea typeface="+mn-lt"/>
                <a:cs typeface="+mn-lt"/>
              </a:rPr>
              <a:t> k=9: 91.95%</a:t>
            </a:r>
          </a:p>
          <a:p>
            <a:r>
              <a:rPr lang="en-US" sz="1800" dirty="0">
                <a:ea typeface="+mn-lt"/>
                <a:cs typeface="+mn-lt"/>
              </a:rPr>
              <a:t> k=10: 92.03% </a:t>
            </a:r>
          </a:p>
          <a:p>
            <a:r>
              <a:rPr lang="en-US" sz="1800" dirty="0">
                <a:ea typeface="+mn-lt"/>
                <a:cs typeface="+mn-lt"/>
              </a:rPr>
              <a:t>k=11: 92.30%</a:t>
            </a:r>
          </a:p>
          <a:p>
            <a:r>
              <a:rPr lang="en-US" sz="1800" dirty="0">
                <a:ea typeface="+mn-lt"/>
                <a:cs typeface="+mn-lt"/>
              </a:rPr>
              <a:t>k=12: 92.18% </a:t>
            </a:r>
          </a:p>
          <a:p>
            <a:r>
              <a:rPr lang="en-US" sz="1800" dirty="0">
                <a:ea typeface="+mn-lt"/>
                <a:cs typeface="+mn-lt"/>
              </a:rPr>
              <a:t> k=13: 92.56%</a:t>
            </a:r>
          </a:p>
          <a:p>
            <a:r>
              <a:rPr lang="en-US" sz="1800" dirty="0">
                <a:ea typeface="+mn-lt"/>
                <a:cs typeface="+mn-lt"/>
              </a:rPr>
              <a:t> k=14: 92.33%</a:t>
            </a:r>
          </a:p>
          <a:p>
            <a:r>
              <a:rPr lang="en-US" sz="1800" dirty="0">
                <a:ea typeface="+mn-lt"/>
                <a:cs typeface="+mn-lt"/>
              </a:rPr>
              <a:t>k=15: 92.59%</a:t>
            </a:r>
            <a:endParaRPr lang="en-US" sz="1800" dirty="0">
              <a:ea typeface="Calibri"/>
              <a:cs typeface="Calibri"/>
            </a:endParaRPr>
          </a:p>
        </p:txBody>
      </p:sp>
      <p:sp>
        <p:nvSpPr>
          <p:cNvPr id="4" name="TextBox 3">
            <a:extLst>
              <a:ext uri="{FF2B5EF4-FFF2-40B4-BE49-F238E27FC236}">
                <a16:creationId xmlns:a16="http://schemas.microsoft.com/office/drawing/2014/main" id="{5A6C329E-4B7C-E56D-07CB-71129C347B08}"/>
              </a:ext>
            </a:extLst>
          </p:cNvPr>
          <p:cNvSpPr txBox="1"/>
          <p:nvPr/>
        </p:nvSpPr>
        <p:spPr>
          <a:xfrm>
            <a:off x="6051610" y="895164"/>
            <a:ext cx="551895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Bootstrapping</a:t>
            </a:r>
            <a:r>
              <a:rPr lang="en-US" dirty="0">
                <a:ea typeface="+mn-lt"/>
                <a:cs typeface="+mn-lt"/>
              </a:rPr>
              <a:t> is a statistical resampling technique used to estimate the sampling distribution of a statistic by repeatedly resampling with replacement from the observed data.</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increasing trend in accuracy with higher values of k suggests that, in this context, a larger number of neighbors is contributing to better generalization. However, this trend might not hold indefinitely, as increasing k too much can lead to </a:t>
            </a:r>
            <a:r>
              <a:rPr lang="en-US" err="1">
                <a:ea typeface="+mn-lt"/>
                <a:cs typeface="+mn-lt"/>
              </a:rPr>
              <a:t>oversmoothing</a:t>
            </a:r>
            <a:r>
              <a:rPr lang="en-US" dirty="0">
                <a:ea typeface="+mn-lt"/>
                <a:cs typeface="+mn-lt"/>
              </a:rPr>
              <a:t> and decreased model sensitivity.</a:t>
            </a:r>
            <a:endParaRPr lang="en-US" dirty="0">
              <a:ea typeface="Calibri"/>
              <a:cs typeface="Calibri"/>
            </a:endParaRPr>
          </a:p>
          <a:p>
            <a:pPr marL="285750" indent="-285750" algn="l">
              <a:buFont typeface="Arial"/>
              <a:buChar char="•"/>
            </a:pPr>
            <a:endParaRPr lang="en-US" dirty="0">
              <a:ea typeface="Calibri"/>
              <a:cs typeface="Calibri"/>
            </a:endParaRPr>
          </a:p>
          <a:p>
            <a:pPr marL="285750" indent="-285750">
              <a:buFont typeface="Arial"/>
              <a:buChar char="•"/>
            </a:pPr>
            <a:r>
              <a:rPr lang="en-US" dirty="0">
                <a:ea typeface="+mn-lt"/>
                <a:cs typeface="+mn-lt"/>
              </a:rPr>
              <a:t>The use of stratified bootstrapping helps assess the model's stability and performance across multiple samples.</a:t>
            </a:r>
          </a:p>
          <a:p>
            <a:pPr marL="285750" indent="-285750">
              <a:buFont typeface="Arial"/>
              <a:buChar char="•"/>
            </a:pPr>
            <a:endParaRPr lang="en-US" dirty="0">
              <a:ea typeface="Calibri"/>
              <a:cs typeface="Calibri"/>
            </a:endParaRPr>
          </a:p>
          <a:p>
            <a:pPr marL="285750" indent="-285750">
              <a:buFont typeface="Arial"/>
              <a:buChar char="•"/>
            </a:pPr>
            <a:endParaRPr lang="en-US" dirty="0">
              <a:ea typeface="Calibri"/>
              <a:cs typeface="Calibri"/>
            </a:endParaRPr>
          </a:p>
          <a:p>
            <a:endParaRPr lang="en-US" dirty="0">
              <a:ea typeface="Calibri"/>
              <a:cs typeface="Calibri"/>
            </a:endParaRPr>
          </a:p>
        </p:txBody>
      </p:sp>
      <p:sp>
        <p:nvSpPr>
          <p:cNvPr id="5" name="TextBox 4">
            <a:extLst>
              <a:ext uri="{FF2B5EF4-FFF2-40B4-BE49-F238E27FC236}">
                <a16:creationId xmlns:a16="http://schemas.microsoft.com/office/drawing/2014/main" id="{9A77AC20-E8BF-162D-AD9F-5F029D4C2293}"/>
              </a:ext>
            </a:extLst>
          </p:cNvPr>
          <p:cNvSpPr txBox="1"/>
          <p:nvPr/>
        </p:nvSpPr>
        <p:spPr>
          <a:xfrm>
            <a:off x="3146843" y="3872704"/>
            <a:ext cx="2966224" cy="369332"/>
          </a:xfrm>
          <a:prstGeom prst="rect">
            <a:avLst/>
          </a:prstGeom>
          <a:noFill/>
        </p:spPr>
        <p:txBody>
          <a:bodyPr wrap="square" rtlCol="0">
            <a:spAutoFit/>
          </a:bodyPr>
          <a:lstStyle/>
          <a:p>
            <a:r>
              <a:rPr lang="en-US" dirty="0"/>
              <a:t>Confusion Matrix</a:t>
            </a:r>
          </a:p>
        </p:txBody>
      </p:sp>
      <p:pic>
        <p:nvPicPr>
          <p:cNvPr id="1026" name="Picture 2">
            <a:extLst>
              <a:ext uri="{FF2B5EF4-FFF2-40B4-BE49-F238E27FC236}">
                <a16:creationId xmlns:a16="http://schemas.microsoft.com/office/drawing/2014/main" id="{D8FAB228-982E-41E8-F506-4EC413A73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843" y="4356100"/>
            <a:ext cx="2781300"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14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BE34-3066-1D5D-02A2-A5BC253FB00D}"/>
              </a:ext>
            </a:extLst>
          </p:cNvPr>
          <p:cNvSpPr>
            <a:spLocks noGrp="1"/>
          </p:cNvSpPr>
          <p:nvPr>
            <p:ph type="title"/>
          </p:nvPr>
        </p:nvSpPr>
        <p:spPr>
          <a:xfrm>
            <a:off x="838200" y="564873"/>
            <a:ext cx="10515600" cy="1325563"/>
          </a:xfrm>
        </p:spPr>
        <p:txBody>
          <a:bodyPr vert="horz" lIns="91440" tIns="45720" rIns="91440" bIns="45720" rtlCol="0" anchor="b">
            <a:normAutofit/>
          </a:bodyPr>
          <a:lstStyle/>
          <a:p>
            <a:r>
              <a:rPr lang="en-US" sz="3600" b="1" dirty="0">
                <a:solidFill>
                  <a:schemeClr val="bg1"/>
                </a:solidFill>
              </a:rPr>
              <a:t>SUPPORT VECTOR CLASSIFIER</a:t>
            </a:r>
            <a:endParaRPr lang="en-US" sz="3600" b="1">
              <a:solidFill>
                <a:schemeClr val="bg1"/>
              </a:solidFill>
              <a:ea typeface="Calibri Light"/>
              <a:cs typeface="Calibri Light"/>
            </a:endParaRPr>
          </a:p>
          <a:p>
            <a:endParaRPr lang="en-US" sz="6000" b="1" dirty="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352C86CE-F5CA-0CA9-1F59-C552F25E9A7A}"/>
              </a:ext>
            </a:extLst>
          </p:cNvPr>
          <p:cNvSpPr>
            <a:spLocks noGrp="1"/>
          </p:cNvSpPr>
          <p:nvPr>
            <p:ph idx="1"/>
          </p:nvPr>
        </p:nvSpPr>
        <p:spPr>
          <a:xfrm>
            <a:off x="838200" y="1825625"/>
            <a:ext cx="3635406" cy="4351338"/>
          </a:xfrm>
        </p:spPr>
        <p:txBody>
          <a:bodyPr vert="horz" lIns="91440" tIns="45720" rIns="91440" bIns="45720" rtlCol="0" anchor="t">
            <a:normAutofit/>
          </a:bodyPr>
          <a:lstStyle/>
          <a:p>
            <a:r>
              <a:rPr lang="en-US" dirty="0">
                <a:solidFill>
                  <a:schemeClr val="bg1"/>
                </a:solidFill>
                <a:latin typeface="Calibri Light"/>
                <a:ea typeface="Calibri"/>
                <a:cs typeface="Calibri"/>
              </a:rPr>
              <a:t>Accuracy- 91.68%</a:t>
            </a:r>
          </a:p>
          <a:p>
            <a:r>
              <a:rPr lang="en-US" dirty="0">
                <a:solidFill>
                  <a:schemeClr val="bg1"/>
                </a:solidFill>
                <a:latin typeface="Calibri Light"/>
                <a:ea typeface="Calibri"/>
                <a:cs typeface="Calibri"/>
              </a:rPr>
              <a:t>Precision- 95.25%</a:t>
            </a:r>
          </a:p>
          <a:p>
            <a:r>
              <a:rPr lang="en-US" dirty="0">
                <a:solidFill>
                  <a:schemeClr val="bg1"/>
                </a:solidFill>
                <a:latin typeface="Calibri Light"/>
                <a:ea typeface="Calibri"/>
                <a:cs typeface="Calibri"/>
              </a:rPr>
              <a:t>Recall-  91.60%</a:t>
            </a:r>
          </a:p>
          <a:p>
            <a:r>
              <a:rPr lang="en-US" dirty="0">
                <a:solidFill>
                  <a:schemeClr val="bg1"/>
                </a:solidFill>
                <a:latin typeface="Calibri Light"/>
                <a:ea typeface="Calibri"/>
                <a:cs typeface="Calibri"/>
              </a:rPr>
              <a:t>F1 Score- 93.39%</a:t>
            </a:r>
          </a:p>
          <a:p>
            <a:endParaRPr lang="en-US" dirty="0">
              <a:solidFill>
                <a:schemeClr val="bg1"/>
              </a:solidFill>
              <a:latin typeface="Calibri Light"/>
              <a:ea typeface="Calibri"/>
              <a:cs typeface="Calibri"/>
            </a:endParaRPr>
          </a:p>
        </p:txBody>
      </p:sp>
      <p:sp>
        <p:nvSpPr>
          <p:cNvPr id="4" name="TextBox 3">
            <a:extLst>
              <a:ext uri="{FF2B5EF4-FFF2-40B4-BE49-F238E27FC236}">
                <a16:creationId xmlns:a16="http://schemas.microsoft.com/office/drawing/2014/main" id="{B9BBEBEA-9C66-3DFA-4E2C-B9AA651BAC54}"/>
              </a:ext>
            </a:extLst>
          </p:cNvPr>
          <p:cNvSpPr txBox="1"/>
          <p:nvPr/>
        </p:nvSpPr>
        <p:spPr>
          <a:xfrm>
            <a:off x="5681709" y="1524000"/>
            <a:ext cx="618477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latin typeface="Calibri Light"/>
                <a:ea typeface="+mn-lt"/>
                <a:cs typeface="+mn-lt"/>
              </a:rPr>
              <a:t>The accuracy of 91.68% indicates that the SVM model performs well in terms of overall classification accuracy.</a:t>
            </a:r>
            <a:endParaRPr lang="en-US" sz="2000">
              <a:solidFill>
                <a:schemeClr val="bg1"/>
              </a:solidFill>
              <a:latin typeface="Calibri Light"/>
              <a:ea typeface="Calibri Light"/>
              <a:cs typeface="Calibri Light"/>
            </a:endParaRPr>
          </a:p>
          <a:p>
            <a:pPr marL="285750" indent="-285750">
              <a:buFont typeface="Arial"/>
              <a:buChar char="•"/>
            </a:pPr>
            <a:endParaRPr lang="en-US" sz="2000" dirty="0">
              <a:solidFill>
                <a:schemeClr val="bg1"/>
              </a:solidFill>
              <a:latin typeface="Calibri Light"/>
              <a:ea typeface="+mn-lt"/>
              <a:cs typeface="+mn-lt"/>
            </a:endParaRPr>
          </a:p>
          <a:p>
            <a:pPr marL="285750" indent="-285750">
              <a:buFont typeface="Arial"/>
              <a:buChar char="•"/>
            </a:pPr>
            <a:r>
              <a:rPr lang="en-US" sz="2000" dirty="0">
                <a:solidFill>
                  <a:schemeClr val="bg1"/>
                </a:solidFill>
                <a:latin typeface="Calibri Light"/>
                <a:ea typeface="+mn-lt"/>
                <a:cs typeface="+mn-lt"/>
              </a:rPr>
              <a:t>The high precision of 95.25% suggests that when the model predicts a positive instance, it is correct about 95.25% of the time. This is important in scenarios where false positives are costly.</a:t>
            </a:r>
            <a:endParaRPr lang="en-US" sz="2000">
              <a:solidFill>
                <a:schemeClr val="bg1"/>
              </a:solidFill>
              <a:latin typeface="Calibri Light"/>
              <a:ea typeface="Calibri Light"/>
              <a:cs typeface="Calibri Light"/>
            </a:endParaRPr>
          </a:p>
          <a:p>
            <a:pPr marL="285750" indent="-285750">
              <a:buFont typeface="Arial"/>
              <a:buChar char="•"/>
            </a:pPr>
            <a:endParaRPr lang="en-US" sz="2000" dirty="0">
              <a:solidFill>
                <a:schemeClr val="bg1"/>
              </a:solidFill>
              <a:latin typeface="Calibri Light"/>
              <a:ea typeface="+mn-lt"/>
              <a:cs typeface="+mn-lt"/>
            </a:endParaRPr>
          </a:p>
          <a:p>
            <a:pPr marL="285750" indent="-285750">
              <a:buFont typeface="Arial"/>
              <a:buChar char="•"/>
            </a:pPr>
            <a:r>
              <a:rPr lang="en-US" sz="2000" dirty="0">
                <a:solidFill>
                  <a:schemeClr val="bg1"/>
                </a:solidFill>
                <a:latin typeface="Calibri Light"/>
                <a:ea typeface="+mn-lt"/>
                <a:cs typeface="+mn-lt"/>
              </a:rPr>
              <a:t>The recall of 91.60% indicates that the model is effective at capturing a high percentage of the actual positive instances. This is important in scenarios where false negatives are costly.</a:t>
            </a:r>
            <a:endParaRPr lang="en-US" sz="2000">
              <a:solidFill>
                <a:schemeClr val="bg1"/>
              </a:solidFill>
              <a:latin typeface="Calibri Light"/>
              <a:ea typeface="Calibri Light"/>
              <a:cs typeface="Calibri Light"/>
            </a:endParaRPr>
          </a:p>
          <a:p>
            <a:pPr marL="285750" indent="-285750">
              <a:buFont typeface="Arial"/>
              <a:buChar char="•"/>
            </a:pPr>
            <a:endParaRPr lang="en-US" sz="2000" dirty="0">
              <a:solidFill>
                <a:schemeClr val="bg1"/>
              </a:solidFill>
              <a:latin typeface="Calibri Light"/>
              <a:ea typeface="+mn-lt"/>
              <a:cs typeface="+mn-lt"/>
            </a:endParaRPr>
          </a:p>
          <a:p>
            <a:pPr marL="285750" indent="-285750">
              <a:buFont typeface="Arial"/>
              <a:buChar char="•"/>
            </a:pPr>
            <a:r>
              <a:rPr lang="en-US" sz="2000" dirty="0">
                <a:solidFill>
                  <a:schemeClr val="bg1"/>
                </a:solidFill>
                <a:latin typeface="Calibri Light"/>
                <a:ea typeface="+mn-lt"/>
                <a:cs typeface="+mn-lt"/>
              </a:rPr>
              <a:t>The F1 score of 93.39% provides a balanced measure of precision and recall. It is a useful metric when there is an imbalance between the classes.</a:t>
            </a:r>
            <a:endParaRPr lang="en-US" sz="2000">
              <a:solidFill>
                <a:schemeClr val="bg1"/>
              </a:solidFill>
              <a:latin typeface="Calibri Light"/>
              <a:ea typeface="Calibri Light"/>
              <a:cs typeface="Calibri Light"/>
            </a:endParaRPr>
          </a:p>
          <a:p>
            <a:pPr algn="l"/>
            <a:endParaRPr lang="en-US" sz="2000" dirty="0">
              <a:solidFill>
                <a:schemeClr val="bg1"/>
              </a:solidFill>
              <a:latin typeface="Calibri Light"/>
              <a:ea typeface="Calibri"/>
              <a:cs typeface="Calibri"/>
            </a:endParaRPr>
          </a:p>
        </p:txBody>
      </p:sp>
      <p:pic>
        <p:nvPicPr>
          <p:cNvPr id="2050" name="Picture 2">
            <a:extLst>
              <a:ext uri="{FF2B5EF4-FFF2-40B4-BE49-F238E27FC236}">
                <a16:creationId xmlns:a16="http://schemas.microsoft.com/office/drawing/2014/main" id="{B8B5BE9D-93B2-5BB3-B0C1-17AB0D5F2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306" y="4295835"/>
            <a:ext cx="2781300"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43C2C0-C3D7-CD1F-6131-A9D6DD5B2A0C}"/>
              </a:ext>
            </a:extLst>
          </p:cNvPr>
          <p:cNvSpPr txBox="1"/>
          <p:nvPr/>
        </p:nvSpPr>
        <p:spPr>
          <a:xfrm>
            <a:off x="1776843" y="4000153"/>
            <a:ext cx="2966224" cy="369332"/>
          </a:xfrm>
          <a:prstGeom prst="rect">
            <a:avLst/>
          </a:prstGeom>
          <a:noFill/>
        </p:spPr>
        <p:txBody>
          <a:bodyPr wrap="square" rtlCol="0">
            <a:spAutoFit/>
          </a:bodyPr>
          <a:lstStyle/>
          <a:p>
            <a:r>
              <a:rPr lang="en-US" dirty="0">
                <a:solidFill>
                  <a:schemeClr val="bg1"/>
                </a:solidFill>
              </a:rPr>
              <a:t>Confusion Matrix</a:t>
            </a:r>
          </a:p>
        </p:txBody>
      </p:sp>
    </p:spTree>
    <p:extLst>
      <p:ext uri="{BB962C8B-B14F-4D97-AF65-F5344CB8AC3E}">
        <p14:creationId xmlns:p14="http://schemas.microsoft.com/office/powerpoint/2010/main" val="220440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CA43-4E74-E179-05BB-F25916CCF233}"/>
              </a:ext>
            </a:extLst>
          </p:cNvPr>
          <p:cNvSpPr>
            <a:spLocks noGrp="1"/>
          </p:cNvSpPr>
          <p:nvPr>
            <p:ph type="title"/>
          </p:nvPr>
        </p:nvSpPr>
        <p:spPr/>
        <p:txBody>
          <a:bodyPr vert="horz" lIns="91440" tIns="45720" rIns="91440" bIns="45720" rtlCol="0" anchor="b">
            <a:normAutofit/>
          </a:bodyPr>
          <a:lstStyle/>
          <a:p>
            <a:r>
              <a:rPr lang="en-US" b="1" dirty="0">
                <a:solidFill>
                  <a:schemeClr val="bg1"/>
                </a:solidFill>
                <a:ea typeface="Calibri Light"/>
                <a:cs typeface="Calibri Light"/>
              </a:rPr>
              <a:t>Linear Discriminant Analysis</a:t>
            </a:r>
          </a:p>
          <a:p>
            <a:endParaRPr lang="en-US" b="1" dirty="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7051164C-2CA4-DEDC-C757-931F7FFEDE47}"/>
              </a:ext>
            </a:extLst>
          </p:cNvPr>
          <p:cNvSpPr>
            <a:spLocks noGrp="1"/>
          </p:cNvSpPr>
          <p:nvPr>
            <p:ph idx="1"/>
          </p:nvPr>
        </p:nvSpPr>
        <p:spPr>
          <a:xfrm>
            <a:off x="971365" y="5739197"/>
            <a:ext cx="4708124" cy="992620"/>
          </a:xfrm>
        </p:spPr>
        <p:txBody>
          <a:bodyPr vert="horz" lIns="91440" tIns="45720" rIns="91440" bIns="45720" rtlCol="0" anchor="t">
            <a:normAutofit/>
          </a:bodyPr>
          <a:lstStyle/>
          <a:p>
            <a:pPr marL="0" indent="0">
              <a:buNone/>
            </a:pPr>
            <a:r>
              <a:rPr lang="en-US" dirty="0">
                <a:solidFill>
                  <a:schemeClr val="bg1"/>
                </a:solidFill>
                <a:latin typeface="Calibri Light"/>
                <a:ea typeface="Calibri"/>
                <a:cs typeface="Calibri"/>
              </a:rPr>
              <a:t>Accuracy of LDA model-90.51%</a:t>
            </a:r>
            <a:endParaRPr lang="en-US">
              <a:solidFill>
                <a:schemeClr val="bg1"/>
              </a:solidFill>
              <a:latin typeface="Calibri Light"/>
              <a:ea typeface="Calibri Light"/>
              <a:cs typeface="Calibri Light"/>
            </a:endParaRPr>
          </a:p>
        </p:txBody>
      </p:sp>
      <p:sp>
        <p:nvSpPr>
          <p:cNvPr id="4" name="TextBox 3">
            <a:extLst>
              <a:ext uri="{FF2B5EF4-FFF2-40B4-BE49-F238E27FC236}">
                <a16:creationId xmlns:a16="http://schemas.microsoft.com/office/drawing/2014/main" id="{94407C9D-E3C9-A37D-5D5C-BE787209A749}"/>
              </a:ext>
            </a:extLst>
          </p:cNvPr>
          <p:cNvSpPr txBox="1"/>
          <p:nvPr/>
        </p:nvSpPr>
        <p:spPr>
          <a:xfrm>
            <a:off x="1109708" y="1708951"/>
            <a:ext cx="88924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bg1"/>
              </a:solidFill>
              <a:latin typeface="Calibri Light"/>
              <a:ea typeface="+mn-lt"/>
              <a:cs typeface="+mn-lt"/>
            </a:endParaRPr>
          </a:p>
          <a:p>
            <a:r>
              <a:rPr lang="en-US" sz="2000" dirty="0">
                <a:solidFill>
                  <a:schemeClr val="bg1"/>
                </a:solidFill>
                <a:latin typeface="Calibri Light"/>
                <a:ea typeface="+mn-lt"/>
                <a:cs typeface="+mn-lt"/>
              </a:rPr>
              <a:t>LDA aims to find a linear combination of features that characterizes or separates two or more classes. It maximizes the distance between the means of different classes while minimizing the spread (variance) within each class.</a:t>
            </a:r>
            <a:endParaRPr lang="en-US" sz="2000" dirty="0">
              <a:solidFill>
                <a:schemeClr val="bg1"/>
              </a:solidFill>
              <a:latin typeface="Calibri Light"/>
              <a:ea typeface="Calibri"/>
              <a:cs typeface="Calibri"/>
            </a:endParaRPr>
          </a:p>
          <a:p>
            <a:endParaRPr lang="en-US" sz="2000" dirty="0">
              <a:solidFill>
                <a:schemeClr val="bg1"/>
              </a:solidFill>
              <a:latin typeface="Calibri Light"/>
              <a:ea typeface="Calibri"/>
              <a:cs typeface="Calibri"/>
            </a:endParaRPr>
          </a:p>
          <a:p>
            <a:r>
              <a:rPr lang="en-US" sz="2000" dirty="0">
                <a:solidFill>
                  <a:schemeClr val="bg1"/>
                </a:solidFill>
                <a:latin typeface="Calibri Light"/>
                <a:ea typeface="+mn-lt"/>
                <a:cs typeface="+mn-lt"/>
              </a:rPr>
              <a:t>LDA calculates linear discriminant functions for each class. These functions are linear combinations of the input features that maximize the separation between classes.</a:t>
            </a:r>
            <a:endParaRPr lang="en-US" sz="2000" dirty="0">
              <a:solidFill>
                <a:schemeClr val="bg1"/>
              </a:solidFill>
              <a:latin typeface="Calibri Light"/>
              <a:ea typeface="Calibri"/>
              <a:cs typeface="Calibri"/>
            </a:endParaRPr>
          </a:p>
          <a:p>
            <a:endParaRPr lang="en-US" sz="2000" dirty="0">
              <a:solidFill>
                <a:schemeClr val="bg1"/>
              </a:solidFill>
              <a:latin typeface="Calibri Light"/>
              <a:ea typeface="Calibri"/>
              <a:cs typeface="Calibri"/>
            </a:endParaRPr>
          </a:p>
          <a:p>
            <a:endParaRPr lang="en-US" sz="2000" dirty="0">
              <a:solidFill>
                <a:schemeClr val="bg1"/>
              </a:solidFill>
              <a:latin typeface="Calibri Light"/>
              <a:ea typeface="Calibri"/>
              <a:cs typeface="Calibri"/>
            </a:endParaRPr>
          </a:p>
        </p:txBody>
      </p:sp>
      <p:pic>
        <p:nvPicPr>
          <p:cNvPr id="3074" name="Picture 2">
            <a:extLst>
              <a:ext uri="{FF2B5EF4-FFF2-40B4-BE49-F238E27FC236}">
                <a16:creationId xmlns:a16="http://schemas.microsoft.com/office/drawing/2014/main" id="{77CB97FE-5B0C-2340-9096-EF73FD550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1630" y="4305300"/>
            <a:ext cx="2781300"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EA3CA1-7A3E-7470-D4B3-A0DE2971216F}"/>
              </a:ext>
            </a:extLst>
          </p:cNvPr>
          <p:cNvSpPr txBox="1"/>
          <p:nvPr/>
        </p:nvSpPr>
        <p:spPr>
          <a:xfrm>
            <a:off x="9599180" y="3917705"/>
            <a:ext cx="2966224" cy="369332"/>
          </a:xfrm>
          <a:prstGeom prst="rect">
            <a:avLst/>
          </a:prstGeom>
          <a:noFill/>
        </p:spPr>
        <p:txBody>
          <a:bodyPr wrap="square" rtlCol="0">
            <a:spAutoFit/>
          </a:bodyPr>
          <a:lstStyle/>
          <a:p>
            <a:r>
              <a:rPr lang="en-US" dirty="0">
                <a:solidFill>
                  <a:schemeClr val="bg1"/>
                </a:solidFill>
              </a:rPr>
              <a:t>Confusion Matrix</a:t>
            </a:r>
          </a:p>
        </p:txBody>
      </p:sp>
    </p:spTree>
    <p:extLst>
      <p:ext uri="{BB962C8B-B14F-4D97-AF65-F5344CB8AC3E}">
        <p14:creationId xmlns:p14="http://schemas.microsoft.com/office/powerpoint/2010/main" val="168896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0224-C280-CEB8-64F0-A490AD0E4EE8}"/>
              </a:ext>
            </a:extLst>
          </p:cNvPr>
          <p:cNvSpPr>
            <a:spLocks noGrp="1"/>
          </p:cNvSpPr>
          <p:nvPr>
            <p:ph type="title"/>
          </p:nvPr>
        </p:nvSpPr>
        <p:spPr>
          <a:xfrm>
            <a:off x="416511" y="-137943"/>
            <a:ext cx="10515600" cy="1325563"/>
          </a:xfrm>
        </p:spPr>
        <p:txBody>
          <a:bodyPr vert="horz" lIns="91440" tIns="45720" rIns="91440" bIns="45720" rtlCol="0" anchor="b">
            <a:normAutofit/>
          </a:bodyPr>
          <a:lstStyle/>
          <a:p>
            <a:r>
              <a:rPr lang="en-US" sz="4000"/>
              <a:t>DECISION TREE CLASSIFIER</a:t>
            </a:r>
            <a:endParaRPr lang="en-US" sz="3600" dirty="0">
              <a:ea typeface="Calibri Light"/>
              <a:cs typeface="Calibri Light"/>
            </a:endParaRPr>
          </a:p>
          <a:p>
            <a:endParaRPr lang="en-US" sz="2000" dirty="0">
              <a:ea typeface="Calibri Light"/>
              <a:cs typeface="Calibri Light"/>
            </a:endParaRPr>
          </a:p>
        </p:txBody>
      </p:sp>
      <p:sp>
        <p:nvSpPr>
          <p:cNvPr id="3" name="Content Placeholder 2">
            <a:extLst>
              <a:ext uri="{FF2B5EF4-FFF2-40B4-BE49-F238E27FC236}">
                <a16:creationId xmlns:a16="http://schemas.microsoft.com/office/drawing/2014/main" id="{D0A6F05A-0EC2-D8D4-3CFC-1D64BF35C618}"/>
              </a:ext>
            </a:extLst>
          </p:cNvPr>
          <p:cNvSpPr>
            <a:spLocks noGrp="1"/>
          </p:cNvSpPr>
          <p:nvPr>
            <p:ph idx="1"/>
          </p:nvPr>
        </p:nvSpPr>
        <p:spPr>
          <a:xfrm>
            <a:off x="416511" y="1500110"/>
            <a:ext cx="2638878" cy="2413047"/>
          </a:xfrm>
        </p:spPr>
        <p:txBody>
          <a:bodyPr vert="horz" lIns="91440" tIns="45720" rIns="91440" bIns="45720" rtlCol="0" anchor="t">
            <a:normAutofit/>
          </a:bodyPr>
          <a:lstStyle/>
          <a:p>
            <a:r>
              <a:rPr lang="en-US" sz="2000" dirty="0">
                <a:latin typeface="Calibri Light"/>
                <a:ea typeface="+mn-lt"/>
                <a:cs typeface="+mn-lt"/>
              </a:rPr>
              <a:t>Accuracy: 96.83</a:t>
            </a:r>
            <a:endParaRPr lang="en-US" sz="2000" dirty="0">
              <a:latin typeface="Calibri Light"/>
              <a:ea typeface="Calibri Light"/>
              <a:cs typeface="Calibri Light"/>
            </a:endParaRPr>
          </a:p>
          <a:p>
            <a:r>
              <a:rPr lang="en-US" sz="2000" dirty="0">
                <a:latin typeface="Calibri Light"/>
                <a:ea typeface="+mn-lt"/>
                <a:cs typeface="+mn-lt"/>
              </a:rPr>
              <a:t>Precision: 96.84 </a:t>
            </a:r>
            <a:endParaRPr lang="en-US" sz="2000" dirty="0">
              <a:latin typeface="Calibri Light"/>
              <a:ea typeface="Calibri Light"/>
              <a:cs typeface="Calibri Light"/>
            </a:endParaRPr>
          </a:p>
          <a:p>
            <a:r>
              <a:rPr lang="en-US" sz="2000" dirty="0">
                <a:latin typeface="Calibri Light"/>
                <a:ea typeface="+mn-lt"/>
                <a:cs typeface="+mn-lt"/>
              </a:rPr>
              <a:t>Recall: 96.83</a:t>
            </a:r>
            <a:endParaRPr lang="en-US" sz="2000" dirty="0">
              <a:latin typeface="Calibri Light"/>
              <a:ea typeface="Calibri Light"/>
              <a:cs typeface="Calibri Light"/>
            </a:endParaRPr>
          </a:p>
          <a:p>
            <a:r>
              <a:rPr lang="en-US" sz="2000" dirty="0">
                <a:latin typeface="Calibri Light"/>
                <a:ea typeface="+mn-lt"/>
                <a:cs typeface="+mn-lt"/>
              </a:rPr>
              <a:t>F1 Score: 96.84</a:t>
            </a:r>
            <a:endParaRPr lang="en-US" sz="2000" dirty="0">
              <a:latin typeface="Calibri Light"/>
              <a:ea typeface="Calibri Light"/>
              <a:cs typeface="Calibri Light"/>
            </a:endParaRPr>
          </a:p>
        </p:txBody>
      </p:sp>
      <p:sp>
        <p:nvSpPr>
          <p:cNvPr id="4" name="TextBox 3">
            <a:extLst>
              <a:ext uri="{FF2B5EF4-FFF2-40B4-BE49-F238E27FC236}">
                <a16:creationId xmlns:a16="http://schemas.microsoft.com/office/drawing/2014/main" id="{0CC2943F-530F-A7EE-596E-92884B067DE8}"/>
              </a:ext>
            </a:extLst>
          </p:cNvPr>
          <p:cNvSpPr txBox="1"/>
          <p:nvPr/>
        </p:nvSpPr>
        <p:spPr>
          <a:xfrm>
            <a:off x="4235663" y="1386749"/>
            <a:ext cx="790984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Light"/>
                <a:ea typeface="+mn-lt"/>
                <a:cs typeface="+mn-lt"/>
              </a:rPr>
              <a:t>The high accuracy, precision, recall, and F1 score collectively suggest that the decision tree classifier performs very well on the given dataset.</a:t>
            </a:r>
            <a:endParaRPr lang="en-US" dirty="0">
              <a:latin typeface="Calibri Light"/>
              <a:ea typeface="Calibri Light"/>
              <a:cs typeface="Calibri Light"/>
            </a:endParaRPr>
          </a:p>
          <a:p>
            <a:pPr marL="285750" indent="-285750">
              <a:buFont typeface="Arial"/>
              <a:buChar char="•"/>
            </a:pPr>
            <a:r>
              <a:rPr lang="en-US" dirty="0">
                <a:latin typeface="Calibri Light"/>
                <a:ea typeface="+mn-lt"/>
                <a:cs typeface="+mn-lt"/>
              </a:rPr>
              <a:t>The decision tree model is accurate in classifying instances into their respective classes, as indicated by the high accuracy.</a:t>
            </a:r>
            <a:endParaRPr lang="en-US" dirty="0">
              <a:latin typeface="Calibri Light"/>
              <a:ea typeface="Calibri Light"/>
              <a:cs typeface="Calibri Light"/>
            </a:endParaRPr>
          </a:p>
          <a:p>
            <a:pPr marL="285750" indent="-285750">
              <a:buFont typeface="Arial"/>
              <a:buChar char="•"/>
            </a:pPr>
            <a:r>
              <a:rPr lang="en-US" dirty="0">
                <a:latin typeface="Calibri Light"/>
                <a:ea typeface="+mn-lt"/>
                <a:cs typeface="+mn-lt"/>
              </a:rPr>
              <a:t>The high precision indicates that when the model predicts a positive outcome (for a specific class), it is correct the vast majority of the time. This is valuable in scenarios where false positives are undesirable.</a:t>
            </a:r>
            <a:endParaRPr lang="en-US" dirty="0">
              <a:latin typeface="Calibri Light"/>
              <a:ea typeface="Calibri Light"/>
              <a:cs typeface="Calibri Light"/>
            </a:endParaRPr>
          </a:p>
          <a:p>
            <a:pPr marL="285750" indent="-285750">
              <a:buFont typeface="Arial"/>
              <a:buChar char="•"/>
            </a:pPr>
            <a:r>
              <a:rPr lang="en-US" dirty="0">
                <a:latin typeface="Calibri Light"/>
                <a:ea typeface="+mn-lt"/>
                <a:cs typeface="+mn-lt"/>
              </a:rPr>
              <a:t>The high recall indicates that the model effectively captures a large percentage of the actual positive instances. This is important in scenarios where false negatives need to be minimized.</a:t>
            </a:r>
            <a:endParaRPr lang="en-US" dirty="0">
              <a:latin typeface="Calibri Light"/>
              <a:ea typeface="Calibri Light"/>
              <a:cs typeface="Calibri Light"/>
            </a:endParaRPr>
          </a:p>
          <a:p>
            <a:pPr marL="285750" indent="-285750">
              <a:buFont typeface="Arial"/>
              <a:buChar char="•"/>
            </a:pPr>
            <a:r>
              <a:rPr lang="en-US" dirty="0">
                <a:latin typeface="Calibri Light"/>
                <a:ea typeface="+mn-lt"/>
                <a:cs typeface="+mn-lt"/>
              </a:rPr>
              <a:t>The F1 score, being a balance between precision and recall, reinforces the notion that the model achieves a good compromise between making accurate positive predictions and capturing most of the positive instances.</a:t>
            </a:r>
            <a:endParaRPr lang="en-US" dirty="0">
              <a:latin typeface="Calibri Light"/>
              <a:ea typeface="Calibri Light"/>
              <a:cs typeface="Calibri Light"/>
            </a:endParaRPr>
          </a:p>
          <a:p>
            <a:pPr algn="l"/>
            <a:endParaRPr lang="en-US" dirty="0">
              <a:latin typeface="Calibri Light"/>
              <a:ea typeface="Calibri"/>
              <a:cs typeface="Calibri"/>
            </a:endParaRPr>
          </a:p>
        </p:txBody>
      </p:sp>
      <p:pic>
        <p:nvPicPr>
          <p:cNvPr id="6146" name="Picture 2">
            <a:extLst>
              <a:ext uri="{FF2B5EF4-FFF2-40B4-BE49-F238E27FC236}">
                <a16:creationId xmlns:a16="http://schemas.microsoft.com/office/drawing/2014/main" id="{4EC9C6DA-EA3A-31EF-0559-AC64E799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2" y="3551237"/>
            <a:ext cx="3819152" cy="321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15CB-E6EB-C688-5F25-1B7DC2F104FF}"/>
              </a:ext>
            </a:extLst>
          </p:cNvPr>
          <p:cNvSpPr>
            <a:spLocks noGrp="1"/>
          </p:cNvSpPr>
          <p:nvPr>
            <p:ph type="title"/>
          </p:nvPr>
        </p:nvSpPr>
        <p:spPr/>
        <p:txBody>
          <a:bodyPr/>
          <a:lstStyle/>
          <a:p>
            <a:r>
              <a:rPr lang="en-US" sz="2800" dirty="0"/>
              <a:t>LINEAR REGRESSION</a:t>
            </a:r>
            <a:endParaRPr lang="en-US" sz="2800">
              <a:ea typeface="Calibri Light"/>
              <a:cs typeface="Calibri Light"/>
            </a:endParaRPr>
          </a:p>
          <a:p>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612BC3F3-C141-D367-4ED5-BA2CA7A6B082}"/>
              </a:ext>
            </a:extLst>
          </p:cNvPr>
          <p:cNvSpPr>
            <a:spLocks noGrp="1"/>
          </p:cNvSpPr>
          <p:nvPr>
            <p:ph idx="1"/>
          </p:nvPr>
        </p:nvSpPr>
        <p:spPr>
          <a:xfrm>
            <a:off x="660647" y="1108013"/>
            <a:ext cx="3623481" cy="1604727"/>
          </a:xfrm>
        </p:spPr>
        <p:txBody>
          <a:bodyPr vert="horz" lIns="91440" tIns="45720" rIns="91440" bIns="45720" rtlCol="0" anchor="t">
            <a:normAutofit/>
          </a:bodyPr>
          <a:lstStyle/>
          <a:p>
            <a:pPr marL="0" indent="0">
              <a:buNone/>
            </a:pPr>
            <a:r>
              <a:rPr lang="en-US" sz="2000" dirty="0">
                <a:latin typeface="Calibri Light"/>
                <a:ea typeface="+mn-lt"/>
                <a:cs typeface="+mn-lt"/>
              </a:rPr>
              <a:t>MSE-0.09101206710343021</a:t>
            </a:r>
            <a:endParaRPr lang="en-US" dirty="0"/>
          </a:p>
          <a:p>
            <a:pPr marL="0" indent="0">
              <a:buNone/>
            </a:pPr>
            <a:r>
              <a:rPr lang="en-US" sz="2000">
                <a:latin typeface="Calibri Light"/>
                <a:ea typeface="+mn-lt"/>
                <a:cs typeface="+mn-lt"/>
              </a:rPr>
              <a:t>R2_Score-0.6100749183064854</a:t>
            </a:r>
            <a:endParaRPr lang="en-US" sz="2000">
              <a:latin typeface="Calibri Light"/>
              <a:ea typeface="Calibri"/>
              <a:cs typeface="Calibri"/>
            </a:endParaRPr>
          </a:p>
        </p:txBody>
      </p:sp>
      <p:sp>
        <p:nvSpPr>
          <p:cNvPr id="4" name="TextBox 3">
            <a:extLst>
              <a:ext uri="{FF2B5EF4-FFF2-40B4-BE49-F238E27FC236}">
                <a16:creationId xmlns:a16="http://schemas.microsoft.com/office/drawing/2014/main" id="{4AC65673-66E2-ACC8-50F3-AE5822C66BB9}"/>
              </a:ext>
            </a:extLst>
          </p:cNvPr>
          <p:cNvSpPr txBox="1"/>
          <p:nvPr/>
        </p:nvSpPr>
        <p:spPr>
          <a:xfrm>
            <a:off x="4286459" y="1106617"/>
            <a:ext cx="775095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Calibri Light"/>
                <a:ea typeface="+mn-lt"/>
                <a:cs typeface="+mn-lt"/>
              </a:rPr>
              <a:t>MSE measures the average squared difference between the predicted values and the actual values. It is calculated by taking the average of the squared differences between predicted and actual values for each data point.</a:t>
            </a:r>
            <a:endParaRPr lang="en-US" sz="2000" dirty="0">
              <a:latin typeface="Calibri Light"/>
              <a:ea typeface="Calibri"/>
              <a:cs typeface="Calibri"/>
            </a:endParaRPr>
          </a:p>
          <a:p>
            <a:endParaRPr lang="en-US" sz="2000" dirty="0">
              <a:latin typeface="Calibri Light"/>
              <a:ea typeface="+mn-lt"/>
              <a:cs typeface="+mn-lt"/>
            </a:endParaRPr>
          </a:p>
          <a:p>
            <a:pPr marL="285750" indent="-285750">
              <a:buFont typeface="Arial"/>
              <a:buChar char="•"/>
            </a:pPr>
            <a:r>
              <a:rPr lang="en-US" sz="2000" dirty="0">
                <a:latin typeface="Calibri Light"/>
                <a:ea typeface="+mn-lt"/>
                <a:cs typeface="+mn-lt"/>
              </a:rPr>
              <a:t>In our case, MSE is 0.091, which is a relatively low value. A lower MSE indicates that, on average, the predictions of your linear regression model are close to the actual values.</a:t>
            </a:r>
            <a:endParaRPr lang="en-US" sz="2000" dirty="0">
              <a:latin typeface="Calibri Light"/>
              <a:ea typeface="Calibri"/>
              <a:cs typeface="Calibri"/>
            </a:endParaRPr>
          </a:p>
          <a:p>
            <a:endParaRPr lang="en-US" sz="2000" dirty="0">
              <a:latin typeface="Calibri Light"/>
              <a:ea typeface="+mn-lt"/>
              <a:cs typeface="+mn-lt"/>
            </a:endParaRPr>
          </a:p>
          <a:p>
            <a:pPr marL="342900" indent="-342900">
              <a:buFont typeface="Arial"/>
              <a:buChar char="•"/>
            </a:pPr>
            <a:r>
              <a:rPr lang="en-US" sz="2000" dirty="0">
                <a:latin typeface="Calibri Light"/>
                <a:ea typeface="+mn-lt"/>
                <a:cs typeface="+mn-lt"/>
              </a:rPr>
              <a:t>R2 Score, also known as the coefficient of determination, measures the proportion of the variance in the dependent variable that is predictable from the independent variables. It ranges from 0 to 1, where 1 indicates a perfect prediction and 0 indicates that the model is no better than predicting the mean of the target variable.</a:t>
            </a:r>
            <a:endParaRPr lang="en-US" sz="2000" dirty="0">
              <a:latin typeface="Calibri Light"/>
              <a:ea typeface="Calibri"/>
              <a:cs typeface="Calibri"/>
            </a:endParaRPr>
          </a:p>
          <a:p>
            <a:pPr marL="342900" indent="-342900">
              <a:buFont typeface="Arial"/>
              <a:buChar char="•"/>
            </a:pPr>
            <a:endParaRPr lang="en-US" sz="2000" dirty="0">
              <a:latin typeface="Calibri Light"/>
              <a:ea typeface="Calibri"/>
              <a:cs typeface="Calibri"/>
            </a:endParaRPr>
          </a:p>
          <a:p>
            <a:pPr marL="342900" indent="-342900">
              <a:buFont typeface="Arial"/>
              <a:buChar char="•"/>
            </a:pPr>
            <a:r>
              <a:rPr lang="en-US" sz="2000" dirty="0">
                <a:latin typeface="Calibri Light"/>
                <a:ea typeface="+mn-lt"/>
                <a:cs typeface="+mn-lt"/>
              </a:rPr>
              <a:t>An R2 Score of 0.61 means that approximately 61% of the variance in the dependent variable is explained by the independent variables in </a:t>
            </a:r>
            <a:r>
              <a:rPr lang="en-US" sz="2000">
                <a:latin typeface="Calibri Light"/>
                <a:ea typeface="+mn-lt"/>
                <a:cs typeface="+mn-lt"/>
              </a:rPr>
              <a:t>your linear regression model. </a:t>
            </a:r>
            <a:endParaRPr lang="en-US" sz="2000">
              <a:latin typeface="Calibri Light"/>
              <a:ea typeface="Calibri"/>
              <a:cs typeface="Calibri"/>
            </a:endParaRPr>
          </a:p>
          <a:p>
            <a:pPr marL="342900" indent="-342900">
              <a:buFont typeface="Arial"/>
              <a:buChar char="•"/>
            </a:pPr>
            <a:endParaRPr lang="en-US" sz="2000" dirty="0">
              <a:latin typeface="Calibri Light"/>
              <a:ea typeface="Calibri"/>
              <a:cs typeface="Calibri"/>
            </a:endParaRPr>
          </a:p>
          <a:p>
            <a:pPr marL="285750" indent="-285750">
              <a:buFont typeface="Arial"/>
              <a:buChar char="•"/>
            </a:pPr>
            <a:endParaRPr lang="en-US" sz="2000" dirty="0">
              <a:latin typeface="Calibri Light"/>
              <a:ea typeface="Calibri"/>
              <a:cs typeface="Calibri"/>
            </a:endParaRPr>
          </a:p>
        </p:txBody>
      </p:sp>
    </p:spTree>
    <p:extLst>
      <p:ext uri="{BB962C8B-B14F-4D97-AF65-F5344CB8AC3E}">
        <p14:creationId xmlns:p14="http://schemas.microsoft.com/office/powerpoint/2010/main" val="340350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FFB4-F993-0A03-EE19-159F1C70B69D}"/>
              </a:ext>
            </a:extLst>
          </p:cNvPr>
          <p:cNvSpPr>
            <a:spLocks noGrp="1"/>
          </p:cNvSpPr>
          <p:nvPr>
            <p:ph type="title"/>
          </p:nvPr>
        </p:nvSpPr>
        <p:spPr/>
        <p:txBody>
          <a:bodyPr/>
          <a:lstStyle/>
          <a:p>
            <a:r>
              <a:rPr lang="en-US" sz="4000" dirty="0"/>
              <a:t>DECISION TREE REGRESSOR</a:t>
            </a:r>
            <a:endParaRPr lang="en-US" sz="4000" dirty="0">
              <a:ea typeface="Calibri Light"/>
              <a:cs typeface="Calibri Light"/>
            </a:endParaRPr>
          </a:p>
          <a:p>
            <a:endParaRPr lang="en-US" sz="4000" dirty="0">
              <a:ea typeface="Calibri Light"/>
              <a:cs typeface="Calibri Light"/>
            </a:endParaRPr>
          </a:p>
        </p:txBody>
      </p:sp>
      <p:sp>
        <p:nvSpPr>
          <p:cNvPr id="3" name="Content Placeholder 2">
            <a:extLst>
              <a:ext uri="{FF2B5EF4-FFF2-40B4-BE49-F238E27FC236}">
                <a16:creationId xmlns:a16="http://schemas.microsoft.com/office/drawing/2014/main" id="{B7517064-D687-2CF4-6FEB-573006566EF6}"/>
              </a:ext>
            </a:extLst>
          </p:cNvPr>
          <p:cNvSpPr>
            <a:spLocks noGrp="1"/>
          </p:cNvSpPr>
          <p:nvPr>
            <p:ph idx="1"/>
          </p:nvPr>
        </p:nvSpPr>
        <p:spPr>
          <a:xfrm>
            <a:off x="838200" y="1825625"/>
            <a:ext cx="5159406" cy="4351338"/>
          </a:xfrm>
        </p:spPr>
        <p:txBody>
          <a:bodyPr vert="horz" lIns="91440" tIns="45720" rIns="91440" bIns="45720" rtlCol="0" anchor="t">
            <a:normAutofit/>
          </a:bodyPr>
          <a:lstStyle/>
          <a:p>
            <a:r>
              <a:rPr lang="en-US" sz="2000" dirty="0">
                <a:latin typeface="Calibri Light"/>
                <a:ea typeface="Calibri"/>
                <a:cs typeface="Calibri"/>
              </a:rPr>
              <a:t>Accuracy Score-</a:t>
            </a:r>
            <a:r>
              <a:rPr lang="en-US" sz="2000" dirty="0">
                <a:latin typeface="Calibri Light"/>
                <a:ea typeface="+mn-lt"/>
                <a:cs typeface="+mn-lt"/>
              </a:rPr>
              <a:t>97.07</a:t>
            </a:r>
          </a:p>
          <a:p>
            <a:r>
              <a:rPr lang="en-US" sz="2000" dirty="0">
                <a:latin typeface="Calibri Light"/>
                <a:ea typeface="+mn-lt"/>
                <a:cs typeface="+mn-lt"/>
              </a:rPr>
              <a:t>Initial Root Mean Squared Error (RMSE): 0.16 </a:t>
            </a:r>
          </a:p>
          <a:p>
            <a:r>
              <a:rPr lang="en-US" sz="2000" dirty="0">
                <a:latin typeface="Calibri Light"/>
                <a:ea typeface="+mn-lt"/>
                <a:cs typeface="+mn-lt"/>
              </a:rPr>
              <a:t>Initial R-squared Score: 0.88 </a:t>
            </a:r>
          </a:p>
          <a:p>
            <a:r>
              <a:rPr lang="en-US" sz="2000" dirty="0">
                <a:latin typeface="Calibri Light"/>
                <a:ea typeface="+mn-lt"/>
                <a:cs typeface="+mn-lt"/>
              </a:rPr>
              <a:t>After Hyperparameter Tuning: </a:t>
            </a:r>
          </a:p>
          <a:p>
            <a:pPr marL="0" indent="0">
              <a:buNone/>
            </a:pPr>
            <a:r>
              <a:rPr lang="en-US" sz="2000" dirty="0">
                <a:latin typeface="Calibri Light"/>
                <a:ea typeface="+mn-lt"/>
                <a:cs typeface="+mn-lt"/>
              </a:rPr>
              <a:t>    Root Mean Squared Error (RMSE): 0.15</a:t>
            </a:r>
          </a:p>
          <a:p>
            <a:pPr marL="0" indent="0">
              <a:buNone/>
            </a:pPr>
            <a:r>
              <a:rPr lang="en-US" sz="2000" dirty="0">
                <a:latin typeface="Calibri Light"/>
                <a:ea typeface="+mn-lt"/>
                <a:cs typeface="+mn-lt"/>
              </a:rPr>
              <a:t>    R-squared Score: 0.90</a:t>
            </a:r>
          </a:p>
          <a:p>
            <a:pPr marL="0" indent="0">
              <a:buNone/>
            </a:pPr>
            <a:r>
              <a:rPr lang="en-US" sz="2000" dirty="0">
                <a:latin typeface="Calibri Light"/>
                <a:ea typeface="+mn-lt"/>
                <a:cs typeface="+mn-lt"/>
              </a:rPr>
              <a:t>    Custom Accuracy (within 0.5 units): 97.66%</a:t>
            </a:r>
          </a:p>
          <a:p>
            <a:r>
              <a:rPr lang="en-US" sz="2000" dirty="0">
                <a:latin typeface="Calibri Light"/>
                <a:ea typeface="+mn-lt"/>
                <a:cs typeface="+mn-lt"/>
              </a:rPr>
              <a:t>Average Cross-Validation Accuracy: 97.60% </a:t>
            </a:r>
            <a:endParaRPr lang="en-US" sz="2000">
              <a:latin typeface="Calibri Light"/>
              <a:ea typeface="+mn-lt"/>
              <a:cs typeface="+mn-lt"/>
            </a:endParaRPr>
          </a:p>
          <a:p>
            <a:r>
              <a:rPr lang="en-US" sz="2000" dirty="0">
                <a:latin typeface="Calibri Light"/>
                <a:ea typeface="+mn-lt"/>
                <a:cs typeface="+mn-lt"/>
              </a:rPr>
              <a:t>Maximum Cross-Validation Accuracy: 99.12%</a:t>
            </a:r>
            <a:endParaRPr lang="en-US" sz="2000" dirty="0">
              <a:latin typeface="Calibri Light"/>
              <a:ea typeface="Calibri"/>
              <a:cs typeface="Calibri"/>
            </a:endParaRPr>
          </a:p>
        </p:txBody>
      </p:sp>
      <p:sp>
        <p:nvSpPr>
          <p:cNvPr id="4" name="TextBox 3">
            <a:extLst>
              <a:ext uri="{FF2B5EF4-FFF2-40B4-BE49-F238E27FC236}">
                <a16:creationId xmlns:a16="http://schemas.microsoft.com/office/drawing/2014/main" id="{2AA0F814-0E37-4E9D-B358-FC874638DD7C}"/>
              </a:ext>
            </a:extLst>
          </p:cNvPr>
          <p:cNvSpPr txBox="1"/>
          <p:nvPr/>
        </p:nvSpPr>
        <p:spPr>
          <a:xfrm>
            <a:off x="6288349" y="1612777"/>
            <a:ext cx="559293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Light"/>
                <a:ea typeface="+mn-lt"/>
                <a:cs typeface="+mn-lt"/>
              </a:rPr>
              <a:t>The results suggest that our Decision Tree Regressor performs well, with a high initial R-squared score and a low initial RMSE. After hyperparameter tuning, there is a slight improvement in performance, as indicated by a lower RMSE and a higher R-squared score. </a:t>
            </a:r>
            <a:endParaRPr lang="en-US" sz="2000">
              <a:latin typeface="Calibri Light"/>
              <a:ea typeface="+mn-lt"/>
              <a:cs typeface="+mn-lt"/>
            </a:endParaRPr>
          </a:p>
          <a:p>
            <a:r>
              <a:rPr lang="en-US" sz="2000" dirty="0">
                <a:latin typeface="Calibri Light"/>
                <a:ea typeface="+mn-lt"/>
                <a:cs typeface="+mn-lt"/>
              </a:rPr>
              <a:t>Cross-validation results reinforce the model's generalization performance, with both average and maximum accuracy scores indicating high consistency and accuracy in predicting unseen data.</a:t>
            </a:r>
            <a:endParaRPr lang="en-US" sz="2000">
              <a:latin typeface="Calibri Light"/>
              <a:ea typeface="Calibri"/>
              <a:cs typeface="Calibri"/>
            </a:endParaRPr>
          </a:p>
        </p:txBody>
      </p:sp>
    </p:spTree>
    <p:extLst>
      <p:ext uri="{BB962C8B-B14F-4D97-AF65-F5344CB8AC3E}">
        <p14:creationId xmlns:p14="http://schemas.microsoft.com/office/powerpoint/2010/main" val="1782038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1140</Words>
  <Application>Microsoft Macintosh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 Next LT Pro Light</vt:lpstr>
      <vt:lpstr>Calibri</vt:lpstr>
      <vt:lpstr>Calibri Light</vt:lpstr>
      <vt:lpstr>Office Theme</vt:lpstr>
      <vt:lpstr>Introduction to Machine Learning-CSL 2010</vt:lpstr>
      <vt:lpstr>Team Members </vt:lpstr>
      <vt:lpstr>LOGISTIC REGRESSION </vt:lpstr>
      <vt:lpstr>KNN CLASSIFIER </vt:lpstr>
      <vt:lpstr>SUPPORT VECTOR CLASSIFIER </vt:lpstr>
      <vt:lpstr>Linear Discriminant Analysis </vt:lpstr>
      <vt:lpstr>DECISION TREE CLASSIFIER </vt:lpstr>
      <vt:lpstr>LINEAR REGRESSION </vt:lpstr>
      <vt:lpstr>DECISION TREE REGRESSOR </vt:lpstr>
      <vt:lpstr>ENSEMBLE MODEL-1 (RANDOM FOREST CLASSIFIER) </vt:lpstr>
      <vt:lpstr>ENSEMBLE MODEL-2 (XGBOOST CLASSIFIER)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hetarth jodha</cp:lastModifiedBy>
  <cp:revision>465</cp:revision>
  <dcterms:created xsi:type="dcterms:W3CDTF">2023-11-20T22:23:17Z</dcterms:created>
  <dcterms:modified xsi:type="dcterms:W3CDTF">2023-11-21T17:18:13Z</dcterms:modified>
</cp:coreProperties>
</file>