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1283" y="3183404"/>
            <a:ext cx="9203377" cy="1938992"/>
          </a:xfrm>
          <a:prstGeom prst="rect">
            <a:avLst/>
          </a:prstGeom>
          <a:noFill/>
        </p:spPr>
        <p:txBody>
          <a:bodyPr wrap="square" rtlCol="0">
            <a:spAutoFit/>
          </a:bodyPr>
          <a:lstStyle/>
          <a:p>
            <a:r>
              <a:rPr lang="en-US" sz="2400" dirty="0"/>
              <a:t>STUDENT NAME:</a:t>
            </a:r>
            <a:r>
              <a:rPr lang="en-IN" sz="2400" dirty="0"/>
              <a:t> PUSHPAVALLI. K</a:t>
            </a:r>
            <a:endParaRPr lang="en-US" sz="2400" dirty="0"/>
          </a:p>
          <a:p>
            <a:r>
              <a:rPr lang="en-US" sz="2400" dirty="0"/>
              <a:t>REGISTER NO:</a:t>
            </a:r>
            <a:r>
              <a:rPr lang="en-IN" sz="2400" dirty="0"/>
              <a:t> 312200269 / 18D8A066596F8C09CDA43199EE77CD55</a:t>
            </a:r>
          </a:p>
          <a:p>
            <a:r>
              <a:rPr lang="en-US" sz="2400" dirty="0"/>
              <a:t>DEPARTMENT:</a:t>
            </a:r>
            <a:r>
              <a:rPr lang="en-IN" sz="2400" dirty="0"/>
              <a:t>  B. COM ACCOUNTING AND FINANCE (3</a:t>
            </a:r>
            <a:r>
              <a:rPr lang="en-IN" sz="2400" baseline="30000" dirty="0"/>
              <a:t>RD</a:t>
            </a:r>
            <a:r>
              <a:rPr lang="en-IN" sz="2400" dirty="0"/>
              <a:t> YEAR) </a:t>
            </a:r>
          </a:p>
          <a:p>
            <a:r>
              <a:rPr lang="en-IN" sz="2400" dirty="0"/>
              <a:t>COLLEGE: </a:t>
            </a:r>
            <a:r>
              <a:rPr lang="en-IN" sz="2400"/>
              <a:t>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a:extLst>
              <a:ext uri="{FF2B5EF4-FFF2-40B4-BE49-F238E27FC236}">
                <a16:creationId xmlns:a16="http://schemas.microsoft.com/office/drawing/2014/main" id="{EB4C307C-A2C2-1720-261D-8FE4E431D218}"/>
              </a:ext>
            </a:extLst>
          </p:cNvPr>
          <p:cNvSpPr>
            <a:spLocks noGrp="1"/>
          </p:cNvSpPr>
          <p:nvPr>
            <p:ph type="title"/>
          </p:nvPr>
        </p:nvSpPr>
        <p:spPr>
          <a:xfrm>
            <a:off x="1289722" y="-3462161"/>
            <a:ext cx="10681335" cy="758190"/>
          </a:xfrm>
        </p:spPr>
        <p:txBody>
          <a:bodyPr/>
          <a:lstStyle/>
          <a:p>
            <a:endParaRPr lang="en-US"/>
          </a:p>
        </p:txBody>
      </p:sp>
      <p:sp>
        <p:nvSpPr>
          <p:cNvPr id="7" name="Text Placeholder 6">
            <a:extLst>
              <a:ext uri="{FF2B5EF4-FFF2-40B4-BE49-F238E27FC236}">
                <a16:creationId xmlns:a16="http://schemas.microsoft.com/office/drawing/2014/main" id="{01A8928E-9301-BBA1-DF25-A831C49BD0A9}"/>
              </a:ext>
            </a:extLst>
          </p:cNvPr>
          <p:cNvSpPr>
            <a:spLocks noGrp="1"/>
          </p:cNvSpPr>
          <p:nvPr>
            <p:ph type="body" idx="1"/>
          </p:nvPr>
        </p:nvSpPr>
        <p:spPr>
          <a:xfrm>
            <a:off x="609600" y="1577339"/>
            <a:ext cx="7774379" cy="3885309"/>
          </a:xfrm>
        </p:spPr>
        <p:txBody>
          <a:bodyPr/>
          <a:lstStyle/>
          <a:p>
            <a:r>
              <a:rPr lang="en-IN" dirty="0"/>
              <a:t>      </a:t>
            </a:r>
            <a:r>
              <a:rPr lang="en-IN" b="1" dirty="0"/>
              <a:t>PIE CHART: </a:t>
            </a:r>
          </a:p>
          <a:p>
            <a:r>
              <a:rPr lang="en-IN" b="1" dirty="0"/>
              <a:t>              </a:t>
            </a:r>
            <a:r>
              <a:rPr lang="en-IN" dirty="0"/>
              <a:t>To show the proportion of total compensation across different departments or role. </a:t>
            </a:r>
          </a:p>
          <a:p>
            <a:r>
              <a:rPr lang="en-IN" dirty="0"/>
              <a:t>    </a:t>
            </a:r>
          </a:p>
          <a:p>
            <a:r>
              <a:rPr lang="en-IN" dirty="0"/>
              <a:t>     </a:t>
            </a:r>
            <a:r>
              <a:rPr lang="en-IN" b="1" dirty="0"/>
              <a:t>CONDITIONAL FORMATTING :</a:t>
            </a:r>
          </a:p>
          <a:p>
            <a:r>
              <a:rPr lang="en-IN" b="1" dirty="0"/>
              <a:t>              </a:t>
            </a:r>
            <a:r>
              <a:rPr lang="en-IN" dirty="0"/>
              <a:t>Apply conditional formatting to highlight certain salary ranges. </a:t>
            </a:r>
          </a:p>
          <a:p>
            <a:r>
              <a:rPr lang="en-IN" dirty="0"/>
              <a:t>            </a:t>
            </a:r>
          </a:p>
          <a:p>
            <a:r>
              <a:rPr lang="en-IN" dirty="0"/>
              <a:t>              </a:t>
            </a:r>
            <a:r>
              <a:rPr lang="en-IN" b="1" dirty="0" err="1"/>
              <a:t>Eg</a:t>
            </a:r>
            <a:r>
              <a:rPr lang="en-IN" b="1" dirty="0"/>
              <a:t>. </a:t>
            </a:r>
            <a:r>
              <a:rPr lang="en-IN" dirty="0"/>
              <a:t>Highest salary ranges (more than 1 lakh ) in one colour and lowest range of salary in another colour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90A67FB4-8F5C-FEE3-A17A-CB0C94009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75" y="1695450"/>
            <a:ext cx="6913064" cy="44428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2903D3-9F19-6C26-41E8-01FE1892B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312" y="225632"/>
            <a:ext cx="7030192" cy="5949538"/>
          </a:xfrm>
          <a:prstGeom prst="rect">
            <a:avLst/>
          </a:prstGeom>
        </p:spPr>
      </p:pic>
    </p:spTree>
    <p:extLst>
      <p:ext uri="{BB962C8B-B14F-4D97-AF65-F5344CB8AC3E}">
        <p14:creationId xmlns:p14="http://schemas.microsoft.com/office/powerpoint/2010/main" val="202088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5C39DF0-E44E-C2F2-258D-F55B66350B10}"/>
              </a:ext>
            </a:extLst>
          </p:cNvPr>
          <p:cNvSpPr>
            <a:spLocks noGrp="1"/>
          </p:cNvSpPr>
          <p:nvPr>
            <p:ph type="body" idx="1"/>
          </p:nvPr>
        </p:nvSpPr>
        <p:spPr>
          <a:xfrm>
            <a:off x="1876300" y="1577340"/>
            <a:ext cx="5688282" cy="2959034"/>
          </a:xfrm>
        </p:spPr>
        <p:txBody>
          <a:bodyPr/>
          <a:lstStyle/>
          <a:p>
            <a:r>
              <a:rPr lang="en-IN" dirty="0"/>
              <a:t>Using Excel tools for </a:t>
            </a:r>
            <a:r>
              <a:rPr lang="en-IN" dirty="0" err="1"/>
              <a:t>analyzing</a:t>
            </a:r>
            <a:r>
              <a:rPr lang="en-IN" dirty="0"/>
              <a:t> employee salary data provides a clear overview of compensation patterns and discrepancies. Features such as PivotTables, charts, and conditional formatting help in summarizing, visualizing, and identifying trends or outliers effectively, leading to informed decision-making.</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a:solidFill>
                  <a:srgbClr val="0F0F0F"/>
                </a:solidFill>
                <a:latin typeface="Times New Roman" panose="02020603050405020304" pitchFamily="18" charset="0"/>
                <a:cs typeface="Times New Roman" panose="02020603050405020304" pitchFamily="18" charset="0"/>
              </a:rPr>
              <a:t>salary </a:t>
            </a:r>
            <a:r>
              <a:rPr lang="en-US" sz="4400" b="1">
                <a:solidFill>
                  <a:srgbClr val="0F0F0F"/>
                </a:solidFill>
                <a:latin typeface="Times New Roman" panose="02020603050405020304" pitchFamily="18" charset="0"/>
                <a:cs typeface="Times New Roman" panose="02020603050405020304" pitchFamily="18" charset="0"/>
              </a:rPr>
              <a:t>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itle 10">
            <a:extLst>
              <a:ext uri="{FF2B5EF4-FFF2-40B4-BE49-F238E27FC236}">
                <a16:creationId xmlns:a16="http://schemas.microsoft.com/office/drawing/2014/main" id="{05607820-D62B-1186-4B5F-35518FE8837D}"/>
              </a:ext>
            </a:extLst>
          </p:cNvPr>
          <p:cNvSpPr>
            <a:spLocks noGrp="1"/>
          </p:cNvSpPr>
          <p:nvPr>
            <p:ph type="title"/>
          </p:nvPr>
        </p:nvSpPr>
        <p:spPr>
          <a:xfrm>
            <a:off x="292195" y="534389"/>
            <a:ext cx="6536117" cy="4963886"/>
          </a:xfrm>
        </p:spPr>
        <p:txBody>
          <a:bodyPr/>
          <a:lstStyle/>
          <a:p>
            <a:r>
              <a:rPr lang="en-IN" dirty="0"/>
              <a:t>PROBLEM STATEMENT</a:t>
            </a:r>
            <a:br>
              <a:rPr lang="en-IN" dirty="0"/>
            </a:br>
            <a:r>
              <a:rPr lang="en-IN" dirty="0"/>
              <a:t>          </a:t>
            </a:r>
            <a:r>
              <a:rPr lang="en-IN" sz="2000" b="0" dirty="0"/>
              <a:t>“Given a dataset containing employee information, including salary, 
the objective is to </a:t>
            </a:r>
            <a:r>
              <a:rPr lang="en-IN" sz="2000" b="0" dirty="0" err="1"/>
              <a:t>analyze</a:t>
            </a:r>
            <a:r>
              <a:rPr lang="en-IN" sz="2000" b="0" dirty="0"/>
              <a:t> the data to identify trends, disparities, and key
 factors influencing employee compensation. The goal is to provide
 actionable insights that can help in optimizing salary structures, ensuring
 fair compensation practices, and supporting strategic decision-making 
in HR management.”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5410200" cy="2677656"/>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The objective of this project is to organize, </a:t>
            </a:r>
            <a:r>
              <a:rPr lang="en-IN" sz="2400" b="0" i="0" dirty="0" err="1">
                <a:solidFill>
                  <a:srgbClr val="0D0D0D"/>
                </a:solidFill>
                <a:effectLst/>
                <a:latin typeface="Times New Roman" panose="02020603050405020304" pitchFamily="18" charset="0"/>
                <a:cs typeface="Times New Roman" panose="02020603050405020304" pitchFamily="18" charset="0"/>
              </a:rPr>
              <a:t>analyze</a:t>
            </a:r>
            <a:r>
              <a:rPr lang="en-IN" sz="2400" b="0" i="0" dirty="0">
                <a:solidFill>
                  <a:srgbClr val="0D0D0D"/>
                </a:solidFill>
                <a:effectLst/>
                <a:latin typeface="Times New Roman" panose="02020603050405020304" pitchFamily="18" charset="0"/>
                <a:cs typeface="Times New Roman" panose="02020603050405020304" pitchFamily="18" charset="0"/>
              </a:rPr>
              <a:t>, and visualize employee data, including salary details, to support decision-making processes regarding compensation, workforce planning, and performance management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2232662"/>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r>
              <a:rPr lang="en-IN" sz="3200" spc="5" dirty="0"/>
              <a:t>           </a:t>
            </a:r>
            <a:br>
              <a:rPr lang="en-IN" sz="3200" spc="5" dirty="0"/>
            </a:br>
            <a:r>
              <a:rPr lang="en-IN" sz="3200" spc="5" dirty="0"/>
              <a:t>                </a:t>
            </a:r>
            <a:r>
              <a:rPr lang="en-IN" sz="2400" b="0" spc="5" dirty="0"/>
              <a:t> </a:t>
            </a:r>
            <a:br>
              <a:rPr lang="en-IN" sz="2400" b="0" spc="5" dirty="0"/>
            </a:br>
            <a:r>
              <a:rPr lang="en-IN" sz="2400" b="0" spc="5" dirty="0"/>
              <a:t>                       </a:t>
            </a:r>
            <a:br>
              <a:rPr lang="en-IN" sz="2400" b="0" spc="5" dirty="0"/>
            </a:br>
            <a:r>
              <a:rPr lang="en-IN" sz="2400" b="0" spc="5" dirty="0"/>
              <a:t>                       </a:t>
            </a:r>
            <a:endParaRPr sz="3200" dirty="0"/>
          </a:p>
        </p:txBody>
      </p:sp>
      <p:sp>
        <p:nvSpPr>
          <p:cNvPr id="7" name="Text Placeholder 6">
            <a:extLst>
              <a:ext uri="{FF2B5EF4-FFF2-40B4-BE49-F238E27FC236}">
                <a16:creationId xmlns:a16="http://schemas.microsoft.com/office/drawing/2014/main" id="{992678C8-C0AA-632B-ABE1-C35E5F88D5FF}"/>
              </a:ext>
            </a:extLst>
          </p:cNvPr>
          <p:cNvSpPr>
            <a:spLocks noGrp="1"/>
          </p:cNvSpPr>
          <p:nvPr>
            <p:ph type="body" idx="1"/>
          </p:nvPr>
        </p:nvSpPr>
        <p:spPr>
          <a:xfrm>
            <a:off x="2381249" y="1531917"/>
            <a:ext cx="4150179" cy="3669475"/>
          </a:xfrm>
        </p:spPr>
        <p:txBody>
          <a:bodyPr/>
          <a:lstStyle/>
          <a:p>
            <a:pPr marL="285750" indent="-285750">
              <a:buFont typeface="Arial" panose="020B0604020202020204" pitchFamily="34" charset="0"/>
              <a:buChar char="•"/>
            </a:pPr>
            <a:r>
              <a:rPr lang="en-IN" dirty="0"/>
              <a:t>Human resources (HR) </a:t>
            </a:r>
          </a:p>
          <a:p>
            <a:pPr marL="285750" indent="-285750">
              <a:buFont typeface="Arial" panose="020B0604020202020204" pitchFamily="34" charset="0"/>
              <a:buChar char="•"/>
            </a:pPr>
            <a:r>
              <a:rPr lang="en-IN" dirty="0"/>
              <a:t>Auditor </a:t>
            </a:r>
          </a:p>
          <a:p>
            <a:pPr marL="285750" indent="-285750">
              <a:buFont typeface="Arial" panose="020B0604020202020204" pitchFamily="34" charset="0"/>
              <a:buChar char="•"/>
            </a:pPr>
            <a:r>
              <a:rPr lang="en-IN" dirty="0"/>
              <a:t>Employee </a:t>
            </a:r>
          </a:p>
          <a:p>
            <a:pPr marL="285750" indent="-285750">
              <a:buFont typeface="Arial" panose="020B0604020202020204" pitchFamily="34" charset="0"/>
              <a:buChar char="•"/>
            </a:pPr>
            <a:r>
              <a:rPr lang="en-IN" dirty="0"/>
              <a:t>Legal and compliance team </a:t>
            </a:r>
          </a:p>
          <a:p>
            <a:pPr marL="285750" indent="-285750">
              <a:buFont typeface="Arial" panose="020B0604020202020204" pitchFamily="34" charset="0"/>
              <a:buChar char="•"/>
            </a:pPr>
            <a:r>
              <a:rPr lang="en-IN" dirty="0"/>
              <a:t>Management and executive </a:t>
            </a:r>
          </a:p>
          <a:p>
            <a:pPr marL="285750" indent="-285750">
              <a:buFont typeface="Arial" panose="020B0604020202020204" pitchFamily="34" charset="0"/>
              <a:buChar char="•"/>
            </a:pPr>
            <a:r>
              <a:rPr lang="en-IN" dirty="0"/>
              <a:t>Finance department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59D78D6E-22C9-0381-4437-AA61DE50FA3F}"/>
              </a:ext>
            </a:extLst>
          </p:cNvPr>
          <p:cNvSpPr>
            <a:spLocks noGrp="1"/>
          </p:cNvSpPr>
          <p:nvPr>
            <p:ph type="body" idx="1"/>
          </p:nvPr>
        </p:nvSpPr>
        <p:spPr>
          <a:xfrm>
            <a:off x="3051958" y="1577340"/>
            <a:ext cx="8530442" cy="4154984"/>
          </a:xfrm>
        </p:spPr>
        <p:txBody>
          <a:bodyPr/>
          <a:lstStyle/>
          <a:p>
            <a:r>
              <a:rPr lang="en-IN" dirty="0"/>
              <a:t>OUR SOLUTION :
Our solution provides a comprehensive Excel-based tool
 for managing and </a:t>
            </a:r>
            <a:r>
              <a:rPr lang="en-IN" dirty="0" err="1"/>
              <a:t>analyzing</a:t>
            </a:r>
            <a:r>
              <a:rPr lang="en-IN" dirty="0"/>
              <a:t> employee salary data. It is
 designed to streamline payroll processes, ensure data
 accuracy, and enhance strategic decision-making.
</a:t>
            </a:r>
            <a:r>
              <a:rPr lang="en-IN"/>
              <a:t>VALUE PROPOSITION :
Efficiency and time savings
Cost effective solution
Data driven decision making
Enhanced transparency and compliance
Improved employee satisfaction</a:t>
            </a: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2F246394-7B3F-D396-D4AC-2F7162C25732}"/>
              </a:ext>
            </a:extLst>
          </p:cNvPr>
          <p:cNvSpPr>
            <a:spLocks noGrp="1"/>
          </p:cNvSpPr>
          <p:nvPr>
            <p:ph type="body" idx="1"/>
          </p:nvPr>
        </p:nvSpPr>
        <p:spPr>
          <a:xfrm>
            <a:off x="609600" y="1577340"/>
            <a:ext cx="7845631" cy="4526280"/>
          </a:xfrm>
        </p:spPr>
        <p:txBody>
          <a:bodyPr/>
          <a:lstStyle/>
          <a:p>
            <a:r>
              <a:rPr lang="en-IN" dirty="0"/>
              <a:t>When describing employee salary data in an Excel sheet, it’s important to provide clear labels and consistent formatting to make the data easy to understand and </a:t>
            </a:r>
            <a:r>
              <a:rPr lang="en-IN" dirty="0" err="1"/>
              <a:t>analyze</a:t>
            </a:r>
            <a:r>
              <a:rPr lang="en-IN" dirty="0"/>
              <a:t>. Here’s a typical structure and description of what each column might represent:
 Employee ID
  Description:  A unique identifier assigned to each employee.
  Name
Description:  The first name of the employee.
  Department
Description:  The department where the employee works.
  Salary
Description:  The annual salary of the employee.
Gender
Description:  The gender of the employee (if applicable).
 Location 
Description:  The geographical location where the employee is based.</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33205" y="2500016"/>
            <a:ext cx="6420345" cy="3970318"/>
          </a:xfrm>
          <a:prstGeom prst="rect">
            <a:avLst/>
          </a:prstGeom>
          <a:noFill/>
        </p:spPr>
        <p:txBody>
          <a:bodyPr wrap="square" rtlCol="0">
            <a:spAutoFit/>
          </a:bodyPr>
          <a:lstStyle/>
          <a:p>
            <a:pPr algn="l"/>
            <a:r>
              <a:rPr lang="en-IN" sz="2800" b="0" i="0" dirty="0">
                <a:solidFill>
                  <a:srgbClr val="0D0D0D"/>
                </a:solidFill>
                <a:effectLst/>
                <a:latin typeface="Times New Roman" panose="02020603050405020304" pitchFamily="18" charset="0"/>
                <a:cs typeface="Times New Roman" panose="02020603050405020304" pitchFamily="18" charset="0"/>
              </a:rPr>
              <a:t>Visual clues like colour coding to highlight key metrics or critical issues such as employees highest salary list</a:t>
            </a:r>
          </a:p>
          <a:p>
            <a:pPr algn="l"/>
            <a:r>
              <a:rPr lang="en-IN" sz="2800" b="0" i="0" dirty="0">
                <a:solidFill>
                  <a:srgbClr val="0D0D0D"/>
                </a:solidFill>
                <a:effectLst/>
                <a:latin typeface="Times New Roman" panose="02020603050405020304" pitchFamily="18" charset="0"/>
                <a:cs typeface="Times New Roman" panose="02020603050405020304" pitchFamily="18" charset="0"/>
              </a:rPr>
              <a:t>     </a:t>
            </a:r>
          </a:p>
          <a:p>
            <a:pPr algn="l"/>
            <a:r>
              <a:rPr lang="en-IN" sz="2800" dirty="0">
                <a:solidFill>
                  <a:srgbClr val="0D0D0D"/>
                </a:solidFill>
                <a:latin typeface="Times New Roman" panose="02020603050405020304" pitchFamily="18" charset="0"/>
                <a:cs typeface="Times New Roman" panose="02020603050405020304" pitchFamily="18" charset="0"/>
              </a:rPr>
              <a:t>       </a:t>
            </a:r>
            <a:r>
              <a:rPr lang="en-IN" sz="2800" b="1" dirty="0">
                <a:solidFill>
                  <a:srgbClr val="0D0D0D"/>
                </a:solidFill>
                <a:latin typeface="Times New Roman" panose="02020603050405020304" pitchFamily="18" charset="0"/>
                <a:cs typeface="Times New Roman" panose="02020603050405020304" pitchFamily="18" charset="0"/>
              </a:rPr>
              <a:t>TOOLS : </a:t>
            </a:r>
            <a:r>
              <a:rPr lang="en-IN" sz="2800" dirty="0">
                <a:solidFill>
                  <a:srgbClr val="0D0D0D"/>
                </a:solidFill>
                <a:latin typeface="Times New Roman" panose="02020603050405020304" pitchFamily="18" charset="0"/>
                <a:cs typeface="Times New Roman" panose="02020603050405020304" pitchFamily="18" charset="0"/>
              </a:rPr>
              <a:t>Conditioning formatting</a:t>
            </a:r>
          </a:p>
          <a:p>
            <a:pPr algn="l"/>
            <a:r>
              <a:rPr lang="en-IN" sz="2800" b="0" i="0" dirty="0">
                <a:solidFill>
                  <a:srgbClr val="0D0D0D"/>
                </a:solidFill>
                <a:effectLst/>
                <a:latin typeface="Times New Roman" panose="02020603050405020304" pitchFamily="18" charset="0"/>
                <a:cs typeface="Times New Roman" panose="02020603050405020304" pitchFamily="18" charset="0"/>
              </a:rPr>
              <a:t>        </a:t>
            </a:r>
          </a:p>
          <a:p>
            <a:pPr algn="l"/>
            <a:r>
              <a:rPr lang="en-IN" sz="2800" dirty="0">
                <a:solidFill>
                  <a:srgbClr val="0D0D0D"/>
                </a:solidFill>
                <a:latin typeface="Times New Roman" panose="02020603050405020304" pitchFamily="18" charset="0"/>
                <a:cs typeface="Times New Roman" panose="02020603050405020304" pitchFamily="18" charset="0"/>
              </a:rPr>
              <a:t>        </a:t>
            </a:r>
            <a:r>
              <a:rPr lang="en-IN" sz="2800" b="1" dirty="0">
                <a:solidFill>
                  <a:srgbClr val="0D0D0D"/>
                </a:solidFill>
                <a:latin typeface="Times New Roman" panose="02020603050405020304" pitchFamily="18" charset="0"/>
                <a:cs typeface="Times New Roman" panose="02020603050405020304" pitchFamily="18" charset="0"/>
              </a:rPr>
              <a:t>WOW FACTOR : </a:t>
            </a:r>
            <a:r>
              <a:rPr lang="en-IN" sz="2800" dirty="0">
                <a:solidFill>
                  <a:srgbClr val="0D0D0D"/>
                </a:solidFill>
                <a:latin typeface="Times New Roman" panose="02020603050405020304" pitchFamily="18" charset="0"/>
                <a:cs typeface="Times New Roman" panose="02020603050405020304" pitchFamily="18" charset="0"/>
              </a:rPr>
              <a:t>Make it easy to spot trends and highest to smallest value</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“Given a dataset containing employee information, including salary, 
the objective is to analyze the data to identify trends, disparities, and key
 factors influencing employee compensation. The goal is to provide
 actionable insights that can help in optimizing salary structures, ensuring
 fair compensation practices, and supporting strategic decision-making 
in HR management.”</vt:lpstr>
      <vt:lpstr>PROJECT OVERVIEW</vt:lpstr>
      <vt:lpstr>WHO ARE THE END USERS?                                                                              </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918778329715</cp:lastModifiedBy>
  <cp:revision>28</cp:revision>
  <dcterms:created xsi:type="dcterms:W3CDTF">2024-03-29T15:07:22Z</dcterms:created>
  <dcterms:modified xsi:type="dcterms:W3CDTF">2024-09-05T11:40:38Z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