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11C3CE-6DC6-4842-9346-ACC0C6BC084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5EA3C-D825-4721-89A8-83893B543D6F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2A00555-1D26-4CC3-82E6-62EFF1E7D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AD8244BB-5C2C-43BE-B84C-BBA9E16595E2}" type="parTrans" cxnId="{57B76BB5-A65B-4575-A87C-88644E46DBAC}">
      <dgm:prSet/>
      <dgm:spPr/>
      <dgm:t>
        <a:bodyPr/>
        <a:lstStyle/>
        <a:p>
          <a:endParaRPr lang="en-US"/>
        </a:p>
      </dgm:t>
    </dgm:pt>
    <dgm:pt modelId="{3521C78A-D036-443C-9C4F-7D396F4B32AE}" type="sibTrans" cxnId="{57B76BB5-A65B-4575-A87C-88644E46DB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0AE981-3805-4DCE-B306-0AF91E009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the Data</a:t>
          </a:r>
        </a:p>
      </dgm:t>
    </dgm:pt>
    <dgm:pt modelId="{5168A746-02D6-498F-9AE5-60A49D5F37A5}" type="parTrans" cxnId="{C0F5705A-496D-4476-A86B-4A4EDD15FD1F}">
      <dgm:prSet/>
      <dgm:spPr/>
      <dgm:t>
        <a:bodyPr/>
        <a:lstStyle/>
        <a:p>
          <a:endParaRPr lang="en-US"/>
        </a:p>
      </dgm:t>
    </dgm:pt>
    <dgm:pt modelId="{FC7A1B97-9336-414A-85E5-BC3CD6928E62}" type="sibTrans" cxnId="{C0F5705A-496D-4476-A86B-4A4EDD15FD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624002-E18E-4B88-AC6E-25E00CA95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Structuring  and Populating the P&amp;L  Statement</a:t>
          </a:r>
        </a:p>
      </dgm:t>
    </dgm:pt>
    <dgm:pt modelId="{7E0483EE-BF9A-49CE-B0FB-BB0016B48C4C}" type="parTrans" cxnId="{C6B3D736-BC6C-4EB6-996F-4DAB733B5EA6}">
      <dgm:prSet/>
      <dgm:spPr/>
      <dgm:t>
        <a:bodyPr/>
        <a:lstStyle/>
        <a:p>
          <a:endParaRPr lang="en-US"/>
        </a:p>
      </dgm:t>
    </dgm:pt>
    <dgm:pt modelId="{BA74C4B7-1933-4D2C-8B33-D1C111230142}" type="sibTrans" cxnId="{C6B3D736-BC6C-4EB6-996F-4DAB733B5E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B59472-580A-4361-8B85-D4E63C336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Profitability Margin Calculations</a:t>
          </a:r>
        </a:p>
      </dgm:t>
    </dgm:pt>
    <dgm:pt modelId="{B139D6EF-AD7B-4CA1-BC9D-1CB4520929F3}" type="parTrans" cxnId="{225D7DAB-D53F-479B-807B-CF89A13A3767}">
      <dgm:prSet/>
      <dgm:spPr/>
      <dgm:t>
        <a:bodyPr/>
        <a:lstStyle/>
        <a:p>
          <a:endParaRPr lang="en-US"/>
        </a:p>
      </dgm:t>
    </dgm:pt>
    <dgm:pt modelId="{86FFDE74-070B-4104-AF42-94DAEA87437B}" type="sibTrans" cxnId="{225D7DAB-D53F-479B-807B-CF89A13A3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3AA142-1C70-46F1-8E58-2A878CFC46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Visualizations</a:t>
          </a:r>
        </a:p>
      </dgm:t>
    </dgm:pt>
    <dgm:pt modelId="{E9C2BF00-B5D4-49A4-9809-810D1816E64B}" type="parTrans" cxnId="{04225DEC-5221-4FB5-855C-359FF4C4839B}">
      <dgm:prSet/>
      <dgm:spPr/>
      <dgm:t>
        <a:bodyPr/>
        <a:lstStyle/>
        <a:p>
          <a:endParaRPr lang="en-US"/>
        </a:p>
      </dgm:t>
    </dgm:pt>
    <dgm:pt modelId="{F58CB7DE-8CD7-471F-B4D9-F6AC320D96F4}" type="sibTrans" cxnId="{04225DEC-5221-4FB5-855C-359FF4C483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50FCF7-41C9-4A2C-B431-E1AC6F7BA5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Insights and Recommendations.</a:t>
          </a:r>
        </a:p>
      </dgm:t>
    </dgm:pt>
    <dgm:pt modelId="{67A8FF99-98CE-4C0F-A2C6-B73804543F2A}" type="parTrans" cxnId="{F99D9E39-EA27-482C-B8D9-19FFC8AD4BEB}">
      <dgm:prSet/>
      <dgm:spPr/>
      <dgm:t>
        <a:bodyPr/>
        <a:lstStyle/>
        <a:p>
          <a:endParaRPr lang="en-US"/>
        </a:p>
      </dgm:t>
    </dgm:pt>
    <dgm:pt modelId="{7AFB81F5-4694-4C10-BAC3-85D9BBD703FF}" type="sibTrans" cxnId="{F99D9E39-EA27-482C-B8D9-19FFC8AD4BEB}">
      <dgm:prSet/>
      <dgm:spPr/>
      <dgm:t>
        <a:bodyPr/>
        <a:lstStyle/>
        <a:p>
          <a:endParaRPr lang="en-US"/>
        </a:p>
      </dgm:t>
    </dgm:pt>
    <dgm:pt modelId="{52DC89C3-EC82-47D6-B6F2-BD85AD798513}" type="pres">
      <dgm:prSet presAssocID="{F475EA3C-D825-4721-89A8-83893B543D6F}" presName="root" presStyleCnt="0">
        <dgm:presLayoutVars>
          <dgm:dir/>
          <dgm:resizeHandles val="exact"/>
        </dgm:presLayoutVars>
      </dgm:prSet>
      <dgm:spPr/>
    </dgm:pt>
    <dgm:pt modelId="{E7B81F06-5CFE-4788-A2F3-78975FDA4473}" type="pres">
      <dgm:prSet presAssocID="{A2A00555-1D26-4CC3-82E6-62EFF1E7D4B2}" presName="compNode" presStyleCnt="0"/>
      <dgm:spPr/>
    </dgm:pt>
    <dgm:pt modelId="{12C9D31A-3112-4102-9C16-5DEE65E2FBC9}" type="pres">
      <dgm:prSet presAssocID="{A2A00555-1D26-4CC3-82E6-62EFF1E7D4B2}" presName="bgRect" presStyleLbl="bgShp" presStyleIdx="0" presStyleCnt="6"/>
      <dgm:spPr/>
    </dgm:pt>
    <dgm:pt modelId="{F184D127-E650-4097-9BF5-38A3F7D634D0}" type="pres">
      <dgm:prSet presAssocID="{A2A00555-1D26-4CC3-82E6-62EFF1E7D4B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344CF3-6F16-496D-913C-D812021D5523}" type="pres">
      <dgm:prSet presAssocID="{A2A00555-1D26-4CC3-82E6-62EFF1E7D4B2}" presName="spaceRect" presStyleCnt="0"/>
      <dgm:spPr/>
    </dgm:pt>
    <dgm:pt modelId="{A101E19A-1689-4228-9509-59282287D736}" type="pres">
      <dgm:prSet presAssocID="{A2A00555-1D26-4CC3-82E6-62EFF1E7D4B2}" presName="parTx" presStyleLbl="revTx" presStyleIdx="0" presStyleCnt="6">
        <dgm:presLayoutVars>
          <dgm:chMax val="0"/>
          <dgm:chPref val="0"/>
        </dgm:presLayoutVars>
      </dgm:prSet>
      <dgm:spPr/>
    </dgm:pt>
    <dgm:pt modelId="{319477C9-A300-4E20-951C-A18A1D832766}" type="pres">
      <dgm:prSet presAssocID="{3521C78A-D036-443C-9C4F-7D396F4B32AE}" presName="sibTrans" presStyleCnt="0"/>
      <dgm:spPr/>
    </dgm:pt>
    <dgm:pt modelId="{66D051FA-EA72-444F-B0BD-E3350CA2824B}" type="pres">
      <dgm:prSet presAssocID="{950AE981-3805-4DCE-B306-0AF91E009263}" presName="compNode" presStyleCnt="0"/>
      <dgm:spPr/>
    </dgm:pt>
    <dgm:pt modelId="{CB324926-F705-450F-917B-0E2B717DEB65}" type="pres">
      <dgm:prSet presAssocID="{950AE981-3805-4DCE-B306-0AF91E009263}" presName="bgRect" presStyleLbl="bgShp" presStyleIdx="1" presStyleCnt="6"/>
      <dgm:spPr/>
    </dgm:pt>
    <dgm:pt modelId="{9389CDA2-23D1-4DAD-86C8-0F5DF23AFF65}" type="pres">
      <dgm:prSet presAssocID="{950AE981-3805-4DCE-B306-0AF91E0092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CB97D5C-D45B-4F8D-ADED-2785A36E111B}" type="pres">
      <dgm:prSet presAssocID="{950AE981-3805-4DCE-B306-0AF91E009263}" presName="spaceRect" presStyleCnt="0"/>
      <dgm:spPr/>
    </dgm:pt>
    <dgm:pt modelId="{18036E15-7CF9-449A-8926-D8CC0E353B08}" type="pres">
      <dgm:prSet presAssocID="{950AE981-3805-4DCE-B306-0AF91E009263}" presName="parTx" presStyleLbl="revTx" presStyleIdx="1" presStyleCnt="6">
        <dgm:presLayoutVars>
          <dgm:chMax val="0"/>
          <dgm:chPref val="0"/>
        </dgm:presLayoutVars>
      </dgm:prSet>
      <dgm:spPr/>
    </dgm:pt>
    <dgm:pt modelId="{5A03D446-CEA5-4F28-A6FD-6CBA9A7C045A}" type="pres">
      <dgm:prSet presAssocID="{FC7A1B97-9336-414A-85E5-BC3CD6928E62}" presName="sibTrans" presStyleCnt="0"/>
      <dgm:spPr/>
    </dgm:pt>
    <dgm:pt modelId="{D033597A-17AA-4983-B7BF-782827A0FD18}" type="pres">
      <dgm:prSet presAssocID="{3E624002-E18E-4B88-AC6E-25E00CA95BA6}" presName="compNode" presStyleCnt="0"/>
      <dgm:spPr/>
    </dgm:pt>
    <dgm:pt modelId="{5AE7E728-F19F-4177-840E-439B9B1B2702}" type="pres">
      <dgm:prSet presAssocID="{3E624002-E18E-4B88-AC6E-25E00CA95BA6}" presName="bgRect" presStyleLbl="bgShp" presStyleIdx="2" presStyleCnt="6"/>
      <dgm:spPr/>
    </dgm:pt>
    <dgm:pt modelId="{679A0905-286A-45E5-9E0F-4A96A15AF650}" type="pres">
      <dgm:prSet presAssocID="{3E624002-E18E-4B88-AC6E-25E00CA95BA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3B13CBA-8C5A-49A6-A576-B6A4A5E54EE4}" type="pres">
      <dgm:prSet presAssocID="{3E624002-E18E-4B88-AC6E-25E00CA95BA6}" presName="spaceRect" presStyleCnt="0"/>
      <dgm:spPr/>
    </dgm:pt>
    <dgm:pt modelId="{029C0A28-E163-4ED7-8C00-FB48E5FEB522}" type="pres">
      <dgm:prSet presAssocID="{3E624002-E18E-4B88-AC6E-25E00CA95BA6}" presName="parTx" presStyleLbl="revTx" presStyleIdx="2" presStyleCnt="6">
        <dgm:presLayoutVars>
          <dgm:chMax val="0"/>
          <dgm:chPref val="0"/>
        </dgm:presLayoutVars>
      </dgm:prSet>
      <dgm:spPr/>
    </dgm:pt>
    <dgm:pt modelId="{1BC09816-8F8A-417B-B0E0-0D483BC61D1B}" type="pres">
      <dgm:prSet presAssocID="{BA74C4B7-1933-4D2C-8B33-D1C111230142}" presName="sibTrans" presStyleCnt="0"/>
      <dgm:spPr/>
    </dgm:pt>
    <dgm:pt modelId="{671EB5D1-6E30-400C-B5C1-75ADA6A216B0}" type="pres">
      <dgm:prSet presAssocID="{38B59472-580A-4361-8B85-D4E63C336F43}" presName="compNode" presStyleCnt="0"/>
      <dgm:spPr/>
    </dgm:pt>
    <dgm:pt modelId="{9E0622F1-337B-4862-9E4B-44E505A07089}" type="pres">
      <dgm:prSet presAssocID="{38B59472-580A-4361-8B85-D4E63C336F43}" presName="bgRect" presStyleLbl="bgShp" presStyleIdx="3" presStyleCnt="6"/>
      <dgm:spPr/>
    </dgm:pt>
    <dgm:pt modelId="{E5AD1B3D-10DA-4DCE-9FC9-8B66D5632527}" type="pres">
      <dgm:prSet presAssocID="{38B59472-580A-4361-8B85-D4E63C336F4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1183790-277D-43ED-8671-3B07F16B0FA2}" type="pres">
      <dgm:prSet presAssocID="{38B59472-580A-4361-8B85-D4E63C336F43}" presName="spaceRect" presStyleCnt="0"/>
      <dgm:spPr/>
    </dgm:pt>
    <dgm:pt modelId="{3B2402D7-DC39-4BFC-BB16-725AC1EE3A1B}" type="pres">
      <dgm:prSet presAssocID="{38B59472-580A-4361-8B85-D4E63C336F43}" presName="parTx" presStyleLbl="revTx" presStyleIdx="3" presStyleCnt="6">
        <dgm:presLayoutVars>
          <dgm:chMax val="0"/>
          <dgm:chPref val="0"/>
        </dgm:presLayoutVars>
      </dgm:prSet>
      <dgm:spPr/>
    </dgm:pt>
    <dgm:pt modelId="{FB468816-C502-417C-9217-6BCD38AD18FC}" type="pres">
      <dgm:prSet presAssocID="{86FFDE74-070B-4104-AF42-94DAEA87437B}" presName="sibTrans" presStyleCnt="0"/>
      <dgm:spPr/>
    </dgm:pt>
    <dgm:pt modelId="{E4D1595C-54CE-4420-A2AC-438B4C7381F4}" type="pres">
      <dgm:prSet presAssocID="{E23AA142-1C70-46F1-8E58-2A878CFC4602}" presName="compNode" presStyleCnt="0"/>
      <dgm:spPr/>
    </dgm:pt>
    <dgm:pt modelId="{503843BC-AC62-4353-B59E-85D2A06CD553}" type="pres">
      <dgm:prSet presAssocID="{E23AA142-1C70-46F1-8E58-2A878CFC4602}" presName="bgRect" presStyleLbl="bgShp" presStyleIdx="4" presStyleCnt="6"/>
      <dgm:spPr/>
    </dgm:pt>
    <dgm:pt modelId="{B5B8F8EC-3B7A-4C7C-80FB-BC466A4A5983}" type="pres">
      <dgm:prSet presAssocID="{E23AA142-1C70-46F1-8E58-2A878CFC46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EC6E025-3523-4CF2-AACD-32AB5AC47F07}" type="pres">
      <dgm:prSet presAssocID="{E23AA142-1C70-46F1-8E58-2A878CFC4602}" presName="spaceRect" presStyleCnt="0"/>
      <dgm:spPr/>
    </dgm:pt>
    <dgm:pt modelId="{C4C208BF-7515-4EDB-8B73-B11357635BE3}" type="pres">
      <dgm:prSet presAssocID="{E23AA142-1C70-46F1-8E58-2A878CFC4602}" presName="parTx" presStyleLbl="revTx" presStyleIdx="4" presStyleCnt="6">
        <dgm:presLayoutVars>
          <dgm:chMax val="0"/>
          <dgm:chPref val="0"/>
        </dgm:presLayoutVars>
      </dgm:prSet>
      <dgm:spPr/>
    </dgm:pt>
    <dgm:pt modelId="{42FA5472-E244-4573-B7E6-D82C767CDF13}" type="pres">
      <dgm:prSet presAssocID="{F58CB7DE-8CD7-471F-B4D9-F6AC320D96F4}" presName="sibTrans" presStyleCnt="0"/>
      <dgm:spPr/>
    </dgm:pt>
    <dgm:pt modelId="{2E2840D3-E407-4453-8620-9B0A13691B7D}" type="pres">
      <dgm:prSet presAssocID="{CD50FCF7-41C9-4A2C-B431-E1AC6F7BA5D2}" presName="compNode" presStyleCnt="0"/>
      <dgm:spPr/>
    </dgm:pt>
    <dgm:pt modelId="{36EDC2C7-B923-4FD3-B8EE-3A63F90DCE90}" type="pres">
      <dgm:prSet presAssocID="{CD50FCF7-41C9-4A2C-B431-E1AC6F7BA5D2}" presName="bgRect" presStyleLbl="bgShp" presStyleIdx="5" presStyleCnt="6"/>
      <dgm:spPr/>
    </dgm:pt>
    <dgm:pt modelId="{A188EF97-9735-410E-B2DB-A7AB1BA9AEF6}" type="pres">
      <dgm:prSet presAssocID="{CD50FCF7-41C9-4A2C-B431-E1AC6F7BA5D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EF5E90D-2B7C-4ABB-B975-7A64F88D6AB5}" type="pres">
      <dgm:prSet presAssocID="{CD50FCF7-41C9-4A2C-B431-E1AC6F7BA5D2}" presName="spaceRect" presStyleCnt="0"/>
      <dgm:spPr/>
    </dgm:pt>
    <dgm:pt modelId="{223461C8-E33C-4048-A1B4-E0F4C62BAE74}" type="pres">
      <dgm:prSet presAssocID="{CD50FCF7-41C9-4A2C-B431-E1AC6F7BA5D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98B8828-CBBC-4B34-8DB2-1CB5C51FCF72}" type="presOf" srcId="{38B59472-580A-4361-8B85-D4E63C336F43}" destId="{3B2402D7-DC39-4BFC-BB16-725AC1EE3A1B}" srcOrd="0" destOrd="0" presId="urn:microsoft.com/office/officeart/2018/2/layout/IconVerticalSolidList"/>
    <dgm:cxn modelId="{C6B3D736-BC6C-4EB6-996F-4DAB733B5EA6}" srcId="{F475EA3C-D825-4721-89A8-83893B543D6F}" destId="{3E624002-E18E-4B88-AC6E-25E00CA95BA6}" srcOrd="2" destOrd="0" parTransId="{7E0483EE-BF9A-49CE-B0FB-BB0016B48C4C}" sibTransId="{BA74C4B7-1933-4D2C-8B33-D1C111230142}"/>
    <dgm:cxn modelId="{F99D9E39-EA27-482C-B8D9-19FFC8AD4BEB}" srcId="{F475EA3C-D825-4721-89A8-83893B543D6F}" destId="{CD50FCF7-41C9-4A2C-B431-E1AC6F7BA5D2}" srcOrd="5" destOrd="0" parTransId="{67A8FF99-98CE-4C0F-A2C6-B73804543F2A}" sibTransId="{7AFB81F5-4694-4C10-BAC3-85D9BBD703FF}"/>
    <dgm:cxn modelId="{CD0ECE50-1BBD-46CF-8AC8-C48EEB8E0B7C}" type="presOf" srcId="{CD50FCF7-41C9-4A2C-B431-E1AC6F7BA5D2}" destId="{223461C8-E33C-4048-A1B4-E0F4C62BAE74}" srcOrd="0" destOrd="0" presId="urn:microsoft.com/office/officeart/2018/2/layout/IconVerticalSolidList"/>
    <dgm:cxn modelId="{C0F5705A-496D-4476-A86B-4A4EDD15FD1F}" srcId="{F475EA3C-D825-4721-89A8-83893B543D6F}" destId="{950AE981-3805-4DCE-B306-0AF91E009263}" srcOrd="1" destOrd="0" parTransId="{5168A746-02D6-498F-9AE5-60A49D5F37A5}" sibTransId="{FC7A1B97-9336-414A-85E5-BC3CD6928E62}"/>
    <dgm:cxn modelId="{D3BC22A2-D26C-4903-A1D2-74F2BD41E368}" type="presOf" srcId="{3E624002-E18E-4B88-AC6E-25E00CA95BA6}" destId="{029C0A28-E163-4ED7-8C00-FB48E5FEB522}" srcOrd="0" destOrd="0" presId="urn:microsoft.com/office/officeart/2018/2/layout/IconVerticalSolidList"/>
    <dgm:cxn modelId="{225D7DAB-D53F-479B-807B-CF89A13A3767}" srcId="{F475EA3C-D825-4721-89A8-83893B543D6F}" destId="{38B59472-580A-4361-8B85-D4E63C336F43}" srcOrd="3" destOrd="0" parTransId="{B139D6EF-AD7B-4CA1-BC9D-1CB4520929F3}" sibTransId="{86FFDE74-070B-4104-AF42-94DAEA87437B}"/>
    <dgm:cxn modelId="{3AECD8B4-987C-468A-B678-C28FE9C86F60}" type="presOf" srcId="{A2A00555-1D26-4CC3-82E6-62EFF1E7D4B2}" destId="{A101E19A-1689-4228-9509-59282287D736}" srcOrd="0" destOrd="0" presId="urn:microsoft.com/office/officeart/2018/2/layout/IconVerticalSolidList"/>
    <dgm:cxn modelId="{57B76BB5-A65B-4575-A87C-88644E46DBAC}" srcId="{F475EA3C-D825-4721-89A8-83893B543D6F}" destId="{A2A00555-1D26-4CC3-82E6-62EFF1E7D4B2}" srcOrd="0" destOrd="0" parTransId="{AD8244BB-5C2C-43BE-B84C-BBA9E16595E2}" sibTransId="{3521C78A-D036-443C-9C4F-7D396F4B32AE}"/>
    <dgm:cxn modelId="{E524CACA-C9AD-454A-A26D-28ED7A02AE8A}" type="presOf" srcId="{F475EA3C-D825-4721-89A8-83893B543D6F}" destId="{52DC89C3-EC82-47D6-B6F2-BD85AD798513}" srcOrd="0" destOrd="0" presId="urn:microsoft.com/office/officeart/2018/2/layout/IconVerticalSolidList"/>
    <dgm:cxn modelId="{155877E8-9661-4DB4-A666-F9A0F1E7A561}" type="presOf" srcId="{E23AA142-1C70-46F1-8E58-2A878CFC4602}" destId="{C4C208BF-7515-4EDB-8B73-B11357635BE3}" srcOrd="0" destOrd="0" presId="urn:microsoft.com/office/officeart/2018/2/layout/IconVerticalSolidList"/>
    <dgm:cxn modelId="{04225DEC-5221-4FB5-855C-359FF4C4839B}" srcId="{F475EA3C-D825-4721-89A8-83893B543D6F}" destId="{E23AA142-1C70-46F1-8E58-2A878CFC4602}" srcOrd="4" destOrd="0" parTransId="{E9C2BF00-B5D4-49A4-9809-810D1816E64B}" sibTransId="{F58CB7DE-8CD7-471F-B4D9-F6AC320D96F4}"/>
    <dgm:cxn modelId="{BEC322FC-BAE2-4213-B35C-4BAAC5DDD9B1}" type="presOf" srcId="{950AE981-3805-4DCE-B306-0AF91E009263}" destId="{18036E15-7CF9-449A-8926-D8CC0E353B08}" srcOrd="0" destOrd="0" presId="urn:microsoft.com/office/officeart/2018/2/layout/IconVerticalSolidList"/>
    <dgm:cxn modelId="{B2B70509-F7DF-4EEC-95AE-8780140EF4A5}" type="presParOf" srcId="{52DC89C3-EC82-47D6-B6F2-BD85AD798513}" destId="{E7B81F06-5CFE-4788-A2F3-78975FDA4473}" srcOrd="0" destOrd="0" presId="urn:microsoft.com/office/officeart/2018/2/layout/IconVerticalSolidList"/>
    <dgm:cxn modelId="{AC089944-CD80-4D55-A138-AAA0028A6D8A}" type="presParOf" srcId="{E7B81F06-5CFE-4788-A2F3-78975FDA4473}" destId="{12C9D31A-3112-4102-9C16-5DEE65E2FBC9}" srcOrd="0" destOrd="0" presId="urn:microsoft.com/office/officeart/2018/2/layout/IconVerticalSolidList"/>
    <dgm:cxn modelId="{33F8D6D6-0376-4AD9-B6E9-D524C302F63C}" type="presParOf" srcId="{E7B81F06-5CFE-4788-A2F3-78975FDA4473}" destId="{F184D127-E650-4097-9BF5-38A3F7D634D0}" srcOrd="1" destOrd="0" presId="urn:microsoft.com/office/officeart/2018/2/layout/IconVerticalSolidList"/>
    <dgm:cxn modelId="{B7061911-EC81-41AE-95E3-80F149F7BE04}" type="presParOf" srcId="{E7B81F06-5CFE-4788-A2F3-78975FDA4473}" destId="{79344CF3-6F16-496D-913C-D812021D5523}" srcOrd="2" destOrd="0" presId="urn:microsoft.com/office/officeart/2018/2/layout/IconVerticalSolidList"/>
    <dgm:cxn modelId="{9868D38A-B3AD-4A90-8176-EE0EDAFBFD0D}" type="presParOf" srcId="{E7B81F06-5CFE-4788-A2F3-78975FDA4473}" destId="{A101E19A-1689-4228-9509-59282287D736}" srcOrd="3" destOrd="0" presId="urn:microsoft.com/office/officeart/2018/2/layout/IconVerticalSolidList"/>
    <dgm:cxn modelId="{5FB89B89-BD0B-4321-9CEF-47635AB80965}" type="presParOf" srcId="{52DC89C3-EC82-47D6-B6F2-BD85AD798513}" destId="{319477C9-A300-4E20-951C-A18A1D832766}" srcOrd="1" destOrd="0" presId="urn:microsoft.com/office/officeart/2018/2/layout/IconVerticalSolidList"/>
    <dgm:cxn modelId="{7B0ACD58-0D06-411A-B881-6B26BB24A0AC}" type="presParOf" srcId="{52DC89C3-EC82-47D6-B6F2-BD85AD798513}" destId="{66D051FA-EA72-444F-B0BD-E3350CA2824B}" srcOrd="2" destOrd="0" presId="urn:microsoft.com/office/officeart/2018/2/layout/IconVerticalSolidList"/>
    <dgm:cxn modelId="{73D82157-9144-4A42-A3FC-8D4EA7A2198D}" type="presParOf" srcId="{66D051FA-EA72-444F-B0BD-E3350CA2824B}" destId="{CB324926-F705-450F-917B-0E2B717DEB65}" srcOrd="0" destOrd="0" presId="urn:microsoft.com/office/officeart/2018/2/layout/IconVerticalSolidList"/>
    <dgm:cxn modelId="{F8F17E61-0D48-4229-8B7B-E47D58E764D8}" type="presParOf" srcId="{66D051FA-EA72-444F-B0BD-E3350CA2824B}" destId="{9389CDA2-23D1-4DAD-86C8-0F5DF23AFF65}" srcOrd="1" destOrd="0" presId="urn:microsoft.com/office/officeart/2018/2/layout/IconVerticalSolidList"/>
    <dgm:cxn modelId="{3B814AA2-D29B-4868-AE5C-4101B4EB34BD}" type="presParOf" srcId="{66D051FA-EA72-444F-B0BD-E3350CA2824B}" destId="{3CB97D5C-D45B-4F8D-ADED-2785A36E111B}" srcOrd="2" destOrd="0" presId="urn:microsoft.com/office/officeart/2018/2/layout/IconVerticalSolidList"/>
    <dgm:cxn modelId="{A23323AB-2C32-4C46-964C-44A3A49AC9AF}" type="presParOf" srcId="{66D051FA-EA72-444F-B0BD-E3350CA2824B}" destId="{18036E15-7CF9-449A-8926-D8CC0E353B08}" srcOrd="3" destOrd="0" presId="urn:microsoft.com/office/officeart/2018/2/layout/IconVerticalSolidList"/>
    <dgm:cxn modelId="{45670104-1AB0-4728-AF37-B3740F7DC173}" type="presParOf" srcId="{52DC89C3-EC82-47D6-B6F2-BD85AD798513}" destId="{5A03D446-CEA5-4F28-A6FD-6CBA9A7C045A}" srcOrd="3" destOrd="0" presId="urn:microsoft.com/office/officeart/2018/2/layout/IconVerticalSolidList"/>
    <dgm:cxn modelId="{599F7563-1051-4815-814D-7A703BE717B7}" type="presParOf" srcId="{52DC89C3-EC82-47D6-B6F2-BD85AD798513}" destId="{D033597A-17AA-4983-B7BF-782827A0FD18}" srcOrd="4" destOrd="0" presId="urn:microsoft.com/office/officeart/2018/2/layout/IconVerticalSolidList"/>
    <dgm:cxn modelId="{28D4BF37-D4FD-45FD-BB36-5C34F207FF6C}" type="presParOf" srcId="{D033597A-17AA-4983-B7BF-782827A0FD18}" destId="{5AE7E728-F19F-4177-840E-439B9B1B2702}" srcOrd="0" destOrd="0" presId="urn:microsoft.com/office/officeart/2018/2/layout/IconVerticalSolidList"/>
    <dgm:cxn modelId="{B254D39D-E65E-4385-9AC0-7EC1BAB3D7F5}" type="presParOf" srcId="{D033597A-17AA-4983-B7BF-782827A0FD18}" destId="{679A0905-286A-45E5-9E0F-4A96A15AF650}" srcOrd="1" destOrd="0" presId="urn:microsoft.com/office/officeart/2018/2/layout/IconVerticalSolidList"/>
    <dgm:cxn modelId="{E1338627-7043-4064-B521-C4241899F93D}" type="presParOf" srcId="{D033597A-17AA-4983-B7BF-782827A0FD18}" destId="{63B13CBA-8C5A-49A6-A576-B6A4A5E54EE4}" srcOrd="2" destOrd="0" presId="urn:microsoft.com/office/officeart/2018/2/layout/IconVerticalSolidList"/>
    <dgm:cxn modelId="{DC4F83ED-CF2B-42F3-9358-EC43BB7DD3AD}" type="presParOf" srcId="{D033597A-17AA-4983-B7BF-782827A0FD18}" destId="{029C0A28-E163-4ED7-8C00-FB48E5FEB522}" srcOrd="3" destOrd="0" presId="urn:microsoft.com/office/officeart/2018/2/layout/IconVerticalSolidList"/>
    <dgm:cxn modelId="{E3F10077-4750-4602-B847-9EA117E8C85C}" type="presParOf" srcId="{52DC89C3-EC82-47D6-B6F2-BD85AD798513}" destId="{1BC09816-8F8A-417B-B0E0-0D483BC61D1B}" srcOrd="5" destOrd="0" presId="urn:microsoft.com/office/officeart/2018/2/layout/IconVerticalSolidList"/>
    <dgm:cxn modelId="{E9819699-5600-46C4-B6AB-ECD689E22964}" type="presParOf" srcId="{52DC89C3-EC82-47D6-B6F2-BD85AD798513}" destId="{671EB5D1-6E30-400C-B5C1-75ADA6A216B0}" srcOrd="6" destOrd="0" presId="urn:microsoft.com/office/officeart/2018/2/layout/IconVerticalSolidList"/>
    <dgm:cxn modelId="{07D5C12A-20A8-4282-9BA4-0A8BA466A4DE}" type="presParOf" srcId="{671EB5D1-6E30-400C-B5C1-75ADA6A216B0}" destId="{9E0622F1-337B-4862-9E4B-44E505A07089}" srcOrd="0" destOrd="0" presId="urn:microsoft.com/office/officeart/2018/2/layout/IconVerticalSolidList"/>
    <dgm:cxn modelId="{AF744A87-697D-441E-BF5D-D40ED3B88586}" type="presParOf" srcId="{671EB5D1-6E30-400C-B5C1-75ADA6A216B0}" destId="{E5AD1B3D-10DA-4DCE-9FC9-8B66D5632527}" srcOrd="1" destOrd="0" presId="urn:microsoft.com/office/officeart/2018/2/layout/IconVerticalSolidList"/>
    <dgm:cxn modelId="{19C2CA92-D4A9-4126-AA46-FE6F6796721B}" type="presParOf" srcId="{671EB5D1-6E30-400C-B5C1-75ADA6A216B0}" destId="{E1183790-277D-43ED-8671-3B07F16B0FA2}" srcOrd="2" destOrd="0" presId="urn:microsoft.com/office/officeart/2018/2/layout/IconVerticalSolidList"/>
    <dgm:cxn modelId="{FCD61146-1846-4BFA-85B9-6676DA41674C}" type="presParOf" srcId="{671EB5D1-6E30-400C-B5C1-75ADA6A216B0}" destId="{3B2402D7-DC39-4BFC-BB16-725AC1EE3A1B}" srcOrd="3" destOrd="0" presId="urn:microsoft.com/office/officeart/2018/2/layout/IconVerticalSolidList"/>
    <dgm:cxn modelId="{C6D4E4E7-AB34-4621-AF80-7090E6D56D2A}" type="presParOf" srcId="{52DC89C3-EC82-47D6-B6F2-BD85AD798513}" destId="{FB468816-C502-417C-9217-6BCD38AD18FC}" srcOrd="7" destOrd="0" presId="urn:microsoft.com/office/officeart/2018/2/layout/IconVerticalSolidList"/>
    <dgm:cxn modelId="{50D09560-3E30-4EFC-A8C6-20A85CCBDA6C}" type="presParOf" srcId="{52DC89C3-EC82-47D6-B6F2-BD85AD798513}" destId="{E4D1595C-54CE-4420-A2AC-438B4C7381F4}" srcOrd="8" destOrd="0" presId="urn:microsoft.com/office/officeart/2018/2/layout/IconVerticalSolidList"/>
    <dgm:cxn modelId="{E2F2F832-3856-4036-9E1D-0B421F731F59}" type="presParOf" srcId="{E4D1595C-54CE-4420-A2AC-438B4C7381F4}" destId="{503843BC-AC62-4353-B59E-85D2A06CD553}" srcOrd="0" destOrd="0" presId="urn:microsoft.com/office/officeart/2018/2/layout/IconVerticalSolidList"/>
    <dgm:cxn modelId="{AFB07608-68AC-4580-98F4-4A3756CAD9D0}" type="presParOf" srcId="{E4D1595C-54CE-4420-A2AC-438B4C7381F4}" destId="{B5B8F8EC-3B7A-4C7C-80FB-BC466A4A5983}" srcOrd="1" destOrd="0" presId="urn:microsoft.com/office/officeart/2018/2/layout/IconVerticalSolidList"/>
    <dgm:cxn modelId="{C6C0E2D5-6122-4E74-82C0-16C362403A95}" type="presParOf" srcId="{E4D1595C-54CE-4420-A2AC-438B4C7381F4}" destId="{DEC6E025-3523-4CF2-AACD-32AB5AC47F07}" srcOrd="2" destOrd="0" presId="urn:microsoft.com/office/officeart/2018/2/layout/IconVerticalSolidList"/>
    <dgm:cxn modelId="{A45106E6-8F75-401F-9171-BEBC7DEB6BF5}" type="presParOf" srcId="{E4D1595C-54CE-4420-A2AC-438B4C7381F4}" destId="{C4C208BF-7515-4EDB-8B73-B11357635BE3}" srcOrd="3" destOrd="0" presId="urn:microsoft.com/office/officeart/2018/2/layout/IconVerticalSolidList"/>
    <dgm:cxn modelId="{59891CA2-58D9-45DB-8CC9-E468AC93F60C}" type="presParOf" srcId="{52DC89C3-EC82-47D6-B6F2-BD85AD798513}" destId="{42FA5472-E244-4573-B7E6-D82C767CDF13}" srcOrd="9" destOrd="0" presId="urn:microsoft.com/office/officeart/2018/2/layout/IconVerticalSolidList"/>
    <dgm:cxn modelId="{2A456666-B2D1-4EA5-8276-7F242F2C47C1}" type="presParOf" srcId="{52DC89C3-EC82-47D6-B6F2-BD85AD798513}" destId="{2E2840D3-E407-4453-8620-9B0A13691B7D}" srcOrd="10" destOrd="0" presId="urn:microsoft.com/office/officeart/2018/2/layout/IconVerticalSolidList"/>
    <dgm:cxn modelId="{D9E4DB0F-C77F-4FEF-B876-0882D6BD1811}" type="presParOf" srcId="{2E2840D3-E407-4453-8620-9B0A13691B7D}" destId="{36EDC2C7-B923-4FD3-B8EE-3A63F90DCE90}" srcOrd="0" destOrd="0" presId="urn:microsoft.com/office/officeart/2018/2/layout/IconVerticalSolidList"/>
    <dgm:cxn modelId="{DCF4BC5F-2E01-427F-8C21-A49F593F3427}" type="presParOf" srcId="{2E2840D3-E407-4453-8620-9B0A13691B7D}" destId="{A188EF97-9735-410E-B2DB-A7AB1BA9AEF6}" srcOrd="1" destOrd="0" presId="urn:microsoft.com/office/officeart/2018/2/layout/IconVerticalSolidList"/>
    <dgm:cxn modelId="{37359308-FE3A-4139-B676-E5643BAE76D9}" type="presParOf" srcId="{2E2840D3-E407-4453-8620-9B0A13691B7D}" destId="{CEF5E90D-2B7C-4ABB-B975-7A64F88D6AB5}" srcOrd="2" destOrd="0" presId="urn:microsoft.com/office/officeart/2018/2/layout/IconVerticalSolidList"/>
    <dgm:cxn modelId="{4B057C4B-BF95-429C-AB0C-A0A4131997B7}" type="presParOf" srcId="{2E2840D3-E407-4453-8620-9B0A13691B7D}" destId="{223461C8-E33C-4048-A1B4-E0F4C62BAE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934A8-F0FC-4DBD-8544-24E6D3B495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39D82E-B2B7-4B3B-85DD-38F12F7842EE}">
      <dgm:prSet/>
      <dgm:spPr/>
      <dgm:t>
        <a:bodyPr/>
        <a:lstStyle/>
        <a:p>
          <a:r>
            <a:rPr lang="en-US"/>
            <a:t>ADIDAS wants to know its financial performance for last five years, I as a data analyst, need to prepare an Excel profit and loss(P&amp;L) table for analysis. The table structure should include a revenue breakdown and essential P&amp;L items leading to EBIT.</a:t>
          </a:r>
        </a:p>
      </dgm:t>
    </dgm:pt>
    <dgm:pt modelId="{5C679C49-0182-4B45-BDC1-2B8FFC4773CA}" type="parTrans" cxnId="{DFE24A55-0E32-4C3B-A34F-E2C5D37BCA3B}">
      <dgm:prSet/>
      <dgm:spPr/>
      <dgm:t>
        <a:bodyPr/>
        <a:lstStyle/>
        <a:p>
          <a:endParaRPr lang="en-US"/>
        </a:p>
      </dgm:t>
    </dgm:pt>
    <dgm:pt modelId="{38872D9C-6062-4FEC-A014-A912741CB8A7}" type="sibTrans" cxnId="{DFE24A55-0E32-4C3B-A34F-E2C5D37BCA3B}">
      <dgm:prSet/>
      <dgm:spPr/>
      <dgm:t>
        <a:bodyPr/>
        <a:lstStyle/>
        <a:p>
          <a:endParaRPr lang="en-US"/>
        </a:p>
      </dgm:t>
    </dgm:pt>
    <dgm:pt modelId="{2CEE6490-100A-45CE-8168-A6A6F03EE371}">
      <dgm:prSet/>
      <dgm:spPr/>
      <dgm:t>
        <a:bodyPr/>
        <a:lstStyle/>
        <a:p>
          <a:r>
            <a:rPr lang="en-US"/>
            <a:t>The analysis aims to provide insights into company’s performance from 2019 to 2023, focusing on revenue growth, profitability margins and the contribution of each business segments.</a:t>
          </a:r>
        </a:p>
      </dgm:t>
    </dgm:pt>
    <dgm:pt modelId="{B0D22CAC-9D7A-465B-A8DC-34B0268E7EC4}" type="parTrans" cxnId="{CBFB160B-2D3D-44DA-AD02-5253FC4C71E4}">
      <dgm:prSet/>
      <dgm:spPr/>
      <dgm:t>
        <a:bodyPr/>
        <a:lstStyle/>
        <a:p>
          <a:endParaRPr lang="en-US"/>
        </a:p>
      </dgm:t>
    </dgm:pt>
    <dgm:pt modelId="{AA2E549D-087E-4E2C-A297-F13C5E3B946E}" type="sibTrans" cxnId="{CBFB160B-2D3D-44DA-AD02-5253FC4C71E4}">
      <dgm:prSet/>
      <dgm:spPr/>
      <dgm:t>
        <a:bodyPr/>
        <a:lstStyle/>
        <a:p>
          <a:endParaRPr lang="en-US"/>
        </a:p>
      </dgm:t>
    </dgm:pt>
    <dgm:pt modelId="{0784AE71-C51D-442E-8ED3-AE7BBF392B85}" type="pres">
      <dgm:prSet presAssocID="{F20934A8-F0FC-4DBD-8544-24E6D3B495FB}" presName="root" presStyleCnt="0">
        <dgm:presLayoutVars>
          <dgm:dir/>
          <dgm:resizeHandles val="exact"/>
        </dgm:presLayoutVars>
      </dgm:prSet>
      <dgm:spPr/>
    </dgm:pt>
    <dgm:pt modelId="{E8A9C30B-3612-4A03-B7AE-83F63908293A}" type="pres">
      <dgm:prSet presAssocID="{5F39D82E-B2B7-4B3B-85DD-38F12F7842EE}" presName="compNode" presStyleCnt="0"/>
      <dgm:spPr/>
    </dgm:pt>
    <dgm:pt modelId="{F4D7C8B2-72F2-40E0-A71C-9750B33CAA05}" type="pres">
      <dgm:prSet presAssocID="{5F39D82E-B2B7-4B3B-85DD-38F12F7842EE}" presName="bgRect" presStyleLbl="bgShp" presStyleIdx="0" presStyleCnt="2"/>
      <dgm:spPr/>
    </dgm:pt>
    <dgm:pt modelId="{8A0E0E75-B7E6-40F2-B86D-920BFD300DAD}" type="pres">
      <dgm:prSet presAssocID="{5F39D82E-B2B7-4B3B-85DD-38F12F7842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DEA9E9-3D1C-473F-966F-21CCC8AF1C77}" type="pres">
      <dgm:prSet presAssocID="{5F39D82E-B2B7-4B3B-85DD-38F12F7842EE}" presName="spaceRect" presStyleCnt="0"/>
      <dgm:spPr/>
    </dgm:pt>
    <dgm:pt modelId="{54110162-2E7E-4A0C-8C93-62B52B132743}" type="pres">
      <dgm:prSet presAssocID="{5F39D82E-B2B7-4B3B-85DD-38F12F7842EE}" presName="parTx" presStyleLbl="revTx" presStyleIdx="0" presStyleCnt="2">
        <dgm:presLayoutVars>
          <dgm:chMax val="0"/>
          <dgm:chPref val="0"/>
        </dgm:presLayoutVars>
      </dgm:prSet>
      <dgm:spPr/>
    </dgm:pt>
    <dgm:pt modelId="{4843C401-28C7-418B-926B-DF455CA6E6D0}" type="pres">
      <dgm:prSet presAssocID="{38872D9C-6062-4FEC-A014-A912741CB8A7}" presName="sibTrans" presStyleCnt="0"/>
      <dgm:spPr/>
    </dgm:pt>
    <dgm:pt modelId="{0564CDF2-BC51-41F3-A19A-DDC4582A87A3}" type="pres">
      <dgm:prSet presAssocID="{2CEE6490-100A-45CE-8168-A6A6F03EE371}" presName="compNode" presStyleCnt="0"/>
      <dgm:spPr/>
    </dgm:pt>
    <dgm:pt modelId="{6486B6DF-CA56-4545-AFAC-D2F420814542}" type="pres">
      <dgm:prSet presAssocID="{2CEE6490-100A-45CE-8168-A6A6F03EE371}" presName="bgRect" presStyleLbl="bgShp" presStyleIdx="1" presStyleCnt="2"/>
      <dgm:spPr/>
    </dgm:pt>
    <dgm:pt modelId="{D992235F-E93A-4752-BA7F-F73A0977CECA}" type="pres">
      <dgm:prSet presAssocID="{2CEE6490-100A-45CE-8168-A6A6F03EE3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D93FD59-9058-4D8C-AB92-638F68C504DC}" type="pres">
      <dgm:prSet presAssocID="{2CEE6490-100A-45CE-8168-A6A6F03EE371}" presName="spaceRect" presStyleCnt="0"/>
      <dgm:spPr/>
    </dgm:pt>
    <dgm:pt modelId="{7B36643D-BAA3-4814-8DF5-F6ABD58C07FB}" type="pres">
      <dgm:prSet presAssocID="{2CEE6490-100A-45CE-8168-A6A6F03EE37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FB160B-2D3D-44DA-AD02-5253FC4C71E4}" srcId="{F20934A8-F0FC-4DBD-8544-24E6D3B495FB}" destId="{2CEE6490-100A-45CE-8168-A6A6F03EE371}" srcOrd="1" destOrd="0" parTransId="{B0D22CAC-9D7A-465B-A8DC-34B0268E7EC4}" sibTransId="{AA2E549D-087E-4E2C-A297-F13C5E3B946E}"/>
    <dgm:cxn modelId="{EA65EE48-2334-494F-84A9-A3B9BF47A7D8}" type="presOf" srcId="{2CEE6490-100A-45CE-8168-A6A6F03EE371}" destId="{7B36643D-BAA3-4814-8DF5-F6ABD58C07FB}" srcOrd="0" destOrd="0" presId="urn:microsoft.com/office/officeart/2018/2/layout/IconVerticalSolidList"/>
    <dgm:cxn modelId="{DFE24A55-0E32-4C3B-A34F-E2C5D37BCA3B}" srcId="{F20934A8-F0FC-4DBD-8544-24E6D3B495FB}" destId="{5F39D82E-B2B7-4B3B-85DD-38F12F7842EE}" srcOrd="0" destOrd="0" parTransId="{5C679C49-0182-4B45-BDC1-2B8FFC4773CA}" sibTransId="{38872D9C-6062-4FEC-A014-A912741CB8A7}"/>
    <dgm:cxn modelId="{41EA9F79-FA30-495C-8D20-A672E494E71F}" type="presOf" srcId="{F20934A8-F0FC-4DBD-8544-24E6D3B495FB}" destId="{0784AE71-C51D-442E-8ED3-AE7BBF392B85}" srcOrd="0" destOrd="0" presId="urn:microsoft.com/office/officeart/2018/2/layout/IconVerticalSolidList"/>
    <dgm:cxn modelId="{0177477D-3EB6-47CF-BF24-D90297E16238}" type="presOf" srcId="{5F39D82E-B2B7-4B3B-85DD-38F12F7842EE}" destId="{54110162-2E7E-4A0C-8C93-62B52B132743}" srcOrd="0" destOrd="0" presId="urn:microsoft.com/office/officeart/2018/2/layout/IconVerticalSolidList"/>
    <dgm:cxn modelId="{3B2D33FE-2FF8-4863-9D4A-BF02260FA07D}" type="presParOf" srcId="{0784AE71-C51D-442E-8ED3-AE7BBF392B85}" destId="{E8A9C30B-3612-4A03-B7AE-83F63908293A}" srcOrd="0" destOrd="0" presId="urn:microsoft.com/office/officeart/2018/2/layout/IconVerticalSolidList"/>
    <dgm:cxn modelId="{1BD178DA-A60C-4490-8285-503688D7F2EF}" type="presParOf" srcId="{E8A9C30B-3612-4A03-B7AE-83F63908293A}" destId="{F4D7C8B2-72F2-40E0-A71C-9750B33CAA05}" srcOrd="0" destOrd="0" presId="urn:microsoft.com/office/officeart/2018/2/layout/IconVerticalSolidList"/>
    <dgm:cxn modelId="{342ED52C-90EB-480F-80C7-24895B23A0CC}" type="presParOf" srcId="{E8A9C30B-3612-4A03-B7AE-83F63908293A}" destId="{8A0E0E75-B7E6-40F2-B86D-920BFD300DAD}" srcOrd="1" destOrd="0" presId="urn:microsoft.com/office/officeart/2018/2/layout/IconVerticalSolidList"/>
    <dgm:cxn modelId="{E41AE50A-BE65-4DB0-9C3E-2B693D6646F9}" type="presParOf" srcId="{E8A9C30B-3612-4A03-B7AE-83F63908293A}" destId="{A9DEA9E9-3D1C-473F-966F-21CCC8AF1C77}" srcOrd="2" destOrd="0" presId="urn:microsoft.com/office/officeart/2018/2/layout/IconVerticalSolidList"/>
    <dgm:cxn modelId="{4FDBE994-5665-4B4C-8F19-D43CECF6B76D}" type="presParOf" srcId="{E8A9C30B-3612-4A03-B7AE-83F63908293A}" destId="{54110162-2E7E-4A0C-8C93-62B52B132743}" srcOrd="3" destOrd="0" presId="urn:microsoft.com/office/officeart/2018/2/layout/IconVerticalSolidList"/>
    <dgm:cxn modelId="{8AAE5A6B-B148-4B5C-84B9-A0C8C8FBA3DF}" type="presParOf" srcId="{0784AE71-C51D-442E-8ED3-AE7BBF392B85}" destId="{4843C401-28C7-418B-926B-DF455CA6E6D0}" srcOrd="1" destOrd="0" presId="urn:microsoft.com/office/officeart/2018/2/layout/IconVerticalSolidList"/>
    <dgm:cxn modelId="{43C5F0B2-5828-4684-B0FB-473481CE5897}" type="presParOf" srcId="{0784AE71-C51D-442E-8ED3-AE7BBF392B85}" destId="{0564CDF2-BC51-41F3-A19A-DDC4582A87A3}" srcOrd="2" destOrd="0" presId="urn:microsoft.com/office/officeart/2018/2/layout/IconVerticalSolidList"/>
    <dgm:cxn modelId="{F518A0A7-DBD8-480D-83A3-4BBA5F33B475}" type="presParOf" srcId="{0564CDF2-BC51-41F3-A19A-DDC4582A87A3}" destId="{6486B6DF-CA56-4545-AFAC-D2F420814542}" srcOrd="0" destOrd="0" presId="urn:microsoft.com/office/officeart/2018/2/layout/IconVerticalSolidList"/>
    <dgm:cxn modelId="{BFAD57DD-C7FD-4D01-9BDC-1C4F3F24D8CE}" type="presParOf" srcId="{0564CDF2-BC51-41F3-A19A-DDC4582A87A3}" destId="{D992235F-E93A-4752-BA7F-F73A0977CECA}" srcOrd="1" destOrd="0" presId="urn:microsoft.com/office/officeart/2018/2/layout/IconVerticalSolidList"/>
    <dgm:cxn modelId="{CFDB9F43-23E0-487C-96E7-C14F258EB87B}" type="presParOf" srcId="{0564CDF2-BC51-41F3-A19A-DDC4582A87A3}" destId="{9D93FD59-9058-4D8C-AB92-638F68C504DC}" srcOrd="2" destOrd="0" presId="urn:microsoft.com/office/officeart/2018/2/layout/IconVerticalSolidList"/>
    <dgm:cxn modelId="{5B3A8093-0FDC-43E9-BABB-93F3076FE84C}" type="presParOf" srcId="{0564CDF2-BC51-41F3-A19A-DDC4582A87A3}" destId="{7B36643D-BAA3-4814-8DF5-F6ABD58C0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094CA-F9CB-4C51-A9C7-5397C32AB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376212-7878-432C-ABEB-9F791C63B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primary data source for this project was raw financial data extracted from Bloomberg.</a:t>
          </a:r>
        </a:p>
      </dgm:t>
    </dgm:pt>
    <dgm:pt modelId="{9DC403D0-18AE-4354-BA12-E4AE4581FCAA}" type="parTrans" cxnId="{393E7147-6E60-41E7-AFEE-B83DECC3D27A}">
      <dgm:prSet/>
      <dgm:spPr/>
      <dgm:t>
        <a:bodyPr/>
        <a:lstStyle/>
        <a:p>
          <a:endParaRPr lang="en-US"/>
        </a:p>
      </dgm:t>
    </dgm:pt>
    <dgm:pt modelId="{CE1A58D0-994D-4816-840A-A2533A737AE1}" type="sibTrans" cxnId="{393E7147-6E60-41E7-AFEE-B83DECC3D27A}">
      <dgm:prSet/>
      <dgm:spPr/>
      <dgm:t>
        <a:bodyPr/>
        <a:lstStyle/>
        <a:p>
          <a:endParaRPr lang="en-US"/>
        </a:p>
      </dgm:t>
    </dgm:pt>
    <dgm:pt modelId="{C2DCD1EF-AF1E-4087-8BF9-507A9D67EA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set contains all relevant revenue and expense lines for past 5 years which can be utilized to construct P&amp;L table and perform comprehensive analysis.</a:t>
          </a:r>
        </a:p>
      </dgm:t>
    </dgm:pt>
    <dgm:pt modelId="{1F9E2F6B-BC23-4C0C-B138-46AE442F8108}" type="parTrans" cxnId="{B2F6CC59-3CC6-44EE-921B-69C0B386ADE1}">
      <dgm:prSet/>
      <dgm:spPr/>
      <dgm:t>
        <a:bodyPr/>
        <a:lstStyle/>
        <a:p>
          <a:endParaRPr lang="en-US"/>
        </a:p>
      </dgm:t>
    </dgm:pt>
    <dgm:pt modelId="{97CC56D7-D757-4195-8E24-9EC0B9F5A3DB}" type="sibTrans" cxnId="{B2F6CC59-3CC6-44EE-921B-69C0B386ADE1}">
      <dgm:prSet/>
      <dgm:spPr/>
      <dgm:t>
        <a:bodyPr/>
        <a:lstStyle/>
        <a:p>
          <a:endParaRPr lang="en-US"/>
        </a:p>
      </dgm:t>
    </dgm:pt>
    <dgm:pt modelId="{99925E66-436C-441E-8727-75693A6D3BA2}" type="pres">
      <dgm:prSet presAssocID="{CBE094CA-F9CB-4C51-A9C7-5397C32AB17B}" presName="root" presStyleCnt="0">
        <dgm:presLayoutVars>
          <dgm:dir/>
          <dgm:resizeHandles val="exact"/>
        </dgm:presLayoutVars>
      </dgm:prSet>
      <dgm:spPr/>
    </dgm:pt>
    <dgm:pt modelId="{B7A19390-80F4-48FC-8ED1-3376AF1B600F}" type="pres">
      <dgm:prSet presAssocID="{30376212-7878-432C-ABEB-9F791C63BB99}" presName="compNode" presStyleCnt="0"/>
      <dgm:spPr/>
    </dgm:pt>
    <dgm:pt modelId="{C7B7AB25-E64C-4DCC-8DA1-0D38D157E6AA}" type="pres">
      <dgm:prSet presAssocID="{30376212-7878-432C-ABEB-9F791C63BB99}" presName="bgRect" presStyleLbl="bgShp" presStyleIdx="0" presStyleCnt="2"/>
      <dgm:spPr/>
    </dgm:pt>
    <dgm:pt modelId="{E2EFCFFC-4DE1-4D53-B370-999620D2AD7D}" type="pres">
      <dgm:prSet presAssocID="{30376212-7878-432C-ABEB-9F791C63B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8671FD-9A57-4BDC-8DFB-6560D3FD6F8B}" type="pres">
      <dgm:prSet presAssocID="{30376212-7878-432C-ABEB-9F791C63BB99}" presName="spaceRect" presStyleCnt="0"/>
      <dgm:spPr/>
    </dgm:pt>
    <dgm:pt modelId="{E4205CF5-97DB-40B2-9CCF-E535790377C1}" type="pres">
      <dgm:prSet presAssocID="{30376212-7878-432C-ABEB-9F791C63BB99}" presName="parTx" presStyleLbl="revTx" presStyleIdx="0" presStyleCnt="2">
        <dgm:presLayoutVars>
          <dgm:chMax val="0"/>
          <dgm:chPref val="0"/>
        </dgm:presLayoutVars>
      </dgm:prSet>
      <dgm:spPr/>
    </dgm:pt>
    <dgm:pt modelId="{CAD96149-BF4D-4D13-B964-6C4BDACE51E7}" type="pres">
      <dgm:prSet presAssocID="{CE1A58D0-994D-4816-840A-A2533A737AE1}" presName="sibTrans" presStyleCnt="0"/>
      <dgm:spPr/>
    </dgm:pt>
    <dgm:pt modelId="{C7ADD882-1F29-4347-829C-81667D1E1DA5}" type="pres">
      <dgm:prSet presAssocID="{C2DCD1EF-AF1E-4087-8BF9-507A9D67EA6B}" presName="compNode" presStyleCnt="0"/>
      <dgm:spPr/>
    </dgm:pt>
    <dgm:pt modelId="{86F7D27B-E9D3-46C9-BBA9-29224F057929}" type="pres">
      <dgm:prSet presAssocID="{C2DCD1EF-AF1E-4087-8BF9-507A9D67EA6B}" presName="bgRect" presStyleLbl="bgShp" presStyleIdx="1" presStyleCnt="2"/>
      <dgm:spPr/>
    </dgm:pt>
    <dgm:pt modelId="{405D0BFC-A125-47D7-AF7A-0DD2C70BA09A}" type="pres">
      <dgm:prSet presAssocID="{C2DCD1EF-AF1E-4087-8BF9-507A9D67EA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9814FC2-F337-471B-9C22-44EB6F7F48D9}" type="pres">
      <dgm:prSet presAssocID="{C2DCD1EF-AF1E-4087-8BF9-507A9D67EA6B}" presName="spaceRect" presStyleCnt="0"/>
      <dgm:spPr/>
    </dgm:pt>
    <dgm:pt modelId="{E8326ECC-B32C-4230-B408-AF8ACCC6DDFB}" type="pres">
      <dgm:prSet presAssocID="{C2DCD1EF-AF1E-4087-8BF9-507A9D67EA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260446-7C32-4DC7-B466-7804E1005E80}" type="presOf" srcId="{30376212-7878-432C-ABEB-9F791C63BB99}" destId="{E4205CF5-97DB-40B2-9CCF-E535790377C1}" srcOrd="0" destOrd="0" presId="urn:microsoft.com/office/officeart/2018/2/layout/IconVerticalSolidList"/>
    <dgm:cxn modelId="{393E7147-6E60-41E7-AFEE-B83DECC3D27A}" srcId="{CBE094CA-F9CB-4C51-A9C7-5397C32AB17B}" destId="{30376212-7878-432C-ABEB-9F791C63BB99}" srcOrd="0" destOrd="0" parTransId="{9DC403D0-18AE-4354-BA12-E4AE4581FCAA}" sibTransId="{CE1A58D0-994D-4816-840A-A2533A737AE1}"/>
    <dgm:cxn modelId="{6EA26168-D78B-4694-8F49-0914E2399F15}" type="presOf" srcId="{C2DCD1EF-AF1E-4087-8BF9-507A9D67EA6B}" destId="{E8326ECC-B32C-4230-B408-AF8ACCC6DDFB}" srcOrd="0" destOrd="0" presId="urn:microsoft.com/office/officeart/2018/2/layout/IconVerticalSolidList"/>
    <dgm:cxn modelId="{B2F6CC59-3CC6-44EE-921B-69C0B386ADE1}" srcId="{CBE094CA-F9CB-4C51-A9C7-5397C32AB17B}" destId="{C2DCD1EF-AF1E-4087-8BF9-507A9D67EA6B}" srcOrd="1" destOrd="0" parTransId="{1F9E2F6B-BC23-4C0C-B138-46AE442F8108}" sibTransId="{97CC56D7-D757-4195-8E24-9EC0B9F5A3DB}"/>
    <dgm:cxn modelId="{7EAE8AC6-BE38-4441-845E-87D1C4EC1938}" type="presOf" srcId="{CBE094CA-F9CB-4C51-A9C7-5397C32AB17B}" destId="{99925E66-436C-441E-8727-75693A6D3BA2}" srcOrd="0" destOrd="0" presId="urn:microsoft.com/office/officeart/2018/2/layout/IconVerticalSolidList"/>
    <dgm:cxn modelId="{FFC90A39-6CB8-49BA-86ED-3F07E4C98B21}" type="presParOf" srcId="{99925E66-436C-441E-8727-75693A6D3BA2}" destId="{B7A19390-80F4-48FC-8ED1-3376AF1B600F}" srcOrd="0" destOrd="0" presId="urn:microsoft.com/office/officeart/2018/2/layout/IconVerticalSolidList"/>
    <dgm:cxn modelId="{C9EDBDE5-1878-4801-B1D5-5AED44492625}" type="presParOf" srcId="{B7A19390-80F4-48FC-8ED1-3376AF1B600F}" destId="{C7B7AB25-E64C-4DCC-8DA1-0D38D157E6AA}" srcOrd="0" destOrd="0" presId="urn:microsoft.com/office/officeart/2018/2/layout/IconVerticalSolidList"/>
    <dgm:cxn modelId="{0BE3DB97-29C1-4943-90D5-2F1F4A0F2008}" type="presParOf" srcId="{B7A19390-80F4-48FC-8ED1-3376AF1B600F}" destId="{E2EFCFFC-4DE1-4D53-B370-999620D2AD7D}" srcOrd="1" destOrd="0" presId="urn:microsoft.com/office/officeart/2018/2/layout/IconVerticalSolidList"/>
    <dgm:cxn modelId="{8E84157D-36A1-4EE7-AE4C-DBDE5237A5B8}" type="presParOf" srcId="{B7A19390-80F4-48FC-8ED1-3376AF1B600F}" destId="{AF8671FD-9A57-4BDC-8DFB-6560D3FD6F8B}" srcOrd="2" destOrd="0" presId="urn:microsoft.com/office/officeart/2018/2/layout/IconVerticalSolidList"/>
    <dgm:cxn modelId="{5DAE8118-DA2F-4826-8D14-A853820ADDF0}" type="presParOf" srcId="{B7A19390-80F4-48FC-8ED1-3376AF1B600F}" destId="{E4205CF5-97DB-40B2-9CCF-E535790377C1}" srcOrd="3" destOrd="0" presId="urn:microsoft.com/office/officeart/2018/2/layout/IconVerticalSolidList"/>
    <dgm:cxn modelId="{B0E04401-D69C-4254-A346-63F0BCBBEB14}" type="presParOf" srcId="{99925E66-436C-441E-8727-75693A6D3BA2}" destId="{CAD96149-BF4D-4D13-B964-6C4BDACE51E7}" srcOrd="1" destOrd="0" presId="urn:microsoft.com/office/officeart/2018/2/layout/IconVerticalSolidList"/>
    <dgm:cxn modelId="{7D943D2D-4D6A-424C-A26E-C3740CCDF949}" type="presParOf" srcId="{99925E66-436C-441E-8727-75693A6D3BA2}" destId="{C7ADD882-1F29-4347-829C-81667D1E1DA5}" srcOrd="2" destOrd="0" presId="urn:microsoft.com/office/officeart/2018/2/layout/IconVerticalSolidList"/>
    <dgm:cxn modelId="{4DB69F63-E3A4-4C00-95D3-A49A0B1CF524}" type="presParOf" srcId="{C7ADD882-1F29-4347-829C-81667D1E1DA5}" destId="{86F7D27B-E9D3-46C9-BBA9-29224F057929}" srcOrd="0" destOrd="0" presId="urn:microsoft.com/office/officeart/2018/2/layout/IconVerticalSolidList"/>
    <dgm:cxn modelId="{DC77BA54-A182-429E-8C4B-E2CAE55A8D2A}" type="presParOf" srcId="{C7ADD882-1F29-4347-829C-81667D1E1DA5}" destId="{405D0BFC-A125-47D7-AF7A-0DD2C70BA09A}" srcOrd="1" destOrd="0" presId="urn:microsoft.com/office/officeart/2018/2/layout/IconVerticalSolidList"/>
    <dgm:cxn modelId="{C9A2A56F-6D72-4A38-802C-D7B2B935003D}" type="presParOf" srcId="{C7ADD882-1F29-4347-829C-81667D1E1DA5}" destId="{C9814FC2-F337-471B-9C22-44EB6F7F48D9}" srcOrd="2" destOrd="0" presId="urn:microsoft.com/office/officeart/2018/2/layout/IconVerticalSolidList"/>
    <dgm:cxn modelId="{F4FBF19E-D93B-4687-AE15-FAF1D1A260A9}" type="presParOf" srcId="{C7ADD882-1F29-4347-829C-81667D1E1DA5}" destId="{E8326ECC-B32C-4230-B408-AF8ACCC6DD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23A2C-CBBC-4751-A5D4-9360C80011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8500AF6A-DCFB-40FB-93AE-44ECD9DF0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retail is the fastest growth segment with CAGR 14.56. Invest in expanding direct to consumer channels like e-commerce stores. Emphasize digital transformation and customer personalization to strengthen this growth trajectory.</a:t>
          </a:r>
        </a:p>
      </dgm:t>
    </dgm:pt>
    <dgm:pt modelId="{3F686185-7554-4372-9309-DD0635D006CA}" type="parTrans" cxnId="{A50455A6-B2B3-4D4D-ACFF-E038B57A7F1A}">
      <dgm:prSet/>
      <dgm:spPr/>
      <dgm:t>
        <a:bodyPr/>
        <a:lstStyle/>
        <a:p>
          <a:endParaRPr lang="en-US"/>
        </a:p>
      </dgm:t>
    </dgm:pt>
    <dgm:pt modelId="{A3B512CC-AE96-4346-A9E4-810EED16F64B}" type="sibTrans" cxnId="{A50455A6-B2B3-4D4D-ACFF-E038B57A7F1A}">
      <dgm:prSet/>
      <dgm:spPr/>
      <dgm:t>
        <a:bodyPr/>
        <a:lstStyle/>
        <a:p>
          <a:endParaRPr lang="en-US"/>
        </a:p>
      </dgm:t>
    </dgm:pt>
    <dgm:pt modelId="{71F673AC-2F47-470C-A467-D661FCDDB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gross profit margin is stable and slightly improving (49.63% in FY 2023). Continue optimizing the supply chain to minimize costs while maintaining product quality. </a:t>
          </a:r>
        </a:p>
      </dgm:t>
    </dgm:pt>
    <dgm:pt modelId="{E2578794-7FB9-4F47-AD6D-846016B94CF7}" type="parTrans" cxnId="{4F932A8F-FC46-4095-96AA-CF20C12ECDC3}">
      <dgm:prSet/>
      <dgm:spPr/>
      <dgm:t>
        <a:bodyPr/>
        <a:lstStyle/>
        <a:p>
          <a:endParaRPr lang="en-US"/>
        </a:p>
      </dgm:t>
    </dgm:pt>
    <dgm:pt modelId="{FC653C3D-E1F3-45B8-95DE-6FEEC8A88752}" type="sibTrans" cxnId="{4F932A8F-FC46-4095-96AA-CF20C12ECDC3}">
      <dgm:prSet/>
      <dgm:spPr/>
      <dgm:t>
        <a:bodyPr/>
        <a:lstStyle/>
        <a:p>
          <a:endParaRPr lang="en-US"/>
        </a:p>
      </dgm:t>
    </dgm:pt>
    <dgm:pt modelId="{DCB3C411-27EF-4365-B994-CC1C6947873F}" type="pres">
      <dgm:prSet presAssocID="{1FF23A2C-CBBC-4751-A5D4-9360C8001142}" presName="root" presStyleCnt="0">
        <dgm:presLayoutVars>
          <dgm:dir/>
          <dgm:resizeHandles val="exact"/>
        </dgm:presLayoutVars>
      </dgm:prSet>
      <dgm:spPr/>
    </dgm:pt>
    <dgm:pt modelId="{8A512346-03AC-46A3-B9FD-1CC3A9A93EC2}" type="pres">
      <dgm:prSet presAssocID="{8500AF6A-DCFB-40FB-93AE-44ECD9DF058A}" presName="compNode" presStyleCnt="0"/>
      <dgm:spPr/>
    </dgm:pt>
    <dgm:pt modelId="{8D3FFA91-EAB2-421A-90E2-CF9AE676946B}" type="pres">
      <dgm:prSet presAssocID="{8500AF6A-DCFB-40FB-93AE-44ECD9DF058A}" presName="bgRect" presStyleLbl="bgShp" presStyleIdx="0" presStyleCnt="2"/>
      <dgm:spPr/>
    </dgm:pt>
    <dgm:pt modelId="{7EA1809D-DFD8-46C7-A4FA-7354350AB47A}" type="pres">
      <dgm:prSet presAssocID="{8500AF6A-DCFB-40FB-93AE-44ECD9DF05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CE93D65-78D4-467C-884E-05105B17BD44}" type="pres">
      <dgm:prSet presAssocID="{8500AF6A-DCFB-40FB-93AE-44ECD9DF058A}" presName="spaceRect" presStyleCnt="0"/>
      <dgm:spPr/>
    </dgm:pt>
    <dgm:pt modelId="{84BB4DCF-4794-4FC8-B481-19C674034903}" type="pres">
      <dgm:prSet presAssocID="{8500AF6A-DCFB-40FB-93AE-44ECD9DF058A}" presName="parTx" presStyleLbl="revTx" presStyleIdx="0" presStyleCnt="2">
        <dgm:presLayoutVars>
          <dgm:chMax val="0"/>
          <dgm:chPref val="0"/>
        </dgm:presLayoutVars>
      </dgm:prSet>
      <dgm:spPr/>
    </dgm:pt>
    <dgm:pt modelId="{F198F934-0988-433F-AA11-C926C7A907EB}" type="pres">
      <dgm:prSet presAssocID="{A3B512CC-AE96-4346-A9E4-810EED16F64B}" presName="sibTrans" presStyleCnt="0"/>
      <dgm:spPr/>
    </dgm:pt>
    <dgm:pt modelId="{87455719-7425-4116-BA65-8E9B8D3E6588}" type="pres">
      <dgm:prSet presAssocID="{71F673AC-2F47-470C-A467-D661FCDDBB5F}" presName="compNode" presStyleCnt="0"/>
      <dgm:spPr/>
    </dgm:pt>
    <dgm:pt modelId="{029E681B-2236-463D-9241-ED1982C6380A}" type="pres">
      <dgm:prSet presAssocID="{71F673AC-2F47-470C-A467-D661FCDDBB5F}" presName="bgRect" presStyleLbl="bgShp" presStyleIdx="1" presStyleCnt="2"/>
      <dgm:spPr/>
    </dgm:pt>
    <dgm:pt modelId="{AC190334-469D-4B1D-9641-05D2A0F6C2FC}" type="pres">
      <dgm:prSet presAssocID="{71F673AC-2F47-470C-A467-D661FCDDBB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8F16B75-4C37-483F-9CC6-792A63EF4329}" type="pres">
      <dgm:prSet presAssocID="{71F673AC-2F47-470C-A467-D661FCDDBB5F}" presName="spaceRect" presStyleCnt="0"/>
      <dgm:spPr/>
    </dgm:pt>
    <dgm:pt modelId="{56A97464-3E56-4417-A25C-D84F425CF5F4}" type="pres">
      <dgm:prSet presAssocID="{71F673AC-2F47-470C-A467-D661FCDDBB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ABEC5D-BB99-4BB1-A43F-5F00FF18B42D}" type="presOf" srcId="{71F673AC-2F47-470C-A467-D661FCDDBB5F}" destId="{56A97464-3E56-4417-A25C-D84F425CF5F4}" srcOrd="0" destOrd="0" presId="urn:microsoft.com/office/officeart/2018/2/layout/IconVerticalSolidList"/>
    <dgm:cxn modelId="{0C53B560-0D77-48F0-B4C8-6C33D3A41B16}" type="presOf" srcId="{8500AF6A-DCFB-40FB-93AE-44ECD9DF058A}" destId="{84BB4DCF-4794-4FC8-B481-19C674034903}" srcOrd="0" destOrd="0" presId="urn:microsoft.com/office/officeart/2018/2/layout/IconVerticalSolidList"/>
    <dgm:cxn modelId="{4F932A8F-FC46-4095-96AA-CF20C12ECDC3}" srcId="{1FF23A2C-CBBC-4751-A5D4-9360C8001142}" destId="{71F673AC-2F47-470C-A467-D661FCDDBB5F}" srcOrd="1" destOrd="0" parTransId="{E2578794-7FB9-4F47-AD6D-846016B94CF7}" sibTransId="{FC653C3D-E1F3-45B8-95DE-6FEEC8A88752}"/>
    <dgm:cxn modelId="{A50455A6-B2B3-4D4D-ACFF-E038B57A7F1A}" srcId="{1FF23A2C-CBBC-4751-A5D4-9360C8001142}" destId="{8500AF6A-DCFB-40FB-93AE-44ECD9DF058A}" srcOrd="0" destOrd="0" parTransId="{3F686185-7554-4372-9309-DD0635D006CA}" sibTransId="{A3B512CC-AE96-4346-A9E4-810EED16F64B}"/>
    <dgm:cxn modelId="{EC95B3C9-825D-4392-BABB-7B0757237357}" type="presOf" srcId="{1FF23A2C-CBBC-4751-A5D4-9360C8001142}" destId="{DCB3C411-27EF-4365-B994-CC1C6947873F}" srcOrd="0" destOrd="0" presId="urn:microsoft.com/office/officeart/2018/2/layout/IconVerticalSolidList"/>
    <dgm:cxn modelId="{94D37FAA-16E8-4ECC-9B8B-F7FA89414C7B}" type="presParOf" srcId="{DCB3C411-27EF-4365-B994-CC1C6947873F}" destId="{8A512346-03AC-46A3-B9FD-1CC3A9A93EC2}" srcOrd="0" destOrd="0" presId="urn:microsoft.com/office/officeart/2018/2/layout/IconVerticalSolidList"/>
    <dgm:cxn modelId="{2A29B7A7-94D3-4AED-B031-C3D2382CBC6D}" type="presParOf" srcId="{8A512346-03AC-46A3-B9FD-1CC3A9A93EC2}" destId="{8D3FFA91-EAB2-421A-90E2-CF9AE676946B}" srcOrd="0" destOrd="0" presId="urn:microsoft.com/office/officeart/2018/2/layout/IconVerticalSolidList"/>
    <dgm:cxn modelId="{1E8B48CC-3025-409A-B2AF-3B575028338F}" type="presParOf" srcId="{8A512346-03AC-46A3-B9FD-1CC3A9A93EC2}" destId="{7EA1809D-DFD8-46C7-A4FA-7354350AB47A}" srcOrd="1" destOrd="0" presId="urn:microsoft.com/office/officeart/2018/2/layout/IconVerticalSolidList"/>
    <dgm:cxn modelId="{8BBC42D3-B90B-4505-9F98-5C92C6A80E86}" type="presParOf" srcId="{8A512346-03AC-46A3-B9FD-1CC3A9A93EC2}" destId="{FCE93D65-78D4-467C-884E-05105B17BD44}" srcOrd="2" destOrd="0" presId="urn:microsoft.com/office/officeart/2018/2/layout/IconVerticalSolidList"/>
    <dgm:cxn modelId="{A0EB0EB9-0353-4725-8466-A9BC01266745}" type="presParOf" srcId="{8A512346-03AC-46A3-B9FD-1CC3A9A93EC2}" destId="{84BB4DCF-4794-4FC8-B481-19C674034903}" srcOrd="3" destOrd="0" presId="urn:microsoft.com/office/officeart/2018/2/layout/IconVerticalSolidList"/>
    <dgm:cxn modelId="{36848DAC-501D-410A-8B22-20B71DCECB4C}" type="presParOf" srcId="{DCB3C411-27EF-4365-B994-CC1C6947873F}" destId="{F198F934-0988-433F-AA11-C926C7A907EB}" srcOrd="1" destOrd="0" presId="urn:microsoft.com/office/officeart/2018/2/layout/IconVerticalSolidList"/>
    <dgm:cxn modelId="{D73A377C-530C-4982-A5B7-61C897B11B90}" type="presParOf" srcId="{DCB3C411-27EF-4365-B994-CC1C6947873F}" destId="{87455719-7425-4116-BA65-8E9B8D3E6588}" srcOrd="2" destOrd="0" presId="urn:microsoft.com/office/officeart/2018/2/layout/IconVerticalSolidList"/>
    <dgm:cxn modelId="{856BF703-9331-4292-AFBA-2F680CF7F794}" type="presParOf" srcId="{87455719-7425-4116-BA65-8E9B8D3E6588}" destId="{029E681B-2236-463D-9241-ED1982C6380A}" srcOrd="0" destOrd="0" presId="urn:microsoft.com/office/officeart/2018/2/layout/IconVerticalSolidList"/>
    <dgm:cxn modelId="{AF23B9D5-120F-4D40-8A0F-5C27247E3B5D}" type="presParOf" srcId="{87455719-7425-4116-BA65-8E9B8D3E6588}" destId="{AC190334-469D-4B1D-9641-05D2A0F6C2FC}" srcOrd="1" destOrd="0" presId="urn:microsoft.com/office/officeart/2018/2/layout/IconVerticalSolidList"/>
    <dgm:cxn modelId="{8128B9C6-21A5-4FA4-8279-5047CA46C31B}" type="presParOf" srcId="{87455719-7425-4116-BA65-8E9B8D3E6588}" destId="{48F16B75-4C37-483F-9CC6-792A63EF4329}" srcOrd="2" destOrd="0" presId="urn:microsoft.com/office/officeart/2018/2/layout/IconVerticalSolidList"/>
    <dgm:cxn modelId="{5A806A87-4B5F-4A05-841D-48F78DD2FE10}" type="presParOf" srcId="{87455719-7425-4116-BA65-8E9B8D3E6588}" destId="{56A97464-3E56-4417-A25C-D84F425CF5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D31A-3112-4102-9C16-5DEE65E2FBC9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D127-E650-4097-9BF5-38A3F7D634D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01E19A-1689-4228-9509-59282287D736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692764" y="1407"/>
        <a:ext cx="9822835" cy="599796"/>
      </dsp:txXfrm>
    </dsp:sp>
    <dsp:sp modelId="{CB324926-F705-450F-917B-0E2B717DEB65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CDA2-23D1-4DAD-86C8-0F5DF23AFF65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036E15-7CF9-449A-8926-D8CC0E353B08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the Data</a:t>
          </a:r>
        </a:p>
      </dsp:txBody>
      <dsp:txXfrm>
        <a:off x="692764" y="751152"/>
        <a:ext cx="9822835" cy="599796"/>
      </dsp:txXfrm>
    </dsp:sp>
    <dsp:sp modelId="{5AE7E728-F19F-4177-840E-439B9B1B2702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A0905-286A-45E5-9E0F-4A96A15AF65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C0A28-E163-4ED7-8C00-FB48E5FEB522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Structuring  and Populating the P&amp;L  Statement</a:t>
          </a:r>
        </a:p>
      </dsp:txBody>
      <dsp:txXfrm>
        <a:off x="692764" y="1500898"/>
        <a:ext cx="9822835" cy="599796"/>
      </dsp:txXfrm>
    </dsp:sp>
    <dsp:sp modelId="{9E0622F1-337B-4862-9E4B-44E505A0708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1B3D-10DA-4DCE-9FC9-8B66D563252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402D7-DC39-4BFC-BB16-725AC1EE3A1B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Profitability Margin Calculations</a:t>
          </a:r>
        </a:p>
      </dsp:txBody>
      <dsp:txXfrm>
        <a:off x="692764" y="2250643"/>
        <a:ext cx="9822835" cy="599796"/>
      </dsp:txXfrm>
    </dsp:sp>
    <dsp:sp modelId="{503843BC-AC62-4353-B59E-85D2A06CD553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8F8EC-3B7A-4C7C-80FB-BC466A4A5983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C208BF-7515-4EDB-8B73-B11357635BE3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Visualizations</a:t>
          </a:r>
        </a:p>
      </dsp:txBody>
      <dsp:txXfrm>
        <a:off x="692764" y="3000388"/>
        <a:ext cx="9822835" cy="599796"/>
      </dsp:txXfrm>
    </dsp:sp>
    <dsp:sp modelId="{36EDC2C7-B923-4FD3-B8EE-3A63F90DCE90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8EF97-9735-410E-B2DB-A7AB1BA9AEF6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3461C8-E33C-4048-A1B4-E0F4C62BAE74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 and Recommendations.</a:t>
          </a:r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7C8B2-72F2-40E0-A71C-9750B33CAA0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E0E75-B7E6-40F2-B86D-920BFD300DA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0162-2E7E-4A0C-8C93-62B52B13274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ADIDAS wants to know its financial performance for last five years, I as a data analyst, need to prepare an Excel profit and loss(P&amp;L) table for analysis. The table structure should include a revenue breakdown and essential P&amp;L items leading to EBIT.</a:t>
          </a:r>
        </a:p>
      </dsp:txBody>
      <dsp:txXfrm>
        <a:off x="1507738" y="707092"/>
        <a:ext cx="9007861" cy="1305401"/>
      </dsp:txXfrm>
    </dsp:sp>
    <dsp:sp modelId="{6486B6DF-CA56-4545-AFAC-D2F4208145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235F-E93A-4752-BA7F-F73A0977CEC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643D-BAA3-4814-8DF5-F6ABD58C07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analysis aims to provide insights into company’s performance from 2019 to 2023, focusing on revenue growth, profitability margins and the contribution of each business segments.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7AB25-E64C-4DCC-8DA1-0D38D157E6A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FCFFC-4DE1-4D53-B370-999620D2AD7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05CF5-97DB-40B2-9CCF-E535790377C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primary data source for this project was raw financial data extracted from Bloomberg.</a:t>
          </a:r>
        </a:p>
      </dsp:txBody>
      <dsp:txXfrm>
        <a:off x="1507738" y="707092"/>
        <a:ext cx="9007861" cy="1305401"/>
      </dsp:txXfrm>
    </dsp:sp>
    <dsp:sp modelId="{86F7D27B-E9D3-46C9-BBA9-29224F05792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0BFC-A125-47D7-AF7A-0DD2C70BA09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26ECC-B32C-4230-B408-AF8ACCC6DD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 set contains all relevant revenue and expense lines for past 5 years which can be utilized to construct P&amp;L table and perform comprehensive analysis.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FFA91-EAB2-421A-90E2-CF9AE676946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1809D-DFD8-46C7-A4FA-7354350AB47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B4DCF-4794-4FC8-B481-19C67403490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retail is the fastest growth segment with CAGR 14.56. Invest in expanding direct to consumer channels like e-commerce stores. Emphasize digital transformation and customer personalization to strengthen this growth trajectory.</a:t>
          </a:r>
        </a:p>
      </dsp:txBody>
      <dsp:txXfrm>
        <a:off x="1507738" y="707092"/>
        <a:ext cx="9007861" cy="1305401"/>
      </dsp:txXfrm>
    </dsp:sp>
    <dsp:sp modelId="{029E681B-2236-463D-9241-ED1982C6380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90334-469D-4B1D-9641-05D2A0F6C2F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7464-3E56-4417-A25C-D84F425CF5F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gross profit margin is stable and slightly improving (49.63% in FY 2023). Continue optimizing the supply chain to minimize costs while maintaining product quality. 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A850-E610-3E77-3CF8-81C7B2E5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402F9-D26D-9B02-7670-5D384C049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1048-1F6D-7C29-7CE6-BA81C786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9A93-8525-C8EF-03BC-E049FF09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927E-761A-69A6-9788-CA8FCF5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D94-3253-EADB-7245-EC19F23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981FD-E976-D916-6BFF-29913B96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C054-8F1F-ED04-3135-204605C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3849-D83A-CABA-927C-5190AF5F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382D-E384-5103-B667-DB7A9129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9E0A9-E5D5-C45D-AD00-998146FC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CC990-15EB-1D4D-B961-13556CDBD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8ADA-E6FC-D85E-54B6-3F207F77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36C6-51DB-255F-9E13-C3529A67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AF00-235A-DC4E-A046-8E2C8B64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0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71B1-87AB-7527-B4E8-C22B421B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4280-7973-9800-0676-3EBE814D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B658-DD79-A901-0FBE-6D329007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403C-3073-1127-5A79-787DC5B3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2A7-2553-AFDD-E2FD-B95CEC4A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519C-6CEC-7593-968D-57A93EB2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22F8-4E95-C39C-0B8F-909D0537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9D0F-51A5-B527-6A26-360DA752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DE3B-F5BF-F3C1-28EC-4E745B4C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04D4-2478-9DDF-715E-28B05676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5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155A-CBA5-55A1-1527-AE1AC6F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E24-DFC9-710A-3FF5-1152F48A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5201-B00F-D6C5-F025-6767580F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70DE-3709-7544-E456-061E5365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26BD-D47D-454D-10FF-85C9553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BA9A-B75C-89B9-4E42-32A9394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5FC6-0017-0C45-4008-9659B9B2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BC5B-CCB3-C8BF-21A3-F65D5CBD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B261F-A263-A592-9911-0AC2A8B7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404F-6F79-96F3-C3C2-C293B179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8C2AC-3B9A-4C5E-64CF-E944D996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7D5-D8C3-1D93-55CB-24831286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2AA6E-E60B-A61E-C46C-31F0A630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8A3C2-D152-641F-DEFB-61DB1C76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53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0A-77F5-BA65-86AA-16814C1E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4FB9C-F6E0-B4A9-43CC-1AD31327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A11B-01E4-06DD-9A33-E6CF9769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D9AF3-B5B3-A071-306F-886692B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1029-DD46-2C88-FB73-76C01BD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D2AE1-CCC4-3652-CF12-15D6D9B9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D4F4-7945-6479-8D51-AC7158DB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B6F4-5B80-94AB-18FA-E6C0C8E2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8C0D-943F-8E8D-7B7F-27929C88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F00E-891B-176A-3ED9-28D8EE32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8AC3-7ABA-693F-94D1-2338E7E6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6228D-1530-AD87-F74C-5976DC4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A347-1293-2066-BE49-A1ABB88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1098-0A1E-DEB7-168F-BFB4181B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6487D-682B-D119-4BA4-028A1B93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41D1-F6EC-425E-5DC6-5745C744E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5E4FE-946D-31D5-455D-BD713A23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D07A-2176-DA0F-6589-A45A9968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DF63-BDD0-C3BA-5D03-04F59301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C99D-90ED-3358-3BDE-B4FD028A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466A-38C7-C850-0F59-760799F8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3EA3-79FB-BAA3-D284-F12CAEF5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61978-5A91-49F5-A541-F31C30B07644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24A3-FC76-03FB-E7A5-4651A928B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5384-6D02-01E0-3D1F-1161C2E2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44F4F-F657-45B2-99CA-DED66F3A0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4be.cochrane.org/blog/2015/07/14/data-analysis-method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gnifying glass with gears and graphs&#10;&#10;Description automatically generated">
            <a:extLst>
              <a:ext uri="{FF2B5EF4-FFF2-40B4-BE49-F238E27FC236}">
                <a16:creationId xmlns:a16="http://schemas.microsoft.com/office/drawing/2014/main" id="{518B234E-A293-BAA8-9900-0EAA7864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9" r="-1" b="366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6C775-F763-E1BC-8B52-2F0C7305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Analysis and Visualization of P&amp;L data</a:t>
            </a:r>
            <a:endParaRPr lang="en-GB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3E612-BF8E-9642-2633-500C4718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Pushpa Devi</a:t>
            </a:r>
          </a:p>
          <a:p>
            <a:r>
              <a:rPr lang="en-US">
                <a:solidFill>
                  <a:schemeClr val="bg1"/>
                </a:solidFill>
              </a:rPr>
              <a:t>23/11/2024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44A35-FD89-A698-4059-7D263FDCE0C1}"/>
              </a:ext>
            </a:extLst>
          </p:cNvPr>
          <p:cNvSpPr txBox="1"/>
          <p:nvPr/>
        </p:nvSpPr>
        <p:spPr>
          <a:xfrm>
            <a:off x="973603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s4be.cochrane.org/blog/2015/07/14/data-analysis-metho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205-B2B2-65F6-C62C-68FEE42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66137" cy="112370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Data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358F-1B7D-F4E7-833C-5A412278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did the company’s performance measure up during this period?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Total revenue increased from $14,450 in FY 2019 to $19,249 in FY 2023.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Adidas had steady revenue growth across its major segments(Wholesale, Retail, Other businesses)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Were they able to accelerate revenue growth at a healthy rate?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Yes, Adidas was able to accelerate revenue growth at a healthy rate with 7.28% CAGR over the five-year period.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48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DFDE-806D-F1DC-071B-78A8124F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31"/>
            <a:ext cx="4437185" cy="7620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Data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495F-CDCA-FA0A-DB0A-46659F25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5450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Which business segment registered the fastest and slowest growth?</a:t>
            </a:r>
          </a:p>
          <a:p>
            <a:pPr marL="0" indent="0">
              <a:buNone/>
            </a:pPr>
            <a:r>
              <a:rPr lang="en-US" sz="2000"/>
              <a:t>To determine the fastest and slowest growth rates among the business segments, we can use the Compound Annual Growth Rate (CAGR) column: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Retail has fastest growth rate with a CAGR of 14.56%.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Wholesale has slowest growth rate with a CAGR of  4.84%.</a:t>
            </a:r>
          </a:p>
          <a:p>
            <a:pPr marL="0" indent="0">
              <a:buNone/>
            </a:pPr>
            <a:r>
              <a:rPr lang="en-US"/>
              <a:t>Was Adidas successful in maintaining its profitability while increasing revenue?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Yes, Adidas was successful in maintaining its profitability while increasing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Revenue increased from </a:t>
            </a:r>
            <a:r>
              <a:rPr lang="en-US" sz="2000" b="1"/>
              <a:t>14,450.56</a:t>
            </a:r>
            <a:r>
              <a:rPr lang="en-US" sz="2000"/>
              <a:t> (FY 2019) to </a:t>
            </a:r>
            <a:r>
              <a:rPr lang="en-US" sz="2000" b="1"/>
              <a:t>19,249.93</a:t>
            </a:r>
            <a:r>
              <a:rPr lang="en-US" sz="2000"/>
              <a:t> (FY 2023), which is a </a:t>
            </a:r>
            <a:r>
              <a:rPr lang="en-US" sz="2000" b="1"/>
              <a:t>CAGR of 7.43%</a:t>
            </a:r>
            <a:r>
              <a:rPr lang="en-US" sz="2000"/>
              <a:t>.</a:t>
            </a:r>
            <a:r>
              <a:rPr lang="en-US" sz="1400"/>
              <a:t> </a:t>
            </a:r>
            <a:r>
              <a:rPr lang="en-US" sz="2000"/>
              <a:t>EBIT increased from </a:t>
            </a:r>
            <a:r>
              <a:rPr lang="en-US" sz="2000" b="1"/>
              <a:t>730.68</a:t>
            </a:r>
            <a:r>
              <a:rPr lang="en-US" sz="2000"/>
              <a:t> in FY 2019 to </a:t>
            </a:r>
            <a:r>
              <a:rPr lang="en-US" sz="2000" b="1"/>
              <a:t>1,665.71</a:t>
            </a:r>
            <a:r>
              <a:rPr lang="en-US" sz="2000"/>
              <a:t> in FY 2023, reflecting a strong CAGR of </a:t>
            </a:r>
            <a:r>
              <a:rPr lang="en-US" sz="2000" b="1"/>
              <a:t>22.88%</a:t>
            </a:r>
            <a:r>
              <a:rPr lang="en-US" sz="2000"/>
              <a:t>, much higher than the revenue CAGR.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The revenue growth and the significant growth in EBIT suggest enhanced operational efficiency and profitability over the analyzed period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37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729A9-696C-3FC5-A9F6-22EBB58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5660136" cy="90604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200" dirty="0"/>
              <a:t>Recommendations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70ABB-178A-8013-10FD-991FB752B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70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2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6587C4-7C84-4B50-D5A1-9EC4FBD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07" y="2907323"/>
            <a:ext cx="3153507" cy="832339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557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3E4E2-2F56-6550-B153-700F236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930429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200" dirty="0"/>
              <a:t>Project Overview</a:t>
            </a:r>
            <a:endParaRPr lang="en-GB" sz="5200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CEAE6AD-677B-DD44-FAA3-63F6CBC79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303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8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FAA2-19FE-9819-7BB2-0525884C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Problem Statement</a:t>
            </a:r>
            <a:endParaRPr lang="en-GB" sz="52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F809400-2D93-D60C-7C13-FB4629B9D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465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4E273-A7ED-901F-396E-25A126B2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5501640" cy="84508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200" dirty="0"/>
              <a:t>Data set Overview</a:t>
            </a:r>
            <a:endParaRPr lang="en-GB" sz="52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3F353F9-9F99-BA38-5D10-C9227F9FD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16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64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9E390-FEA3-F3A9-5917-40F78EBB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609601"/>
            <a:ext cx="4343079" cy="82919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P&amp;L structuring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D1C664-EC49-1A57-C96D-097ABB52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I created a P&amp;L structure using professional formatting that includes revenue break down and essential P&amp;L items leading to EBIT</a:t>
            </a:r>
          </a:p>
          <a:p>
            <a:r>
              <a:rPr lang="en-US" sz="2000" dirty="0"/>
              <a:t>For clarity I renamed the ‘Operating income ‘ item to EBIT in my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D102-8E76-6DA9-7152-C2E9B5BC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016" y="2060449"/>
            <a:ext cx="5998464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D857A-92C6-F85F-A661-13CF1DFD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609600"/>
            <a:ext cx="4354803" cy="105507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/>
              <a:t>Data Extraction</a:t>
            </a:r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51C382-2B74-76BB-E12A-12FA8E7C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Using INDEX and MATCH functions, I populated the P&amp;L statement by extracting relevant data from the raw Bloomberg file.</a:t>
            </a:r>
          </a:p>
          <a:p>
            <a:r>
              <a:rPr lang="en-US" sz="2000" dirty="0"/>
              <a:t>I created Named Ranges in the source file to use in the formula.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60504-8712-334F-7943-5BD5B269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22" y="2291539"/>
            <a:ext cx="6052778" cy="3316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B3A77-A37C-C4B0-982A-420C1A3C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42" y="1250238"/>
            <a:ext cx="6457782" cy="4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2393D-9843-D36A-4874-3A39BEC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6" y="609600"/>
            <a:ext cx="4309316" cy="105507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700" dirty="0"/>
              <a:t>Profitability margin calculations</a:t>
            </a:r>
            <a:endParaRPr lang="en-GB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3C59-0C93-A807-0740-DBCCD67B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194102"/>
            <a:ext cx="3925952" cy="39085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dirty="0"/>
              <a:t>Gross Profit Margin: I calculated it by dividing Gross Profit by Revenue. It shows company’s operational efficiency.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EBIT Margin: I calculated it by dividing EBIT by Revenue. It indicates the company’s profitability by measuring its net income before interest and taxes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CAGR Calculation: Finally, I computed the Compound Annual Growth rate (CAGR) for Revenue, Gross Profit and EBIT using the following formula.</a:t>
            </a:r>
          </a:p>
          <a:p>
            <a:pPr marL="0" indent="0">
              <a:buNone/>
            </a:pPr>
            <a:r>
              <a:rPr lang="en-US" sz="1400" b="1" dirty="0"/>
              <a:t>CAGR=((Final value/Beginning value)^(1/t)) - 1</a:t>
            </a:r>
            <a:endParaRPr lang="en-GB" sz="1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2BB2A3-A957-1D1A-54C0-9598C244CEBD}"/>
              </a:ext>
            </a:extLst>
          </p:cNvPr>
          <p:cNvSpPr/>
          <p:nvPr/>
        </p:nvSpPr>
        <p:spPr>
          <a:xfrm>
            <a:off x="11113477" y="670560"/>
            <a:ext cx="574431" cy="42109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1192DA-C9E6-C7F9-6A9A-D0F4C8BFCA4B}"/>
              </a:ext>
            </a:extLst>
          </p:cNvPr>
          <p:cNvSpPr/>
          <p:nvPr/>
        </p:nvSpPr>
        <p:spPr>
          <a:xfrm>
            <a:off x="4545052" y="3986075"/>
            <a:ext cx="426351" cy="55052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836693-29E9-402F-F864-B4D55EF59E74}"/>
              </a:ext>
            </a:extLst>
          </p:cNvPr>
          <p:cNvSpPr/>
          <p:nvPr/>
        </p:nvSpPr>
        <p:spPr>
          <a:xfrm>
            <a:off x="4428534" y="5123750"/>
            <a:ext cx="426351" cy="55052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38CA6-9938-2740-EC2F-2557B15E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009" y="1512748"/>
            <a:ext cx="6268900" cy="38862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7B32F-6E88-6E43-36DD-0A6BCB9F6284}"/>
              </a:ext>
            </a:extLst>
          </p:cNvPr>
          <p:cNvCxnSpPr>
            <a:stCxn id="20" idx="4"/>
          </p:cNvCxnSpPr>
          <p:nvPr/>
        </p:nvCxnSpPr>
        <p:spPr>
          <a:xfrm flipH="1">
            <a:off x="11399520" y="1091654"/>
            <a:ext cx="1173" cy="1102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65595-C104-7F5F-DA8D-952DA8BDE668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971403" y="4261339"/>
            <a:ext cx="4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87623-66AD-C87B-EDB8-4763B84E4FF1}"/>
              </a:ext>
            </a:extLst>
          </p:cNvPr>
          <p:cNvCxnSpPr>
            <a:stCxn id="36" idx="6"/>
          </p:cNvCxnSpPr>
          <p:nvPr/>
        </p:nvCxnSpPr>
        <p:spPr>
          <a:xfrm flipV="1">
            <a:off x="4854885" y="5264085"/>
            <a:ext cx="560622" cy="13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C34C-0156-34B5-4F74-56950E34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597"/>
            <a:ext cx="4736227" cy="90261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Data Visualization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57D306-CF9A-CA11-C889-34EA05BA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I created a stacked column chart to provide a comprehensive view on how different business lines (Wholesale,  Retail, Other Businesses) contributed to revenue and how the firm’s EBIT margin evolved.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 included  EBIT% as a secondary axis for a clear understanding of this development.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B4A86-AB73-B2F4-00DA-95921A94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4" y="1719072"/>
            <a:ext cx="5256972" cy="39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56E4-1C9C-8BBD-F506-0DDF32DC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547815"/>
            <a:ext cx="3809999" cy="91757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/>
              <a:t>Data visualization</a:t>
            </a:r>
            <a:endParaRPr lang="en-GB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488F6-B65D-ACEE-E504-4C00E579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46" y="304801"/>
            <a:ext cx="6922533" cy="1731264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stacked bar chart provides a detailed breakdown of </a:t>
            </a:r>
            <a:r>
              <a:rPr lang="en-US" sz="1600" b="1" dirty="0"/>
              <a:t>Adidas' financial performance</a:t>
            </a:r>
            <a:r>
              <a:rPr lang="en-US" sz="1600" dirty="0"/>
              <a:t> over the fiscal years FY 2019 to FY 2023, showing Revenue, Cost of Revenue, Operating Expenses, and EBIT.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line chart shows the trends for Revenue, Gross Profit, and EBIT (Earnings Before Interest and Taxes) over the fiscal years FY 2019 to FY 2023</a:t>
            </a:r>
          </a:p>
          <a:p>
            <a:endParaRPr lang="en-GB" sz="2000" dirty="0"/>
          </a:p>
        </p:txBody>
      </p:sp>
      <p:pic>
        <p:nvPicPr>
          <p:cNvPr id="13" name="Picture 1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5BB57DA-4E05-AD7B-3CB2-85D33E98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72210"/>
            <a:ext cx="5167185" cy="3210573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3BBB804-A399-6F58-4A34-A437F29B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672210"/>
            <a:ext cx="5167185" cy="32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770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Analysis and Visualization of P&amp;L data</vt:lpstr>
      <vt:lpstr>Project Overview</vt:lpstr>
      <vt:lpstr>Problem Statement</vt:lpstr>
      <vt:lpstr>Data set Overview</vt:lpstr>
      <vt:lpstr>P&amp;L structuring</vt:lpstr>
      <vt:lpstr>Data Extraction</vt:lpstr>
      <vt:lpstr>Profitability margin calculations</vt:lpstr>
      <vt:lpstr>Data Visualization</vt:lpstr>
      <vt:lpstr>Data visualization</vt:lpstr>
      <vt:lpstr>Data interpretation</vt:lpstr>
      <vt:lpstr>Data interpretation</vt:lpstr>
      <vt:lpstr>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Varma Uppalapati</dc:creator>
  <cp:lastModifiedBy>Rudra Varma Uppalapati</cp:lastModifiedBy>
  <cp:revision>9</cp:revision>
  <dcterms:created xsi:type="dcterms:W3CDTF">2024-11-23T15:45:02Z</dcterms:created>
  <dcterms:modified xsi:type="dcterms:W3CDTF">2024-11-30T16:34:38Z</dcterms:modified>
</cp:coreProperties>
</file>