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12179299" cy="6857998"/>
          </a:xfrm>
          <a:prstGeom prst="rect">
            <a:avLst/>
          </a:prstGeom>
        </p:spPr>
      </p:pic>
      <p:sp>
        <p:nvSpPr>
          <p:cNvPr id="2" name="Holder 2"/>
          <p:cNvSpPr>
            <a:spLocks noGrp="1"/>
          </p:cNvSpPr>
          <p:nvPr>
            <p:ph type="title"/>
          </p:nvPr>
        </p:nvSpPr>
        <p:spPr>
          <a:xfrm>
            <a:off x="2547873" y="323799"/>
            <a:ext cx="7096252" cy="346075"/>
          </a:xfrm>
          <a:prstGeom prst="rect">
            <a:avLst/>
          </a:prstGeom>
        </p:spPr>
        <p:txBody>
          <a:bodyPr wrap="square" lIns="0" tIns="0" rIns="0" bIns="0">
            <a:spAutoFit/>
          </a:bodyPr>
          <a:lstStyle>
            <a:lvl1pPr>
              <a:defRPr sz="21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hyperlink" Target="mailto:ASIT-KUMAR.DAS@CAPGEMINI.COM" TargetMode="Externa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5104" y="2539110"/>
            <a:ext cx="86423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6FAC"/>
                </a:solidFill>
                <a:latin typeface="Verdana" panose="020B0604030504040204"/>
                <a:cs typeface="Verdana" panose="020B0604030504040204"/>
              </a:rPr>
              <a:t>Strengths</a:t>
            </a:r>
            <a:endParaRPr sz="1200">
              <a:latin typeface="Verdana" panose="020B0604030504040204"/>
              <a:cs typeface="Verdana" panose="020B0604030504040204"/>
            </a:endParaRPr>
          </a:p>
        </p:txBody>
      </p:sp>
      <p:sp>
        <p:nvSpPr>
          <p:cNvPr id="3" name="object 3"/>
          <p:cNvSpPr txBox="1"/>
          <p:nvPr/>
        </p:nvSpPr>
        <p:spPr>
          <a:xfrm>
            <a:off x="5235144" y="2613940"/>
            <a:ext cx="1851456" cy="197490"/>
          </a:xfrm>
          <a:prstGeom prst="rect">
            <a:avLst/>
          </a:prstGeom>
        </p:spPr>
        <p:txBody>
          <a:bodyPr vert="horz" wrap="square" lIns="0" tIns="12700" rIns="0" bIns="0" rtlCol="0">
            <a:spAutoFit/>
          </a:bodyPr>
          <a:lstStyle/>
          <a:p>
            <a:pPr marL="12700">
              <a:lnSpc>
                <a:spcPct val="100000"/>
              </a:lnSpc>
              <a:spcBef>
                <a:spcPts val="100"/>
              </a:spcBef>
            </a:pPr>
            <a:r>
              <a:rPr lang="en-IN" sz="1200" b="1" spc="-5" dirty="0">
                <a:solidFill>
                  <a:srgbClr val="006FAC"/>
                </a:solidFill>
                <a:latin typeface="Verdana" panose="020B0604030504040204"/>
                <a:cs typeface="Verdana" panose="020B0604030504040204"/>
              </a:rPr>
              <a:t>Spring Project</a:t>
            </a:r>
            <a:endParaRPr sz="1200" dirty="0">
              <a:latin typeface="Verdana" panose="020B0604030504040204"/>
              <a:cs typeface="Verdana" panose="020B0604030504040204"/>
            </a:endParaRPr>
          </a:p>
        </p:txBody>
      </p:sp>
      <p:sp>
        <p:nvSpPr>
          <p:cNvPr id="20" name="Content Placeholder 19"/>
          <p:cNvSpPr>
            <a:spLocks noGrp="1"/>
          </p:cNvSpPr>
          <p:nvPr>
            <p:ph sz="half" idx="3"/>
          </p:nvPr>
        </p:nvSpPr>
        <p:spPr>
          <a:xfrm flipH="1" flipV="1">
            <a:off x="9528810" y="8643620"/>
            <a:ext cx="333375" cy="1922780"/>
          </a:xfrm>
        </p:spPr>
        <p:txBody>
          <a:bodyPr wrap="square"/>
          <a:p>
            <a:endParaRPr lang="en-US"/>
          </a:p>
        </p:txBody>
      </p:sp>
      <p:sp>
        <p:nvSpPr>
          <p:cNvPr id="4" name="object 4"/>
          <p:cNvSpPr txBox="1"/>
          <p:nvPr/>
        </p:nvSpPr>
        <p:spPr>
          <a:xfrm>
            <a:off x="2260600" y="1676400"/>
            <a:ext cx="889000" cy="492125"/>
          </a:xfrm>
          <a:prstGeom prst="rect">
            <a:avLst/>
          </a:prstGeom>
        </p:spPr>
        <p:txBody>
          <a:bodyPr vert="horz" wrap="square" lIns="0" tIns="12700" rIns="0" bIns="0" rtlCol="0">
            <a:spAutoFit/>
          </a:bodyPr>
          <a:lstStyle/>
          <a:p>
            <a:pPr marL="12700" marR="5080">
              <a:lnSpc>
                <a:spcPct val="142000"/>
              </a:lnSpc>
              <a:spcBef>
                <a:spcPts val="100"/>
              </a:spcBef>
            </a:pPr>
            <a:r>
              <a:rPr sz="1100" b="1" spc="-5" dirty="0">
                <a:solidFill>
                  <a:srgbClr val="FFFFFF"/>
                </a:solidFill>
                <a:latin typeface="Verdana" panose="020B0604030504040204"/>
                <a:cs typeface="Verdana" panose="020B0604030504040204"/>
              </a:rPr>
              <a:t>Email ID: </a:t>
            </a:r>
            <a:r>
              <a:rPr sz="1100" b="1" dirty="0">
                <a:solidFill>
                  <a:srgbClr val="FFFFFF"/>
                </a:solidFill>
                <a:latin typeface="Verdana" panose="020B0604030504040204"/>
                <a:cs typeface="Verdana" panose="020B0604030504040204"/>
              </a:rPr>
              <a:t> </a:t>
            </a:r>
            <a:r>
              <a:rPr sz="1100" b="1" spc="-5" dirty="0">
                <a:solidFill>
                  <a:srgbClr val="FFFFFF"/>
                </a:solidFill>
                <a:latin typeface="Verdana" panose="020B0604030504040204"/>
                <a:cs typeface="Verdana" panose="020B0604030504040204"/>
              </a:rPr>
              <a:t>Mobile</a:t>
            </a:r>
            <a:r>
              <a:rPr sz="1100" b="1" spc="-90" dirty="0">
                <a:solidFill>
                  <a:srgbClr val="FFFFFF"/>
                </a:solidFill>
                <a:latin typeface="Verdana" panose="020B0604030504040204"/>
                <a:cs typeface="Verdana" panose="020B0604030504040204"/>
              </a:rPr>
              <a:t> </a:t>
            </a:r>
            <a:r>
              <a:rPr sz="1100" b="1" dirty="0">
                <a:solidFill>
                  <a:srgbClr val="FFFFFF"/>
                </a:solidFill>
                <a:latin typeface="Verdana" panose="020B0604030504040204"/>
                <a:cs typeface="Verdana" panose="020B0604030504040204"/>
              </a:rPr>
              <a:t>No:</a:t>
            </a:r>
            <a:endParaRPr sz="1100" dirty="0">
              <a:latin typeface="Verdana" panose="020B0604030504040204"/>
              <a:cs typeface="Verdana" panose="020B0604030504040204"/>
            </a:endParaRPr>
          </a:p>
        </p:txBody>
      </p:sp>
      <p:sp>
        <p:nvSpPr>
          <p:cNvPr id="5" name="object 5"/>
          <p:cNvSpPr txBox="1"/>
          <p:nvPr/>
        </p:nvSpPr>
        <p:spPr>
          <a:xfrm>
            <a:off x="2438400" y="2188845"/>
            <a:ext cx="564515" cy="18224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panose="020B0604030504040204"/>
                <a:cs typeface="Verdana" panose="020B0604030504040204"/>
              </a:rPr>
              <a:t>Grade:</a:t>
            </a:r>
            <a:endParaRPr sz="1100">
              <a:latin typeface="Verdana" panose="020B0604030504040204"/>
              <a:cs typeface="Verdana" panose="020B0604030504040204"/>
            </a:endParaRPr>
          </a:p>
        </p:txBody>
      </p:sp>
      <p:pic>
        <p:nvPicPr>
          <p:cNvPr id="6" name="object 6"/>
          <p:cNvPicPr/>
          <p:nvPr/>
        </p:nvPicPr>
        <p:blipFill>
          <a:blip r:embed="rId1" cstate="print"/>
          <a:stretch>
            <a:fillRect/>
          </a:stretch>
        </p:blipFill>
        <p:spPr>
          <a:xfrm>
            <a:off x="77720" y="2133600"/>
            <a:ext cx="611098" cy="612648"/>
          </a:xfrm>
          <a:prstGeom prst="rect">
            <a:avLst/>
          </a:prstGeom>
        </p:spPr>
      </p:pic>
      <p:sp>
        <p:nvSpPr>
          <p:cNvPr id="7" name="object 7"/>
          <p:cNvSpPr txBox="1"/>
          <p:nvPr/>
        </p:nvSpPr>
        <p:spPr>
          <a:xfrm>
            <a:off x="4480686" y="2912110"/>
            <a:ext cx="4589780" cy="1283335"/>
          </a:xfrm>
          <a:prstGeom prst="rect">
            <a:avLst/>
          </a:prstGeom>
        </p:spPr>
        <p:txBody>
          <a:bodyPr vert="horz" wrap="square" lIns="0" tIns="13335" rIns="0" bIns="0" rtlCol="0">
            <a:spAutoFit/>
          </a:bodyPr>
          <a:lstStyle/>
          <a:p>
            <a:pPr marL="12700" marR="5080" algn="just">
              <a:lnSpc>
                <a:spcPct val="103000"/>
              </a:lnSpc>
              <a:spcBef>
                <a:spcPts val="1025"/>
              </a:spcBef>
            </a:pPr>
            <a:r>
              <a:rPr lang="en-US" altLang="en-IN" sz="1200" b="1" dirty="0">
                <a:latin typeface="Arial MT"/>
                <a:cs typeface="Arial MT"/>
              </a:rPr>
              <a:t>NAME BOARD GIFT SHOPE</a:t>
            </a:r>
            <a:endParaRPr lang="en-US" altLang="en-IN" sz="1200" b="1" dirty="0">
              <a:latin typeface="Arial MT"/>
              <a:cs typeface="Arial MT"/>
            </a:endParaRPr>
          </a:p>
          <a:p>
            <a:pPr marL="12700" marR="5080" algn="just">
              <a:lnSpc>
                <a:spcPct val="103000"/>
              </a:lnSpc>
              <a:spcBef>
                <a:spcPts val="1025"/>
              </a:spcBef>
            </a:pPr>
            <a:r>
              <a:rPr lang="en-US" sz="1200" dirty="0">
                <a:sym typeface="+mn-ea"/>
              </a:rPr>
              <a:t>By using this Name Board Gift Application People around the world can order and gift their precious Gifts to their loved ones .They can find unique and standard quality designs gifts and order the customized design , A gift or a present is an item given to someone without the expectation of payment or anything in return.</a:t>
            </a:r>
            <a:endParaRPr sz="1200" dirty="0">
              <a:cs typeface="Arial MT"/>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5" dirty="0"/>
              <a:t>Pushpa Muddana</a:t>
            </a:r>
            <a:endParaRPr lang="en-US" spc="-5" dirty="0"/>
          </a:p>
        </p:txBody>
      </p:sp>
      <p:sp>
        <p:nvSpPr>
          <p:cNvPr id="9" name="object 9"/>
          <p:cNvSpPr txBox="1"/>
          <p:nvPr/>
        </p:nvSpPr>
        <p:spPr>
          <a:xfrm>
            <a:off x="2392426" y="735838"/>
            <a:ext cx="2290445" cy="814069"/>
          </a:xfrm>
          <a:prstGeom prst="rect">
            <a:avLst/>
          </a:prstGeom>
        </p:spPr>
        <p:txBody>
          <a:bodyPr vert="horz" wrap="square" lIns="0" tIns="13335" rIns="0" bIns="0" rtlCol="0">
            <a:spAutoFit/>
          </a:bodyPr>
          <a:lstStyle/>
          <a:p>
            <a:pPr marL="167640">
              <a:lnSpc>
                <a:spcPct val="100000"/>
              </a:lnSpc>
              <a:spcBef>
                <a:spcPts val="105"/>
              </a:spcBef>
            </a:pPr>
            <a:r>
              <a:rPr sz="1400" spc="-5" dirty="0">
                <a:solidFill>
                  <a:srgbClr val="FFFFFF"/>
                </a:solidFill>
                <a:latin typeface="Arial MT"/>
                <a:cs typeface="Arial MT"/>
              </a:rPr>
              <a:t>Analyst/Software</a:t>
            </a:r>
            <a:r>
              <a:rPr sz="1400" spc="-30" dirty="0">
                <a:solidFill>
                  <a:srgbClr val="FFFFFF"/>
                </a:solidFill>
                <a:latin typeface="Arial MT"/>
                <a:cs typeface="Arial MT"/>
              </a:rPr>
              <a:t> </a:t>
            </a:r>
            <a:r>
              <a:rPr sz="1400" dirty="0">
                <a:solidFill>
                  <a:srgbClr val="FFFFFF"/>
                </a:solidFill>
                <a:latin typeface="Arial MT"/>
                <a:cs typeface="Arial MT"/>
              </a:rPr>
              <a:t>Engineer</a:t>
            </a:r>
            <a:endParaRPr sz="1400" dirty="0">
              <a:latin typeface="Arial MT"/>
              <a:cs typeface="Arial MT"/>
            </a:endParaRPr>
          </a:p>
          <a:p>
            <a:pPr>
              <a:lnSpc>
                <a:spcPct val="100000"/>
              </a:lnSpc>
            </a:pPr>
            <a:endParaRPr sz="1500" dirty="0">
              <a:latin typeface="Arial MT"/>
              <a:cs typeface="Arial MT"/>
            </a:endParaRPr>
          </a:p>
          <a:p>
            <a:pPr>
              <a:lnSpc>
                <a:spcPct val="100000"/>
              </a:lnSpc>
              <a:spcBef>
                <a:spcPts val="40"/>
              </a:spcBef>
            </a:pPr>
            <a:endParaRPr sz="1250" dirty="0">
              <a:latin typeface="Arial MT"/>
              <a:cs typeface="Arial MT"/>
            </a:endParaRPr>
          </a:p>
          <a:p>
            <a:pPr marL="50800">
              <a:lnSpc>
                <a:spcPct val="100000"/>
              </a:lnSpc>
            </a:pPr>
            <a:r>
              <a:rPr sz="1100" b="1" dirty="0">
                <a:solidFill>
                  <a:srgbClr val="FFFFFF"/>
                </a:solidFill>
                <a:latin typeface="Verdana" panose="020B0604030504040204"/>
                <a:cs typeface="Verdana" panose="020B0604030504040204"/>
              </a:rPr>
              <a:t>Base</a:t>
            </a:r>
            <a:r>
              <a:rPr sz="1100" b="1" spc="-25" dirty="0">
                <a:solidFill>
                  <a:srgbClr val="FFFFFF"/>
                </a:solidFill>
                <a:latin typeface="Verdana" panose="020B0604030504040204"/>
                <a:cs typeface="Verdana" panose="020B0604030504040204"/>
              </a:rPr>
              <a:t> </a:t>
            </a:r>
            <a:r>
              <a:rPr sz="1100" b="1" spc="-5" dirty="0">
                <a:solidFill>
                  <a:srgbClr val="FFFFFF"/>
                </a:solidFill>
                <a:latin typeface="Verdana" panose="020B0604030504040204"/>
                <a:cs typeface="Verdana" panose="020B0604030504040204"/>
              </a:rPr>
              <a:t>Location:</a:t>
            </a:r>
            <a:r>
              <a:rPr sz="1100" b="1" spc="210" dirty="0">
                <a:solidFill>
                  <a:srgbClr val="FFFFFF"/>
                </a:solidFill>
                <a:latin typeface="Verdana" panose="020B0604030504040204"/>
                <a:cs typeface="Verdana" panose="020B0604030504040204"/>
              </a:rPr>
              <a:t> </a:t>
            </a:r>
            <a:r>
              <a:rPr sz="1650" baseline="8000" dirty="0">
                <a:solidFill>
                  <a:srgbClr val="FFFFFF"/>
                </a:solidFill>
                <a:latin typeface="Arial MT"/>
                <a:cs typeface="Arial MT"/>
              </a:rPr>
              <a:t>Mumbai</a:t>
            </a:r>
            <a:endParaRPr sz="1650" baseline="8000" dirty="0">
              <a:latin typeface="Arial MT"/>
              <a:cs typeface="Arial MT"/>
            </a:endParaRPr>
          </a:p>
        </p:txBody>
      </p:sp>
      <p:sp>
        <p:nvSpPr>
          <p:cNvPr id="10" name="object 10"/>
          <p:cNvSpPr txBox="1"/>
          <p:nvPr/>
        </p:nvSpPr>
        <p:spPr>
          <a:xfrm>
            <a:off x="3352800" y="1496695"/>
            <a:ext cx="4675505" cy="691515"/>
          </a:xfrm>
          <a:prstGeom prst="rect">
            <a:avLst/>
          </a:prstGeom>
        </p:spPr>
        <p:txBody>
          <a:bodyPr vert="horz" wrap="square" lIns="0" tIns="91440" rIns="0" bIns="0" rtlCol="0">
            <a:spAutoFit/>
          </a:bodyPr>
          <a:lstStyle/>
          <a:p>
            <a:pPr marL="12700">
              <a:lnSpc>
                <a:spcPct val="100000"/>
              </a:lnSpc>
              <a:spcBef>
                <a:spcPts val="720"/>
              </a:spcBef>
            </a:pPr>
            <a:r>
              <a:rPr lang="en-US" altLang="en-IN" sz="1100" b="1" dirty="0">
                <a:solidFill>
                  <a:srgbClr val="FFFFFF"/>
                </a:solidFill>
                <a:latin typeface="Verdana" panose="020B0604030504040204"/>
                <a:cs typeface="Verdana" panose="020B0604030504040204"/>
                <a:hlinkClick r:id="rId2"/>
              </a:rPr>
              <a:t>MUDDANA-PUSHPA-VENKATA-RAMYA.VANI@CAPGEMINI.COM</a:t>
            </a:r>
            <a:r>
              <a:rPr lang="en-IN" sz="1100" b="1" dirty="0">
                <a:solidFill>
                  <a:srgbClr val="FFFFFF"/>
                </a:solidFill>
                <a:latin typeface="Verdana" panose="020B0604030504040204"/>
                <a:cs typeface="Verdana" panose="020B0604030504040204"/>
                <a:hlinkClick r:id="rId2"/>
              </a:rPr>
              <a:t> </a:t>
            </a:r>
            <a:endParaRPr lang="en-IN" sz="1100" b="1" dirty="0">
              <a:solidFill>
                <a:srgbClr val="FFFFFF"/>
              </a:solidFill>
              <a:latin typeface="Verdana" panose="020B0604030504040204"/>
              <a:cs typeface="Verdana" panose="020B0604030504040204"/>
            </a:endParaRPr>
          </a:p>
          <a:p>
            <a:pPr marL="12700">
              <a:lnSpc>
                <a:spcPct val="100000"/>
              </a:lnSpc>
              <a:spcBef>
                <a:spcPts val="720"/>
              </a:spcBef>
            </a:pPr>
            <a:r>
              <a:rPr sz="1100" spc="-5" dirty="0">
                <a:solidFill>
                  <a:srgbClr val="FFFFFF"/>
                </a:solidFill>
                <a:latin typeface="Arial MT"/>
                <a:cs typeface="Arial MT"/>
              </a:rPr>
              <a:t>+91</a:t>
            </a:r>
            <a:r>
              <a:rPr lang="en-IN" sz="1100" spc="-5" dirty="0">
                <a:solidFill>
                  <a:srgbClr val="FFFFFF"/>
                </a:solidFill>
                <a:latin typeface="Arial MT"/>
                <a:cs typeface="Arial MT"/>
              </a:rPr>
              <a:t>-</a:t>
            </a:r>
            <a:r>
              <a:rPr lang="en-US" altLang="en-IN" sz="1100" spc="-5" dirty="0">
                <a:solidFill>
                  <a:srgbClr val="FFFFFF"/>
                </a:solidFill>
                <a:latin typeface="Arial MT"/>
                <a:cs typeface="Arial MT"/>
              </a:rPr>
              <a:t>9573535178</a:t>
            </a:r>
            <a:endParaRPr lang="en-US" altLang="en-IN" sz="1100" spc="-5" dirty="0">
              <a:solidFill>
                <a:srgbClr val="FFFFFF"/>
              </a:solidFill>
              <a:latin typeface="Arial MT"/>
              <a:cs typeface="Arial MT"/>
            </a:endParaRPr>
          </a:p>
        </p:txBody>
      </p:sp>
      <p:sp>
        <p:nvSpPr>
          <p:cNvPr id="11" name="object 11"/>
          <p:cNvSpPr txBox="1"/>
          <p:nvPr/>
        </p:nvSpPr>
        <p:spPr>
          <a:xfrm>
            <a:off x="462787" y="3009112"/>
            <a:ext cx="3126740" cy="513080"/>
          </a:xfrm>
          <a:prstGeom prst="rect">
            <a:avLst/>
          </a:prstGeom>
        </p:spPr>
        <p:txBody>
          <a:bodyPr vert="horz" wrap="square" lIns="0" tIns="12065" rIns="0" bIns="0" rtlCol="0">
            <a:spAutoFit/>
          </a:bodyPr>
          <a:lstStyle/>
          <a:p>
            <a:pPr marL="210820" marR="5080" indent="-198120">
              <a:lnSpc>
                <a:spcPct val="114000"/>
              </a:lnSpc>
              <a:spcBef>
                <a:spcPts val="95"/>
              </a:spcBef>
            </a:pPr>
            <a:r>
              <a:rPr sz="1400" b="1" spc="-5" dirty="0">
                <a:latin typeface="Arial" panose="020B0604020202020204"/>
                <a:cs typeface="Arial" panose="020B0604020202020204"/>
              </a:rPr>
              <a:t>Full Stack Developer trained on Java </a:t>
            </a:r>
            <a:r>
              <a:rPr sz="1400" b="1" spc="-375" dirty="0">
                <a:latin typeface="Arial" panose="020B0604020202020204"/>
                <a:cs typeface="Arial" panose="020B0604020202020204"/>
              </a:rPr>
              <a:t> </a:t>
            </a:r>
            <a:r>
              <a:rPr sz="1400" b="1" spc="-5" dirty="0">
                <a:latin typeface="Arial" panose="020B0604020202020204"/>
                <a:cs typeface="Arial" panose="020B0604020202020204"/>
              </a:rPr>
              <a:t>Hands</a:t>
            </a:r>
            <a:r>
              <a:rPr sz="1400" b="1" spc="-25" dirty="0">
                <a:latin typeface="Arial" panose="020B0604020202020204"/>
                <a:cs typeface="Arial" panose="020B0604020202020204"/>
              </a:rPr>
              <a:t> </a:t>
            </a:r>
            <a:r>
              <a:rPr sz="1400" b="1" dirty="0">
                <a:latin typeface="Arial" panose="020B0604020202020204"/>
                <a:cs typeface="Arial" panose="020B0604020202020204"/>
              </a:rPr>
              <a:t>on</a:t>
            </a:r>
            <a:r>
              <a:rPr sz="1400" b="1" spc="-5" dirty="0">
                <a:latin typeface="Arial" panose="020B0604020202020204"/>
                <a:cs typeface="Arial" panose="020B0604020202020204"/>
              </a:rPr>
              <a:t> experience</a:t>
            </a:r>
            <a:r>
              <a:rPr sz="1400" b="1" spc="-15" dirty="0">
                <a:latin typeface="Arial" panose="020B0604020202020204"/>
                <a:cs typeface="Arial" panose="020B0604020202020204"/>
              </a:rPr>
              <a:t> </a:t>
            </a:r>
            <a:r>
              <a:rPr sz="1400" b="1" spc="-5" dirty="0">
                <a:latin typeface="Arial" panose="020B0604020202020204"/>
                <a:cs typeface="Arial" panose="020B0604020202020204"/>
              </a:rPr>
              <a:t>on</a:t>
            </a:r>
            <a:endParaRPr sz="1400">
              <a:latin typeface="Arial" panose="020B0604020202020204"/>
              <a:cs typeface="Arial" panose="020B0604020202020204"/>
            </a:endParaRPr>
          </a:p>
        </p:txBody>
      </p:sp>
      <p:sp>
        <p:nvSpPr>
          <p:cNvPr id="12" name="object 12"/>
          <p:cNvSpPr txBox="1"/>
          <p:nvPr/>
        </p:nvSpPr>
        <p:spPr>
          <a:xfrm>
            <a:off x="462787" y="3740886"/>
            <a:ext cx="3517467" cy="1731243"/>
          </a:xfrm>
          <a:prstGeom prst="rect">
            <a:avLst/>
          </a:prstGeom>
        </p:spPr>
        <p:txBody>
          <a:bodyPr vert="horz" wrap="square" lIns="0" tIns="43180" rIns="0" bIns="0" rtlCol="0">
            <a:spAutoFit/>
          </a:bodyPr>
          <a:lstStyle/>
          <a:p>
            <a:pPr marL="297815" indent="-285750">
              <a:lnSpc>
                <a:spcPct val="100000"/>
              </a:lnSpc>
              <a:spcBef>
                <a:spcPts val="340"/>
              </a:spcBef>
              <a:buFont typeface="Arial" panose="020B0604020202020204" pitchFamily="34" charset="0"/>
              <a:buChar char="•"/>
              <a:tabLst>
                <a:tab pos="185420" algn="l"/>
              </a:tabLst>
            </a:pPr>
            <a:r>
              <a:rPr lang="en-IN"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Git</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and</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GitHub.</a:t>
            </a:r>
            <a:endParaRPr sz="1400" dirty="0">
              <a:latin typeface="Times New Roman" panose="02020603050405020304"/>
              <a:cs typeface="Times New Roman" panose="02020603050405020304"/>
            </a:endParaRPr>
          </a:p>
          <a:p>
            <a:pPr marL="297815" indent="-285750">
              <a:lnSpc>
                <a:spcPct val="100000"/>
              </a:lnSpc>
              <a:spcBef>
                <a:spcPts val="240"/>
              </a:spcBef>
              <a:buFont typeface="Arial" panose="020B0604020202020204" pitchFamily="34" charset="0"/>
              <a:buChar char="•"/>
              <a:tabLst>
                <a:tab pos="185420" algn="l"/>
              </a:tabLst>
            </a:pPr>
            <a:r>
              <a:rPr lang="en-IN" sz="1400" spc="-5" dirty="0">
                <a:latin typeface="Times New Roman" panose="02020603050405020304"/>
                <a:cs typeface="Times New Roman" panose="02020603050405020304"/>
              </a:rPr>
              <a:t> MongoDB</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&amp;</a:t>
            </a:r>
            <a:r>
              <a:rPr sz="1400" spc="-15" dirty="0">
                <a:latin typeface="Times New Roman" panose="02020603050405020304"/>
                <a:cs typeface="Times New Roman" panose="02020603050405020304"/>
              </a:rPr>
              <a:t> </a:t>
            </a:r>
            <a:r>
              <a:rPr lang="en-IN" sz="1400" spc="-15" dirty="0" err="1">
                <a:latin typeface="Times New Roman" panose="02020603050405020304"/>
                <a:cs typeface="Times New Roman" panose="02020603050405020304"/>
              </a:rPr>
              <a:t>Postgre</a:t>
            </a:r>
            <a:r>
              <a:rPr sz="1400" spc="-5" dirty="0">
                <a:latin typeface="Times New Roman" panose="02020603050405020304"/>
                <a:cs typeface="Times New Roman" panose="02020603050405020304"/>
              </a:rPr>
              <a:t>SQL.</a:t>
            </a:r>
            <a:endParaRPr sz="1400" dirty="0">
              <a:latin typeface="Times New Roman" panose="02020603050405020304"/>
              <a:cs typeface="Times New Roman" panose="02020603050405020304"/>
            </a:endParaRPr>
          </a:p>
          <a:p>
            <a:pPr marL="297815" indent="-285750">
              <a:lnSpc>
                <a:spcPct val="100000"/>
              </a:lnSpc>
              <a:spcBef>
                <a:spcPts val="240"/>
              </a:spcBef>
              <a:buFont typeface="Arial" panose="020B0604020202020204" pitchFamily="34" charset="0"/>
              <a:buChar char="•"/>
              <a:tabLst>
                <a:tab pos="185420" algn="l"/>
              </a:tabLst>
            </a:pPr>
            <a:r>
              <a:rPr lang="en-IN" sz="1400" dirty="0">
                <a:latin typeface="Times New Roman" panose="02020603050405020304"/>
                <a:cs typeface="Times New Roman" panose="02020603050405020304"/>
              </a:rPr>
              <a:t> </a:t>
            </a:r>
            <a:r>
              <a:rPr sz="1400" dirty="0">
                <a:latin typeface="Times New Roman" panose="02020603050405020304"/>
                <a:cs typeface="Times New Roman" panose="02020603050405020304"/>
              </a:rPr>
              <a:t>Core</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Java</a:t>
            </a:r>
            <a:r>
              <a:rPr lang="en-IN" sz="1400" spc="-25" dirty="0">
                <a:latin typeface="Times New Roman" panose="02020603050405020304"/>
                <a:cs typeface="Times New Roman" panose="02020603050405020304"/>
              </a:rPr>
              <a:t>.</a:t>
            </a:r>
            <a:endParaRPr sz="1400" dirty="0">
              <a:latin typeface="Times New Roman" panose="02020603050405020304"/>
              <a:cs typeface="Times New Roman" panose="02020603050405020304"/>
            </a:endParaRPr>
          </a:p>
          <a:p>
            <a:pPr marL="297815" indent="-285750">
              <a:lnSpc>
                <a:spcPct val="100000"/>
              </a:lnSpc>
              <a:spcBef>
                <a:spcPts val="225"/>
              </a:spcBef>
              <a:buFont typeface="Arial" panose="020B0604020202020204" pitchFamily="34" charset="0"/>
              <a:buChar char="•"/>
              <a:tabLst>
                <a:tab pos="185420" algn="l"/>
              </a:tabLst>
            </a:pPr>
            <a:r>
              <a:rPr lang="en-IN" sz="1400" dirty="0">
                <a:latin typeface="Times New Roman" panose="02020603050405020304"/>
                <a:cs typeface="Times New Roman" panose="02020603050405020304"/>
              </a:rPr>
              <a:t> </a:t>
            </a:r>
            <a:r>
              <a:rPr sz="1400" dirty="0">
                <a:latin typeface="Times New Roman" panose="02020603050405020304"/>
                <a:cs typeface="Times New Roman" panose="02020603050405020304"/>
              </a:rPr>
              <a:t>JPA</a:t>
            </a:r>
            <a:r>
              <a:rPr sz="1400" spc="-3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with</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Hibernate.</a:t>
            </a:r>
            <a:r>
              <a:rPr lang="en-IN" sz="1400" spc="-5" dirty="0">
                <a:latin typeface="Times New Roman" panose="02020603050405020304"/>
                <a:cs typeface="Times New Roman" panose="02020603050405020304"/>
              </a:rPr>
              <a:t> </a:t>
            </a:r>
            <a:endParaRPr sz="1400" dirty="0">
              <a:latin typeface="Times New Roman" panose="02020603050405020304"/>
              <a:cs typeface="Times New Roman" panose="02020603050405020304"/>
            </a:endParaRPr>
          </a:p>
          <a:p>
            <a:pPr marL="297815" indent="-285750">
              <a:lnSpc>
                <a:spcPct val="100000"/>
              </a:lnSpc>
              <a:spcBef>
                <a:spcPts val="240"/>
              </a:spcBef>
              <a:buFont typeface="Arial" panose="020B0604020202020204" pitchFamily="34" charset="0"/>
              <a:buChar char="•"/>
              <a:tabLst>
                <a:tab pos="185420" algn="l"/>
              </a:tabLst>
            </a:pPr>
            <a:r>
              <a:rPr lang="en-IN"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Spring</a:t>
            </a:r>
            <a:r>
              <a:rPr sz="1400" spc="5" dirty="0">
                <a:latin typeface="Times New Roman" panose="02020603050405020304"/>
                <a:cs typeface="Times New Roman" panose="02020603050405020304"/>
              </a:rPr>
              <a:t> </a:t>
            </a:r>
            <a:r>
              <a:rPr lang="en-IN" sz="1400" spc="-5" dirty="0">
                <a:latin typeface="Times New Roman" panose="02020603050405020304"/>
                <a:cs typeface="Times New Roman" panose="02020603050405020304"/>
              </a:rPr>
              <a:t>Framework.</a:t>
            </a:r>
            <a:endParaRPr sz="1400" dirty="0">
              <a:latin typeface="Times New Roman" panose="02020603050405020304"/>
              <a:cs typeface="Times New Roman" panose="02020603050405020304"/>
            </a:endParaRPr>
          </a:p>
          <a:p>
            <a:pPr marL="297815" indent="-285750">
              <a:lnSpc>
                <a:spcPct val="100000"/>
              </a:lnSpc>
              <a:spcBef>
                <a:spcPts val="240"/>
              </a:spcBef>
              <a:buFont typeface="Arial" panose="020B0604020202020204" pitchFamily="34" charset="0"/>
              <a:buChar char="•"/>
              <a:tabLst>
                <a:tab pos="185420" algn="l"/>
              </a:tabLst>
            </a:pPr>
            <a:r>
              <a:rPr lang="en-IN" sz="1400" dirty="0">
                <a:latin typeface="Times New Roman" panose="02020603050405020304"/>
                <a:cs typeface="Times New Roman" panose="02020603050405020304"/>
              </a:rPr>
              <a:t> </a:t>
            </a:r>
            <a:r>
              <a:rPr sz="1400" dirty="0">
                <a:latin typeface="Times New Roman" panose="02020603050405020304"/>
                <a:cs typeface="Times New Roman" panose="02020603050405020304"/>
              </a:rPr>
              <a:t>HTML</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5,</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CSS</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3</a:t>
            </a:r>
            <a:r>
              <a:rPr lang="en-IN"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Bootstrap,</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JavaScript</a:t>
            </a:r>
            <a:r>
              <a:rPr lang="en-IN" sz="1400" spc="-5" dirty="0">
                <a:latin typeface="Times New Roman" panose="02020603050405020304"/>
                <a:cs typeface="Times New Roman" panose="02020603050405020304"/>
              </a:rPr>
              <a:t> </a:t>
            </a:r>
            <a:endParaRPr sz="1400" dirty="0">
              <a:latin typeface="Times New Roman" panose="02020603050405020304"/>
              <a:cs typeface="Times New Roman" panose="02020603050405020304"/>
            </a:endParaRPr>
          </a:p>
          <a:p>
            <a:pPr marL="297815" indent="-285750">
              <a:lnSpc>
                <a:spcPct val="100000"/>
              </a:lnSpc>
              <a:spcBef>
                <a:spcPts val="360"/>
              </a:spcBef>
              <a:buFont typeface="Arial" panose="020B0604020202020204" pitchFamily="34" charset="0"/>
              <a:buChar char="•"/>
              <a:tabLst>
                <a:tab pos="172720" algn="l"/>
              </a:tabLst>
            </a:pPr>
            <a:r>
              <a:rPr lang="en-IN" sz="1400" dirty="0">
                <a:latin typeface="Times New Roman" panose="02020603050405020304"/>
                <a:cs typeface="Times New Roman" panose="02020603050405020304"/>
              </a:rPr>
              <a:t> </a:t>
            </a:r>
            <a:r>
              <a:rPr sz="1400" dirty="0">
                <a:latin typeface="Times New Roman" panose="02020603050405020304"/>
                <a:cs typeface="Times New Roman" panose="02020603050405020304"/>
              </a:rPr>
              <a:t>React.</a:t>
            </a:r>
            <a:endParaRPr sz="1400" dirty="0">
              <a:latin typeface="Times New Roman" panose="02020603050405020304"/>
              <a:cs typeface="Times New Roman" panose="02020603050405020304"/>
            </a:endParaRPr>
          </a:p>
        </p:txBody>
      </p:sp>
      <p:sp>
        <p:nvSpPr>
          <p:cNvPr id="13" name="object 13"/>
          <p:cNvSpPr txBox="1"/>
          <p:nvPr/>
        </p:nvSpPr>
        <p:spPr>
          <a:xfrm>
            <a:off x="2288794" y="6229299"/>
            <a:ext cx="635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a:cs typeface="Times New Roman" panose="02020603050405020304"/>
              </a:rPr>
              <a:t>.</a:t>
            </a:r>
            <a:endParaRPr sz="1200">
              <a:latin typeface="Times New Roman" panose="02020603050405020304"/>
              <a:cs typeface="Times New Roman" panose="02020603050405020304"/>
            </a:endParaRPr>
          </a:p>
        </p:txBody>
      </p:sp>
      <p:sp>
        <p:nvSpPr>
          <p:cNvPr id="14" name="object 14"/>
          <p:cNvSpPr txBox="1"/>
          <p:nvPr/>
        </p:nvSpPr>
        <p:spPr>
          <a:xfrm>
            <a:off x="3352800" y="2209800"/>
            <a:ext cx="386715" cy="182245"/>
          </a:xfrm>
          <a:prstGeom prst="rect">
            <a:avLst/>
          </a:prstGeom>
        </p:spPr>
        <p:txBody>
          <a:bodyPr vert="horz" wrap="square" lIns="0" tIns="13335" rIns="0" bIns="0" rtlCol="0">
            <a:spAutoFit/>
          </a:bodyPr>
          <a:lstStyle/>
          <a:p>
            <a:pPr marL="12700">
              <a:lnSpc>
                <a:spcPct val="100000"/>
              </a:lnSpc>
              <a:spcBef>
                <a:spcPts val="105"/>
              </a:spcBef>
            </a:pPr>
            <a:r>
              <a:rPr sz="1100" spc="-10" dirty="0">
                <a:solidFill>
                  <a:srgbClr val="FFFFFF"/>
                </a:solidFill>
                <a:latin typeface="Arial MT"/>
                <a:cs typeface="Arial MT"/>
              </a:rPr>
              <a:t>A4</a:t>
            </a:r>
            <a:endParaRPr sz="1100">
              <a:latin typeface="Arial MT"/>
              <a:cs typeface="Arial MT"/>
            </a:endParaRPr>
          </a:p>
        </p:txBody>
      </p:sp>
      <p:sp>
        <p:nvSpPr>
          <p:cNvPr id="15" name="object 15"/>
          <p:cNvSpPr txBox="1"/>
          <p:nvPr/>
        </p:nvSpPr>
        <p:spPr>
          <a:xfrm>
            <a:off x="8915400" y="229870"/>
            <a:ext cx="3486785" cy="1240790"/>
          </a:xfrm>
          <a:prstGeom prst="rect">
            <a:avLst/>
          </a:prstGeom>
        </p:spPr>
        <p:txBody>
          <a:bodyPr vert="horz" wrap="square" lIns="0" tIns="33020" rIns="0" bIns="0" rtlCol="0">
            <a:spAutoFit/>
          </a:bodyPr>
          <a:lstStyle/>
          <a:p>
            <a:pPr marR="215265" algn="ctr">
              <a:lnSpc>
                <a:spcPct val="100000"/>
              </a:lnSpc>
              <a:spcBef>
                <a:spcPts val="260"/>
              </a:spcBef>
            </a:pPr>
            <a:r>
              <a:rPr sz="1200" b="1" spc="-5" dirty="0">
                <a:solidFill>
                  <a:srgbClr val="006FAC"/>
                </a:solidFill>
                <a:latin typeface="Verdana" panose="020B0604030504040204"/>
                <a:cs typeface="Verdana" panose="020B0604030504040204"/>
              </a:rPr>
              <a:t>Education</a:t>
            </a:r>
            <a:r>
              <a:rPr sz="1200" b="1" spc="-10" dirty="0">
                <a:solidFill>
                  <a:srgbClr val="006FAC"/>
                </a:solidFill>
                <a:latin typeface="Verdana" panose="020B0604030504040204"/>
                <a:cs typeface="Verdana" panose="020B0604030504040204"/>
              </a:rPr>
              <a:t> </a:t>
            </a:r>
            <a:r>
              <a:rPr sz="1200" b="1" dirty="0">
                <a:solidFill>
                  <a:srgbClr val="006FAC"/>
                </a:solidFill>
                <a:latin typeface="Verdana" panose="020B0604030504040204"/>
                <a:cs typeface="Verdana" panose="020B0604030504040204"/>
              </a:rPr>
              <a:t>and </a:t>
            </a:r>
            <a:r>
              <a:rPr sz="1200" b="1" spc="-5" dirty="0">
                <a:solidFill>
                  <a:srgbClr val="006FAC"/>
                </a:solidFill>
                <a:latin typeface="Verdana" panose="020B0604030504040204"/>
                <a:cs typeface="Verdana" panose="020B0604030504040204"/>
              </a:rPr>
              <a:t>certificates</a:t>
            </a:r>
            <a:endParaRPr lang="en-IN" sz="1200" b="1" spc="-5" dirty="0">
              <a:solidFill>
                <a:srgbClr val="006FAC"/>
              </a:solidFill>
              <a:latin typeface="Verdana" panose="020B0604030504040204"/>
              <a:cs typeface="Verdana" panose="020B0604030504040204"/>
            </a:endParaRPr>
          </a:p>
          <a:p>
            <a:pPr marR="215265" algn="ctr">
              <a:lnSpc>
                <a:spcPct val="100000"/>
              </a:lnSpc>
              <a:spcBef>
                <a:spcPts val="260"/>
              </a:spcBef>
            </a:pPr>
            <a:r>
              <a:rPr lang="en-US" altLang="en-IN" sz="1200" dirty="0">
                <a:latin typeface="Calibri" panose="020F0502020204030204"/>
                <a:cs typeface="Calibri" panose="020F0502020204030204"/>
              </a:rPr>
              <a:t>srinivasa institute of engineering &amp;</a:t>
            </a:r>
            <a:r>
              <a:rPr lang="en-IN" sz="1200" dirty="0">
                <a:latin typeface="Calibri" panose="020F0502020204030204"/>
                <a:cs typeface="Calibri" panose="020F0502020204030204"/>
              </a:rPr>
              <a:t> Technology, </a:t>
            </a:r>
            <a:r>
              <a:rPr lang="en-US" altLang="en-IN" sz="1200" dirty="0">
                <a:latin typeface="Calibri" panose="020F0502020204030204"/>
                <a:cs typeface="Calibri" panose="020F0502020204030204"/>
              </a:rPr>
              <a:t>amalapuram.</a:t>
            </a:r>
            <a:endParaRPr lang="en-US" altLang="en-IN" sz="1200" dirty="0">
              <a:latin typeface="Calibri" panose="020F0502020204030204"/>
              <a:cs typeface="Calibri" panose="020F0502020204030204"/>
            </a:endParaRPr>
          </a:p>
          <a:p>
            <a:pPr marR="215265" algn="ctr">
              <a:lnSpc>
                <a:spcPct val="100000"/>
              </a:lnSpc>
              <a:spcBef>
                <a:spcPts val="260"/>
              </a:spcBef>
            </a:pPr>
            <a:r>
              <a:rPr lang="en-US" altLang="en-IN" sz="1200" dirty="0">
                <a:latin typeface="Calibri" panose="020F0502020204030204"/>
                <a:cs typeface="Calibri" panose="020F0502020204030204"/>
              </a:rPr>
              <a:t>Electronic&amp;Electrical Enfineering,batchelor of technology</a:t>
            </a:r>
            <a:endParaRPr lang="en-US" altLang="en-IN" sz="1200" dirty="0">
              <a:latin typeface="Calibri" panose="020F0502020204030204"/>
              <a:cs typeface="Calibri" panose="020F0502020204030204"/>
            </a:endParaRPr>
          </a:p>
          <a:p>
            <a:pPr marR="215265" algn="ctr">
              <a:lnSpc>
                <a:spcPct val="100000"/>
              </a:lnSpc>
              <a:spcBef>
                <a:spcPts val="260"/>
              </a:spcBef>
            </a:pPr>
            <a:r>
              <a:rPr sz="1200" spc="-5" dirty="0">
                <a:latin typeface="Calibri" panose="020F0502020204030204"/>
                <a:cs typeface="Calibri" panose="020F0502020204030204"/>
              </a:rPr>
              <a:t> </a:t>
            </a:r>
            <a:r>
              <a:rPr sz="1200" spc="-260" dirty="0">
                <a:latin typeface="Calibri" panose="020F0502020204030204"/>
                <a:cs typeface="Calibri" panose="020F0502020204030204"/>
              </a:rPr>
              <a:t> </a:t>
            </a:r>
            <a:r>
              <a:rPr sz="1200" dirty="0">
                <a:latin typeface="Calibri" panose="020F0502020204030204"/>
                <a:cs typeface="Calibri" panose="020F0502020204030204"/>
              </a:rPr>
              <a:t>2017-2021</a:t>
            </a:r>
            <a:endParaRPr sz="1200" dirty="0">
              <a:latin typeface="Calibri" panose="020F0502020204030204"/>
              <a:cs typeface="Calibri" panose="020F0502020204030204"/>
            </a:endParaRPr>
          </a:p>
        </p:txBody>
      </p:sp>
      <p:sp>
        <p:nvSpPr>
          <p:cNvPr id="16" name="object 16"/>
          <p:cNvSpPr txBox="1"/>
          <p:nvPr/>
        </p:nvSpPr>
        <p:spPr>
          <a:xfrm>
            <a:off x="9249536" y="1583182"/>
            <a:ext cx="48196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6FAC"/>
                </a:solidFill>
                <a:latin typeface="Verdana" panose="020B0604030504040204"/>
                <a:cs typeface="Verdana" panose="020B0604030504040204"/>
              </a:rPr>
              <a:t>Ski</a:t>
            </a:r>
            <a:r>
              <a:rPr sz="1200" b="1" dirty="0">
                <a:solidFill>
                  <a:srgbClr val="006FAC"/>
                </a:solidFill>
                <a:latin typeface="Verdana" panose="020B0604030504040204"/>
                <a:cs typeface="Verdana" panose="020B0604030504040204"/>
              </a:rPr>
              <a:t>l</a:t>
            </a:r>
            <a:r>
              <a:rPr sz="1200" b="1" spc="-5" dirty="0">
                <a:solidFill>
                  <a:srgbClr val="006FAC"/>
                </a:solidFill>
                <a:latin typeface="Verdana" panose="020B0604030504040204"/>
                <a:cs typeface="Verdana" panose="020B0604030504040204"/>
              </a:rPr>
              <a:t>l</a:t>
            </a:r>
            <a:r>
              <a:rPr sz="1200" b="1" dirty="0">
                <a:solidFill>
                  <a:srgbClr val="006FAC"/>
                </a:solidFill>
                <a:latin typeface="Verdana" panose="020B0604030504040204"/>
                <a:cs typeface="Verdana" panose="020B0604030504040204"/>
              </a:rPr>
              <a:t>s</a:t>
            </a:r>
            <a:endParaRPr sz="1200">
              <a:latin typeface="Verdana" panose="020B0604030504040204"/>
              <a:cs typeface="Verdana" panose="020B0604030504040204"/>
            </a:endParaRPr>
          </a:p>
        </p:txBody>
      </p:sp>
      <p:pic>
        <p:nvPicPr>
          <p:cNvPr id="47" name="object 8"/>
          <p:cNvPicPr/>
          <p:nvPr/>
        </p:nvPicPr>
        <p:blipFill>
          <a:blip r:embed="rId3" cstate="print"/>
          <a:stretch>
            <a:fillRect/>
          </a:stretch>
        </p:blipFill>
        <p:spPr>
          <a:xfrm>
            <a:off x="4793184" y="2366422"/>
            <a:ext cx="441960" cy="445008"/>
          </a:xfrm>
          <a:prstGeom prst="rect">
            <a:avLst/>
          </a:prstGeom>
        </p:spPr>
      </p:pic>
      <p:graphicFrame>
        <p:nvGraphicFramePr>
          <p:cNvPr id="51" name="Table 51"/>
          <p:cNvGraphicFramePr>
            <a:graphicFrameLocks noGrp="1"/>
          </p:cNvGraphicFramePr>
          <p:nvPr/>
        </p:nvGraphicFramePr>
        <p:xfrm>
          <a:off x="9239262" y="2034514"/>
          <a:ext cx="2952738" cy="2745494"/>
        </p:xfrm>
        <a:graphic>
          <a:graphicData uri="http://schemas.openxmlformats.org/drawingml/2006/table">
            <a:tbl>
              <a:tblPr firstRow="1" bandRow="1">
                <a:tableStyleId>{3B4B98B0-60AC-42C2-AFA5-B58CD77FA1E5}</a:tableStyleId>
              </a:tblPr>
              <a:tblGrid>
                <a:gridCol w="1200138"/>
                <a:gridCol w="1752600"/>
              </a:tblGrid>
              <a:tr h="368054">
                <a:tc>
                  <a:txBody>
                    <a:bodyPr/>
                    <a:lstStyle/>
                    <a:p>
                      <a:r>
                        <a:rPr lang="en-IN" sz="1200" b="0" dirty="0">
                          <a:latin typeface="+mn-lt"/>
                        </a:rPr>
                        <a:t>Java</a:t>
                      </a:r>
                      <a:endParaRPr lang="en-IN" sz="1200" b="0" dirty="0">
                        <a:latin typeface="+mn-lt"/>
                      </a:endParaRPr>
                    </a:p>
                  </a:txBody>
                  <a:tcPr/>
                </a:tc>
                <a:tc>
                  <a:txBody>
                    <a:bodyPr/>
                    <a:lstStyle/>
                    <a:p>
                      <a:r>
                        <a:rPr lang="en-IN" sz="1200" dirty="0">
                          <a:latin typeface="+mn-lt"/>
                        </a:rPr>
                        <a:t>Java Basics, OOPS, Generics, Collections, Arrays.</a:t>
                      </a:r>
                      <a:endParaRPr lang="en-IN" sz="1200" dirty="0">
                        <a:latin typeface="+mn-lt"/>
                      </a:endParaRPr>
                    </a:p>
                  </a:txBody>
                  <a:tcPr/>
                </a:tc>
              </a:tr>
              <a:tr h="368054">
                <a:tc>
                  <a:txBody>
                    <a:bodyPr/>
                    <a:lstStyle/>
                    <a:p>
                      <a:r>
                        <a:rPr lang="en-IN" sz="1200" dirty="0">
                          <a:latin typeface="+mn-lt"/>
                        </a:rPr>
                        <a:t>Framework</a:t>
                      </a:r>
                      <a:endParaRPr lang="en-IN" sz="1200" dirty="0">
                        <a:latin typeface="+mn-lt"/>
                      </a:endParaRPr>
                    </a:p>
                  </a:txBody>
                  <a:tcPr/>
                </a:tc>
                <a:tc>
                  <a:txBody>
                    <a:bodyPr/>
                    <a:lstStyle/>
                    <a:p>
                      <a:r>
                        <a:rPr lang="en-IN" sz="1200" dirty="0">
                          <a:latin typeface="+mn-lt"/>
                        </a:rPr>
                        <a:t>Spring Core, Spring Boot, Spring Data JPA, Spring Data REST.</a:t>
                      </a:r>
                      <a:endParaRPr lang="en-IN" sz="1200" dirty="0">
                        <a:latin typeface="+mn-lt"/>
                      </a:endParaRPr>
                    </a:p>
                  </a:txBody>
                  <a:tcPr/>
                </a:tc>
              </a:tr>
              <a:tr h="368054">
                <a:tc>
                  <a:txBody>
                    <a:bodyPr/>
                    <a:lstStyle/>
                    <a:p>
                      <a:r>
                        <a:rPr lang="en-IN" sz="1200" dirty="0">
                          <a:latin typeface="+mn-lt"/>
                        </a:rPr>
                        <a:t>Database</a:t>
                      </a:r>
                      <a:endParaRPr lang="en-IN" sz="1200" dirty="0">
                        <a:latin typeface="+mn-lt"/>
                      </a:endParaRPr>
                    </a:p>
                  </a:txBody>
                  <a:tcPr/>
                </a:tc>
                <a:tc>
                  <a:txBody>
                    <a:bodyPr/>
                    <a:lstStyle/>
                    <a:p>
                      <a:r>
                        <a:rPr lang="en-IN" sz="1200" dirty="0">
                          <a:latin typeface="+mn-lt"/>
                        </a:rPr>
                        <a:t>PostgreSQL, MongoDB</a:t>
                      </a:r>
                      <a:endParaRPr lang="en-IN" sz="1200" dirty="0">
                        <a:latin typeface="+mn-lt"/>
                      </a:endParaRPr>
                    </a:p>
                  </a:txBody>
                  <a:tcPr/>
                </a:tc>
              </a:tr>
              <a:tr h="368054">
                <a:tc>
                  <a:txBody>
                    <a:bodyPr/>
                    <a:lstStyle/>
                    <a:p>
                      <a:r>
                        <a:rPr lang="en-IN" sz="1200" dirty="0">
                          <a:latin typeface="+mn-lt"/>
                        </a:rPr>
                        <a:t>Tools</a:t>
                      </a:r>
                      <a:endParaRPr lang="en-IN" sz="1200" dirty="0">
                        <a:latin typeface="+mn-lt"/>
                      </a:endParaRPr>
                    </a:p>
                  </a:txBody>
                  <a:tcPr/>
                </a:tc>
                <a:tc>
                  <a:txBody>
                    <a:bodyPr/>
                    <a:lstStyle/>
                    <a:p>
                      <a:r>
                        <a:rPr lang="en-IN" sz="1200" dirty="0">
                          <a:latin typeface="+mn-lt"/>
                        </a:rPr>
                        <a:t>Git, Postman, Visual Studio Code, Eclipse, </a:t>
                      </a:r>
                      <a:r>
                        <a:rPr lang="en-IN" sz="1200" dirty="0" err="1">
                          <a:latin typeface="+mn-lt"/>
                        </a:rPr>
                        <a:t>PgAdmin</a:t>
                      </a:r>
                      <a:r>
                        <a:rPr lang="en-IN" sz="1200" dirty="0">
                          <a:latin typeface="+mn-lt"/>
                        </a:rPr>
                        <a:t> 4.</a:t>
                      </a:r>
                      <a:endParaRPr lang="en-IN" sz="1200" dirty="0">
                        <a:latin typeface="+mn-lt"/>
                      </a:endParaRPr>
                    </a:p>
                  </a:txBody>
                  <a:tcPr/>
                </a:tc>
              </a:tr>
              <a:tr h="457200">
                <a:tc>
                  <a:txBody>
                    <a:bodyPr/>
                    <a:lstStyle/>
                    <a:p>
                      <a:r>
                        <a:rPr lang="en-IN" sz="1200" dirty="0">
                          <a:latin typeface="+mn-lt"/>
                        </a:rPr>
                        <a:t>Frontend</a:t>
                      </a:r>
                      <a:endParaRPr lang="en-IN" sz="1200" dirty="0">
                        <a:latin typeface="+mn-lt"/>
                      </a:endParaRPr>
                    </a:p>
                  </a:txBody>
                  <a:tcPr/>
                </a:tc>
                <a:tc>
                  <a:txBody>
                    <a:bodyPr/>
                    <a:lstStyle/>
                    <a:p>
                      <a:r>
                        <a:rPr lang="en-IN" sz="1200" dirty="0">
                          <a:latin typeface="+mn-lt"/>
                        </a:rPr>
                        <a:t>HTML, CSS, Bootstrap JavaScript, React</a:t>
                      </a:r>
                      <a:endParaRPr lang="en-IN" sz="1200" dirty="0">
                        <a:latin typeface="+mn-lt"/>
                      </a:endParaRPr>
                    </a:p>
                  </a:txBody>
                  <a:tcPr/>
                </a:tc>
              </a:tr>
            </a:tbl>
          </a:graphicData>
        </a:graphic>
      </p:graphicFrame>
      <p:sp>
        <p:nvSpPr>
          <p:cNvPr id="52" name="object 3"/>
          <p:cNvSpPr txBox="1"/>
          <p:nvPr/>
        </p:nvSpPr>
        <p:spPr>
          <a:xfrm>
            <a:off x="5105604" y="4385305"/>
            <a:ext cx="1851456" cy="197490"/>
          </a:xfrm>
          <a:prstGeom prst="rect">
            <a:avLst/>
          </a:prstGeom>
        </p:spPr>
        <p:txBody>
          <a:bodyPr vert="horz" wrap="square" lIns="0" tIns="12700" rIns="0" bIns="0" rtlCol="0">
            <a:spAutoFit/>
          </a:bodyPr>
          <a:lstStyle/>
          <a:p>
            <a:pPr marL="12700">
              <a:lnSpc>
                <a:spcPct val="100000"/>
              </a:lnSpc>
              <a:spcBef>
                <a:spcPts val="100"/>
              </a:spcBef>
            </a:pPr>
            <a:r>
              <a:rPr lang="en-IN" sz="1200" b="1" spc="-5" dirty="0">
                <a:solidFill>
                  <a:srgbClr val="006FAC"/>
                </a:solidFill>
                <a:latin typeface="Verdana" panose="020B0604030504040204"/>
                <a:cs typeface="Verdana" panose="020B0604030504040204"/>
              </a:rPr>
              <a:t>React Project</a:t>
            </a:r>
            <a:endParaRPr sz="1200" dirty="0">
              <a:latin typeface="Verdana" panose="020B0604030504040204"/>
              <a:cs typeface="Verdana" panose="020B0604030504040204"/>
            </a:endParaRPr>
          </a:p>
        </p:txBody>
      </p:sp>
      <p:sp>
        <p:nvSpPr>
          <p:cNvPr id="53" name="TextBox 52"/>
          <p:cNvSpPr txBox="1"/>
          <p:nvPr/>
        </p:nvSpPr>
        <p:spPr>
          <a:xfrm>
            <a:off x="4480686" y="4648200"/>
            <a:ext cx="4423962" cy="1446550"/>
          </a:xfrm>
          <a:prstGeom prst="rect">
            <a:avLst/>
          </a:prstGeom>
          <a:noFill/>
        </p:spPr>
        <p:txBody>
          <a:bodyPr wrap="square" rtlCol="0">
            <a:spAutoFit/>
          </a:bodyPr>
          <a:lstStyle/>
          <a:p>
            <a:r>
              <a:rPr lang="en-IN" sz="1400" b="1" dirty="0"/>
              <a:t>Note Making System</a:t>
            </a:r>
            <a:endParaRPr lang="en-IN" sz="1400" b="1" dirty="0"/>
          </a:p>
          <a:p>
            <a:endParaRPr lang="en-IN" sz="1200" b="1" dirty="0"/>
          </a:p>
          <a:p>
            <a:pPr algn="just"/>
            <a:r>
              <a:rPr lang="en-IN" sz="1400" dirty="0"/>
              <a:t>This application is built to help customer to keep their note updated. User can save and delete the note. It is easy to use.</a:t>
            </a:r>
            <a:endParaRPr lang="en-IN" sz="1400" dirty="0"/>
          </a:p>
          <a:p>
            <a:endParaRPr lang="en-IN" dirty="0"/>
          </a:p>
        </p:txBody>
      </p:sp>
      <p:pic>
        <p:nvPicPr>
          <p:cNvPr id="19" name="Content Placeholder 18" descr="WhatsApp Image 2022-03-10 at 7.47.14 PM"/>
          <p:cNvPicPr>
            <a:picLocks noChangeAspect="1"/>
          </p:cNvPicPr>
          <p:nvPr>
            <p:ph sz="half" idx="2"/>
          </p:nvPr>
        </p:nvPicPr>
        <p:blipFill>
          <a:blip r:embed="rId4"/>
          <a:srcRect l="18172" t="8202" r="15548" b="32146"/>
          <a:stretch>
            <a:fillRect/>
          </a:stretch>
        </p:blipFill>
        <p:spPr>
          <a:xfrm>
            <a:off x="609600" y="351790"/>
            <a:ext cx="1300480" cy="15614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1279</Words>
  <Application>WPS Presentation</Application>
  <PresentationFormat>Widescreen</PresentationFormat>
  <Paragraphs>69</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Arial</vt:lpstr>
      <vt:lpstr>Verdana</vt:lpstr>
      <vt:lpstr>Arial MT</vt:lpstr>
      <vt:lpstr>Times New Roman</vt:lpstr>
      <vt:lpstr>Calibri</vt:lpstr>
      <vt:lpstr>Microsoft YaHei</vt:lpstr>
      <vt:lpstr>Arial Unicode MS</vt:lpstr>
      <vt:lpstr>Calibri</vt:lpstr>
      <vt:lpstr>Office Theme</vt:lpstr>
      <vt:lpstr>Asit Kumar 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ramya</cp:lastModifiedBy>
  <cp:revision>7</cp:revision>
  <dcterms:created xsi:type="dcterms:W3CDTF">2022-06-20T18:30:00Z</dcterms:created>
  <dcterms:modified xsi:type="dcterms:W3CDTF">2022-06-21T06:35:13Z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2022-06-20T05:30:00Z</vt:filetime>
  </property>
  <property fmtid="{D5CDD505-2E9C-101B-9397-08002B2CF9AE}" pid="3" name="Creator">
    <vt:lpwstr>Microsoft® Word 2021</vt:lpwstr>
  </property>
  <property fmtid="{D5CDD505-2E9C-101B-9397-08002B2CF9AE}" pid="4" name="LastSaved">
    <vt:filetime>2022-06-20T05:30:00Z</vt:filetime>
  </property>
  <property fmtid="{D5CDD505-2E9C-101B-9397-08002B2CF9AE}" pid="5" name="ICV">
    <vt:lpwstr>81F85484267145DF89714E023DC620DA</vt:lpwstr>
  </property>
  <property fmtid="{D5CDD505-2E9C-101B-9397-08002B2CF9AE}" pid="6" name="KSOProductBuildVer">
    <vt:lpwstr>1033-11.2.0.11156</vt:lpwstr>
  </property>
</Properties>
</file>