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75" r:id="rId4"/>
    <p:sldId id="258" r:id="rId5"/>
    <p:sldId id="259" r:id="rId6"/>
    <p:sldId id="260" r:id="rId7"/>
    <p:sldId id="261" r:id="rId8"/>
    <p:sldId id="263" r:id="rId9"/>
    <p:sldId id="264" r:id="rId10"/>
    <p:sldId id="265" r:id="rId11"/>
    <p:sldId id="266" r:id="rId12"/>
    <p:sldId id="267" r:id="rId13"/>
    <p:sldId id="268" r:id="rId14"/>
    <p:sldId id="269" r:id="rId15"/>
    <p:sldId id="273" r:id="rId16"/>
    <p:sldId id="271"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p:scale>
          <a:sx n="75" d="100"/>
          <a:sy n="75" d="100"/>
        </p:scale>
        <p:origin x="5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E3A1F-F05A-4AE8-A467-0EBAE2D6E730}"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06781-96FD-49F7-8E58-040949E6F5BB}" type="slidenum">
              <a:rPr lang="en-IN" smtClean="0"/>
              <a:t>‹#›</a:t>
            </a:fld>
            <a:endParaRPr lang="en-IN"/>
          </a:p>
        </p:txBody>
      </p:sp>
    </p:spTree>
    <p:extLst>
      <p:ext uri="{BB962C8B-B14F-4D97-AF65-F5344CB8AC3E}">
        <p14:creationId xmlns:p14="http://schemas.microsoft.com/office/powerpoint/2010/main" val="19259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306781-96FD-49F7-8E58-040949E6F5BB}" type="slidenum">
              <a:rPr lang="en-IN" smtClean="0"/>
              <a:t>1</a:t>
            </a:fld>
            <a:endParaRPr lang="en-IN"/>
          </a:p>
        </p:txBody>
      </p:sp>
    </p:spTree>
    <p:extLst>
      <p:ext uri="{BB962C8B-B14F-4D97-AF65-F5344CB8AC3E}">
        <p14:creationId xmlns:p14="http://schemas.microsoft.com/office/powerpoint/2010/main" val="376109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9B30E-C7D0-35FC-5C58-24E8B75FD970}"/>
              </a:ext>
            </a:extLst>
          </p:cNvPr>
          <p:cNvSpPr>
            <a:spLocks noGrp="1"/>
          </p:cNvSpPr>
          <p:nvPr>
            <p:ph type="ctrTitle"/>
          </p:nvPr>
        </p:nvSpPr>
        <p:spPr>
          <a:xfrm>
            <a:off x="3543300" y="673100"/>
            <a:ext cx="6562722" cy="960967"/>
          </a:xfrm>
        </p:spPr>
        <p:txBody>
          <a:bodyPr>
            <a:normAutofit fontScale="90000"/>
          </a:bodyPr>
          <a:lstStyle/>
          <a:p>
            <a:r>
              <a:rPr lang="en-US" b="1" dirty="0" smtClean="0"/>
              <a:t>AI-FITNESS TRAINEE</a:t>
            </a:r>
            <a:endParaRPr lang="en-US" b="1" dirty="0"/>
          </a:p>
        </p:txBody>
      </p:sp>
      <p:sp>
        <p:nvSpPr>
          <p:cNvPr id="3" name="Subtitle 2">
            <a:extLst>
              <a:ext uri="{FF2B5EF4-FFF2-40B4-BE49-F238E27FC236}">
                <a16:creationId xmlns:a16="http://schemas.microsoft.com/office/drawing/2014/main" xmlns="" id="{7E49BF4C-993E-DABE-09CC-053B85B83929}"/>
              </a:ext>
            </a:extLst>
          </p:cNvPr>
          <p:cNvSpPr>
            <a:spLocks noGrp="1"/>
          </p:cNvSpPr>
          <p:nvPr>
            <p:ph type="subTitle" idx="1"/>
          </p:nvPr>
        </p:nvSpPr>
        <p:spPr>
          <a:xfrm>
            <a:off x="3251201" y="3996266"/>
            <a:ext cx="8648700" cy="2043289"/>
          </a:xfrm>
        </p:spPr>
        <p:txBody>
          <a:bodyPr>
            <a:normAutofit fontScale="92500" lnSpcReduction="10000"/>
          </a:bodyPr>
          <a:lstStyle/>
          <a:p>
            <a:r>
              <a:rPr lang="en-US" dirty="0" smtClean="0"/>
              <a:t>By</a:t>
            </a:r>
          </a:p>
          <a:p>
            <a:r>
              <a:rPr lang="en-US" dirty="0" err="1" smtClean="0"/>
              <a:t>B.Pushpa</a:t>
            </a:r>
            <a:r>
              <a:rPr lang="en-US" dirty="0" smtClean="0"/>
              <a:t> </a:t>
            </a:r>
            <a:r>
              <a:rPr lang="en-US" dirty="0" smtClean="0"/>
              <a:t>Shree o190867</a:t>
            </a:r>
            <a:endParaRPr lang="en-US" dirty="0"/>
          </a:p>
          <a:p>
            <a:r>
              <a:rPr lang="en-US" dirty="0" smtClean="0"/>
              <a:t>Under </a:t>
            </a:r>
            <a:r>
              <a:rPr lang="en-US" dirty="0"/>
              <a:t>the Guidance of </a:t>
            </a:r>
          </a:p>
          <a:p>
            <a:r>
              <a:rPr lang="en-US" dirty="0" smtClean="0"/>
              <a:t>Ms</a:t>
            </a:r>
            <a:r>
              <a:rPr lang="en-US" dirty="0"/>
              <a:t>. </a:t>
            </a:r>
            <a:r>
              <a:rPr lang="en-US" dirty="0" err="1" smtClean="0"/>
              <a:t>Bheema</a:t>
            </a:r>
            <a:r>
              <a:rPr lang="en-US" dirty="0" smtClean="0"/>
              <a:t> </a:t>
            </a:r>
            <a:r>
              <a:rPr lang="en-US" dirty="0" err="1" smtClean="0"/>
              <a:t>Shireesha</a:t>
            </a:r>
            <a:r>
              <a:rPr lang="en-US" dirty="0" smtClean="0"/>
              <a:t> </a:t>
            </a:r>
            <a:endParaRPr lang="en-US" dirty="0"/>
          </a:p>
          <a:p>
            <a:r>
              <a:rPr lang="en-US" dirty="0"/>
              <a:t>Assistant Professor</a:t>
            </a:r>
          </a:p>
        </p:txBody>
      </p:sp>
    </p:spTree>
    <p:extLst>
      <p:ext uri="{BB962C8B-B14F-4D97-AF65-F5344CB8AC3E}">
        <p14:creationId xmlns:p14="http://schemas.microsoft.com/office/powerpoint/2010/main" val="722216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01520-2BA3-A82C-5886-8441BED11C26}"/>
              </a:ext>
            </a:extLst>
          </p:cNvPr>
          <p:cNvSpPr>
            <a:spLocks noGrp="1"/>
          </p:cNvSpPr>
          <p:nvPr>
            <p:ph type="title"/>
          </p:nvPr>
        </p:nvSpPr>
        <p:spPr>
          <a:xfrm>
            <a:off x="1484310" y="0"/>
            <a:ext cx="10018713" cy="1752599"/>
          </a:xfrm>
        </p:spPr>
        <p:txBody>
          <a:bodyPr/>
          <a:lstStyle/>
          <a:p>
            <a:r>
              <a:rPr lang="en-US" b="1" dirty="0"/>
              <a:t>DESIGN</a:t>
            </a:r>
          </a:p>
        </p:txBody>
      </p:sp>
      <p:sp>
        <p:nvSpPr>
          <p:cNvPr id="8" name="TextBox 7">
            <a:extLst>
              <a:ext uri="{FF2B5EF4-FFF2-40B4-BE49-F238E27FC236}">
                <a16:creationId xmlns:a16="http://schemas.microsoft.com/office/drawing/2014/main" xmlns="" id="{89CD68F2-E637-6CE0-B061-AC9B043F8B28}"/>
              </a:ext>
            </a:extLst>
          </p:cNvPr>
          <p:cNvSpPr txBox="1"/>
          <p:nvPr/>
        </p:nvSpPr>
        <p:spPr>
          <a:xfrm>
            <a:off x="5904088" y="1752599"/>
            <a:ext cx="1975556" cy="369332"/>
          </a:xfrm>
          <a:prstGeom prst="rect">
            <a:avLst/>
          </a:prstGeom>
          <a:noFill/>
        </p:spPr>
        <p:txBody>
          <a:bodyPr wrap="square" rtlCol="0">
            <a:spAutoFit/>
          </a:bodyPr>
          <a:lstStyle/>
          <a:p>
            <a:r>
              <a:rPr lang="en-US" b="1" dirty="0"/>
              <a:t>CLASS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200" y="2401712"/>
            <a:ext cx="6451600" cy="4126088"/>
          </a:xfrm>
        </p:spPr>
      </p:pic>
    </p:spTree>
    <p:extLst>
      <p:ext uri="{BB962C8B-B14F-4D97-AF65-F5344CB8AC3E}">
        <p14:creationId xmlns:p14="http://schemas.microsoft.com/office/powerpoint/2010/main" val="732897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B21AF30-8799-9EAE-E417-8FBC8B2AF376}"/>
              </a:ext>
            </a:extLst>
          </p:cNvPr>
          <p:cNvSpPr txBox="1"/>
          <p:nvPr/>
        </p:nvSpPr>
        <p:spPr>
          <a:xfrm>
            <a:off x="4897967" y="396522"/>
            <a:ext cx="2265685" cy="369332"/>
          </a:xfrm>
          <a:prstGeom prst="rect">
            <a:avLst/>
          </a:prstGeom>
          <a:noFill/>
        </p:spPr>
        <p:txBody>
          <a:bodyPr wrap="square" rtlCol="0">
            <a:spAutoFit/>
          </a:bodyPr>
          <a:lstStyle/>
          <a:p>
            <a:r>
              <a:rPr lang="en-US" b="1" dirty="0"/>
              <a:t>ACTIVITY DIAGRAM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6608" y="1015998"/>
            <a:ext cx="3708401" cy="5562602"/>
          </a:xfrm>
          <a:prstGeom prst="rect">
            <a:avLst/>
          </a:prstGeom>
        </p:spPr>
      </p:pic>
    </p:spTree>
    <p:extLst>
      <p:ext uri="{BB962C8B-B14F-4D97-AF65-F5344CB8AC3E}">
        <p14:creationId xmlns:p14="http://schemas.microsoft.com/office/powerpoint/2010/main" val="2198154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067B1-6FD3-2377-5E40-6D9D83D92587}"/>
              </a:ext>
            </a:extLst>
          </p:cNvPr>
          <p:cNvSpPr>
            <a:spLocks noGrp="1"/>
          </p:cNvSpPr>
          <p:nvPr>
            <p:ph type="title"/>
          </p:nvPr>
        </p:nvSpPr>
        <p:spPr>
          <a:xfrm>
            <a:off x="1484310" y="-239888"/>
            <a:ext cx="10018713" cy="1752599"/>
          </a:xfrm>
        </p:spPr>
        <p:txBody>
          <a:bodyPr/>
          <a:lstStyle/>
          <a:p>
            <a:r>
              <a:rPr lang="en-US" b="1" dirty="0"/>
              <a:t>IMPLEMENTATION</a:t>
            </a:r>
          </a:p>
        </p:txBody>
      </p:sp>
      <p:sp>
        <p:nvSpPr>
          <p:cNvPr id="3" name="Content Placeholder 2">
            <a:extLst>
              <a:ext uri="{FF2B5EF4-FFF2-40B4-BE49-F238E27FC236}">
                <a16:creationId xmlns:a16="http://schemas.microsoft.com/office/drawing/2014/main" xmlns="" id="{92D680BC-747E-9D9C-A4D1-E3B97DE4FA47}"/>
              </a:ext>
            </a:extLst>
          </p:cNvPr>
          <p:cNvSpPr>
            <a:spLocks noGrp="1"/>
          </p:cNvSpPr>
          <p:nvPr>
            <p:ph idx="1"/>
          </p:nvPr>
        </p:nvSpPr>
        <p:spPr>
          <a:xfrm>
            <a:off x="2384510" y="1841500"/>
            <a:ext cx="8218311" cy="2432756"/>
          </a:xfrm>
        </p:spPr>
        <p:txBody>
          <a:bodyPr>
            <a:normAutofit/>
          </a:bodyPr>
          <a:lstStyle/>
          <a:p>
            <a:pPr>
              <a:buFont typeface="Wingdings" panose="05000000000000000000" pitchFamily="2" charset="2"/>
              <a:buChar char="Ø"/>
            </a:pPr>
            <a:r>
              <a:rPr lang="en-US" dirty="0"/>
              <a:t>Main </a:t>
            </a:r>
            <a:r>
              <a:rPr lang="en-US" dirty="0" err="1"/>
              <a:t>Streamlit</a:t>
            </a:r>
            <a:r>
              <a:rPr lang="en-US" dirty="0"/>
              <a:t> Application with Webcam and UI </a:t>
            </a:r>
            <a:endParaRPr lang="en-US" dirty="0" smtClean="0"/>
          </a:p>
          <a:p>
            <a:pPr>
              <a:buFont typeface="Wingdings" panose="05000000000000000000" pitchFamily="2" charset="2"/>
              <a:buChar char="Ø"/>
            </a:pPr>
            <a:r>
              <a:rPr lang="en-US" dirty="0"/>
              <a:t>Module for Plotting Performance Graphs </a:t>
            </a:r>
            <a:endParaRPr lang="en-US" dirty="0" smtClean="0"/>
          </a:p>
          <a:p>
            <a:pPr>
              <a:buFont typeface="Wingdings" panose="05000000000000000000" pitchFamily="2" charset="2"/>
              <a:buChar char="Ø"/>
            </a:pPr>
            <a:r>
              <a:rPr lang="en-US" dirty="0" smtClean="0"/>
              <a:t>Estimates </a:t>
            </a:r>
            <a:r>
              <a:rPr lang="en-US" dirty="0"/>
              <a:t>Calories Burned Based on Exercise </a:t>
            </a:r>
            <a:endParaRPr lang="en-US" dirty="0"/>
          </a:p>
          <a:p>
            <a:pPr>
              <a:buFont typeface="Wingdings" panose="05000000000000000000" pitchFamily="2" charset="2"/>
              <a:buChar char="Ø"/>
            </a:pPr>
            <a:r>
              <a:rPr lang="en-US" dirty="0"/>
              <a:t>Sends Email Summaries to Users </a:t>
            </a:r>
            <a:endParaRPr lang="en-US" dirty="0" smtClean="0"/>
          </a:p>
        </p:txBody>
      </p:sp>
    </p:spTree>
    <p:extLst>
      <p:ext uri="{BB962C8B-B14F-4D97-AF65-F5344CB8AC3E}">
        <p14:creationId xmlns:p14="http://schemas.microsoft.com/office/powerpoint/2010/main" val="2034361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643CC-BE50-8722-A197-84EB15AA908D}"/>
              </a:ext>
            </a:extLst>
          </p:cNvPr>
          <p:cNvSpPr>
            <a:spLocks noGrp="1"/>
          </p:cNvSpPr>
          <p:nvPr>
            <p:ph type="title"/>
          </p:nvPr>
        </p:nvSpPr>
        <p:spPr>
          <a:xfrm>
            <a:off x="1484310" y="-149578"/>
            <a:ext cx="10018713" cy="1752599"/>
          </a:xfrm>
        </p:spPr>
        <p:txBody>
          <a:bodyPr/>
          <a:lstStyle/>
          <a:p>
            <a:r>
              <a:rPr lang="en-US" b="1" dirty="0"/>
              <a:t>SAMPLE OUTPUTS</a:t>
            </a:r>
          </a:p>
        </p:txBody>
      </p:sp>
      <p:pic>
        <p:nvPicPr>
          <p:cNvPr id="6" name="Content Placeholder 5"/>
          <p:cNvPicPr>
            <a:picLocks noGrp="1"/>
          </p:cNvPicPr>
          <p:nvPr>
            <p:ph idx="1"/>
          </p:nvPr>
        </p:nvPicPr>
        <p:blipFill>
          <a:blip r:embed="rId2"/>
          <a:stretch>
            <a:fillRect/>
          </a:stretch>
        </p:blipFill>
        <p:spPr>
          <a:xfrm>
            <a:off x="215901" y="1603021"/>
            <a:ext cx="5207000" cy="3781779"/>
          </a:xfrm>
          <a:prstGeom prst="rect">
            <a:avLst/>
          </a:prstGeom>
        </p:spPr>
      </p:pic>
      <p:pic>
        <p:nvPicPr>
          <p:cNvPr id="7" name="Picture 6"/>
          <p:cNvPicPr/>
          <p:nvPr/>
        </p:nvPicPr>
        <p:blipFill>
          <a:blip r:embed="rId3"/>
          <a:stretch>
            <a:fillRect/>
          </a:stretch>
        </p:blipFill>
        <p:spPr>
          <a:xfrm>
            <a:off x="6081395" y="1603022"/>
            <a:ext cx="5236210" cy="3781778"/>
          </a:xfrm>
          <a:prstGeom prst="rect">
            <a:avLst/>
          </a:prstGeom>
        </p:spPr>
      </p:pic>
    </p:spTree>
    <p:extLst>
      <p:ext uri="{BB962C8B-B14F-4D97-AF65-F5344CB8AC3E}">
        <p14:creationId xmlns:p14="http://schemas.microsoft.com/office/powerpoint/2010/main" val="2998888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89877" y="1608454"/>
            <a:ext cx="5564823" cy="3928745"/>
          </a:xfrm>
          <a:prstGeom prst="rect">
            <a:avLst/>
          </a:prstGeom>
        </p:spPr>
      </p:pic>
      <p:pic>
        <p:nvPicPr>
          <p:cNvPr id="8" name="Picture 7"/>
          <p:cNvPicPr/>
          <p:nvPr/>
        </p:nvPicPr>
        <p:blipFill>
          <a:blip r:embed="rId3"/>
          <a:stretch>
            <a:fillRect/>
          </a:stretch>
        </p:blipFill>
        <p:spPr>
          <a:xfrm>
            <a:off x="6332855" y="1608453"/>
            <a:ext cx="5503545" cy="3928745"/>
          </a:xfrm>
          <a:prstGeom prst="rect">
            <a:avLst/>
          </a:prstGeom>
        </p:spPr>
      </p:pic>
    </p:spTree>
    <p:extLst>
      <p:ext uri="{BB962C8B-B14F-4D97-AF65-F5344CB8AC3E}">
        <p14:creationId xmlns:p14="http://schemas.microsoft.com/office/powerpoint/2010/main" val="17820844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0F471-5266-E405-35C9-73D5AFB74F92}"/>
              </a:ext>
            </a:extLst>
          </p:cNvPr>
          <p:cNvSpPr>
            <a:spLocks noGrp="1"/>
          </p:cNvSpPr>
          <p:nvPr>
            <p:ph type="title"/>
          </p:nvPr>
        </p:nvSpPr>
        <p:spPr>
          <a:xfrm>
            <a:off x="1611415" y="364552"/>
            <a:ext cx="10018713" cy="1752599"/>
          </a:xfrm>
        </p:spPr>
        <p:txBody>
          <a:bodyPr/>
          <a:lstStyle/>
          <a:p>
            <a:r>
              <a:rPr lang="en-US" b="1" dirty="0"/>
              <a:t>ADVANTAGES AND DISADVANTES</a:t>
            </a:r>
          </a:p>
        </p:txBody>
      </p:sp>
      <p:sp>
        <p:nvSpPr>
          <p:cNvPr id="5" name="Rectangle 1">
            <a:extLst>
              <a:ext uri="{FF2B5EF4-FFF2-40B4-BE49-F238E27FC236}">
                <a16:creationId xmlns:a16="http://schemas.microsoft.com/office/drawing/2014/main" xmlns="" id="{12A63A53-D51B-3893-7DEC-469241A1BD8A}"/>
              </a:ext>
            </a:extLst>
          </p:cNvPr>
          <p:cNvSpPr>
            <a:spLocks noGrp="1" noChangeArrowheads="1"/>
          </p:cNvSpPr>
          <p:nvPr>
            <p:ph sz="half" idx="1"/>
          </p:nvPr>
        </p:nvSpPr>
        <p:spPr bwMode="auto">
          <a:xfrm>
            <a:off x="1995136" y="2354639"/>
            <a:ext cx="33642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Accecebility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lang="en-US" altLang="en-US" dirty="0" smtClean="0">
                <a:latin typeface="Arial" panose="020B0604020202020204" pitchFamily="34" charset="0"/>
              </a:rPr>
              <a:t>Smart </a:t>
            </a:r>
            <a:r>
              <a:rPr lang="en-US" altLang="en-US" dirty="0" err="1" smtClean="0">
                <a:latin typeface="Arial" panose="020B0604020202020204" pitchFamily="34" charset="0"/>
              </a:rPr>
              <a:t>Shceduling</a:t>
            </a:r>
            <a:endParaRPr lang="en-US" altLang="en-US" dirty="0" smtClean="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Affordability</a:t>
            </a:r>
          </a:p>
          <a:p>
            <a:pPr marR="0" lvl="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xmlns="" id="{7F500A8D-AB8D-9B8B-5300-6B6C6CBA3659}"/>
              </a:ext>
            </a:extLst>
          </p:cNvPr>
          <p:cNvSpPr>
            <a:spLocks noGrp="1" noChangeArrowheads="1"/>
          </p:cNvSpPr>
          <p:nvPr>
            <p:ph sz="half" idx="2"/>
          </p:nvPr>
        </p:nvSpPr>
        <p:spPr bwMode="auto">
          <a:xfrm>
            <a:off x="6919823" y="2253374"/>
            <a:ext cx="446900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Proper Internet</a:t>
            </a:r>
            <a:r>
              <a:rPr kumimoji="0" lang="en-US" altLang="en-US" sz="1800" b="0" i="0" u="none" strike="noStrike" cap="none" normalizeH="0" dirty="0" smtClean="0">
                <a:ln>
                  <a:noFill/>
                </a:ln>
                <a:solidFill>
                  <a:schemeClr val="tx1"/>
                </a:solidFill>
                <a:effectLst/>
                <a:latin typeface="Arial" panose="020B0604020202020204" pitchFamily="34" charset="0"/>
              </a:rPr>
              <a:t> Connection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baseline="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dirty="0" smtClean="0">
                <a:ln>
                  <a:noFill/>
                </a:ln>
                <a:solidFill>
                  <a:schemeClr val="tx1"/>
                </a:solidFill>
                <a:effectLst/>
                <a:latin typeface="Arial" panose="020B0604020202020204" pitchFamily="34" charset="0"/>
              </a:rPr>
              <a:t>Lack of </a:t>
            </a:r>
            <a:r>
              <a:rPr kumimoji="0" lang="en-US" altLang="en-US" sz="1800" b="0" i="0" u="none" strike="noStrike" cap="none" normalizeH="0" dirty="0" err="1" smtClean="0">
                <a:ln>
                  <a:noFill/>
                </a:ln>
                <a:solidFill>
                  <a:schemeClr val="tx1"/>
                </a:solidFill>
                <a:effectLst/>
                <a:latin typeface="Arial" panose="020B0604020202020204" pitchFamily="34" charset="0"/>
              </a:rPr>
              <a:t>Personalisation</a:t>
            </a:r>
            <a:endParaRPr kumimoji="0" lang="en-US" altLang="en-US" sz="1800" b="0" i="0" u="none" strike="noStrike" cap="none" normalizeH="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lang="en-US" altLang="en-US" dirty="0" smtClean="0">
                <a:latin typeface="Arial" panose="020B0604020202020204" pitchFamily="34" charset="0"/>
              </a:rPr>
              <a:t>No Human Interaction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smtClean="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dirty="0" smtClean="0">
                <a:ln>
                  <a:noFill/>
                </a:ln>
                <a:solidFill>
                  <a:schemeClr val="tx1"/>
                </a:solidFill>
                <a:effectLst/>
                <a:latin typeface="Arial" panose="020B0604020202020204" pitchFamily="34" charset="0"/>
              </a:rPr>
              <a:t>Limited Exercise Variety</a:t>
            </a:r>
          </a:p>
          <a:p>
            <a:pPr marR="0" lvl="0" algn="l" defTabSz="914400" rtl="0" eaLnBrk="0" fontAlgn="base" latinLnBrk="0" hangingPunct="0">
              <a:lnSpc>
                <a:spcPct val="100000"/>
              </a:lnSpc>
              <a:spcBef>
                <a:spcPct val="0"/>
              </a:spcBef>
              <a:spcAft>
                <a:spcPct val="0"/>
              </a:spcAft>
              <a:buClrTx/>
              <a:buSzTx/>
              <a:buFontTx/>
              <a:buChar char="-"/>
              <a:tabLst/>
            </a:pPr>
            <a:endParaRPr lang="en-US" altLang="en-US" baseline="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891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98ED1-65AC-C9E2-7115-9CC6C7AAB28C}"/>
              </a:ext>
            </a:extLst>
          </p:cNvPr>
          <p:cNvSpPr>
            <a:spLocks noGrp="1"/>
          </p:cNvSpPr>
          <p:nvPr>
            <p:ph type="title"/>
          </p:nvPr>
        </p:nvSpPr>
        <p:spPr/>
        <p:txBody>
          <a:bodyPr/>
          <a:lstStyle/>
          <a:p>
            <a:r>
              <a:rPr lang="en-US" b="1" dirty="0"/>
              <a:t>FUTURE SCOPE</a:t>
            </a:r>
          </a:p>
        </p:txBody>
      </p:sp>
      <p:sp>
        <p:nvSpPr>
          <p:cNvPr id="3" name="Content Placeholder 2">
            <a:extLst>
              <a:ext uri="{FF2B5EF4-FFF2-40B4-BE49-F238E27FC236}">
                <a16:creationId xmlns:a16="http://schemas.microsoft.com/office/drawing/2014/main" xmlns="" id="{610125FB-7CE2-9D34-A1CB-CD27EC473F65}"/>
              </a:ext>
            </a:extLst>
          </p:cNvPr>
          <p:cNvSpPr>
            <a:spLocks noGrp="1"/>
          </p:cNvSpPr>
          <p:nvPr>
            <p:ph idx="1"/>
          </p:nvPr>
        </p:nvSpPr>
        <p:spPr>
          <a:xfrm>
            <a:off x="2173287" y="1562099"/>
            <a:ext cx="10018713" cy="3578578"/>
          </a:xfrm>
        </p:spPr>
        <p:txBody>
          <a:bodyPr>
            <a:normAutofit/>
          </a:bodyPr>
          <a:lstStyle/>
          <a:p>
            <a:pPr>
              <a:buFont typeface="Wingdings" panose="05000000000000000000" pitchFamily="2" charset="2"/>
              <a:buChar char="Ø"/>
            </a:pPr>
            <a:r>
              <a:rPr lang="en-IN" dirty="0"/>
              <a:t>Real-Time Feedback and </a:t>
            </a:r>
            <a:r>
              <a:rPr lang="en-IN" dirty="0" smtClean="0"/>
              <a:t>Corrections</a:t>
            </a:r>
          </a:p>
          <a:p>
            <a:pPr>
              <a:buFont typeface="Wingdings" panose="05000000000000000000" pitchFamily="2" charset="2"/>
              <a:buChar char="Ø"/>
            </a:pPr>
            <a:r>
              <a:rPr lang="en-IN" dirty="0"/>
              <a:t>AI-powered Personal Trainer Conversations</a:t>
            </a:r>
            <a:endParaRPr lang="en-IN" dirty="0" smtClean="0"/>
          </a:p>
        </p:txBody>
      </p:sp>
    </p:spTree>
    <p:extLst>
      <p:ext uri="{BB962C8B-B14F-4D97-AF65-F5344CB8AC3E}">
        <p14:creationId xmlns:p14="http://schemas.microsoft.com/office/powerpoint/2010/main" val="1457830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669693-6DC0-C3C4-55EF-2320ECD741D4}"/>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xmlns="" id="{75120416-D663-ED28-C502-29A3C0C7523B}"/>
              </a:ext>
            </a:extLst>
          </p:cNvPr>
          <p:cNvSpPr>
            <a:spLocks noGrp="1"/>
          </p:cNvSpPr>
          <p:nvPr>
            <p:ph idx="1"/>
          </p:nvPr>
        </p:nvSpPr>
        <p:spPr>
          <a:xfrm>
            <a:off x="1597199" y="1866899"/>
            <a:ext cx="10018713" cy="3124201"/>
          </a:xfrm>
        </p:spPr>
        <p:txBody>
          <a:bodyPr/>
          <a:lstStyle/>
          <a:p>
            <a:pPr marL="0" indent="0" algn="just">
              <a:buNone/>
            </a:pPr>
            <a:r>
              <a:rPr lang="en-US" dirty="0"/>
              <a:t>With increasingly busy lifestyles, many struggle to stay fit, leading to health issues. AI-powered fitness apps can help by providing personalized workout plans, tracking form, and offering feedback using pose estimation via camera. This reduces errors and makes home workouts more effective and accessible. The project aims to build an AI trainer that can guide users in real-time, replacing the need for constant human supervision.</a:t>
            </a:r>
            <a:endParaRPr lang="en-US" dirty="0"/>
          </a:p>
        </p:txBody>
      </p:sp>
    </p:spTree>
    <p:extLst>
      <p:ext uri="{BB962C8B-B14F-4D97-AF65-F5344CB8AC3E}">
        <p14:creationId xmlns:p14="http://schemas.microsoft.com/office/powerpoint/2010/main" val="28373119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3E8E1-A837-8BCD-4DCF-04BC67DE6DC4}"/>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xmlns="" id="{8E69C3F4-CFAE-8848-FDD7-E6BDFDA33713}"/>
              </a:ext>
            </a:extLst>
          </p:cNvPr>
          <p:cNvSpPr>
            <a:spLocks noGrp="1"/>
          </p:cNvSpPr>
          <p:nvPr>
            <p:ph type="subTitle" idx="1"/>
          </p:nvPr>
        </p:nvSpPr>
        <p:spPr/>
        <p:txBody>
          <a:bodyPr/>
          <a:lstStyle/>
          <a:p>
            <a:r>
              <a:rPr lang="en-US" dirty="0" smtClean="0"/>
              <a:t>-BELLAMKONDA PUSHPA SHREE</a:t>
            </a:r>
            <a:endParaRPr lang="en-US" dirty="0"/>
          </a:p>
          <a:p>
            <a:r>
              <a:rPr lang="en-US" smtClean="0"/>
              <a:t>O190867</a:t>
            </a:r>
            <a:endParaRPr lang="en-US" dirty="0"/>
          </a:p>
        </p:txBody>
      </p:sp>
    </p:spTree>
    <p:extLst>
      <p:ext uri="{BB962C8B-B14F-4D97-AF65-F5344CB8AC3E}">
        <p14:creationId xmlns:p14="http://schemas.microsoft.com/office/powerpoint/2010/main" val="368829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20998-222D-6D8C-8C04-66D0BE12E3D4}"/>
              </a:ext>
            </a:extLst>
          </p:cNvPr>
          <p:cNvSpPr>
            <a:spLocks noGrp="1"/>
          </p:cNvSpPr>
          <p:nvPr>
            <p:ph type="title"/>
          </p:nvPr>
        </p:nvSpPr>
        <p:spPr>
          <a:xfrm>
            <a:off x="1619777" y="598310"/>
            <a:ext cx="6169555" cy="567267"/>
          </a:xfrm>
        </p:spPr>
        <p:txBody>
          <a:bodyPr>
            <a:noAutofit/>
          </a:bodyPr>
          <a:lstStyle/>
          <a:p>
            <a:r>
              <a:rPr lang="en-US" sz="4000" b="1" dirty="0"/>
              <a:t>   CONTENTS IN THE PPT</a:t>
            </a:r>
          </a:p>
        </p:txBody>
      </p:sp>
      <p:sp>
        <p:nvSpPr>
          <p:cNvPr id="4" name="Text Placeholder 3">
            <a:extLst>
              <a:ext uri="{FF2B5EF4-FFF2-40B4-BE49-F238E27FC236}">
                <a16:creationId xmlns:a16="http://schemas.microsoft.com/office/drawing/2014/main" xmlns="" id="{5CA32915-A84E-8FB8-3B6A-2FDF4B0CAC55}"/>
              </a:ext>
            </a:extLst>
          </p:cNvPr>
          <p:cNvSpPr>
            <a:spLocks noGrp="1"/>
          </p:cNvSpPr>
          <p:nvPr>
            <p:ph type="body" sz="half" idx="2"/>
          </p:nvPr>
        </p:nvSpPr>
        <p:spPr>
          <a:xfrm>
            <a:off x="2242079" y="1264356"/>
            <a:ext cx="5016677" cy="4995334"/>
          </a:xfrm>
        </p:spPr>
        <p:txBody>
          <a:bodyPr>
            <a:normAutofit/>
          </a:bodyPr>
          <a:lstStyle/>
          <a:p>
            <a:pPr marL="285750" indent="-285750" algn="just">
              <a:buFont typeface="Wingdings" panose="05000000000000000000" pitchFamily="2" charset="2"/>
              <a:buChar char="v"/>
            </a:pPr>
            <a:r>
              <a:rPr lang="en-US" dirty="0"/>
              <a:t>INTERNSHIP CERTIFICATE</a:t>
            </a:r>
          </a:p>
          <a:p>
            <a:pPr marL="285750" indent="-285750" algn="just">
              <a:buFont typeface="Wingdings" panose="05000000000000000000" pitchFamily="2" charset="2"/>
              <a:buChar char="v"/>
            </a:pPr>
            <a:r>
              <a:rPr lang="en-US" dirty="0"/>
              <a:t>ABSTRACT</a:t>
            </a:r>
          </a:p>
          <a:p>
            <a:pPr marL="285750" indent="-285750" algn="just">
              <a:buFont typeface="Wingdings" panose="05000000000000000000" pitchFamily="2" charset="2"/>
              <a:buChar char="v"/>
            </a:pPr>
            <a:r>
              <a:rPr lang="en-US" dirty="0"/>
              <a:t>INTRODUCTION</a:t>
            </a:r>
          </a:p>
          <a:p>
            <a:pPr marL="285750" indent="-285750" algn="just">
              <a:buFont typeface="Wingdings" panose="05000000000000000000" pitchFamily="2" charset="2"/>
              <a:buChar char="v"/>
            </a:pPr>
            <a:r>
              <a:rPr lang="en-US" dirty="0"/>
              <a:t>EXISTING SYSTEM</a:t>
            </a:r>
          </a:p>
          <a:p>
            <a:pPr marL="285750" indent="-285750" algn="just">
              <a:buFont typeface="Wingdings" panose="05000000000000000000" pitchFamily="2" charset="2"/>
              <a:buChar char="v"/>
            </a:pPr>
            <a:r>
              <a:rPr lang="en-US" dirty="0"/>
              <a:t>PROPOSED SYSTEM</a:t>
            </a:r>
          </a:p>
          <a:p>
            <a:pPr marL="285750" indent="-285750" algn="just">
              <a:buFont typeface="Wingdings" panose="05000000000000000000" pitchFamily="2" charset="2"/>
              <a:buChar char="v"/>
            </a:pPr>
            <a:r>
              <a:rPr lang="en-US" dirty="0"/>
              <a:t>HARDWARE AND SOFTWARE REQUIREMENTS</a:t>
            </a:r>
          </a:p>
          <a:p>
            <a:pPr marL="285750" indent="-285750" algn="just">
              <a:buFont typeface="Wingdings" panose="05000000000000000000" pitchFamily="2" charset="2"/>
              <a:buChar char="v"/>
            </a:pPr>
            <a:r>
              <a:rPr lang="en-US" dirty="0"/>
              <a:t>TECHNOLOGIES USED</a:t>
            </a:r>
          </a:p>
          <a:p>
            <a:pPr marL="285750" indent="-285750" algn="just">
              <a:buFont typeface="Wingdings" panose="05000000000000000000" pitchFamily="2" charset="2"/>
              <a:buChar char="v"/>
            </a:pPr>
            <a:r>
              <a:rPr lang="en-US" dirty="0"/>
              <a:t>DESIGN</a:t>
            </a:r>
          </a:p>
          <a:p>
            <a:pPr marL="285750" indent="-285750" algn="just">
              <a:buFont typeface="Wingdings" panose="05000000000000000000" pitchFamily="2" charset="2"/>
              <a:buChar char="v"/>
            </a:pPr>
            <a:r>
              <a:rPr lang="en-US" dirty="0"/>
              <a:t>IMPLEMENTATION</a:t>
            </a:r>
          </a:p>
          <a:p>
            <a:pPr marL="285750" indent="-285750" algn="just">
              <a:buFont typeface="Wingdings" panose="05000000000000000000" pitchFamily="2" charset="2"/>
              <a:buChar char="v"/>
            </a:pPr>
            <a:r>
              <a:rPr lang="en-US" dirty="0"/>
              <a:t>SAMPLE OUTPUTS</a:t>
            </a:r>
          </a:p>
          <a:p>
            <a:pPr marL="285750" indent="-285750" algn="just">
              <a:buFont typeface="Wingdings" panose="05000000000000000000" pitchFamily="2" charset="2"/>
              <a:buChar char="v"/>
            </a:pPr>
            <a:r>
              <a:rPr lang="en-US" dirty="0"/>
              <a:t>ADVANTAGES AND DISADVANTAGES</a:t>
            </a:r>
          </a:p>
          <a:p>
            <a:pPr marL="285750" indent="-285750" algn="just">
              <a:buFont typeface="Wingdings" panose="05000000000000000000" pitchFamily="2" charset="2"/>
              <a:buChar char="v"/>
            </a:pPr>
            <a:r>
              <a:rPr lang="en-US" dirty="0"/>
              <a:t>FUTURE SCOPE</a:t>
            </a:r>
          </a:p>
          <a:p>
            <a:pPr marL="285750" indent="-285750" algn="just">
              <a:buFont typeface="Wingdings" panose="05000000000000000000" pitchFamily="2" charset="2"/>
              <a:buChar char="v"/>
            </a:pPr>
            <a:r>
              <a:rPr lang="en-US" dirty="0"/>
              <a:t>CONCLUSION</a:t>
            </a:r>
          </a:p>
        </p:txBody>
      </p:sp>
    </p:spTree>
    <p:extLst>
      <p:ext uri="{BB962C8B-B14F-4D97-AF65-F5344CB8AC3E}">
        <p14:creationId xmlns:p14="http://schemas.microsoft.com/office/powerpoint/2010/main" val="1206745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73BF6-A21A-6F7B-1237-218234422EAA}"/>
              </a:ext>
            </a:extLst>
          </p:cNvPr>
          <p:cNvSpPr>
            <a:spLocks noGrp="1"/>
          </p:cNvSpPr>
          <p:nvPr>
            <p:ph type="title"/>
          </p:nvPr>
        </p:nvSpPr>
        <p:spPr>
          <a:xfrm>
            <a:off x="1827212" y="-109535"/>
            <a:ext cx="10018713" cy="1752599"/>
          </a:xfrm>
        </p:spPr>
        <p:txBody>
          <a:bodyPr/>
          <a:lstStyle/>
          <a:p>
            <a:r>
              <a:rPr lang="en-US" b="1" dirty="0"/>
              <a:t>INTERNSHIP CERTIFICATE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7414" y="1531172"/>
            <a:ext cx="6558307" cy="4742628"/>
          </a:xfrm>
        </p:spPr>
      </p:pic>
    </p:spTree>
    <p:extLst>
      <p:ext uri="{BB962C8B-B14F-4D97-AF65-F5344CB8AC3E}">
        <p14:creationId xmlns:p14="http://schemas.microsoft.com/office/powerpoint/2010/main" val="893292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5D9854-D232-9A1C-4405-AFC5F2819B07}"/>
              </a:ext>
            </a:extLst>
          </p:cNvPr>
          <p:cNvSpPr>
            <a:spLocks noGrp="1"/>
          </p:cNvSpPr>
          <p:nvPr>
            <p:ph type="title"/>
          </p:nvPr>
        </p:nvSpPr>
        <p:spPr>
          <a:xfrm>
            <a:off x="1550634" y="1032933"/>
            <a:ext cx="9907588" cy="863600"/>
          </a:xfrm>
        </p:spPr>
        <p:txBody>
          <a:bodyPr>
            <a:normAutofit/>
          </a:bodyPr>
          <a:lstStyle/>
          <a:p>
            <a:r>
              <a:rPr lang="en-US" sz="4000" b="1" dirty="0"/>
              <a:t>ABSTRACT</a:t>
            </a:r>
          </a:p>
        </p:txBody>
      </p:sp>
      <p:sp>
        <p:nvSpPr>
          <p:cNvPr id="4" name="Text Placeholder 3">
            <a:extLst>
              <a:ext uri="{FF2B5EF4-FFF2-40B4-BE49-F238E27FC236}">
                <a16:creationId xmlns:a16="http://schemas.microsoft.com/office/drawing/2014/main" xmlns="" id="{83D3296A-E82C-2454-AD5F-55BF50C2188F}"/>
              </a:ext>
            </a:extLst>
          </p:cNvPr>
          <p:cNvSpPr>
            <a:spLocks noGrp="1"/>
          </p:cNvSpPr>
          <p:nvPr>
            <p:ph type="body" sz="half" idx="2"/>
          </p:nvPr>
        </p:nvSpPr>
        <p:spPr>
          <a:xfrm>
            <a:off x="1992311" y="677332"/>
            <a:ext cx="10199689" cy="5147735"/>
          </a:xfrm>
        </p:spPr>
        <p:txBody>
          <a:bodyPr>
            <a:normAutofit/>
          </a:bodyPr>
          <a:lstStyle/>
          <a:p>
            <a:pPr algn="just"/>
            <a:r>
              <a:rPr lang="en-US" dirty="0"/>
              <a:t>Many people face health issues due to a lack of physical activity, increasing risks like obesity, high blood pressure, and heart disease. Our project aims to address this by using </a:t>
            </a:r>
            <a:r>
              <a:rPr lang="en-US" dirty="0" err="1"/>
              <a:t>OpenCV</a:t>
            </a:r>
            <a:r>
              <a:rPr lang="en-US" dirty="0"/>
              <a:t> and </a:t>
            </a:r>
            <a:r>
              <a:rPr lang="en-US" dirty="0" err="1"/>
              <a:t>MediaPipe</a:t>
            </a:r>
            <a:r>
              <a:rPr lang="en-US" dirty="0"/>
              <a:t> to track body movements via webcam and guide users on proper exercise or yoga form. </a:t>
            </a:r>
            <a:r>
              <a:rPr lang="en-US" dirty="0" err="1"/>
              <a:t>MediaPipe</a:t>
            </a:r>
            <a:r>
              <a:rPr lang="en-US" dirty="0"/>
              <a:t> detects 33 body landmarks in real-time, allowing us to assess posture and provide personalized feedback. This solution helps users improve their form from home, removing barriers like gym travel, trainer costs, and social anxiety.</a:t>
            </a:r>
            <a:endParaRPr lang="en-US" dirty="0" smtClean="0"/>
          </a:p>
          <a:p>
            <a:pPr algn="l"/>
            <a:endParaRPr lang="en-US" dirty="0"/>
          </a:p>
        </p:txBody>
      </p:sp>
    </p:spTree>
    <p:extLst>
      <p:ext uri="{BB962C8B-B14F-4D97-AF65-F5344CB8AC3E}">
        <p14:creationId xmlns:p14="http://schemas.microsoft.com/office/powerpoint/2010/main" val="4035133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44C68-A8E7-4AC7-E280-3AF922263285}"/>
              </a:ext>
            </a:extLst>
          </p:cNvPr>
          <p:cNvSpPr>
            <a:spLocks noGrp="1"/>
          </p:cNvSpPr>
          <p:nvPr>
            <p:ph type="title"/>
          </p:nvPr>
        </p:nvSpPr>
        <p:spPr>
          <a:xfrm>
            <a:off x="4102100" y="1222727"/>
            <a:ext cx="3892550" cy="591255"/>
          </a:xfrm>
        </p:spPr>
        <p:txBody>
          <a:bodyPr>
            <a:normAutofit fontScale="90000"/>
          </a:bodyPr>
          <a:lstStyle/>
          <a:p>
            <a:r>
              <a:rPr lang="en-US" sz="4000" b="1" dirty="0"/>
              <a:t>                INTRODUCTION</a:t>
            </a:r>
          </a:p>
        </p:txBody>
      </p:sp>
      <p:sp>
        <p:nvSpPr>
          <p:cNvPr id="5" name="Content Placeholder 2">
            <a:extLst>
              <a:ext uri="{FF2B5EF4-FFF2-40B4-BE49-F238E27FC236}">
                <a16:creationId xmlns:a16="http://schemas.microsoft.com/office/drawing/2014/main" xmlns="" id="{970280FB-7B2C-1D24-1120-471C612F0E32}"/>
              </a:ext>
            </a:extLst>
          </p:cNvPr>
          <p:cNvSpPr>
            <a:spLocks noGrp="1"/>
          </p:cNvSpPr>
          <p:nvPr>
            <p:ph type="body" sz="half" idx="2"/>
          </p:nvPr>
        </p:nvSpPr>
        <p:spPr>
          <a:xfrm>
            <a:off x="1898650" y="1518355"/>
            <a:ext cx="9047163" cy="4789488"/>
          </a:xfrm>
        </p:spPr>
        <p:txBody>
          <a:bodyPr/>
          <a:lstStyle/>
          <a:p>
            <a:pPr algn="just"/>
            <a:r>
              <a:rPr lang="en-US" dirty="0"/>
              <a:t>Exercise is vital for maintaining health and fitness, yet modern sedentary lifestyles limit daily activity, leading to various health issues. Regular physical activity helps control weight, boost mental health, reduce disease risk, and improve sleep. Despite 60% of people not exercising regularly due to time constraints, it's essential for a healthy lifestyle. Proper form and tracking sets and reps are key to preventing injuries and staying motivated.</a:t>
            </a:r>
            <a:endParaRPr lang="en-US" dirty="0"/>
          </a:p>
        </p:txBody>
      </p:sp>
    </p:spTree>
    <p:extLst>
      <p:ext uri="{BB962C8B-B14F-4D97-AF65-F5344CB8AC3E}">
        <p14:creationId xmlns:p14="http://schemas.microsoft.com/office/powerpoint/2010/main" val="1127148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07FA1D-4BD0-6937-AB0C-72145EBF3008}"/>
              </a:ext>
            </a:extLst>
          </p:cNvPr>
          <p:cNvSpPr>
            <a:spLocks noGrp="1"/>
          </p:cNvSpPr>
          <p:nvPr>
            <p:ph type="title"/>
          </p:nvPr>
        </p:nvSpPr>
        <p:spPr>
          <a:xfrm>
            <a:off x="-1518533" y="448733"/>
            <a:ext cx="12226222" cy="1752599"/>
          </a:xfrm>
        </p:spPr>
        <p:txBody>
          <a:bodyPr>
            <a:normAutofit/>
          </a:bodyPr>
          <a:lstStyle/>
          <a:p>
            <a:r>
              <a:rPr lang="en-US" altLang="en-US" b="1" dirty="0">
                <a:ln>
                  <a:noFill/>
                </a:ln>
                <a:latin typeface="Arial" panose="020B0604020202020204" pitchFamily="34" charset="0"/>
              </a:rPr>
              <a:t>                </a:t>
            </a:r>
            <a:r>
              <a:rPr lang="en-US" sz="4000" b="1" dirty="0"/>
              <a:t>EXISTING SYSTEM</a:t>
            </a:r>
          </a:p>
        </p:txBody>
      </p:sp>
      <p:sp>
        <p:nvSpPr>
          <p:cNvPr id="4" name="Text Placeholder 3">
            <a:extLst>
              <a:ext uri="{FF2B5EF4-FFF2-40B4-BE49-F238E27FC236}">
                <a16:creationId xmlns:a16="http://schemas.microsoft.com/office/drawing/2014/main" xmlns="" id="{2F362CB5-B326-06E9-C9F9-97B35A1ED67D}"/>
              </a:ext>
            </a:extLst>
          </p:cNvPr>
          <p:cNvSpPr>
            <a:spLocks noGrp="1"/>
          </p:cNvSpPr>
          <p:nvPr>
            <p:ph idx="1"/>
          </p:nvPr>
        </p:nvSpPr>
        <p:spPr/>
        <p:txBody>
          <a:bodyPr>
            <a:normAutofit/>
          </a:bodyPr>
          <a:lstStyle/>
          <a:p>
            <a:pPr marL="0" indent="0" algn="just">
              <a:buNone/>
            </a:pPr>
            <a:r>
              <a:rPr lang="en-US" dirty="0"/>
              <a:t>There are numerous applications available in the market which guide the user about the exercises to be performed. All of the applications and services of fitness available to the public on play store and app store are focusing on describing the exercise routine to be followed and the number of repetitions for which it should be performed and the time duration in which you need to complete. </a:t>
            </a:r>
            <a:endParaRPr lang="en-US" dirty="0"/>
          </a:p>
        </p:txBody>
      </p:sp>
    </p:spTree>
    <p:extLst>
      <p:ext uri="{BB962C8B-B14F-4D97-AF65-F5344CB8AC3E}">
        <p14:creationId xmlns:p14="http://schemas.microsoft.com/office/powerpoint/2010/main" val="228129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17C745-59C7-3947-0546-2869C6A5E620}"/>
              </a:ext>
            </a:extLst>
          </p:cNvPr>
          <p:cNvSpPr>
            <a:spLocks noGrp="1"/>
          </p:cNvSpPr>
          <p:nvPr>
            <p:ph type="title"/>
          </p:nvPr>
        </p:nvSpPr>
        <p:spPr>
          <a:xfrm>
            <a:off x="2558004" y="279400"/>
            <a:ext cx="6829063" cy="1752599"/>
          </a:xfrm>
        </p:spPr>
        <p:txBody>
          <a:bodyPr/>
          <a:lstStyle/>
          <a:p>
            <a:r>
              <a:rPr lang="en-US" b="1" dirty="0"/>
              <a:t>PROPOSED SYSTEM </a:t>
            </a:r>
          </a:p>
        </p:txBody>
      </p:sp>
      <p:sp>
        <p:nvSpPr>
          <p:cNvPr id="3" name="Content Placeholder 2">
            <a:extLst>
              <a:ext uri="{FF2B5EF4-FFF2-40B4-BE49-F238E27FC236}">
                <a16:creationId xmlns:a16="http://schemas.microsoft.com/office/drawing/2014/main" xmlns="" id="{C255FFE2-7966-8A4C-F076-72E9C4535911}"/>
              </a:ext>
            </a:extLst>
          </p:cNvPr>
          <p:cNvSpPr>
            <a:spLocks noGrp="1"/>
          </p:cNvSpPr>
          <p:nvPr>
            <p:ph idx="1"/>
          </p:nvPr>
        </p:nvSpPr>
        <p:spPr>
          <a:xfrm>
            <a:off x="1484310" y="1862666"/>
            <a:ext cx="10018713" cy="4413955"/>
          </a:xfrm>
        </p:spPr>
        <p:txBody>
          <a:bodyPr>
            <a:normAutofit/>
          </a:bodyPr>
          <a:lstStyle/>
          <a:p>
            <a:pPr marL="0" indent="0" algn="just">
              <a:buNone/>
            </a:pPr>
            <a:r>
              <a:rPr lang="en-US" dirty="0"/>
              <a:t>This project aims to develop an AI-based personal fitness trainer that helps users exercise correctly at home using real-time pose estimation. With the help of </a:t>
            </a:r>
            <a:r>
              <a:rPr lang="en-US" dirty="0" err="1"/>
              <a:t>OpenCV</a:t>
            </a:r>
            <a:r>
              <a:rPr lang="en-US" dirty="0"/>
              <a:t> and </a:t>
            </a:r>
            <a:r>
              <a:rPr lang="en-US" dirty="0" err="1"/>
              <a:t>MediaPipe</a:t>
            </a:r>
            <a:r>
              <a:rPr lang="en-US" dirty="0"/>
              <a:t>, the system uses a webcam to detect and analyze the user's body posture during workouts. It tracks key points on the body, calculates joint angles, and validates whether each exercise repetition is performed correctly. The system counts reps, checks form, and provides real-time feedback through voice alerts to help users improve performance and avoid injury. It’s a convenient, cost-effective solution for people who prefer home workouts but still want guidance similar to a personal trainer. </a:t>
            </a:r>
          </a:p>
        </p:txBody>
      </p:sp>
    </p:spTree>
    <p:extLst>
      <p:ext uri="{BB962C8B-B14F-4D97-AF65-F5344CB8AC3E}">
        <p14:creationId xmlns:p14="http://schemas.microsoft.com/office/powerpoint/2010/main" val="2019800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18192-7D80-9511-40FC-F121827BEDB7}"/>
              </a:ext>
            </a:extLst>
          </p:cNvPr>
          <p:cNvSpPr>
            <a:spLocks noGrp="1"/>
          </p:cNvSpPr>
          <p:nvPr>
            <p:ph type="title"/>
          </p:nvPr>
        </p:nvSpPr>
        <p:spPr/>
        <p:txBody>
          <a:bodyPr/>
          <a:lstStyle/>
          <a:p>
            <a:r>
              <a:rPr lang="en-US" b="1" dirty="0"/>
              <a:t>SOFTWARE AND HARDWARE REQUIREMENTS</a:t>
            </a:r>
          </a:p>
        </p:txBody>
      </p:sp>
      <p:sp>
        <p:nvSpPr>
          <p:cNvPr id="3" name="Content Placeholder 2">
            <a:extLst>
              <a:ext uri="{FF2B5EF4-FFF2-40B4-BE49-F238E27FC236}">
                <a16:creationId xmlns:a16="http://schemas.microsoft.com/office/drawing/2014/main" xmlns="" id="{3BE1DA28-5A7E-D6BD-0BCB-96DE192EDC32}"/>
              </a:ext>
            </a:extLst>
          </p:cNvPr>
          <p:cNvSpPr>
            <a:spLocks noGrp="1"/>
          </p:cNvSpPr>
          <p:nvPr>
            <p:ph sz="half" idx="1"/>
          </p:nvPr>
        </p:nvSpPr>
        <p:spPr>
          <a:xfrm>
            <a:off x="1145645" y="1817512"/>
            <a:ext cx="5462322" cy="4109156"/>
          </a:xfrm>
        </p:spPr>
        <p:txBody>
          <a:bodyPr>
            <a:normAutofit lnSpcReduction="10000"/>
          </a:bodyPr>
          <a:lstStyle/>
          <a:p>
            <a:pPr marL="0" marR="274320" lvl="0" indent="0">
              <a:lnSpc>
                <a:spcPct val="150000"/>
              </a:lnSpc>
              <a:buNone/>
              <a:tabLst>
                <a:tab pos="457200" algn="l"/>
              </a:tabLst>
            </a:pPr>
            <a:r>
              <a:rPr lang="en-US" sz="1600" b="1" dirty="0">
                <a:effectLst/>
                <a:latin typeface="Times New Roman" panose="02020603050405020304" pitchFamily="18" charset="0"/>
                <a:ea typeface="Times New Roman" panose="02020603050405020304" pitchFamily="18" charset="0"/>
              </a:rPr>
              <a:t>Operating System</a:t>
            </a:r>
            <a:r>
              <a:rPr lang="en-US" sz="1600" dirty="0">
                <a:effectLst/>
                <a:latin typeface="Times New Roman" panose="02020603050405020304" pitchFamily="18" charset="0"/>
                <a:ea typeface="Times New Roman" panose="02020603050405020304" pitchFamily="18" charset="0"/>
              </a:rPr>
              <a:t>: Windows 10 or Linux</a:t>
            </a:r>
          </a:p>
          <a:p>
            <a:pPr marL="0" marR="274320" lvl="0" indent="0">
              <a:lnSpc>
                <a:spcPct val="150000"/>
              </a:lnSpc>
              <a:buNone/>
              <a:tabLst>
                <a:tab pos="457200" algn="l"/>
              </a:tabLst>
            </a:pPr>
            <a:r>
              <a:rPr lang="en-US" sz="1600" b="1" dirty="0">
                <a:effectLst/>
                <a:latin typeface="Times New Roman" panose="02020603050405020304" pitchFamily="18" charset="0"/>
                <a:ea typeface="Times New Roman" panose="02020603050405020304" pitchFamily="18" charset="0"/>
              </a:rPr>
              <a:t>Programming Language</a:t>
            </a:r>
            <a:r>
              <a:rPr lang="en-US" sz="1600" dirty="0">
                <a:effectLst/>
                <a:latin typeface="Times New Roman" panose="02020603050405020304" pitchFamily="18" charset="0"/>
                <a:ea typeface="Times New Roman" panose="02020603050405020304" pitchFamily="18" charset="0"/>
              </a:rPr>
              <a:t>: Python 3.7 or higher</a:t>
            </a:r>
          </a:p>
          <a:p>
            <a:pPr marL="0" marR="274320" lvl="0" indent="0">
              <a:lnSpc>
                <a:spcPct val="150000"/>
              </a:lnSpc>
              <a:buNone/>
              <a:tabLst>
                <a:tab pos="457200" algn="l"/>
              </a:tabLst>
            </a:pPr>
            <a:r>
              <a:rPr lang="en-US" sz="1600" b="1" dirty="0">
                <a:effectLst/>
                <a:latin typeface="Times New Roman" panose="02020603050405020304" pitchFamily="18" charset="0"/>
                <a:ea typeface="Times New Roman" panose="02020603050405020304" pitchFamily="18" charset="0"/>
              </a:rPr>
              <a:t>Libraries and Frameworks</a:t>
            </a:r>
            <a:r>
              <a:rPr lang="en-US" sz="1600" dirty="0">
                <a:effectLst/>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Mediapipe</a:t>
            </a:r>
            <a:r>
              <a:rPr lang="en-US" dirty="0" err="1" smtClean="0">
                <a:effectLst/>
                <a:latin typeface="Times New Roman" panose="02020603050405020304" pitchFamily="18" charset="0"/>
                <a:ea typeface="Times New Roman" panose="02020603050405020304" pitchFamily="18" charset="0"/>
                <a:cs typeface="Times New Roman" panose="02020603050405020304" pitchFamily="18" charset="0"/>
              </a:rPr>
              <a:t>,OpenCV</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Streamlit ,NumPy, Pandas, and Matplotlib </a:t>
            </a:r>
          </a:p>
          <a:p>
            <a:pPr marL="0" marR="274320" lvl="0" indent="0">
              <a:lnSpc>
                <a:spcPct val="150000"/>
              </a:lnSpc>
              <a:buNone/>
              <a:tabLst>
                <a:tab pos="457200" algn="l"/>
              </a:tabLst>
            </a:pPr>
            <a:r>
              <a:rPr lang="en-US" sz="1600" b="1" dirty="0">
                <a:effectLst/>
                <a:latin typeface="Times New Roman" panose="02020603050405020304" pitchFamily="18" charset="0"/>
                <a:ea typeface="Times New Roman" panose="02020603050405020304" pitchFamily="18" charset="0"/>
              </a:rPr>
              <a:t>IDE/Text Editor</a:t>
            </a:r>
            <a:r>
              <a:rPr lang="en-US" sz="1600" dirty="0">
                <a:effectLst/>
                <a:latin typeface="Times New Roman" panose="02020603050405020304" pitchFamily="18" charset="0"/>
                <a:ea typeface="Times New Roman" panose="02020603050405020304" pitchFamily="18" charset="0"/>
              </a:rPr>
              <a:t>: Visual Studio Code and Jupyter Notebook</a:t>
            </a:r>
          </a:p>
          <a:p>
            <a:pPr marL="0" marR="274320" lvl="0" indent="0">
              <a:lnSpc>
                <a:spcPct val="150000"/>
              </a:lnSpc>
              <a:buNone/>
              <a:tabLst>
                <a:tab pos="457200" algn="l"/>
              </a:tabLst>
            </a:pPr>
            <a:r>
              <a:rPr lang="en-US" sz="1600" b="1" dirty="0">
                <a:effectLst/>
                <a:latin typeface="Times New Roman" panose="02020603050405020304" pitchFamily="18" charset="0"/>
                <a:ea typeface="Times New Roman" panose="02020603050405020304" pitchFamily="18" charset="0"/>
              </a:rPr>
              <a:t>Web Browser</a:t>
            </a:r>
            <a:r>
              <a:rPr lang="en-US" sz="1600" dirty="0">
                <a:effectLst/>
                <a:latin typeface="Times New Roman" panose="02020603050405020304" pitchFamily="18" charset="0"/>
                <a:ea typeface="Times New Roman" panose="02020603050405020304" pitchFamily="18" charset="0"/>
              </a:rPr>
              <a:t>: Google Chrome</a:t>
            </a:r>
          </a:p>
        </p:txBody>
      </p:sp>
      <p:sp>
        <p:nvSpPr>
          <p:cNvPr id="4" name="Content Placeholder 3">
            <a:extLst>
              <a:ext uri="{FF2B5EF4-FFF2-40B4-BE49-F238E27FC236}">
                <a16:creationId xmlns:a16="http://schemas.microsoft.com/office/drawing/2014/main" xmlns="" id="{3221C8B0-1C61-E59C-3BE0-97893F093F67}"/>
              </a:ext>
            </a:extLst>
          </p:cNvPr>
          <p:cNvSpPr>
            <a:spLocks noGrp="1"/>
          </p:cNvSpPr>
          <p:nvPr>
            <p:ph sz="half" idx="2"/>
          </p:nvPr>
        </p:nvSpPr>
        <p:spPr/>
        <p:txBody>
          <a:bodyPr>
            <a:normAutofit lnSpcReduction="10000"/>
          </a:bodyPr>
          <a:lstStyle/>
          <a:p>
            <a:pPr marL="0" marR="274320" lvl="0" indent="0" algn="just">
              <a:lnSpc>
                <a:spcPct val="150000"/>
              </a:lnSpc>
              <a:buNone/>
              <a:tabLst>
                <a:tab pos="457200" algn="l"/>
              </a:tabLst>
            </a:pPr>
            <a:r>
              <a:rPr lang="en-US" sz="1700" b="1" dirty="0">
                <a:effectLst/>
                <a:latin typeface="Times New Roman" panose="02020603050405020304" pitchFamily="18" charset="0"/>
                <a:ea typeface="Times New Roman" panose="02020603050405020304" pitchFamily="18" charset="0"/>
              </a:rPr>
              <a:t>Processor</a:t>
            </a:r>
            <a:r>
              <a:rPr lang="en-US" sz="1700" dirty="0">
                <a:effectLst/>
                <a:latin typeface="Times New Roman" panose="02020603050405020304" pitchFamily="18" charset="0"/>
                <a:ea typeface="Times New Roman" panose="02020603050405020304" pitchFamily="18" charset="0"/>
              </a:rPr>
              <a:t>: Intel i5 or higher, or equivalent AMD processor </a:t>
            </a:r>
          </a:p>
          <a:p>
            <a:pPr marL="0" marR="274320" lvl="0" indent="0" algn="just">
              <a:lnSpc>
                <a:spcPct val="150000"/>
              </a:lnSpc>
              <a:buNone/>
              <a:tabLst>
                <a:tab pos="457200" algn="l"/>
              </a:tabLst>
            </a:pPr>
            <a:r>
              <a:rPr lang="en-US" sz="1700" b="1" dirty="0">
                <a:effectLst/>
                <a:latin typeface="Times New Roman" panose="02020603050405020304" pitchFamily="18" charset="0"/>
                <a:ea typeface="Times New Roman" panose="02020603050405020304" pitchFamily="18" charset="0"/>
              </a:rPr>
              <a:t>RAM</a:t>
            </a:r>
            <a:r>
              <a:rPr lang="en-US" sz="1700" dirty="0">
                <a:effectLst/>
                <a:latin typeface="Times New Roman" panose="02020603050405020304" pitchFamily="18" charset="0"/>
                <a:ea typeface="Times New Roman" panose="02020603050405020304" pitchFamily="18" charset="0"/>
              </a:rPr>
              <a:t>: Minimum 8 GB </a:t>
            </a:r>
          </a:p>
          <a:p>
            <a:pPr marL="0" marR="274320" lvl="0" indent="0" algn="just">
              <a:lnSpc>
                <a:spcPct val="150000"/>
              </a:lnSpc>
              <a:buNone/>
              <a:tabLst>
                <a:tab pos="457200" algn="l"/>
              </a:tabLst>
            </a:pPr>
            <a:r>
              <a:rPr lang="en-US" sz="1700" b="1" dirty="0">
                <a:effectLst/>
                <a:latin typeface="Times New Roman" panose="02020603050405020304" pitchFamily="18" charset="0"/>
                <a:ea typeface="Times New Roman" panose="02020603050405020304" pitchFamily="18" charset="0"/>
              </a:rPr>
              <a:t>Storage</a:t>
            </a:r>
            <a:r>
              <a:rPr lang="en-US" sz="1700" dirty="0">
                <a:effectLst/>
                <a:latin typeface="Times New Roman" panose="02020603050405020304" pitchFamily="18" charset="0"/>
                <a:ea typeface="Times New Roman" panose="02020603050405020304" pitchFamily="18" charset="0"/>
              </a:rPr>
              <a:t>: At least 500 MB of free storage </a:t>
            </a:r>
          </a:p>
          <a:p>
            <a:pPr marL="0" marR="274320" lvl="0" indent="0" algn="just">
              <a:lnSpc>
                <a:spcPct val="150000"/>
              </a:lnSpc>
              <a:buNone/>
              <a:tabLst>
                <a:tab pos="457200" algn="l"/>
              </a:tabLst>
            </a:pPr>
            <a:r>
              <a:rPr lang="en-US" sz="1700" b="1" dirty="0">
                <a:effectLst/>
                <a:latin typeface="Times New Roman" panose="02020603050405020304" pitchFamily="18" charset="0"/>
                <a:ea typeface="Times New Roman" panose="02020603050405020304" pitchFamily="18" charset="0"/>
              </a:rPr>
              <a:t>Internet Connection</a:t>
            </a:r>
            <a:r>
              <a:rPr lang="en-US" sz="1700" dirty="0">
                <a:effectLst/>
                <a:latin typeface="Times New Roman" panose="02020603050405020304" pitchFamily="18" charset="0"/>
                <a:ea typeface="Times New Roman" panose="02020603050405020304" pitchFamily="18" charset="0"/>
              </a:rPr>
              <a:t>: Required for downloading libraries, datasets, and running the Streamlit app if deployed online</a:t>
            </a:r>
          </a:p>
          <a:p>
            <a:endParaRPr lang="en-US" dirty="0"/>
          </a:p>
        </p:txBody>
      </p:sp>
    </p:spTree>
    <p:extLst>
      <p:ext uri="{BB962C8B-B14F-4D97-AF65-F5344CB8AC3E}">
        <p14:creationId xmlns:p14="http://schemas.microsoft.com/office/powerpoint/2010/main" val="1580668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F9B8A-0BC5-9D34-8DA1-6FFAA77E50D8}"/>
              </a:ext>
            </a:extLst>
          </p:cNvPr>
          <p:cNvSpPr>
            <a:spLocks noGrp="1"/>
          </p:cNvSpPr>
          <p:nvPr>
            <p:ph type="title"/>
          </p:nvPr>
        </p:nvSpPr>
        <p:spPr>
          <a:xfrm>
            <a:off x="1518178" y="222955"/>
            <a:ext cx="10018713" cy="1752599"/>
          </a:xfrm>
        </p:spPr>
        <p:txBody>
          <a:bodyPr/>
          <a:lstStyle/>
          <a:p>
            <a:r>
              <a:rPr lang="en-US" b="1" dirty="0"/>
              <a:t>TECHNOLOGIES USED</a:t>
            </a:r>
          </a:p>
        </p:txBody>
      </p:sp>
      <p:sp>
        <p:nvSpPr>
          <p:cNvPr id="3" name="Content Placeholder 2">
            <a:extLst>
              <a:ext uri="{FF2B5EF4-FFF2-40B4-BE49-F238E27FC236}">
                <a16:creationId xmlns:a16="http://schemas.microsoft.com/office/drawing/2014/main" xmlns="" id="{4A8C9EF3-7E8A-7684-45EE-61645C51EAD3}"/>
              </a:ext>
            </a:extLst>
          </p:cNvPr>
          <p:cNvSpPr>
            <a:spLocks noGrp="1"/>
          </p:cNvSpPr>
          <p:nvPr>
            <p:ph idx="1"/>
          </p:nvPr>
        </p:nvSpPr>
        <p:spPr>
          <a:xfrm>
            <a:off x="2559666" y="1422403"/>
            <a:ext cx="7072668" cy="6062132"/>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python3</a:t>
            </a:r>
          </a:p>
          <a:p>
            <a:pPr>
              <a:buFont typeface="Wingdings" panose="05000000000000000000" pitchFamily="2" charset="2"/>
              <a:buChar char="Ø"/>
            </a:pPr>
            <a:r>
              <a:rPr lang="en-US" dirty="0"/>
              <a:t>numpy</a:t>
            </a:r>
          </a:p>
          <a:p>
            <a:pPr>
              <a:buFont typeface="Wingdings" panose="05000000000000000000" pitchFamily="2" charset="2"/>
              <a:buChar char="Ø"/>
            </a:pPr>
            <a:r>
              <a:rPr lang="en-US" dirty="0"/>
              <a:t>pandas</a:t>
            </a:r>
          </a:p>
          <a:p>
            <a:pPr>
              <a:buFont typeface="Wingdings" panose="05000000000000000000" pitchFamily="2" charset="2"/>
              <a:buChar char="Ø"/>
            </a:pPr>
            <a:r>
              <a:rPr lang="en-US" dirty="0"/>
              <a:t>matplotlib</a:t>
            </a:r>
          </a:p>
          <a:p>
            <a:pPr>
              <a:buFont typeface="Wingdings" panose="05000000000000000000" pitchFamily="2" charset="2"/>
              <a:buChar char="Ø"/>
            </a:pPr>
            <a:r>
              <a:rPr lang="en-US" dirty="0" err="1" smtClean="0"/>
              <a:t>Mediapipe</a:t>
            </a:r>
            <a:endParaRPr lang="en-US" dirty="0"/>
          </a:p>
          <a:p>
            <a:pPr>
              <a:buFont typeface="Wingdings" panose="05000000000000000000" pitchFamily="2" charset="2"/>
              <a:buChar char="Ø"/>
            </a:pPr>
            <a:r>
              <a:rPr lang="en-US" dirty="0" smtClean="0"/>
              <a:t>SMTP</a:t>
            </a:r>
            <a:endParaRPr lang="en-US" dirty="0"/>
          </a:p>
          <a:p>
            <a:pPr>
              <a:buFont typeface="Wingdings" panose="05000000000000000000" pitchFamily="2" charset="2"/>
              <a:buChar char="Ø"/>
            </a:pPr>
            <a:r>
              <a:rPr lang="en-US" dirty="0"/>
              <a:t>streamlit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9724568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2634</TotalTime>
  <Words>651</Words>
  <Application>Microsoft Office PowerPoint</Application>
  <PresentationFormat>Widescreen</PresentationFormat>
  <Paragraphs>82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Parallax</vt:lpstr>
      <vt:lpstr>AI-FITNESS TRAINEE</vt:lpstr>
      <vt:lpstr>   CONTENTS IN THE PPT</vt:lpstr>
      <vt:lpstr>INTERNSHIP CERTIFICATE</vt:lpstr>
      <vt:lpstr>ABSTRACT</vt:lpstr>
      <vt:lpstr>                INTRODUCTION</vt:lpstr>
      <vt:lpstr>                EXISTING SYSTEM</vt:lpstr>
      <vt:lpstr>PROPOSED SYSTEM </vt:lpstr>
      <vt:lpstr>SOFTWARE AND HARDWARE REQUIREMENTS</vt:lpstr>
      <vt:lpstr>TECHNOLOGIES USED</vt:lpstr>
      <vt:lpstr>DESIGN</vt:lpstr>
      <vt:lpstr>PowerPoint Presentation</vt:lpstr>
      <vt:lpstr>IMPLEMENTATION</vt:lpstr>
      <vt:lpstr>SAMPLE OUTPUTS</vt:lpstr>
      <vt:lpstr>PowerPoint Presentation</vt:lpstr>
      <vt:lpstr>ADVANTAGES AND DISADVANTES</vt:lpstr>
      <vt:lpstr>FUTURE SCOPE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AI-FITNESS TRAINEE</dc:title>
  <dc:creator>Surekha Reddy</dc:creator>
  <cp:lastModifiedBy>Microsoft account</cp:lastModifiedBy>
  <cp:revision>13</cp:revision>
  <dcterms:created xsi:type="dcterms:W3CDTF">2024-11-18T15:27:09Z</dcterms:created>
  <dcterms:modified xsi:type="dcterms:W3CDTF">2025-04-24T16:42:02Z</dcterms:modified>
</cp:coreProperties>
</file>