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803800" y="3456000"/>
            <a:ext cx="3387600" cy="3405600"/>
          </a:xfrm>
          <a:custGeom>
            <a:avLst/>
            <a:gdLst/>
            <a:ah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077480" y="720360"/>
            <a:ext cx="9949320" cy="15066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8803800" y="3456000"/>
            <a:ext cx="3387600" cy="3405600"/>
          </a:xfrm>
          <a:custGeom>
            <a:avLst/>
            <a:gdLst/>
            <a:ah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1084680" y="1598040"/>
            <a:ext cx="5920200" cy="316152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800" spc="-1" strike="noStrike">
                <a:solidFill>
                  <a:srgbClr val="002060"/>
                </a:solidFill>
                <a:latin typeface="Times New Roman"/>
              </a:rPr>
              <a:t>Course Navigator</a:t>
            </a:r>
            <a:endParaRPr b="0" lang="en-IN" sz="4800" spc="-1" strike="noStrike">
              <a:latin typeface="Arial"/>
            </a:endParaRPr>
          </a:p>
        </p:txBody>
      </p:sp>
      <p:sp>
        <p:nvSpPr>
          <p:cNvPr id="80" name="CustomShape 3"/>
          <p:cNvSpPr/>
          <p:nvPr/>
        </p:nvSpPr>
        <p:spPr>
          <a:xfrm>
            <a:off x="3629520" y="4758840"/>
            <a:ext cx="5920200" cy="98424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1800" spc="-1" strike="noStrike">
                <a:solidFill>
                  <a:srgbClr val="000000"/>
                </a:solidFill>
                <a:latin typeface="Avenir Next LT Pro Light"/>
              </a:rPr>
              <a:t>It navigates you to the right path</a:t>
            </a:r>
            <a:endParaRPr b="0" lang="en-IN" sz="1800" spc="-1" strike="noStrike">
              <a:latin typeface="Arial"/>
            </a:endParaRPr>
          </a:p>
        </p:txBody>
      </p:sp>
      <p:sp>
        <p:nvSpPr>
          <p:cNvPr id="81" name="CustomShape 4"/>
          <p:cNvSpPr/>
          <p:nvPr/>
        </p:nvSpPr>
        <p:spPr>
          <a:xfrm flipV="1">
            <a:off x="8726400" y="-720"/>
            <a:ext cx="3471840" cy="3447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2" name="CustomShape 5"/>
          <p:cNvSpPr/>
          <p:nvPr/>
        </p:nvSpPr>
        <p:spPr>
          <a:xfrm flipV="1" rot="5400000">
            <a:off x="8740080" y="-13320"/>
            <a:ext cx="3444120" cy="3471840"/>
          </a:xfrm>
          <a:custGeom>
            <a:avLst/>
            <a:gdLst/>
            <a:ah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3" name="CustomShape 6"/>
          <p:cNvSpPr/>
          <p:nvPr/>
        </p:nvSpPr>
        <p:spPr>
          <a:xfrm flipV="1">
            <a:off x="8726400" y="3443400"/>
            <a:ext cx="3465000" cy="343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4" name="CustomShape 7"/>
          <p:cNvSpPr/>
          <p:nvPr/>
        </p:nvSpPr>
        <p:spPr>
          <a:xfrm rot="5400000">
            <a:off x="8746920" y="3424680"/>
            <a:ext cx="3431880" cy="3471840"/>
          </a:xfrm>
          <a:custGeom>
            <a:avLst/>
            <a:gdLst/>
            <a:ah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85" name="CustomShape 8"/>
          <p:cNvSpPr/>
          <p:nvPr/>
        </p:nvSpPr>
        <p:spPr>
          <a:xfrm flipV="1">
            <a:off x="3625920" y="5121360"/>
            <a:ext cx="3832200" cy="33840"/>
          </a:xfrm>
          <a:custGeom>
            <a:avLst/>
            <a:gdLst/>
            <a:ahLst/>
            <a:rect l="l" t="t" r="r" b="b"/>
            <a:pathLst>
              <a:path w="21600" h="21600">
                <a:moveTo>
                  <a:pt x="0" y="0"/>
                </a:moveTo>
                <a:lnTo>
                  <a:pt x="21600" y="21600"/>
                </a:lnTo>
              </a:path>
            </a:pathLst>
          </a:custGeom>
          <a:noFill/>
          <a:ln>
            <a:solidFill>
              <a:srgbClr val="76828f"/>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120320" y="792000"/>
            <a:ext cx="4831200" cy="7585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GB" sz="2800" spc="-1" strike="noStrike">
                <a:solidFill>
                  <a:srgbClr val="000000"/>
                </a:solidFill>
                <a:latin typeface="Times New Roman"/>
              </a:rPr>
              <a:t>Communication Diagram:</a:t>
            </a:r>
            <a:endParaRPr b="0" lang="en-IN" sz="2800" spc="-1" strike="noStrike">
              <a:latin typeface="Arial"/>
            </a:endParaRPr>
          </a:p>
        </p:txBody>
      </p:sp>
      <p:pic>
        <p:nvPicPr>
          <p:cNvPr id="110" name="" descr=""/>
          <p:cNvPicPr/>
          <p:nvPr/>
        </p:nvPicPr>
        <p:blipFill>
          <a:blip r:embed="rId1"/>
          <a:stretch/>
        </p:blipFill>
        <p:spPr>
          <a:xfrm>
            <a:off x="2124720" y="1621800"/>
            <a:ext cx="7940160" cy="4389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120320" y="792000"/>
            <a:ext cx="4831200" cy="7585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GB" sz="2800" spc="-1" strike="noStrike">
                <a:solidFill>
                  <a:srgbClr val="000000"/>
                </a:solidFill>
                <a:latin typeface="Times New Roman"/>
              </a:rPr>
              <a:t>Interaction Overview Diagram:</a:t>
            </a:r>
            <a:endParaRPr b="0" lang="en-IN" sz="2800" spc="-1" strike="noStrike">
              <a:latin typeface="Arial"/>
            </a:endParaRPr>
          </a:p>
        </p:txBody>
      </p:sp>
      <p:pic>
        <p:nvPicPr>
          <p:cNvPr id="112" name="" descr=""/>
          <p:cNvPicPr/>
          <p:nvPr/>
        </p:nvPicPr>
        <p:blipFill>
          <a:blip r:embed="rId1"/>
          <a:stretch/>
        </p:blipFill>
        <p:spPr>
          <a:xfrm>
            <a:off x="6255360" y="216000"/>
            <a:ext cx="3896280" cy="6335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216000" y="-144000"/>
            <a:ext cx="11375640" cy="1439640"/>
          </a:xfrm>
          <a:prstGeom prst="rect">
            <a:avLst/>
          </a:prstGeom>
          <a:noFill/>
          <a:ln>
            <a:noFill/>
          </a:ln>
        </p:spPr>
        <p:style>
          <a:lnRef idx="0"/>
          <a:fillRef idx="0"/>
          <a:effectRef idx="0"/>
          <a:fontRef idx="minor"/>
        </p:style>
        <p:txBody>
          <a:bodyPr lIns="90000" rIns="90000" tIns="45000" bIns="45000" anchor="b">
            <a:normAutofit/>
          </a:bodyPr>
          <a:p>
            <a:pPr algn="ctr">
              <a:lnSpc>
                <a:spcPct val="110000"/>
              </a:lnSpc>
            </a:pPr>
            <a:r>
              <a:rPr b="1" lang="en-GB" sz="4000" spc="-1" strike="noStrike">
                <a:solidFill>
                  <a:srgbClr val="000000"/>
                </a:solidFill>
                <a:latin typeface="Times New Roman"/>
              </a:rPr>
              <a:t>7.DESIGN, IMPLEMENTATION</a:t>
            </a:r>
            <a:br/>
            <a:r>
              <a:rPr b="1" lang="en-GB" sz="4000" spc="-1" strike="noStrike">
                <a:solidFill>
                  <a:srgbClr val="000000"/>
                </a:solidFill>
                <a:latin typeface="Times New Roman"/>
              </a:rPr>
              <a:t> AND OUTPUTS</a:t>
            </a:r>
            <a:endParaRPr b="0" lang="en-IN" sz="4000" spc="-1" strike="noStrike">
              <a:latin typeface="Arial"/>
            </a:endParaRPr>
          </a:p>
        </p:txBody>
      </p:sp>
      <p:pic>
        <p:nvPicPr>
          <p:cNvPr id="114"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2190600" y="1621800"/>
            <a:ext cx="7808400" cy="4389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722760" y="59040"/>
            <a:ext cx="4069080" cy="874080"/>
          </a:xfrm>
          <a:prstGeom prst="rect">
            <a:avLst/>
          </a:prstGeom>
          <a:noFill/>
          <a:ln>
            <a:noFill/>
          </a:ln>
        </p:spPr>
        <p:style>
          <a:lnRef idx="0"/>
          <a:fillRef idx="0"/>
          <a:effectRef idx="0"/>
          <a:fontRef idx="minor"/>
        </p:style>
        <p:txBody>
          <a:bodyPr lIns="90000" rIns="90000" tIns="45000" bIns="45000" anchor="b">
            <a:noAutofit/>
          </a:bodyPr>
          <a:p>
            <a:pPr algn="ctr">
              <a:lnSpc>
                <a:spcPct val="110000"/>
              </a:lnSpc>
            </a:pPr>
            <a:r>
              <a:rPr b="1" lang="en-GB" sz="4000" spc="-1" strike="noStrike" u="sng">
                <a:solidFill>
                  <a:srgbClr val="000000"/>
                </a:solidFill>
                <a:uFillTx/>
                <a:latin typeface="Times New Roman"/>
              </a:rPr>
              <a:t>BATCH - 67</a:t>
            </a:r>
            <a:endParaRPr b="0" lang="en-IN" sz="4000" spc="-1" strike="noStrike">
              <a:latin typeface="Arial"/>
            </a:endParaRPr>
          </a:p>
        </p:txBody>
      </p:sp>
      <p:sp>
        <p:nvSpPr>
          <p:cNvPr id="87" name="CustomShape 2"/>
          <p:cNvSpPr/>
          <p:nvPr/>
        </p:nvSpPr>
        <p:spPr>
          <a:xfrm>
            <a:off x="3624480" y="1211400"/>
            <a:ext cx="6671520" cy="4188600"/>
          </a:xfrm>
          <a:prstGeom prst="rect">
            <a:avLst/>
          </a:prstGeom>
          <a:noFill/>
          <a:ln>
            <a:noFill/>
          </a:ln>
        </p:spPr>
        <p:style>
          <a:lnRef idx="0"/>
          <a:fillRef idx="0"/>
          <a:effectRef idx="0"/>
          <a:fontRef idx="minor"/>
        </p:style>
        <p:txBody>
          <a:bodyPr lIns="90000" rIns="90000" tIns="45000" bIns="45000">
            <a:noAutofit/>
          </a:bodyPr>
          <a:p>
            <a:pPr algn="just">
              <a:lnSpc>
                <a:spcPct val="120000"/>
              </a:lnSpc>
              <a:spcBef>
                <a:spcPts val="1001"/>
              </a:spcBef>
              <a:tabLst>
                <a:tab algn="l" pos="0"/>
              </a:tabLst>
            </a:pPr>
            <a:r>
              <a:rPr b="0" lang="en-GB" sz="3600" spc="-1" strike="noStrike">
                <a:solidFill>
                  <a:srgbClr val="000000"/>
                </a:solidFill>
                <a:latin typeface="Times New Roman"/>
              </a:rPr>
              <a:t>J. Chandrika - O190019</a:t>
            </a:r>
            <a:endParaRPr b="0" lang="en-IN" sz="3600" spc="-1" strike="noStrike">
              <a:latin typeface="Arial"/>
            </a:endParaRPr>
          </a:p>
          <a:p>
            <a:pPr algn="just">
              <a:lnSpc>
                <a:spcPct val="120000"/>
              </a:lnSpc>
              <a:spcBef>
                <a:spcPts val="1001"/>
              </a:spcBef>
              <a:tabLst>
                <a:tab algn="l" pos="0"/>
              </a:tabLst>
            </a:pPr>
            <a:r>
              <a:rPr b="0" lang="en-GB" sz="3600" spc="-1" strike="noStrike">
                <a:solidFill>
                  <a:srgbClr val="000000"/>
                </a:solidFill>
                <a:latin typeface="Times New Roman"/>
              </a:rPr>
              <a:t>B. Pushpa Sree - O190867</a:t>
            </a:r>
            <a:endParaRPr b="0" lang="en-IN" sz="3600" spc="-1" strike="noStrike">
              <a:latin typeface="Arial"/>
            </a:endParaRPr>
          </a:p>
          <a:p>
            <a:pPr algn="just">
              <a:lnSpc>
                <a:spcPct val="120000"/>
              </a:lnSpc>
              <a:spcBef>
                <a:spcPts val="1001"/>
              </a:spcBef>
              <a:tabLst>
                <a:tab algn="l" pos="0"/>
              </a:tabLst>
            </a:pPr>
            <a:r>
              <a:rPr b="0" lang="en-GB" sz="3600" spc="-1" strike="noStrike">
                <a:solidFill>
                  <a:srgbClr val="000000"/>
                </a:solidFill>
                <a:latin typeface="Times New Roman"/>
              </a:rPr>
              <a:t>K.T.A Devi – O190101</a:t>
            </a:r>
            <a:endParaRPr b="0" lang="en-IN" sz="3600" spc="-1" strike="noStrike">
              <a:latin typeface="Arial"/>
            </a:endParaRPr>
          </a:p>
          <a:p>
            <a:pPr algn="just">
              <a:lnSpc>
                <a:spcPct val="120000"/>
              </a:lnSpc>
              <a:spcBef>
                <a:spcPts val="1001"/>
              </a:spcBef>
              <a:tabLst>
                <a:tab algn="l" pos="0"/>
              </a:tabLst>
            </a:pPr>
            <a:r>
              <a:rPr b="0" lang="en-GB" sz="3600" spc="-1" strike="noStrike">
                <a:solidFill>
                  <a:srgbClr val="000000"/>
                </a:solidFill>
                <a:latin typeface="Times New Roman"/>
              </a:rPr>
              <a:t>V. Ramya Sri - O191082</a:t>
            </a:r>
            <a:endParaRPr b="0" lang="en-IN" sz="3600" spc="-1" strike="noStrike">
              <a:latin typeface="Arial"/>
            </a:endParaRPr>
          </a:p>
          <a:p>
            <a:pPr algn="just">
              <a:lnSpc>
                <a:spcPct val="120000"/>
              </a:lnSpc>
              <a:spcBef>
                <a:spcPts val="1001"/>
              </a:spcBef>
              <a:tabLst>
                <a:tab algn="l" pos="0"/>
              </a:tabLst>
            </a:pPr>
            <a:r>
              <a:rPr b="0" lang="en-GB" sz="3600" spc="-1" strike="noStrike">
                <a:solidFill>
                  <a:srgbClr val="000000"/>
                </a:solidFill>
                <a:latin typeface="Times New Roman"/>
              </a:rPr>
              <a:t>G. Chandra Babu – O191100</a:t>
            </a:r>
            <a:endParaRPr b="0" lang="en-IN" sz="3600" spc="-1" strike="noStrike">
              <a:latin typeface="Arial"/>
            </a:endParaRPr>
          </a:p>
        </p:txBody>
      </p:sp>
      <p:sp>
        <p:nvSpPr>
          <p:cNvPr id="88" name="CustomShape 3"/>
          <p:cNvSpPr/>
          <p:nvPr/>
        </p:nvSpPr>
        <p:spPr>
          <a:xfrm>
            <a:off x="108360" y="5876280"/>
            <a:ext cx="11976480" cy="874080"/>
          </a:xfrm>
          <a:prstGeom prst="rect">
            <a:avLst/>
          </a:prstGeom>
          <a:noFill/>
          <a:ln>
            <a:noFill/>
          </a:ln>
        </p:spPr>
        <p:style>
          <a:lnRef idx="0"/>
          <a:fillRef idx="0"/>
          <a:effectRef idx="0"/>
          <a:fontRef idx="minor"/>
        </p:style>
        <p:txBody>
          <a:bodyPr lIns="90000" rIns="90000" tIns="45000" bIns="45000" anchor="b">
            <a:noAutofit/>
          </a:bodyPr>
          <a:p>
            <a:pPr>
              <a:lnSpc>
                <a:spcPct val="110000"/>
              </a:lnSpc>
            </a:pPr>
            <a:r>
              <a:rPr b="0" lang="en-GB" sz="3200" spc="-1" strike="noStrike">
                <a:solidFill>
                  <a:srgbClr val="000000"/>
                </a:solidFill>
                <a:latin typeface="Times New Roman"/>
                <a:ea typeface="Noto Sans CJK SC"/>
              </a:rPr>
              <a:t>                                                                        </a:t>
            </a:r>
            <a:r>
              <a:rPr b="0" lang="en-GB" sz="2400" spc="-1" strike="noStrike">
                <a:solidFill>
                  <a:srgbClr val="000000"/>
                </a:solidFill>
                <a:latin typeface="Times New Roman"/>
                <a:ea typeface="DejaVu Sans"/>
              </a:rPr>
              <a:t>Under the Guidance Of</a:t>
            </a:r>
            <a:r>
              <a:rPr b="0" lang="en-GB" sz="3200" spc="-1" strike="noStrike">
                <a:solidFill>
                  <a:srgbClr val="000000"/>
                </a:solidFill>
                <a:latin typeface="Times New Roman"/>
                <a:ea typeface="DejaVu Sans"/>
              </a:rPr>
              <a:t> :</a:t>
            </a:r>
            <a:endParaRPr b="0" lang="en-IN" sz="3200" spc="-1" strike="noStrike">
              <a:latin typeface="Arial"/>
            </a:endParaRPr>
          </a:p>
          <a:p>
            <a:pPr>
              <a:lnSpc>
                <a:spcPct val="110000"/>
              </a:lnSpc>
            </a:pPr>
            <a:r>
              <a:rPr b="0" lang="en-GB" sz="3200" spc="-1" strike="noStrike">
                <a:solidFill>
                  <a:srgbClr val="000000"/>
                </a:solidFill>
                <a:latin typeface="Times New Roman"/>
                <a:ea typeface="DejaVu Sans"/>
              </a:rPr>
              <a:t>                                                         </a:t>
            </a:r>
            <a:r>
              <a:rPr b="1" lang="en-GB" sz="3200" spc="-1" strike="noStrike">
                <a:solidFill>
                  <a:srgbClr val="000000"/>
                </a:solidFill>
                <a:latin typeface="Times New Roman"/>
                <a:ea typeface="DejaVu Sans"/>
              </a:rPr>
              <a:t>B. Shireesha </a:t>
            </a:r>
            <a:r>
              <a:rPr b="0" lang="en-GB" sz="2400" spc="-1" strike="noStrike">
                <a:solidFill>
                  <a:srgbClr val="000000"/>
                </a:solidFill>
                <a:latin typeface="Times New Roman"/>
                <a:ea typeface="DejaVu Sans"/>
              </a:rPr>
              <a:t>ASST. PROF  OF CSE DEPT.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679560" y="174240"/>
            <a:ext cx="4831200" cy="1046520"/>
          </a:xfrm>
          <a:prstGeom prst="rect">
            <a:avLst/>
          </a:prstGeom>
          <a:noFill/>
          <a:ln>
            <a:noFill/>
          </a:ln>
        </p:spPr>
        <p:style>
          <a:lnRef idx="0"/>
          <a:fillRef idx="0"/>
          <a:effectRef idx="0"/>
          <a:fontRef idx="minor"/>
        </p:style>
        <p:txBody>
          <a:bodyPr lIns="90000" rIns="90000" tIns="45000" bIns="45000" anchor="b">
            <a:normAutofit/>
          </a:bodyPr>
          <a:p>
            <a:pPr algn="ctr">
              <a:lnSpc>
                <a:spcPct val="110000"/>
              </a:lnSpc>
            </a:pPr>
            <a:r>
              <a:rPr b="1" lang="en-GB" sz="4000" spc="-1" strike="noStrike">
                <a:solidFill>
                  <a:srgbClr val="000000"/>
                </a:solidFill>
                <a:latin typeface="Times New Roman"/>
              </a:rPr>
              <a:t>8.ADVANTAGES</a:t>
            </a:r>
            <a:endParaRPr b="0" lang="en-IN" sz="4000" spc="-1" strike="noStrike">
              <a:latin typeface="Arial"/>
            </a:endParaRPr>
          </a:p>
        </p:txBody>
      </p:sp>
      <p:sp>
        <p:nvSpPr>
          <p:cNvPr id="123" name="CustomShape 2"/>
          <p:cNvSpPr/>
          <p:nvPr/>
        </p:nvSpPr>
        <p:spPr>
          <a:xfrm>
            <a:off x="1120320" y="1622160"/>
            <a:ext cx="9949320" cy="438984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ea typeface="Avenir Next LT Pro Light"/>
              </a:rPr>
              <a:t>Course Navigator  covers all the platforms which provides  numerous courses.</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a:p>
            <a:pPr>
              <a:lnSpc>
                <a:spcPct val="120000"/>
              </a:lnSpc>
              <a:spcBef>
                <a:spcPts val="1001"/>
              </a:spcBef>
              <a:tabLst>
                <a:tab algn="l" pos="0"/>
              </a:tabLst>
            </a:pPr>
            <a:r>
              <a:rPr b="0" lang="en-GB" sz="2800" spc="-1" strike="noStrike">
                <a:solidFill>
                  <a:srgbClr val="000000"/>
                </a:solidFill>
                <a:latin typeface="Times New Roman"/>
                <a:ea typeface="Avenir Next LT Pro Light"/>
              </a:rPr>
              <a:t>It suggests based on the users requirements.</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a:p>
            <a:pPr>
              <a:lnSpc>
                <a:spcPct val="120000"/>
              </a:lnSpc>
              <a:spcBef>
                <a:spcPts val="1001"/>
              </a:spcBef>
              <a:tabLst>
                <a:tab algn="l" pos="0"/>
              </a:tabLst>
            </a:pPr>
            <a:r>
              <a:rPr b="0" lang="en-GB" sz="2800" spc="-1" strike="noStrike">
                <a:solidFill>
                  <a:srgbClr val="000000"/>
                </a:solidFill>
                <a:latin typeface="Times New Roman"/>
                <a:ea typeface="Avenir Next LT Pro Light"/>
              </a:rPr>
              <a:t>It can be affordable  by any class of people.</a:t>
            </a:r>
            <a:endParaRPr b="0" lang="en-IN" sz="2800" spc="-1" strike="noStrike">
              <a:latin typeface="Arial"/>
            </a:endParaRPr>
          </a:p>
        </p:txBody>
      </p:sp>
      <p:sp>
        <p:nvSpPr>
          <p:cNvPr id="124" name="CustomShape 3"/>
          <p:cNvSpPr/>
          <p:nvPr/>
        </p:nvSpPr>
        <p:spPr>
          <a:xfrm>
            <a:off x="514440" y="178884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25" name="CustomShape 4"/>
          <p:cNvSpPr/>
          <p:nvPr/>
        </p:nvSpPr>
        <p:spPr>
          <a:xfrm>
            <a:off x="514440" y="358596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26" name="CustomShape 5"/>
          <p:cNvSpPr/>
          <p:nvPr/>
        </p:nvSpPr>
        <p:spPr>
          <a:xfrm>
            <a:off x="514440" y="482256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262680" y="260280"/>
            <a:ext cx="5679360" cy="902880"/>
          </a:xfrm>
          <a:prstGeom prst="rect">
            <a:avLst/>
          </a:prstGeom>
          <a:noFill/>
          <a:ln>
            <a:noFill/>
          </a:ln>
        </p:spPr>
        <p:style>
          <a:lnRef idx="0"/>
          <a:fillRef idx="0"/>
          <a:effectRef idx="0"/>
          <a:fontRef idx="minor"/>
        </p:style>
        <p:txBody>
          <a:bodyPr lIns="90000" rIns="90000" tIns="45000" bIns="45000" anchor="b">
            <a:normAutofit/>
          </a:bodyPr>
          <a:p>
            <a:pPr algn="ctr">
              <a:lnSpc>
                <a:spcPct val="110000"/>
              </a:lnSpc>
            </a:pPr>
            <a:r>
              <a:rPr b="1" lang="en-GB" sz="4000" spc="-1" strike="noStrike">
                <a:solidFill>
                  <a:srgbClr val="000000"/>
                </a:solidFill>
                <a:latin typeface="Times New Roman"/>
              </a:rPr>
              <a:t>9.DISADVANTAGES</a:t>
            </a:r>
            <a:endParaRPr b="0" lang="en-IN" sz="4000" spc="-1" strike="noStrike">
              <a:latin typeface="Arial"/>
            </a:endParaRPr>
          </a:p>
        </p:txBody>
      </p:sp>
      <p:sp>
        <p:nvSpPr>
          <p:cNvPr id="128" name="CustomShape 2"/>
          <p:cNvSpPr/>
          <p:nvPr/>
        </p:nvSpPr>
        <p:spPr>
          <a:xfrm>
            <a:off x="1249920" y="1708560"/>
            <a:ext cx="9949320" cy="214704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rPr>
              <a:t>It can't provide any courses ,it just only suggests.</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a:p>
            <a:pPr>
              <a:lnSpc>
                <a:spcPct val="120000"/>
              </a:lnSpc>
              <a:spcBef>
                <a:spcPts val="1001"/>
              </a:spcBef>
              <a:tabLst>
                <a:tab algn="l" pos="0"/>
              </a:tabLst>
            </a:pPr>
            <a:r>
              <a:rPr b="0" lang="en-GB" sz="2800" spc="-1" strike="noStrike">
                <a:solidFill>
                  <a:srgbClr val="000000"/>
                </a:solidFill>
                <a:latin typeface="Times New Roman"/>
              </a:rPr>
              <a:t>It can't cover all the fields of education except engineering.</a:t>
            </a:r>
            <a:endParaRPr b="0" lang="en-IN" sz="2800" spc="-1" strike="noStrike">
              <a:latin typeface="Arial"/>
            </a:endParaRPr>
          </a:p>
        </p:txBody>
      </p:sp>
      <p:sp>
        <p:nvSpPr>
          <p:cNvPr id="129" name="CustomShape 3"/>
          <p:cNvSpPr/>
          <p:nvPr/>
        </p:nvSpPr>
        <p:spPr>
          <a:xfrm>
            <a:off x="643680" y="187524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30" name="CustomShape 4"/>
          <p:cNvSpPr/>
          <p:nvPr/>
        </p:nvSpPr>
        <p:spPr>
          <a:xfrm>
            <a:off x="643680" y="311148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603880" y="231480"/>
            <a:ext cx="7835760" cy="85968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000" spc="-1" strike="noStrike">
                <a:solidFill>
                  <a:srgbClr val="000000"/>
                </a:solidFill>
                <a:latin typeface="Times New Roman"/>
              </a:rPr>
              <a:t>10.FUTURE ENHANCEMENT</a:t>
            </a:r>
            <a:endParaRPr b="0" lang="en-IN" sz="4000" spc="-1" strike="noStrike">
              <a:latin typeface="Arial"/>
            </a:endParaRPr>
          </a:p>
        </p:txBody>
      </p:sp>
      <p:sp>
        <p:nvSpPr>
          <p:cNvPr id="132" name="CustomShape 2"/>
          <p:cNvSpPr/>
          <p:nvPr/>
        </p:nvSpPr>
        <p:spPr>
          <a:xfrm>
            <a:off x="833040" y="1363320"/>
            <a:ext cx="10193760" cy="457668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ea typeface="Avenir Next LT Pro Light"/>
              </a:rPr>
              <a:t>We will include the courses belong to every field of education.</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a:p>
            <a:pPr>
              <a:lnSpc>
                <a:spcPct val="120000"/>
              </a:lnSpc>
              <a:spcBef>
                <a:spcPts val="1001"/>
              </a:spcBef>
              <a:tabLst>
                <a:tab algn="l" pos="0"/>
              </a:tabLst>
            </a:pPr>
            <a:r>
              <a:rPr b="0" lang="en-GB" sz="2800" spc="-1" strike="noStrike">
                <a:solidFill>
                  <a:srgbClr val="000000"/>
                </a:solidFill>
                <a:latin typeface="Times New Roman"/>
                <a:ea typeface="Avenir Next LT Pro Light"/>
              </a:rPr>
              <a:t>We will profile mentorship to users.</a:t>
            </a:r>
            <a:endParaRPr b="0" lang="en-IN" sz="2800" spc="-1" strike="noStrike">
              <a:latin typeface="Arial"/>
            </a:endParaRPr>
          </a:p>
          <a:p>
            <a:pPr>
              <a:lnSpc>
                <a:spcPct val="120000"/>
              </a:lnSpc>
              <a:spcBef>
                <a:spcPts val="1001"/>
              </a:spcBef>
              <a:tabLst>
                <a:tab algn="l" pos="0"/>
              </a:tabLst>
            </a:pPr>
            <a:endParaRPr b="0" lang="en-IN" sz="2800" spc="-1" strike="noStrike">
              <a:latin typeface="Arial"/>
            </a:endParaRPr>
          </a:p>
          <a:p>
            <a:pPr>
              <a:lnSpc>
                <a:spcPct val="120000"/>
              </a:lnSpc>
              <a:spcBef>
                <a:spcPts val="1001"/>
              </a:spcBef>
              <a:tabLst>
                <a:tab algn="l" pos="0"/>
              </a:tabLst>
            </a:pPr>
            <a:r>
              <a:rPr b="0" lang="en-GB" sz="2800" spc="-1" strike="noStrike">
                <a:solidFill>
                  <a:srgbClr val="000000"/>
                </a:solidFill>
                <a:latin typeface="Times New Roman"/>
                <a:ea typeface="Avenir Next LT Pro Light"/>
              </a:rPr>
              <a:t>We will  also provide course materials</a:t>
            </a:r>
            <a:endParaRPr b="0" lang="en-IN" sz="2800" spc="-1" strike="noStrike">
              <a:latin typeface="Arial"/>
            </a:endParaRPr>
          </a:p>
        </p:txBody>
      </p:sp>
      <p:sp>
        <p:nvSpPr>
          <p:cNvPr id="133" name="CustomShape 3"/>
          <p:cNvSpPr/>
          <p:nvPr/>
        </p:nvSpPr>
        <p:spPr>
          <a:xfrm>
            <a:off x="298800" y="150120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34" name="CustomShape 4"/>
          <p:cNvSpPr/>
          <p:nvPr/>
        </p:nvSpPr>
        <p:spPr>
          <a:xfrm>
            <a:off x="298800" y="279540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35" name="CustomShape 5"/>
          <p:cNvSpPr/>
          <p:nvPr/>
        </p:nvSpPr>
        <p:spPr>
          <a:xfrm>
            <a:off x="298800" y="411804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809160" y="102240"/>
            <a:ext cx="4485960" cy="88848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000" spc="-1" strike="noStrike">
                <a:solidFill>
                  <a:srgbClr val="000000"/>
                </a:solidFill>
                <a:latin typeface="Times New Roman"/>
              </a:rPr>
              <a:t>11.CONCLUSION</a:t>
            </a:r>
            <a:endParaRPr b="0" lang="en-IN" sz="4000" spc="-1" strike="noStrike">
              <a:latin typeface="Arial"/>
            </a:endParaRPr>
          </a:p>
        </p:txBody>
      </p:sp>
      <p:sp>
        <p:nvSpPr>
          <p:cNvPr id="137" name="CustomShape 2"/>
          <p:cNvSpPr/>
          <p:nvPr/>
        </p:nvSpPr>
        <p:spPr>
          <a:xfrm>
            <a:off x="1077480" y="1234080"/>
            <a:ext cx="9949320" cy="440424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ea typeface="Avenir Next LT Pro Light"/>
              </a:rPr>
              <a:t>The course recommendation system presented  encompasses a comprehensive array of courses spanning diverse fields of education, including both paid and unpaid options. By levaraging advanced algorithms, it effectively matches users with courses tailored to their interests and  objectives. This system not only facilitates access to valuable educational resources but also enhances learning outcomes by providing personalized recommendations suited to individual preferences and needs.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809160" y="102240"/>
            <a:ext cx="4485960" cy="88848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000" spc="-1" strike="noStrike">
                <a:solidFill>
                  <a:srgbClr val="000000"/>
                </a:solidFill>
                <a:latin typeface="Times New Roman"/>
              </a:rPr>
              <a:t>12.REFERENCES</a:t>
            </a:r>
            <a:endParaRPr b="0" lang="en-IN" sz="4000" spc="-1" strike="noStrike">
              <a:latin typeface="Arial"/>
            </a:endParaRPr>
          </a:p>
        </p:txBody>
      </p:sp>
      <p:sp>
        <p:nvSpPr>
          <p:cNvPr id="139" name="CustomShape 2"/>
          <p:cNvSpPr/>
          <p:nvPr/>
        </p:nvSpPr>
        <p:spPr>
          <a:xfrm>
            <a:off x="1077480" y="1234080"/>
            <a:ext cx="9949320" cy="5173560"/>
          </a:xfrm>
          <a:prstGeom prst="rect">
            <a:avLst/>
          </a:prstGeom>
          <a:noFill/>
          <a:ln>
            <a:noFill/>
          </a:ln>
        </p:spPr>
        <p:style>
          <a:lnRef idx="0"/>
          <a:fillRef idx="0"/>
          <a:effectRef idx="0"/>
          <a:fontRef idx="minor"/>
        </p:style>
        <p:txBody>
          <a:bodyPr lIns="90000" rIns="90000" tIns="45000" bIns="45000">
            <a:normAutofit fontScale="80000"/>
          </a:bodyPr>
          <a:p>
            <a:pPr marL="432000" indent="-323640">
              <a:lnSpc>
                <a:spcPct val="100000"/>
              </a:lnSpc>
              <a:spcBef>
                <a:spcPts val="1417"/>
              </a:spcBef>
              <a:buClr>
                <a:srgbClr val="000000"/>
              </a:buClr>
              <a:buSzPct val="45000"/>
              <a:buFont typeface="Wingdings" charset="2"/>
              <a:buChar char=""/>
            </a:pPr>
            <a:r>
              <a:rPr b="0" lang="en-GB" sz="2800" spc="-1" strike="noStrike">
                <a:solidFill>
                  <a:srgbClr val="000000"/>
                </a:solidFill>
                <a:latin typeface="Times New Roman"/>
              </a:rPr>
              <a:t>1. Adomavicius, G., &amp; Tuzhilin, A. (2005). "Toward the Next Generation of Recommender Systems: A Survey of the State-of-the-Art and Possible Extensions." IEEE Transactions on Knowledge and Data Engineering,17(6), 734-749.</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800" spc="-1" strike="noStrike">
                <a:solidFill>
                  <a:srgbClr val="000000"/>
                </a:solidFill>
                <a:latin typeface="Times New Roman"/>
              </a:rPr>
              <a:t>2. Koren, Y., Bell, R., &amp; Volinsky, C. (2009). "Matrix Factorization Techniques for Recommender Systems." Computer, 42(8), 30-37.</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800" spc="-1" strike="noStrike">
                <a:solidFill>
                  <a:srgbClr val="000000"/>
                </a:solidFill>
                <a:latin typeface="Times New Roman"/>
              </a:rPr>
              <a:t>3. Resnick, P., &amp; Varian, H. R. (1997). "Recommender Systems." Communications of the ACM, 40(3), 56-58.</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800" spc="-1" strike="noStrike">
                <a:solidFill>
                  <a:srgbClr val="000000"/>
                </a:solidFill>
                <a:latin typeface="Times New Roman"/>
              </a:rPr>
              <a:t>4. Tang, J., &amp; McCalla, G. (2005). "Smart Recommendation for an Evolving E-Learning</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800" spc="-1" strike="noStrike">
                <a:solidFill>
                  <a:srgbClr val="000000"/>
                </a:solidFill>
                <a:latin typeface="Times New Roman"/>
              </a:rPr>
              <a:t>System: Architecture and Experiment." International Journal on E-Learning, 4(1), 105-129.</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946240" y="2402640"/>
            <a:ext cx="5204880" cy="1506600"/>
          </a:xfrm>
          <a:prstGeom prst="rect">
            <a:avLst/>
          </a:prstGeom>
          <a:noFill/>
          <a:ln>
            <a:noFill/>
          </a:ln>
        </p:spPr>
        <p:style>
          <a:lnRef idx="0"/>
          <a:fillRef idx="0"/>
          <a:effectRef idx="0"/>
          <a:fontRef idx="minor"/>
        </p:style>
        <p:txBody>
          <a:bodyPr lIns="90000" rIns="90000" tIns="45000" bIns="45000" anchor="b">
            <a:normAutofit/>
          </a:bodyPr>
          <a:p>
            <a:pPr algn="ctr">
              <a:lnSpc>
                <a:spcPct val="110000"/>
              </a:lnSpc>
            </a:pPr>
            <a:r>
              <a:rPr b="1" lang="en-GB" sz="5400" spc="-1" strike="noStrike">
                <a:solidFill>
                  <a:srgbClr val="000000"/>
                </a:solidFill>
                <a:latin typeface="Times New Roman"/>
              </a:rPr>
              <a:t>THANK YOU</a:t>
            </a:r>
            <a:endParaRPr b="0" lang="en-IN" sz="5400" spc="-1" strike="noStrike">
              <a:latin typeface="Arial"/>
            </a:endParaRPr>
          </a:p>
        </p:txBody>
      </p:sp>
      <p:sp>
        <p:nvSpPr>
          <p:cNvPr id="141" name="CustomShape 2"/>
          <p:cNvSpPr/>
          <p:nvPr/>
        </p:nvSpPr>
        <p:spPr>
          <a:xfrm rot="5400000">
            <a:off x="7268760" y="3029040"/>
            <a:ext cx="834120" cy="931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47840" y="174240"/>
            <a:ext cx="5808600" cy="644040"/>
          </a:xfrm>
          <a:prstGeom prst="rect">
            <a:avLst/>
          </a:prstGeom>
          <a:noFill/>
          <a:ln>
            <a:noFill/>
          </a:ln>
        </p:spPr>
        <p:style>
          <a:lnRef idx="0"/>
          <a:fillRef idx="0"/>
          <a:effectRef idx="0"/>
          <a:fontRef idx="minor"/>
        </p:style>
        <p:txBody>
          <a:bodyPr lIns="90000" rIns="90000" tIns="45000" bIns="45000" anchor="b">
            <a:noAutofit/>
          </a:bodyPr>
          <a:p>
            <a:pPr algn="ctr">
              <a:lnSpc>
                <a:spcPct val="110000"/>
              </a:lnSpc>
            </a:pPr>
            <a:r>
              <a:rPr b="1" lang="en-GB" sz="4000" spc="-1" strike="noStrike">
                <a:solidFill>
                  <a:srgbClr val="000000"/>
                </a:solidFill>
                <a:latin typeface="Times New Roman"/>
              </a:rPr>
              <a:t>CONTENTS</a:t>
            </a:r>
            <a:endParaRPr b="0" lang="en-IN" sz="4000" spc="-1" strike="noStrike">
              <a:latin typeface="Arial"/>
            </a:endParaRPr>
          </a:p>
        </p:txBody>
      </p:sp>
      <p:sp>
        <p:nvSpPr>
          <p:cNvPr id="90" name="CustomShape 2"/>
          <p:cNvSpPr/>
          <p:nvPr/>
        </p:nvSpPr>
        <p:spPr>
          <a:xfrm>
            <a:off x="1077480" y="888840"/>
            <a:ext cx="9949320" cy="587880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0" lang="en-GB" sz="2000" spc="-1" strike="noStrike">
                <a:solidFill>
                  <a:srgbClr val="000000"/>
                </a:solidFill>
                <a:latin typeface="Times New Roman"/>
              </a:rPr>
              <a:t>1. ABSTRACT</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2. INTRODUCTION</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3. EXISTING SYSTEM</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4. PROPOSED SYSTEM</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5. SOFTWARE AND HARDWARE REUIREMENTS</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6. UML DIAGRAMS</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7. DESIGN, IMPLEMENTATION AND OUTPUTS</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8. ADVANTAGES</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9. DISADVANTAGES</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10. FUTURE SCOPE</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11. CONCLUSION</a:t>
            </a:r>
            <a:endParaRPr b="0" lang="en-IN" sz="2000" spc="-1" strike="noStrike">
              <a:latin typeface="Arial"/>
            </a:endParaRPr>
          </a:p>
          <a:p>
            <a:pPr>
              <a:lnSpc>
                <a:spcPct val="120000"/>
              </a:lnSpc>
              <a:spcBef>
                <a:spcPts val="1001"/>
              </a:spcBef>
              <a:tabLst>
                <a:tab algn="l" pos="0"/>
              </a:tabLst>
            </a:pPr>
            <a:r>
              <a:rPr b="0" lang="en-GB" sz="2000" spc="-1" strike="noStrike">
                <a:solidFill>
                  <a:srgbClr val="000000"/>
                </a:solidFill>
                <a:latin typeface="Times New Roman"/>
              </a:rPr>
              <a:t>12. REFERENCES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47840" y="174240"/>
            <a:ext cx="5808600" cy="644040"/>
          </a:xfrm>
          <a:prstGeom prst="rect">
            <a:avLst/>
          </a:prstGeom>
          <a:noFill/>
          <a:ln>
            <a:noFill/>
          </a:ln>
        </p:spPr>
        <p:style>
          <a:lnRef idx="0"/>
          <a:fillRef idx="0"/>
          <a:effectRef idx="0"/>
          <a:fontRef idx="minor"/>
        </p:style>
        <p:txBody>
          <a:bodyPr lIns="90000" rIns="90000" tIns="45000" bIns="45000" anchor="b">
            <a:noAutofit/>
          </a:bodyPr>
          <a:p>
            <a:pPr algn="ctr">
              <a:lnSpc>
                <a:spcPct val="110000"/>
              </a:lnSpc>
            </a:pPr>
            <a:r>
              <a:rPr b="1" lang="en-GB" sz="4000" spc="-1" strike="noStrike">
                <a:solidFill>
                  <a:srgbClr val="000000"/>
                </a:solidFill>
                <a:latin typeface="Times New Roman"/>
              </a:rPr>
              <a:t>1.ABSTRACT</a:t>
            </a:r>
            <a:endParaRPr b="0" lang="en-IN" sz="4000" spc="-1" strike="noStrike">
              <a:latin typeface="Arial"/>
            </a:endParaRPr>
          </a:p>
        </p:txBody>
      </p:sp>
      <p:sp>
        <p:nvSpPr>
          <p:cNvPr id="92" name="CustomShape 2"/>
          <p:cNvSpPr/>
          <p:nvPr/>
        </p:nvSpPr>
        <p:spPr>
          <a:xfrm>
            <a:off x="1077480" y="888840"/>
            <a:ext cx="9949320" cy="505116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0" lang="en-GB" sz="2800" spc="-1" strike="noStrike">
                <a:solidFill>
                  <a:srgbClr val="000000"/>
                </a:solidFill>
                <a:latin typeface="Times New Roman"/>
              </a:rPr>
              <a:t>In today's fast-paced educational landscape, the abundance of available courses can overwhelm learners seeking to enhance their skills or acquire new knowledge. To address this challenge, a personalised course recommendation system is proposed. Leveraging advanced machine learning algorithms and user data, the system tailors recommendations to individual learners, taking into account their preferences and career goals. Through this approach, learners can discover courses aligned with their interests and objectives, facilitating continuous learning and professional development</a:t>
            </a:r>
            <a:r>
              <a:rPr b="0" lang="en-GB" sz="2600" spc="-1" strike="noStrike">
                <a:solidFill>
                  <a:srgbClr val="000000"/>
                </a:solidFill>
                <a:latin typeface="Times New Roman"/>
              </a:rPr>
              <a: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077480" y="1507320"/>
            <a:ext cx="10409400" cy="415980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tabLst>
                <a:tab algn="l" pos="0"/>
              </a:tabLst>
            </a:pPr>
            <a:r>
              <a:rPr b="0" lang="en-GB" sz="2800" spc="-1" strike="noStrike">
                <a:solidFill>
                  <a:srgbClr val="000000"/>
                </a:solidFill>
                <a:latin typeface="Times New Roman"/>
                <a:ea typeface="Avenir Next LT Pro Light"/>
              </a:rPr>
              <a:t>Course Navigator is a machine learning  model, it is trained</a:t>
            </a:r>
            <a:endParaRPr b="0" lang="en-IN" sz="2800" spc="-1" strike="noStrike">
              <a:latin typeface="Arial"/>
            </a:endParaRPr>
          </a:p>
          <a:p>
            <a:pPr marL="228600" indent="-227880">
              <a:lnSpc>
                <a:spcPct val="120000"/>
              </a:lnSpc>
              <a:spcBef>
                <a:spcPts val="1001"/>
              </a:spcBef>
              <a:tabLst>
                <a:tab algn="l" pos="0"/>
              </a:tabLst>
            </a:pPr>
            <a:r>
              <a:rPr b="0" lang="en-GB" sz="2800" spc="-1" strike="noStrike">
                <a:solidFill>
                  <a:srgbClr val="000000"/>
                </a:solidFill>
                <a:latin typeface="Times New Roman"/>
                <a:ea typeface="Avenir Next LT Pro Light"/>
              </a:rPr>
              <a:t>based on the dataset. If the user asked about any domain ,it suggests</a:t>
            </a:r>
            <a:endParaRPr b="0" lang="en-IN" sz="2800" spc="-1" strike="noStrike">
              <a:latin typeface="Arial"/>
            </a:endParaRPr>
          </a:p>
          <a:p>
            <a:pPr marL="228600" indent="-227880">
              <a:lnSpc>
                <a:spcPct val="120000"/>
              </a:lnSpc>
              <a:spcBef>
                <a:spcPts val="1001"/>
              </a:spcBef>
              <a:tabLst>
                <a:tab algn="l" pos="0"/>
              </a:tabLst>
            </a:pPr>
            <a:r>
              <a:rPr b="0" lang="en-GB" sz="2800" spc="-1" strike="noStrike">
                <a:solidFill>
                  <a:srgbClr val="000000"/>
                </a:solidFill>
                <a:latin typeface="Times New Roman"/>
                <a:ea typeface="Avenir Next LT Pro Light"/>
              </a:rPr>
              <a:t>all the paid and unpaid courses in different platforms. In this modern</a:t>
            </a:r>
            <a:endParaRPr b="0" lang="en-IN" sz="2800" spc="-1" strike="noStrike">
              <a:latin typeface="Arial"/>
            </a:endParaRPr>
          </a:p>
          <a:p>
            <a:pPr marL="228600" indent="-227880">
              <a:lnSpc>
                <a:spcPct val="120000"/>
              </a:lnSpc>
              <a:spcBef>
                <a:spcPts val="1001"/>
              </a:spcBef>
              <a:tabLst>
                <a:tab algn="l" pos="0"/>
              </a:tabLst>
            </a:pPr>
            <a:r>
              <a:rPr b="0" lang="en-GB" sz="2800" spc="-1" strike="noStrike">
                <a:solidFill>
                  <a:srgbClr val="000000"/>
                </a:solidFill>
                <a:latin typeface="Times New Roman"/>
                <a:ea typeface="Avenir Next LT Pro Light"/>
              </a:rPr>
              <a:t>world ,people find this very difficult to choose one among many, So</a:t>
            </a:r>
            <a:endParaRPr b="0" lang="en-IN" sz="2800" spc="-1" strike="noStrike">
              <a:latin typeface="Arial"/>
            </a:endParaRPr>
          </a:p>
          <a:p>
            <a:pPr marL="228600" indent="-227880">
              <a:lnSpc>
                <a:spcPct val="120000"/>
              </a:lnSpc>
              <a:spcBef>
                <a:spcPts val="1001"/>
              </a:spcBef>
              <a:tabLst>
                <a:tab algn="l" pos="0"/>
              </a:tabLst>
            </a:pPr>
            <a:r>
              <a:rPr b="0" lang="en-GB" sz="2800" spc="-1" strike="noStrike">
                <a:solidFill>
                  <a:srgbClr val="000000"/>
                </a:solidFill>
                <a:latin typeface="Times New Roman"/>
                <a:ea typeface="Avenir Next LT Pro Light"/>
              </a:rPr>
              <a:t>our Course Navigator overcomes this situation.</a:t>
            </a:r>
            <a:endParaRPr b="0" lang="en-IN" sz="2800" spc="-1" strike="noStrike">
              <a:latin typeface="Arial"/>
            </a:endParaRPr>
          </a:p>
        </p:txBody>
      </p:sp>
      <p:sp>
        <p:nvSpPr>
          <p:cNvPr id="94" name="CustomShape 2"/>
          <p:cNvSpPr/>
          <p:nvPr/>
        </p:nvSpPr>
        <p:spPr>
          <a:xfrm>
            <a:off x="3816000" y="504000"/>
            <a:ext cx="4679640" cy="652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4000" spc="-1" strike="noStrike">
                <a:latin typeface="Times New Roman"/>
              </a:rPr>
              <a:t>2.INTRODUCTION</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248280" y="87840"/>
            <a:ext cx="5621760" cy="91728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000" spc="-1" strike="noStrike">
                <a:solidFill>
                  <a:srgbClr val="000000"/>
                </a:solidFill>
                <a:latin typeface="Times New Roman"/>
              </a:rPr>
              <a:t>3.EXISTED SYSTEM</a:t>
            </a:r>
            <a:endParaRPr b="0" lang="en-IN" sz="4000" spc="-1" strike="noStrike">
              <a:latin typeface="Arial"/>
            </a:endParaRPr>
          </a:p>
        </p:txBody>
      </p:sp>
      <p:sp>
        <p:nvSpPr>
          <p:cNvPr id="96" name="CustomShape 2"/>
          <p:cNvSpPr/>
          <p:nvPr/>
        </p:nvSpPr>
        <p:spPr>
          <a:xfrm>
            <a:off x="919080" y="1708560"/>
            <a:ext cx="10639440" cy="160056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ea typeface="Avenir Next LT Pro Light"/>
              </a:rPr>
              <a:t>Coursera course recommendation system utilizes various techniques to suggest courses to users based on their preferences, but it only recommends the courses in the coursera platform only.</a:t>
            </a:r>
            <a:endParaRPr b="0" lang="en-IN" sz="2800" spc="-1" strike="noStrike">
              <a:latin typeface="Arial"/>
            </a:endParaRPr>
          </a:p>
        </p:txBody>
      </p:sp>
      <p:sp>
        <p:nvSpPr>
          <p:cNvPr id="97" name="CustomShape 3"/>
          <p:cNvSpPr/>
          <p:nvPr/>
        </p:nvSpPr>
        <p:spPr>
          <a:xfrm>
            <a:off x="917640" y="1001160"/>
            <a:ext cx="95652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GB" sz="3600" spc="-1" strike="noStrike">
                <a:solidFill>
                  <a:srgbClr val="000000"/>
                </a:solidFill>
                <a:latin typeface="Times New Roman"/>
                <a:ea typeface="DejaVu Sans"/>
              </a:rPr>
              <a:t>COURSERA Course Recommendation System</a:t>
            </a:r>
            <a:r>
              <a:rPr b="0" i="1" lang="en-GB" sz="3600" spc="-1" strike="noStrike">
                <a:solidFill>
                  <a:srgbClr val="000000"/>
                </a:solidFill>
                <a:latin typeface="Times New Roman"/>
                <a:ea typeface="DejaVu Sans"/>
              </a:rPr>
              <a:t>:</a:t>
            </a:r>
            <a:endParaRPr b="0" lang="en-IN" sz="3600" spc="-1" strike="noStrike">
              <a:latin typeface="Arial"/>
            </a:endParaRPr>
          </a:p>
        </p:txBody>
      </p:sp>
      <p:sp>
        <p:nvSpPr>
          <p:cNvPr id="98" name="CustomShape 4"/>
          <p:cNvSpPr/>
          <p:nvPr/>
        </p:nvSpPr>
        <p:spPr>
          <a:xfrm>
            <a:off x="917640" y="3617640"/>
            <a:ext cx="95652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GB" sz="3600" spc="-1" strike="noStrike">
                <a:solidFill>
                  <a:srgbClr val="000000"/>
                </a:solidFill>
                <a:latin typeface="Times New Roman"/>
                <a:ea typeface="DejaVu Sans"/>
              </a:rPr>
              <a:t>UDEMY Course Recommendation System:</a:t>
            </a:r>
            <a:endParaRPr b="0" lang="en-IN" sz="3600" spc="-1" strike="noStrike">
              <a:latin typeface="Arial"/>
            </a:endParaRPr>
          </a:p>
        </p:txBody>
      </p:sp>
      <p:sp>
        <p:nvSpPr>
          <p:cNvPr id="99" name="CustomShape 5"/>
          <p:cNvSpPr/>
          <p:nvPr/>
        </p:nvSpPr>
        <p:spPr>
          <a:xfrm>
            <a:off x="913320" y="4492080"/>
            <a:ext cx="10639440" cy="160056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1001"/>
              </a:spcBef>
              <a:tabLst>
                <a:tab algn="l" pos="0"/>
              </a:tabLst>
            </a:pPr>
            <a:r>
              <a:rPr b="0" lang="en-GB" sz="2800" spc="-1" strike="noStrike">
                <a:solidFill>
                  <a:srgbClr val="000000"/>
                </a:solidFill>
                <a:latin typeface="Times New Roman"/>
                <a:ea typeface="Avenir Next LT Pro Light"/>
              </a:rPr>
              <a:t>This  is also same as the coursera recommendation system  which only  recommends the courses in their platform only.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60200" y="116640"/>
            <a:ext cx="6355080" cy="859680"/>
          </a:xfrm>
          <a:prstGeom prst="rect">
            <a:avLst/>
          </a:prstGeom>
          <a:noFill/>
          <a:ln>
            <a:noFill/>
          </a:ln>
        </p:spPr>
        <p:style>
          <a:lnRef idx="0"/>
          <a:fillRef idx="0"/>
          <a:effectRef idx="0"/>
          <a:fontRef idx="minor"/>
        </p:style>
        <p:txBody>
          <a:bodyPr lIns="90000" rIns="90000" tIns="45000" bIns="45000" anchor="b">
            <a:normAutofit/>
          </a:bodyPr>
          <a:p>
            <a:pPr algn="ctr">
              <a:lnSpc>
                <a:spcPct val="110000"/>
              </a:lnSpc>
            </a:pPr>
            <a:r>
              <a:rPr b="1" lang="en-GB" sz="4000" spc="-1" strike="noStrike">
                <a:solidFill>
                  <a:srgbClr val="000000"/>
                </a:solidFill>
                <a:latin typeface="Times New Roman"/>
              </a:rPr>
              <a:t>4.PROPOSED SYSTEM</a:t>
            </a:r>
            <a:endParaRPr b="0" lang="en-IN" sz="4000" spc="-1" strike="noStrike">
              <a:latin typeface="Arial"/>
            </a:endParaRPr>
          </a:p>
        </p:txBody>
      </p:sp>
      <p:sp>
        <p:nvSpPr>
          <p:cNvPr id="101" name="CustomShape 2"/>
          <p:cNvSpPr/>
          <p:nvPr/>
        </p:nvSpPr>
        <p:spPr>
          <a:xfrm>
            <a:off x="1249920" y="1368000"/>
            <a:ext cx="9949320" cy="4126320"/>
          </a:xfrm>
          <a:prstGeom prst="rect">
            <a:avLst/>
          </a:prstGeom>
          <a:noFill/>
          <a:ln>
            <a:noFill/>
          </a:ln>
        </p:spPr>
        <p:style>
          <a:lnRef idx="0"/>
          <a:fillRef idx="0"/>
          <a:effectRef idx="0"/>
          <a:fontRef idx="minor"/>
        </p:style>
        <p:txBody>
          <a:bodyPr lIns="90000" rIns="90000" tIns="45000" bIns="45000">
            <a:noAutofit/>
          </a:bodyPr>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The proposed system "COURSE NAVIGATOR" contains courses</a:t>
            </a:r>
            <a:endParaRPr b="0" lang="en-IN" sz="2800" spc="-1" strike="noStrike">
              <a:latin typeface="Arial"/>
            </a:endParaRPr>
          </a:p>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related to any field of Engineering. It suggests accordingly based on</a:t>
            </a:r>
            <a:endParaRPr b="0" lang="en-IN" sz="2800" spc="-1" strike="noStrike">
              <a:latin typeface="Arial"/>
            </a:endParaRPr>
          </a:p>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the users requirement. Unlike the existed systems, it can cover both </a:t>
            </a:r>
            <a:endParaRPr b="0" lang="en-IN" sz="2800" spc="-1" strike="noStrike">
              <a:latin typeface="Arial"/>
            </a:endParaRPr>
          </a:p>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paid and unpaid courses which is helpful to the students. It consists </a:t>
            </a:r>
            <a:endParaRPr b="0" lang="en-IN" sz="2800" spc="-1" strike="noStrike">
              <a:latin typeface="Arial"/>
            </a:endParaRPr>
          </a:p>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numerous options based on their interests, budget, language</a:t>
            </a:r>
            <a:endParaRPr b="0" lang="en-IN" sz="2800" spc="-1" strike="noStrike">
              <a:latin typeface="Arial"/>
            </a:endParaRPr>
          </a:p>
          <a:p>
            <a:pPr marL="228600" indent="-227880" algn="just">
              <a:lnSpc>
                <a:spcPct val="120000"/>
              </a:lnSpc>
              <a:spcBef>
                <a:spcPts val="1001"/>
              </a:spcBef>
              <a:tabLst>
                <a:tab algn="l" pos="0"/>
              </a:tabLst>
            </a:pPr>
            <a:r>
              <a:rPr b="0" lang="en-GB" sz="2800" spc="-1" strike="noStrike">
                <a:solidFill>
                  <a:srgbClr val="000000"/>
                </a:solidFill>
                <a:latin typeface="Times New Roman"/>
                <a:ea typeface="Avenir Next LT Pro Light"/>
              </a:rPr>
              <a:t>preference  one  can choose their needed course.</a:t>
            </a:r>
            <a:endParaRPr b="0" lang="en-IN" sz="2800" spc="-1" strike="noStrike">
              <a:latin typeface="Arial"/>
            </a:endParaRPr>
          </a:p>
          <a:p>
            <a:pPr marL="228600" indent="-227880">
              <a:lnSpc>
                <a:spcPct val="12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872000" y="144000"/>
            <a:ext cx="9201600" cy="1334880"/>
          </a:xfrm>
          <a:prstGeom prst="rect">
            <a:avLst/>
          </a:prstGeom>
          <a:noFill/>
          <a:ln>
            <a:noFill/>
          </a:ln>
        </p:spPr>
        <p:style>
          <a:lnRef idx="0"/>
          <a:fillRef idx="0"/>
          <a:effectRef idx="0"/>
          <a:fontRef idx="minor"/>
        </p:style>
        <p:txBody>
          <a:bodyPr lIns="90000" rIns="90000" tIns="45000" bIns="45000" anchor="b">
            <a:noAutofit/>
          </a:bodyPr>
          <a:p>
            <a:pPr algn="ctr">
              <a:lnSpc>
                <a:spcPct val="110000"/>
              </a:lnSpc>
            </a:pPr>
            <a:r>
              <a:rPr b="1" lang="en-GB" sz="4000" spc="-1" strike="noStrike">
                <a:solidFill>
                  <a:srgbClr val="000000"/>
                </a:solidFill>
                <a:latin typeface="Times New Roman"/>
              </a:rPr>
              <a:t>5.SOFTWARE AND HARDWARE REQUIREMENTS</a:t>
            </a:r>
            <a:endParaRPr b="0" lang="en-IN" sz="4000" spc="-1" strike="noStrike">
              <a:latin typeface="Arial"/>
            </a:endParaRPr>
          </a:p>
        </p:txBody>
      </p:sp>
      <p:sp>
        <p:nvSpPr>
          <p:cNvPr id="103" name="CustomShape 2"/>
          <p:cNvSpPr/>
          <p:nvPr/>
        </p:nvSpPr>
        <p:spPr>
          <a:xfrm>
            <a:off x="1422360" y="1564560"/>
            <a:ext cx="9949320" cy="4547880"/>
          </a:xfrm>
          <a:prstGeom prst="rect">
            <a:avLst/>
          </a:prstGeom>
          <a:noFill/>
          <a:ln>
            <a:noFill/>
          </a:ln>
        </p:spPr>
        <p:style>
          <a:lnRef idx="0"/>
          <a:fillRef idx="0"/>
          <a:effectRef idx="0"/>
          <a:fontRef idx="minor"/>
        </p:style>
        <p:txBody>
          <a:bodyPr lIns="90000" rIns="90000" tIns="45000" bIns="45000">
            <a:normAutofit fontScale="70000"/>
          </a:bodyPr>
          <a:p>
            <a:pPr marL="432000" indent="-323640" algn="just">
              <a:lnSpc>
                <a:spcPct val="120000"/>
              </a:lnSpc>
              <a:spcBef>
                <a:spcPts val="1001"/>
              </a:spcBef>
              <a:buClr>
                <a:srgbClr val="000000"/>
              </a:buClr>
              <a:buSzPct val="45000"/>
              <a:buFont typeface="Wingdings" charset="2"/>
              <a:buChar char=""/>
              <a:tabLst>
                <a:tab algn="l" pos="0"/>
              </a:tabLst>
            </a:pPr>
            <a:r>
              <a:rPr b="1" lang="en-GB" sz="2800" spc="-1" strike="noStrike">
                <a:solidFill>
                  <a:srgbClr val="000000"/>
                </a:solidFill>
                <a:latin typeface="Times New Roman"/>
              </a:rPr>
              <a:t>Software Requirements</a:t>
            </a:r>
            <a:r>
              <a:rPr b="0" lang="en-GB" sz="2800" spc="-1" strike="noStrike">
                <a:solidFill>
                  <a:srgbClr val="000000"/>
                </a:solidFill>
                <a:latin typeface="Times New Roman"/>
              </a:rPr>
              <a:t>:                             </a:t>
            </a:r>
            <a:r>
              <a:rPr b="1" lang="en-GB" sz="2800" spc="-1" strike="noStrike">
                <a:solidFill>
                  <a:srgbClr val="000000"/>
                </a:solidFill>
                <a:latin typeface="Times New Roman"/>
              </a:rPr>
              <a:t> Harware Requirements:</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Frontend Languages:                                           Processor</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1.HTML                                                               Memory</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2.CSS                                                                  Hard Disk                                            </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3.Python                                                              Keyboard</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Backend Languages:                                           RAM</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1.Python                                                              Monitor</a:t>
            </a:r>
            <a:endParaRPr b="0" lang="en-IN" sz="2800" spc="-1" strike="noStrike">
              <a:latin typeface="Arial"/>
            </a:endParaRPr>
          </a:p>
          <a:p>
            <a:pPr algn="just">
              <a:lnSpc>
                <a:spcPct val="120000"/>
              </a:lnSpc>
              <a:spcBef>
                <a:spcPts val="1001"/>
              </a:spcBef>
              <a:tabLst>
                <a:tab algn="l" pos="0"/>
              </a:tabLst>
            </a:pPr>
            <a:r>
              <a:rPr b="0" lang="en-GB" sz="2800" spc="-1" strike="noStrike">
                <a:solidFill>
                  <a:srgbClr val="000000"/>
                </a:solidFill>
                <a:latin typeface="Times New Roman"/>
              </a:rPr>
              <a:t>2.SQLite</a:t>
            </a:r>
            <a:endParaRPr b="0" lang="en-IN" sz="2800" spc="-1" strike="noStrike">
              <a:latin typeface="Arial"/>
            </a:endParaRPr>
          </a:p>
          <a:p>
            <a:pPr algn="just">
              <a:lnSpc>
                <a:spcPct val="120000"/>
              </a:lnSpc>
              <a:spcBef>
                <a:spcPts val="1001"/>
              </a:spcBef>
              <a:tabLst>
                <a:tab algn="l" pos="0"/>
              </a:tabLst>
            </a:pPr>
            <a:endParaRPr b="0" lang="en-IN" sz="2800" spc="-1" strike="noStrike">
              <a:latin typeface="Arial"/>
            </a:endParaRPr>
          </a:p>
        </p:txBody>
      </p:sp>
      <p:sp>
        <p:nvSpPr>
          <p:cNvPr id="104" name="CustomShape 3"/>
          <p:cNvSpPr/>
          <p:nvPr/>
        </p:nvSpPr>
        <p:spPr>
          <a:xfrm>
            <a:off x="1052640" y="172800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
        <p:nvSpPr>
          <p:cNvPr id="105" name="CustomShape 4"/>
          <p:cNvSpPr/>
          <p:nvPr/>
        </p:nvSpPr>
        <p:spPr>
          <a:xfrm>
            <a:off x="6192000" y="1728000"/>
            <a:ext cx="603000" cy="315720"/>
          </a:xfrm>
          <a:prstGeom prst="rightArrow">
            <a:avLst>
              <a:gd name="adj1" fmla="val 50000"/>
              <a:gd name="adj2" fmla="val 50000"/>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679560" y="0"/>
            <a:ext cx="4831200" cy="830520"/>
          </a:xfrm>
          <a:prstGeom prst="rect">
            <a:avLst/>
          </a:prstGeom>
          <a:noFill/>
          <a:ln>
            <a:noFill/>
          </a:ln>
        </p:spPr>
        <p:style>
          <a:lnRef idx="0"/>
          <a:fillRef idx="0"/>
          <a:effectRef idx="0"/>
          <a:fontRef idx="minor"/>
        </p:style>
        <p:txBody>
          <a:bodyPr lIns="90000" rIns="90000" tIns="45000" bIns="45000" anchor="b">
            <a:normAutofit/>
          </a:bodyPr>
          <a:p>
            <a:pPr>
              <a:lnSpc>
                <a:spcPct val="110000"/>
              </a:lnSpc>
            </a:pPr>
            <a:r>
              <a:rPr b="1" lang="en-GB" sz="4000" spc="-1" strike="noStrike">
                <a:solidFill>
                  <a:srgbClr val="000000"/>
                </a:solidFill>
                <a:latin typeface="Times New Roman"/>
              </a:rPr>
              <a:t>6.UML DIAGRAMS</a:t>
            </a:r>
            <a:endParaRPr b="0" lang="en-IN" sz="4000" spc="-1" strike="noStrike">
              <a:latin typeface="Arial"/>
            </a:endParaRPr>
          </a:p>
        </p:txBody>
      </p:sp>
      <p:pic>
        <p:nvPicPr>
          <p:cNvPr id="107" name="" descr=""/>
          <p:cNvPicPr/>
          <p:nvPr/>
        </p:nvPicPr>
        <p:blipFill>
          <a:blip r:embed="rId1"/>
          <a:stretch/>
        </p:blipFill>
        <p:spPr>
          <a:xfrm>
            <a:off x="3533040" y="1621800"/>
            <a:ext cx="5123880" cy="4389840"/>
          </a:xfrm>
          <a:prstGeom prst="rect">
            <a:avLst/>
          </a:prstGeom>
          <a:ln>
            <a:noFill/>
          </a:ln>
        </p:spPr>
      </p:pic>
      <p:sp>
        <p:nvSpPr>
          <p:cNvPr id="108" name="CustomShape 2"/>
          <p:cNvSpPr/>
          <p:nvPr/>
        </p:nvSpPr>
        <p:spPr>
          <a:xfrm>
            <a:off x="936000" y="936000"/>
            <a:ext cx="503964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800" spc="-1" strike="noStrike">
                <a:latin typeface="Times New Roman"/>
              </a:rPr>
              <a:t>Profile Diagram: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12</TotalTime>
  <Application>LibreOffice/6.4.7.2$Linux_X86_64 LibreOffice_project/40$Build-2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2024-03-29T07:16:45Z</dcterms:created>
  <dc:creator/>
  <dc:description/>
  <dc:language>en-IN</dc:language>
  <cp:lastModifiedBy/>
  <dcterms:modified xsi:type="dcterms:W3CDTF">2024-06-30T17:09:20Z</dcterms:modified>
  <cp:revision>536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