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6C1CD-6C1D-4CD6-BA42-033BA7E06397}" v="140" dt="2024-03-29T08:35:08.254"/>
    <p1510:client id="{810742CC-D392-476B-AF64-E9EDD32890DB}" v="26" dt="2024-03-29T10:41:21.251"/>
    <p1510:client id="{8B9F24DC-44EB-449F-92CE-8233C65AC153}" v="49" dt="2024-03-29T07:22:36.066"/>
    <p1510:client id="{BD9F8560-281B-4792-A450-E3FC2583FD13}" v="76" dt="2024-03-29T09:51:30.562"/>
    <p1510:client id="{C86AE495-8B27-4848-BB60-48ED09E206BC}" v="592" dt="2024-03-29T09:37:44.071"/>
    <p1510:client id="{FDC8C0DC-E519-4DD1-964B-5058E077C053}" v="150" dt="2024-03-29T10:17:12.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3/29/2024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57562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791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3093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845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9574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9023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934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3327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864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4813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3/29/2024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2504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3/29/2024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63716730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E4EE8BF-D523-4497-8D9A-BB4AC2F3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4728" y="1597961"/>
            <a:ext cx="5920756" cy="3162300"/>
          </a:xfrm>
        </p:spPr>
        <p:txBody>
          <a:bodyPr>
            <a:normAutofit/>
          </a:bodyPr>
          <a:lstStyle/>
          <a:p>
            <a:r>
              <a:rPr lang="en-GB" sz="4800" dirty="0">
                <a:solidFill>
                  <a:srgbClr val="002060"/>
                </a:solidFill>
                <a:latin typeface="Times New Roman"/>
                <a:cs typeface="Times New Roman"/>
              </a:rPr>
              <a:t>Course Navigator</a:t>
            </a:r>
          </a:p>
        </p:txBody>
      </p:sp>
      <p:sp>
        <p:nvSpPr>
          <p:cNvPr id="3" name="Subtitle 2"/>
          <p:cNvSpPr>
            <a:spLocks noGrp="1"/>
          </p:cNvSpPr>
          <p:nvPr>
            <p:ph type="subTitle" idx="1"/>
          </p:nvPr>
        </p:nvSpPr>
        <p:spPr>
          <a:xfrm>
            <a:off x="3629521" y="4758715"/>
            <a:ext cx="5920756" cy="985075"/>
          </a:xfrm>
        </p:spPr>
        <p:txBody>
          <a:bodyPr vert="horz" lIns="91440" tIns="45720" rIns="91440" bIns="45720" rtlCol="0" anchor="t">
            <a:normAutofit/>
          </a:bodyPr>
          <a:lstStyle/>
          <a:p>
            <a:r>
              <a:rPr lang="en-GB" dirty="0"/>
              <a:t>It navigates you to the right path</a:t>
            </a:r>
          </a:p>
        </p:txBody>
      </p:sp>
      <p:sp>
        <p:nvSpPr>
          <p:cNvPr id="29" name="Rectangle 28">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0"/>
            <a:ext cx="3472488" cy="3448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4">
            <a:extLst>
              <a:ext uri="{FF2B5EF4-FFF2-40B4-BE49-F238E27FC236}">
                <a16:creationId xmlns:a16="http://schemas.microsoft.com/office/drawing/2014/main" id="{AE30F03F-004C-4719-9495-388C3B7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131" y="-13795"/>
            <a:ext cx="3444895" cy="347248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A81208F-A90C-4F75-86C9-D42FDDEDF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3444897"/>
            <a:ext cx="3465665" cy="3438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CB7AD30-D65C-4325-8C21-558C1A05A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46203" y="3425029"/>
            <a:ext cx="3432752" cy="3472488"/>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4" name="Straight Arrow Connector 3">
            <a:extLst>
              <a:ext uri="{FF2B5EF4-FFF2-40B4-BE49-F238E27FC236}">
                <a16:creationId xmlns:a16="http://schemas.microsoft.com/office/drawing/2014/main" id="{F03997BC-FE28-2E30-9086-53431897A377}"/>
              </a:ext>
            </a:extLst>
          </p:cNvPr>
          <p:cNvCxnSpPr/>
          <p:nvPr/>
        </p:nvCxnSpPr>
        <p:spPr>
          <a:xfrm flipV="1">
            <a:off x="3625970" y="5122652"/>
            <a:ext cx="3833002" cy="3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90E5-3191-3F1A-3C1D-0C4321A34077}"/>
              </a:ext>
            </a:extLst>
          </p:cNvPr>
          <p:cNvSpPr>
            <a:spLocks noGrp="1"/>
          </p:cNvSpPr>
          <p:nvPr>
            <p:ph type="title"/>
          </p:nvPr>
        </p:nvSpPr>
        <p:spPr>
          <a:xfrm>
            <a:off x="2141287" y="231604"/>
            <a:ext cx="7836632" cy="860395"/>
          </a:xfrm>
        </p:spPr>
        <p:txBody>
          <a:bodyPr>
            <a:normAutofit/>
          </a:bodyPr>
          <a:lstStyle/>
          <a:p>
            <a:r>
              <a:rPr lang="en-GB" sz="4800" dirty="0">
                <a:latin typeface="Times New Roman"/>
                <a:cs typeface="Times New Roman"/>
              </a:rPr>
              <a:t>FUTURE ENHANCEMENT</a:t>
            </a:r>
          </a:p>
        </p:txBody>
      </p:sp>
      <p:sp>
        <p:nvSpPr>
          <p:cNvPr id="3" name="Content Placeholder 2">
            <a:extLst>
              <a:ext uri="{FF2B5EF4-FFF2-40B4-BE49-F238E27FC236}">
                <a16:creationId xmlns:a16="http://schemas.microsoft.com/office/drawing/2014/main" id="{71AE56A1-08F8-AD65-2EE6-FA93C6126B2E}"/>
              </a:ext>
            </a:extLst>
          </p:cNvPr>
          <p:cNvSpPr>
            <a:spLocks noGrp="1"/>
          </p:cNvSpPr>
          <p:nvPr>
            <p:ph idx="1"/>
          </p:nvPr>
        </p:nvSpPr>
        <p:spPr>
          <a:xfrm>
            <a:off x="832947" y="1363392"/>
            <a:ext cx="10194518" cy="4577438"/>
          </a:xfrm>
        </p:spPr>
        <p:txBody>
          <a:bodyPr vert="horz" lIns="91440" tIns="45720" rIns="91440" bIns="45720" rtlCol="0" anchor="t">
            <a:normAutofit/>
          </a:bodyPr>
          <a:lstStyle/>
          <a:p>
            <a:pPr marL="0" indent="0">
              <a:buNone/>
            </a:pPr>
            <a:r>
              <a:rPr lang="en-GB" sz="2800" dirty="0">
                <a:latin typeface="Times New Roman"/>
                <a:ea typeface="+mn-lt"/>
                <a:cs typeface="+mn-lt"/>
              </a:rPr>
              <a:t>We will include the courses belong to every field of education.</a:t>
            </a:r>
          </a:p>
          <a:p>
            <a:pPr marL="0" indent="0">
              <a:buNone/>
            </a:pPr>
            <a:endParaRPr lang="en-GB" sz="2800" dirty="0">
              <a:latin typeface="Times New Roman"/>
            </a:endParaRPr>
          </a:p>
          <a:p>
            <a:pPr marL="0" indent="0">
              <a:buNone/>
            </a:pPr>
            <a:r>
              <a:rPr lang="en-GB" sz="2800" dirty="0">
                <a:latin typeface="Times New Roman"/>
                <a:ea typeface="+mn-lt"/>
                <a:cs typeface="+mn-lt"/>
              </a:rPr>
              <a:t>We will provide real-time feedback.</a:t>
            </a:r>
          </a:p>
          <a:p>
            <a:pPr marL="0" indent="0">
              <a:buNone/>
            </a:pPr>
            <a:endParaRPr lang="en-GB" sz="2800" dirty="0">
              <a:latin typeface="Times New Roman"/>
            </a:endParaRPr>
          </a:p>
          <a:p>
            <a:pPr marL="0" indent="0">
              <a:buNone/>
            </a:pPr>
            <a:r>
              <a:rPr lang="en-GB" sz="2800" dirty="0">
                <a:latin typeface="Times New Roman"/>
                <a:ea typeface="+mn-lt"/>
                <a:cs typeface="+mn-lt"/>
              </a:rPr>
              <a:t>We will  also provide course materials</a:t>
            </a:r>
            <a:endParaRPr lang="en-GB" dirty="0">
              <a:latin typeface="Times New Roman"/>
            </a:endParaRPr>
          </a:p>
        </p:txBody>
      </p:sp>
      <p:sp>
        <p:nvSpPr>
          <p:cNvPr id="5" name="Arrow: Right 4">
            <a:extLst>
              <a:ext uri="{FF2B5EF4-FFF2-40B4-BE49-F238E27FC236}">
                <a16:creationId xmlns:a16="http://schemas.microsoft.com/office/drawing/2014/main" id="{C7C8764B-8CFB-8778-6226-5D93C050142A}"/>
              </a:ext>
            </a:extLst>
          </p:cNvPr>
          <p:cNvSpPr/>
          <p:nvPr/>
        </p:nvSpPr>
        <p:spPr>
          <a:xfrm>
            <a:off x="298689" y="1501353"/>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390D2A3E-98B9-9DBD-CC7C-627A78C2635F}"/>
              </a:ext>
            </a:extLst>
          </p:cNvPr>
          <p:cNvSpPr/>
          <p:nvPr/>
        </p:nvSpPr>
        <p:spPr>
          <a:xfrm>
            <a:off x="298689" y="2795315"/>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BF2D57D3-1926-5851-5F4E-D947CE39D416}"/>
              </a:ext>
            </a:extLst>
          </p:cNvPr>
          <p:cNvSpPr/>
          <p:nvPr/>
        </p:nvSpPr>
        <p:spPr>
          <a:xfrm>
            <a:off x="298689" y="4118032"/>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642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6004-2E8E-4920-EA1C-0B77DD9B7ACB}"/>
              </a:ext>
            </a:extLst>
          </p:cNvPr>
          <p:cNvSpPr>
            <a:spLocks noGrp="1"/>
          </p:cNvSpPr>
          <p:nvPr>
            <p:ph type="title"/>
          </p:nvPr>
        </p:nvSpPr>
        <p:spPr>
          <a:xfrm>
            <a:off x="3809060" y="102207"/>
            <a:ext cx="4486706" cy="889150"/>
          </a:xfrm>
        </p:spPr>
        <p:txBody>
          <a:bodyPr>
            <a:normAutofit/>
          </a:bodyPr>
          <a:lstStyle/>
          <a:p>
            <a:r>
              <a:rPr lang="en-GB" sz="4800" dirty="0">
                <a:latin typeface="Times New Roman"/>
                <a:cs typeface="Times New Roman"/>
              </a:rPr>
              <a:t>CONCLUSION</a:t>
            </a:r>
          </a:p>
        </p:txBody>
      </p:sp>
      <p:sp>
        <p:nvSpPr>
          <p:cNvPr id="3" name="Content Placeholder 2">
            <a:extLst>
              <a:ext uri="{FF2B5EF4-FFF2-40B4-BE49-F238E27FC236}">
                <a16:creationId xmlns:a16="http://schemas.microsoft.com/office/drawing/2014/main" id="{2500F5E1-EF78-B754-5133-564876FF491F}"/>
              </a:ext>
            </a:extLst>
          </p:cNvPr>
          <p:cNvSpPr>
            <a:spLocks noGrp="1"/>
          </p:cNvSpPr>
          <p:nvPr>
            <p:ph idx="1"/>
          </p:nvPr>
        </p:nvSpPr>
        <p:spPr>
          <a:xfrm>
            <a:off x="1077362" y="1233995"/>
            <a:ext cx="9950103" cy="4404910"/>
          </a:xfrm>
        </p:spPr>
        <p:txBody>
          <a:bodyPr vert="horz" lIns="91440" tIns="45720" rIns="91440" bIns="45720" rtlCol="0" anchor="t">
            <a:normAutofit/>
          </a:bodyPr>
          <a:lstStyle/>
          <a:p>
            <a:pPr marL="0" indent="0">
              <a:buNone/>
            </a:pPr>
            <a:r>
              <a:rPr lang="en-GB" sz="2800" dirty="0">
                <a:latin typeface="Times New Roman"/>
                <a:ea typeface="+mn-lt"/>
                <a:cs typeface="+mn-lt"/>
              </a:rPr>
              <a:t>The course recommendation system presented  encompasses a comprehensive array of courses spanning diverse fields of education, including both paid and unpaid options. By </a:t>
            </a:r>
            <a:r>
              <a:rPr lang="en-GB" sz="2800" dirty="0" err="1">
                <a:latin typeface="Times New Roman"/>
                <a:ea typeface="+mn-lt"/>
                <a:cs typeface="+mn-lt"/>
              </a:rPr>
              <a:t>levaraging</a:t>
            </a:r>
            <a:r>
              <a:rPr lang="en-GB" sz="2800" dirty="0">
                <a:latin typeface="Times New Roman"/>
                <a:ea typeface="+mn-lt"/>
                <a:cs typeface="+mn-lt"/>
              </a:rPr>
              <a:t> advanced algorithms, it effectively matches users with courses tailored to their interests and  objectives. This system not only facilitates access to valuable educational resources but also enhances learning outcomes by providing personalized recommendations suited to individual preferences and needs.</a:t>
            </a:r>
            <a:endParaRPr lang="en-GB" sz="2800" dirty="0">
              <a:latin typeface="Times New Roman"/>
            </a:endParaRPr>
          </a:p>
        </p:txBody>
      </p:sp>
    </p:spTree>
    <p:extLst>
      <p:ext uri="{BB962C8B-B14F-4D97-AF65-F5344CB8AC3E}">
        <p14:creationId xmlns:p14="http://schemas.microsoft.com/office/powerpoint/2010/main" val="239072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DBFE-D937-D3DF-30C7-996BB900D09C}"/>
              </a:ext>
            </a:extLst>
          </p:cNvPr>
          <p:cNvSpPr>
            <a:spLocks noGrp="1"/>
          </p:cNvSpPr>
          <p:nvPr>
            <p:ph type="title"/>
          </p:nvPr>
        </p:nvSpPr>
        <p:spPr>
          <a:xfrm>
            <a:off x="2946419" y="2402585"/>
            <a:ext cx="5205575" cy="1507376"/>
          </a:xfrm>
        </p:spPr>
        <p:txBody>
          <a:bodyPr>
            <a:normAutofit/>
          </a:bodyPr>
          <a:lstStyle/>
          <a:p>
            <a:r>
              <a:rPr lang="en-GB" sz="5400" dirty="0">
                <a:latin typeface="Times New Roman"/>
                <a:cs typeface="Times New Roman"/>
              </a:rPr>
              <a:t>THANK YOU</a:t>
            </a:r>
          </a:p>
        </p:txBody>
      </p:sp>
      <p:sp>
        <p:nvSpPr>
          <p:cNvPr id="6" name="Title 1">
            <a:extLst>
              <a:ext uri="{FF2B5EF4-FFF2-40B4-BE49-F238E27FC236}">
                <a16:creationId xmlns:a16="http://schemas.microsoft.com/office/drawing/2014/main" id="{5686729A-3496-B670-72AF-B6181DDBACE7}"/>
              </a:ext>
            </a:extLst>
          </p:cNvPr>
          <p:cNvSpPr txBox="1">
            <a:spLocks/>
          </p:cNvSpPr>
          <p:nvPr/>
        </p:nvSpPr>
        <p:spPr>
          <a:xfrm rot="5400000">
            <a:off x="7268253" y="3029437"/>
            <a:ext cx="834859" cy="932282"/>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sz="5400" dirty="0">
                <a:latin typeface="Times New Roman"/>
                <a:cs typeface="Times New Roman"/>
              </a:rPr>
              <a:t>:)</a:t>
            </a:r>
          </a:p>
        </p:txBody>
      </p:sp>
    </p:spTree>
    <p:extLst>
      <p:ext uri="{BB962C8B-B14F-4D97-AF65-F5344CB8AC3E}">
        <p14:creationId xmlns:p14="http://schemas.microsoft.com/office/powerpoint/2010/main" val="268589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F21A-B32A-17C3-5311-15FF77EC9432}"/>
              </a:ext>
            </a:extLst>
          </p:cNvPr>
          <p:cNvSpPr>
            <a:spLocks noGrp="1"/>
          </p:cNvSpPr>
          <p:nvPr>
            <p:ph type="title"/>
          </p:nvPr>
        </p:nvSpPr>
        <p:spPr>
          <a:xfrm>
            <a:off x="3722796" y="59074"/>
            <a:ext cx="4069764" cy="874773"/>
          </a:xfrm>
        </p:spPr>
        <p:txBody>
          <a:bodyPr>
            <a:noAutofit/>
          </a:bodyPr>
          <a:lstStyle/>
          <a:p>
            <a:r>
              <a:rPr lang="en-GB" sz="4800" u="sng" dirty="0">
                <a:latin typeface="Times New Roman"/>
                <a:cs typeface="Times New Roman"/>
              </a:rPr>
              <a:t>BATCH - 67</a:t>
            </a:r>
          </a:p>
        </p:txBody>
      </p:sp>
      <p:sp>
        <p:nvSpPr>
          <p:cNvPr id="20" name="Content Placeholder 19">
            <a:extLst>
              <a:ext uri="{FF2B5EF4-FFF2-40B4-BE49-F238E27FC236}">
                <a16:creationId xmlns:a16="http://schemas.microsoft.com/office/drawing/2014/main" id="{A7F02BD3-6A03-F872-10EC-A7DC1202161E}"/>
              </a:ext>
            </a:extLst>
          </p:cNvPr>
          <p:cNvSpPr>
            <a:spLocks noGrp="1"/>
          </p:cNvSpPr>
          <p:nvPr>
            <p:ph idx="1"/>
          </p:nvPr>
        </p:nvSpPr>
        <p:spPr>
          <a:xfrm>
            <a:off x="2788268" y="1233995"/>
            <a:ext cx="6672067" cy="4189249"/>
          </a:xfrm>
        </p:spPr>
        <p:txBody>
          <a:bodyPr vert="horz" lIns="91440" tIns="45720" rIns="91440" bIns="45720" rtlCol="0" anchor="t">
            <a:noAutofit/>
          </a:bodyPr>
          <a:lstStyle/>
          <a:p>
            <a:pPr marL="0" indent="0" algn="just">
              <a:buNone/>
            </a:pPr>
            <a:r>
              <a:rPr lang="en-GB" sz="4000">
                <a:latin typeface="Times New Roman"/>
                <a:cs typeface="Times New Roman"/>
              </a:rPr>
              <a:t>J. Chandrika</a:t>
            </a:r>
            <a:r>
              <a:rPr lang="en-GB" sz="4000" dirty="0">
                <a:latin typeface="Times New Roman"/>
                <a:cs typeface="Times New Roman"/>
              </a:rPr>
              <a:t> - O190019</a:t>
            </a:r>
            <a:endParaRPr lang="en-US" sz="4000">
              <a:latin typeface="Times New Roman"/>
              <a:cs typeface="Times New Roman"/>
            </a:endParaRPr>
          </a:p>
          <a:p>
            <a:pPr marL="0" indent="0" algn="just">
              <a:buNone/>
            </a:pPr>
            <a:r>
              <a:rPr lang="en-GB" sz="4000">
                <a:latin typeface="Times New Roman"/>
                <a:cs typeface="Times New Roman"/>
              </a:rPr>
              <a:t>B. Pushpa</a:t>
            </a:r>
            <a:r>
              <a:rPr lang="en-GB" sz="4000" dirty="0">
                <a:latin typeface="Times New Roman"/>
                <a:cs typeface="Times New Roman"/>
              </a:rPr>
              <a:t> Sree - O190867</a:t>
            </a:r>
          </a:p>
          <a:p>
            <a:pPr marL="0" indent="0" algn="just">
              <a:buNone/>
            </a:pPr>
            <a:r>
              <a:rPr lang="en-GB" sz="4000" dirty="0">
                <a:latin typeface="Times New Roman"/>
                <a:cs typeface="Times New Roman"/>
              </a:rPr>
              <a:t>K.T.A Devi – O190101</a:t>
            </a:r>
          </a:p>
          <a:p>
            <a:pPr marL="0" indent="0" algn="just">
              <a:buNone/>
            </a:pPr>
            <a:r>
              <a:rPr lang="en-GB" sz="4000">
                <a:latin typeface="Times New Roman"/>
                <a:cs typeface="Times New Roman"/>
              </a:rPr>
              <a:t>V. Ramya</a:t>
            </a:r>
            <a:r>
              <a:rPr lang="en-GB" sz="4000" dirty="0">
                <a:latin typeface="Times New Roman"/>
                <a:cs typeface="Times New Roman"/>
              </a:rPr>
              <a:t> Sri - O191082</a:t>
            </a:r>
          </a:p>
          <a:p>
            <a:pPr marL="0" indent="0" algn="just">
              <a:buNone/>
            </a:pPr>
            <a:r>
              <a:rPr lang="en-GB" sz="4000">
                <a:latin typeface="Times New Roman"/>
                <a:cs typeface="Times New Roman"/>
              </a:rPr>
              <a:t>G. Chandra</a:t>
            </a:r>
            <a:r>
              <a:rPr lang="en-GB" sz="4000" dirty="0">
                <a:latin typeface="Times New Roman"/>
                <a:cs typeface="Times New Roman"/>
              </a:rPr>
              <a:t> Babu – O191100</a:t>
            </a:r>
            <a:endParaRPr lang="en-GB" sz="4000" dirty="0">
              <a:latin typeface="Avenir Next LT Pro Light"/>
              <a:cs typeface="Times New Roman"/>
            </a:endParaRPr>
          </a:p>
        </p:txBody>
      </p:sp>
      <p:sp>
        <p:nvSpPr>
          <p:cNvPr id="4" name="Title 1">
            <a:extLst>
              <a:ext uri="{FF2B5EF4-FFF2-40B4-BE49-F238E27FC236}">
                <a16:creationId xmlns:a16="http://schemas.microsoft.com/office/drawing/2014/main" id="{65D04006-893E-F8FA-149E-9CFE8E5C28DC}"/>
              </a:ext>
            </a:extLst>
          </p:cNvPr>
          <p:cNvSpPr txBox="1">
            <a:spLocks/>
          </p:cNvSpPr>
          <p:nvPr/>
        </p:nvSpPr>
        <p:spPr>
          <a:xfrm>
            <a:off x="108330" y="5876153"/>
            <a:ext cx="11977308" cy="874773"/>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sz="2400" b="0" dirty="0">
                <a:latin typeface="Times New Roman"/>
                <a:cs typeface="Times New Roman"/>
              </a:rPr>
              <a:t>Under the </a:t>
            </a:r>
            <a:r>
              <a:rPr lang="en-GB" sz="2400" b="0">
                <a:latin typeface="Times New Roman"/>
                <a:cs typeface="Times New Roman"/>
              </a:rPr>
              <a:t>Guidance</a:t>
            </a:r>
            <a:r>
              <a:rPr lang="en-GB" sz="2400" b="0" dirty="0">
                <a:latin typeface="Times New Roman"/>
                <a:cs typeface="Times New Roman"/>
              </a:rPr>
              <a:t> Of</a:t>
            </a:r>
            <a:r>
              <a:rPr lang="en-GB" b="0" dirty="0">
                <a:latin typeface="Times New Roman"/>
                <a:cs typeface="Times New Roman"/>
              </a:rPr>
              <a:t> : </a:t>
            </a:r>
            <a:r>
              <a:rPr lang="en-GB" dirty="0">
                <a:latin typeface="Times New Roman"/>
                <a:cs typeface="Times New Roman"/>
              </a:rPr>
              <a:t>B. Shireesha Madam </a:t>
            </a:r>
            <a:r>
              <a:rPr lang="en-GB" sz="2400" b="0" dirty="0">
                <a:latin typeface="Times New Roman"/>
                <a:cs typeface="Times New Roman"/>
              </a:rPr>
              <a:t>ASST. PROF  OF CSE DEPARTMENT</a:t>
            </a:r>
            <a:endParaRPr lang="en-US" dirty="0"/>
          </a:p>
        </p:txBody>
      </p:sp>
    </p:spTree>
    <p:extLst>
      <p:ext uri="{BB962C8B-B14F-4D97-AF65-F5344CB8AC3E}">
        <p14:creationId xmlns:p14="http://schemas.microsoft.com/office/powerpoint/2010/main" val="238089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E050-9014-5516-859B-0CCE5BCB5AD8}"/>
              </a:ext>
            </a:extLst>
          </p:cNvPr>
          <p:cNvSpPr>
            <a:spLocks noGrp="1"/>
          </p:cNvSpPr>
          <p:nvPr>
            <p:ph type="title"/>
          </p:nvPr>
        </p:nvSpPr>
        <p:spPr>
          <a:xfrm>
            <a:off x="3147702" y="174094"/>
            <a:ext cx="5809424" cy="644735"/>
          </a:xfrm>
        </p:spPr>
        <p:txBody>
          <a:bodyPr>
            <a:noAutofit/>
          </a:bodyPr>
          <a:lstStyle/>
          <a:p>
            <a:pPr algn="ctr"/>
            <a:r>
              <a:rPr lang="en-GB" sz="4800" dirty="0">
                <a:latin typeface="Times New Roman"/>
                <a:cs typeface="Times New Roman"/>
              </a:rPr>
              <a:t>ABSTRACT</a:t>
            </a:r>
            <a:endParaRPr lang="en-US" sz="4800"/>
          </a:p>
        </p:txBody>
      </p:sp>
      <p:sp>
        <p:nvSpPr>
          <p:cNvPr id="3" name="Content Placeholder 2">
            <a:extLst>
              <a:ext uri="{FF2B5EF4-FFF2-40B4-BE49-F238E27FC236}">
                <a16:creationId xmlns:a16="http://schemas.microsoft.com/office/drawing/2014/main" id="{1454DA32-1417-D1B9-9535-20F5FE42F65C}"/>
              </a:ext>
            </a:extLst>
          </p:cNvPr>
          <p:cNvSpPr>
            <a:spLocks noGrp="1"/>
          </p:cNvSpPr>
          <p:nvPr>
            <p:ph idx="1"/>
          </p:nvPr>
        </p:nvSpPr>
        <p:spPr>
          <a:xfrm>
            <a:off x="1077362" y="888939"/>
            <a:ext cx="9950103" cy="5051891"/>
          </a:xfrm>
        </p:spPr>
        <p:txBody>
          <a:bodyPr vert="horz" lIns="91440" tIns="45720" rIns="91440" bIns="45720" rtlCol="0" anchor="t">
            <a:noAutofit/>
          </a:bodyPr>
          <a:lstStyle/>
          <a:p>
            <a:pPr marL="0" indent="0">
              <a:buNone/>
            </a:pPr>
            <a:r>
              <a:rPr lang="en-GB" sz="2800" dirty="0">
                <a:latin typeface="Times New Roman"/>
                <a:cs typeface="Times New Roman"/>
              </a:rPr>
              <a:t>In today's fast-paced educational landscape, the abundance of available courses can overwhelm learners seeking to enhance their skills or acquire new knowledge. To address this challenge, a personalised course recommendation system is proposed. Leveraging advanced machine learning algorithms and user data, the system tailors recommendations to individual learners, taking into account their preferences and career goals. Through this approach, learners can discover courses aligned with their interests and objectives, facilitating continuous learning and professional development.</a:t>
            </a:r>
            <a:endParaRPr lang="en-US" sz="2800" dirty="0"/>
          </a:p>
        </p:txBody>
      </p:sp>
    </p:spTree>
    <p:extLst>
      <p:ext uri="{BB962C8B-B14F-4D97-AF65-F5344CB8AC3E}">
        <p14:creationId xmlns:p14="http://schemas.microsoft.com/office/powerpoint/2010/main" val="210980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CAF66-6450-BBE5-E09F-BA85A980F98F}"/>
              </a:ext>
            </a:extLst>
          </p:cNvPr>
          <p:cNvSpPr>
            <a:spLocks noGrp="1"/>
          </p:cNvSpPr>
          <p:nvPr>
            <p:ph idx="1"/>
          </p:nvPr>
        </p:nvSpPr>
        <p:spPr>
          <a:xfrm>
            <a:off x="1077362" y="1507165"/>
            <a:ext cx="10410178" cy="4160495"/>
          </a:xfrm>
        </p:spPr>
        <p:txBody>
          <a:bodyPr vert="horz" lIns="91440" tIns="45720" rIns="91440" bIns="45720" rtlCol="0" anchor="t">
            <a:normAutofit/>
          </a:bodyPr>
          <a:lstStyle/>
          <a:p>
            <a:pPr>
              <a:buNone/>
            </a:pPr>
            <a:r>
              <a:rPr lang="en-GB" sz="2800" dirty="0">
                <a:latin typeface="Times New Roman"/>
                <a:ea typeface="+mn-lt"/>
                <a:cs typeface="+mn-lt"/>
              </a:rPr>
              <a:t>Course Navigator is a machine learning  model, it is trained</a:t>
            </a:r>
            <a:endParaRPr lang="en-US" sz="2800" dirty="0">
              <a:latin typeface="Times New Roman"/>
              <a:ea typeface="+mn-lt"/>
              <a:cs typeface="+mn-lt"/>
            </a:endParaRPr>
          </a:p>
          <a:p>
            <a:pPr>
              <a:buNone/>
            </a:pPr>
            <a:r>
              <a:rPr lang="en-GB" sz="2800" dirty="0">
                <a:latin typeface="Times New Roman"/>
                <a:ea typeface="+mn-lt"/>
                <a:cs typeface="+mn-lt"/>
              </a:rPr>
              <a:t>based on the dataset. If the user asked about any domain ,it suggests</a:t>
            </a:r>
          </a:p>
          <a:p>
            <a:pPr>
              <a:buNone/>
            </a:pPr>
            <a:r>
              <a:rPr lang="en-GB" sz="2800" dirty="0">
                <a:latin typeface="Times New Roman"/>
                <a:ea typeface="+mn-lt"/>
                <a:cs typeface="+mn-lt"/>
              </a:rPr>
              <a:t>all the paid and unpaid courses in different platforms. In this modern</a:t>
            </a:r>
          </a:p>
          <a:p>
            <a:pPr>
              <a:buNone/>
            </a:pPr>
            <a:r>
              <a:rPr lang="en-GB" sz="2800" dirty="0">
                <a:latin typeface="Times New Roman"/>
                <a:ea typeface="+mn-lt"/>
                <a:cs typeface="+mn-lt"/>
              </a:rPr>
              <a:t>world ,people find this very difficult to choose one among many, So</a:t>
            </a:r>
          </a:p>
          <a:p>
            <a:pPr>
              <a:buNone/>
            </a:pPr>
            <a:r>
              <a:rPr lang="en-GB" sz="2800" dirty="0">
                <a:latin typeface="Times New Roman"/>
                <a:ea typeface="+mn-lt"/>
                <a:cs typeface="+mn-lt"/>
              </a:rPr>
              <a:t>our Course Navigator overcomes this situation.</a:t>
            </a:r>
            <a:endParaRPr lang="en-GB" dirty="0">
              <a:latin typeface="Times New Roman"/>
              <a:cs typeface="Times New Roman"/>
            </a:endParaRPr>
          </a:p>
        </p:txBody>
      </p:sp>
      <p:sp>
        <p:nvSpPr>
          <p:cNvPr id="5" name="Title 1">
            <a:extLst>
              <a:ext uri="{FF2B5EF4-FFF2-40B4-BE49-F238E27FC236}">
                <a16:creationId xmlns:a16="http://schemas.microsoft.com/office/drawing/2014/main" id="{11EF776E-20A1-0D46-6BF7-F8B5977E90B7}"/>
              </a:ext>
            </a:extLst>
          </p:cNvPr>
          <p:cNvSpPr txBox="1">
            <a:spLocks/>
          </p:cNvSpPr>
          <p:nvPr/>
        </p:nvSpPr>
        <p:spPr>
          <a:xfrm>
            <a:off x="991099" y="720434"/>
            <a:ext cx="11200931" cy="1104810"/>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pPr algn="ctr"/>
            <a:r>
              <a:rPr lang="en-GB" sz="4800" dirty="0">
                <a:latin typeface="Times New Roman"/>
                <a:cs typeface="Times New Roman"/>
              </a:rPr>
              <a:t>DETAILED VIEW OF PROJECT</a:t>
            </a:r>
            <a:endParaRPr lang="en-GB" sz="4800" b="0" dirty="0">
              <a:latin typeface="Times New Roman"/>
              <a:cs typeface="Times New Roman"/>
            </a:endParaRPr>
          </a:p>
          <a:p>
            <a:pPr algn="ctr"/>
            <a:endParaRPr lang="en-GB" sz="4800" dirty="0">
              <a:latin typeface="Times New Roman"/>
              <a:cs typeface="Times New Roman"/>
            </a:endParaRPr>
          </a:p>
        </p:txBody>
      </p:sp>
    </p:spTree>
    <p:extLst>
      <p:ext uri="{BB962C8B-B14F-4D97-AF65-F5344CB8AC3E}">
        <p14:creationId xmlns:p14="http://schemas.microsoft.com/office/powerpoint/2010/main" val="266939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AEA5-5577-E1CF-3528-EFD9F89B299F}"/>
              </a:ext>
            </a:extLst>
          </p:cNvPr>
          <p:cNvSpPr>
            <a:spLocks noGrp="1"/>
          </p:cNvSpPr>
          <p:nvPr>
            <p:ph type="title"/>
          </p:nvPr>
        </p:nvSpPr>
        <p:spPr>
          <a:xfrm>
            <a:off x="1796230" y="145339"/>
            <a:ext cx="9202480" cy="759754"/>
          </a:xfrm>
        </p:spPr>
        <p:txBody>
          <a:bodyPr>
            <a:noAutofit/>
          </a:bodyPr>
          <a:lstStyle/>
          <a:p>
            <a:pPr algn="ctr"/>
            <a:r>
              <a:rPr lang="en-GB" sz="4800" dirty="0">
                <a:latin typeface="Times New Roman"/>
                <a:cs typeface="Times New Roman"/>
              </a:rPr>
              <a:t>SOFTWARE REQUIREMENTS</a:t>
            </a:r>
          </a:p>
        </p:txBody>
      </p:sp>
      <p:sp>
        <p:nvSpPr>
          <p:cNvPr id="3" name="Content Placeholder 2">
            <a:extLst>
              <a:ext uri="{FF2B5EF4-FFF2-40B4-BE49-F238E27FC236}">
                <a16:creationId xmlns:a16="http://schemas.microsoft.com/office/drawing/2014/main" id="{20663409-6BDE-3791-6B95-827B09DDBD93}"/>
              </a:ext>
            </a:extLst>
          </p:cNvPr>
          <p:cNvSpPr>
            <a:spLocks noGrp="1"/>
          </p:cNvSpPr>
          <p:nvPr>
            <p:ph idx="1"/>
          </p:nvPr>
        </p:nvSpPr>
        <p:spPr>
          <a:xfrm>
            <a:off x="1422419" y="1564676"/>
            <a:ext cx="9950103" cy="4548683"/>
          </a:xfrm>
        </p:spPr>
        <p:txBody>
          <a:bodyPr vert="horz" lIns="91440" tIns="45720" rIns="91440" bIns="45720" rtlCol="0" anchor="t">
            <a:normAutofit/>
          </a:bodyPr>
          <a:lstStyle/>
          <a:p>
            <a:pPr marL="0" indent="0" algn="just">
              <a:buNone/>
            </a:pPr>
            <a:r>
              <a:rPr lang="en-GB" sz="2800" dirty="0">
                <a:latin typeface="Times New Roman"/>
                <a:cs typeface="Times New Roman"/>
              </a:rPr>
              <a:t>  Machine Learning Algorithms</a:t>
            </a:r>
            <a:endParaRPr lang="en-US" dirty="0"/>
          </a:p>
          <a:p>
            <a:pPr marL="0" indent="0" algn="just">
              <a:buNone/>
            </a:pPr>
            <a:endParaRPr lang="en-GB" sz="2800" dirty="0">
              <a:latin typeface="Times New Roman"/>
              <a:cs typeface="Times New Roman"/>
            </a:endParaRPr>
          </a:p>
          <a:p>
            <a:pPr marL="0" indent="0" algn="just">
              <a:buNone/>
            </a:pPr>
            <a:r>
              <a:rPr lang="en-GB" sz="2800" dirty="0">
                <a:latin typeface="Times New Roman"/>
                <a:cs typeface="Times New Roman"/>
              </a:rPr>
              <a:t>  Python</a:t>
            </a:r>
          </a:p>
          <a:p>
            <a:pPr marL="0" indent="0" algn="just">
              <a:buNone/>
            </a:pPr>
            <a:endParaRPr lang="en-GB" sz="2800" dirty="0">
              <a:latin typeface="Times New Roman"/>
              <a:cs typeface="Times New Roman"/>
            </a:endParaRPr>
          </a:p>
          <a:p>
            <a:pPr marL="0" indent="0" algn="just">
              <a:buNone/>
            </a:pPr>
            <a:r>
              <a:rPr lang="en-GB" sz="2800" dirty="0">
                <a:latin typeface="Times New Roman"/>
                <a:cs typeface="Times New Roman"/>
              </a:rPr>
              <a:t>  </a:t>
            </a:r>
            <a:r>
              <a:rPr lang="en-GB" sz="2800" dirty="0" err="1">
                <a:latin typeface="Times New Roman"/>
                <a:cs typeface="Times New Roman"/>
              </a:rPr>
              <a:t>Streamlit</a:t>
            </a:r>
            <a:endParaRPr lang="en-GB" sz="2800">
              <a:latin typeface="Times New Roman"/>
              <a:cs typeface="Times New Roman"/>
            </a:endParaRPr>
          </a:p>
        </p:txBody>
      </p:sp>
      <p:sp>
        <p:nvSpPr>
          <p:cNvPr id="4" name="Arrow: Right 3">
            <a:extLst>
              <a:ext uri="{FF2B5EF4-FFF2-40B4-BE49-F238E27FC236}">
                <a16:creationId xmlns:a16="http://schemas.microsoft.com/office/drawing/2014/main" id="{FA3CAA26-A754-617E-BDFC-71DC186A692E}"/>
              </a:ext>
            </a:extLst>
          </p:cNvPr>
          <p:cNvSpPr/>
          <p:nvPr/>
        </p:nvSpPr>
        <p:spPr>
          <a:xfrm>
            <a:off x="816275" y="1717013"/>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5BF17155-9593-03EA-E764-73A9D12CFE16}"/>
              </a:ext>
            </a:extLst>
          </p:cNvPr>
          <p:cNvSpPr/>
          <p:nvPr/>
        </p:nvSpPr>
        <p:spPr>
          <a:xfrm>
            <a:off x="816274" y="4276182"/>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63152BEB-4E09-ECF0-0C2C-F356F9F0553D}"/>
              </a:ext>
            </a:extLst>
          </p:cNvPr>
          <p:cNvSpPr/>
          <p:nvPr/>
        </p:nvSpPr>
        <p:spPr>
          <a:xfrm>
            <a:off x="816275" y="2996598"/>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142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FC29-FD9E-01BA-6B8F-4A29AB732E6C}"/>
              </a:ext>
            </a:extLst>
          </p:cNvPr>
          <p:cNvSpPr>
            <a:spLocks noGrp="1"/>
          </p:cNvSpPr>
          <p:nvPr>
            <p:ph type="title"/>
          </p:nvPr>
        </p:nvSpPr>
        <p:spPr>
          <a:xfrm>
            <a:off x="3248343" y="87830"/>
            <a:ext cx="5622519" cy="917905"/>
          </a:xfrm>
        </p:spPr>
        <p:txBody>
          <a:bodyPr>
            <a:normAutofit/>
          </a:bodyPr>
          <a:lstStyle/>
          <a:p>
            <a:r>
              <a:rPr lang="en-GB" sz="4800" dirty="0">
                <a:latin typeface="Times New Roman"/>
                <a:cs typeface="Times New Roman"/>
              </a:rPr>
              <a:t>EXISTED SYSTEM</a:t>
            </a:r>
          </a:p>
        </p:txBody>
      </p:sp>
      <p:sp>
        <p:nvSpPr>
          <p:cNvPr id="3" name="Content Placeholder 2">
            <a:extLst>
              <a:ext uri="{FF2B5EF4-FFF2-40B4-BE49-F238E27FC236}">
                <a16:creationId xmlns:a16="http://schemas.microsoft.com/office/drawing/2014/main" id="{FAE8ED70-BB92-9270-1216-A99C36EDE86B}"/>
              </a:ext>
            </a:extLst>
          </p:cNvPr>
          <p:cNvSpPr>
            <a:spLocks noGrp="1"/>
          </p:cNvSpPr>
          <p:nvPr>
            <p:ph idx="1"/>
          </p:nvPr>
        </p:nvSpPr>
        <p:spPr>
          <a:xfrm>
            <a:off x="919211" y="1708448"/>
            <a:ext cx="10640216" cy="1601326"/>
          </a:xfrm>
        </p:spPr>
        <p:txBody>
          <a:bodyPr vert="horz" lIns="91440" tIns="45720" rIns="91440" bIns="45720" rtlCol="0" anchor="t">
            <a:normAutofit/>
          </a:bodyPr>
          <a:lstStyle/>
          <a:p>
            <a:pPr marL="0" indent="0">
              <a:buNone/>
            </a:pPr>
            <a:r>
              <a:rPr lang="en-GB" sz="2800" dirty="0">
                <a:latin typeface="Times New Roman"/>
                <a:ea typeface="+mn-lt"/>
                <a:cs typeface="+mn-lt"/>
              </a:rPr>
              <a:t>Coursera course recommendation system utilizes various </a:t>
            </a:r>
            <a:r>
              <a:rPr lang="en-GB" sz="2800">
                <a:latin typeface="Times New Roman"/>
                <a:ea typeface="+mn-lt"/>
                <a:cs typeface="+mn-lt"/>
              </a:rPr>
              <a:t>techniques</a:t>
            </a:r>
            <a:r>
              <a:rPr lang="en-GB" sz="2800" dirty="0">
                <a:latin typeface="Times New Roman"/>
                <a:ea typeface="+mn-lt"/>
                <a:cs typeface="+mn-lt"/>
              </a:rPr>
              <a:t> to suggest courses to users based on their preferences, but it only recommends the courses in the </a:t>
            </a:r>
            <a:r>
              <a:rPr lang="en-GB" sz="2800" err="1">
                <a:latin typeface="Times New Roman"/>
                <a:ea typeface="+mn-lt"/>
                <a:cs typeface="+mn-lt"/>
              </a:rPr>
              <a:t>coursera</a:t>
            </a:r>
            <a:r>
              <a:rPr lang="en-GB" sz="2800" dirty="0">
                <a:latin typeface="Times New Roman"/>
                <a:ea typeface="+mn-lt"/>
                <a:cs typeface="+mn-lt"/>
              </a:rPr>
              <a:t> platform only.</a:t>
            </a:r>
            <a:endParaRPr lang="en-US" sz="2800" dirty="0">
              <a:latin typeface="Times New Roman"/>
            </a:endParaRPr>
          </a:p>
        </p:txBody>
      </p:sp>
      <p:sp>
        <p:nvSpPr>
          <p:cNvPr id="4" name="TextBox 3">
            <a:extLst>
              <a:ext uri="{FF2B5EF4-FFF2-40B4-BE49-F238E27FC236}">
                <a16:creationId xmlns:a16="http://schemas.microsoft.com/office/drawing/2014/main" id="{E4BE2A28-E3B8-92DB-F544-D50E82EA6A60}"/>
              </a:ext>
            </a:extLst>
          </p:cNvPr>
          <p:cNvSpPr txBox="1"/>
          <p:nvPr/>
        </p:nvSpPr>
        <p:spPr>
          <a:xfrm>
            <a:off x="917635" y="1001024"/>
            <a:ext cx="9565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i="1" dirty="0">
                <a:latin typeface="Times New Roman"/>
                <a:cs typeface="Times New Roman"/>
              </a:rPr>
              <a:t>COURSERA Course Recommendation System:</a:t>
            </a:r>
            <a:endParaRPr lang="en-US" dirty="0"/>
          </a:p>
        </p:txBody>
      </p:sp>
      <p:sp>
        <p:nvSpPr>
          <p:cNvPr id="5" name="TextBox 4">
            <a:extLst>
              <a:ext uri="{FF2B5EF4-FFF2-40B4-BE49-F238E27FC236}">
                <a16:creationId xmlns:a16="http://schemas.microsoft.com/office/drawing/2014/main" id="{2ED447D6-9629-EACB-B818-DB878394686C}"/>
              </a:ext>
            </a:extLst>
          </p:cNvPr>
          <p:cNvSpPr txBox="1"/>
          <p:nvPr/>
        </p:nvSpPr>
        <p:spPr>
          <a:xfrm>
            <a:off x="917635" y="3617704"/>
            <a:ext cx="9565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i="1" dirty="0">
                <a:latin typeface="Times New Roman"/>
                <a:cs typeface="Times New Roman"/>
              </a:rPr>
              <a:t>UDEMY Course Recommendation System:</a:t>
            </a:r>
          </a:p>
        </p:txBody>
      </p:sp>
      <p:sp>
        <p:nvSpPr>
          <p:cNvPr id="9" name="Content Placeholder 2">
            <a:extLst>
              <a:ext uri="{FF2B5EF4-FFF2-40B4-BE49-F238E27FC236}">
                <a16:creationId xmlns:a16="http://schemas.microsoft.com/office/drawing/2014/main" id="{A56559B2-FE66-DF3B-1EAD-D7172D4320F5}"/>
              </a:ext>
            </a:extLst>
          </p:cNvPr>
          <p:cNvSpPr txBox="1">
            <a:spLocks/>
          </p:cNvSpPr>
          <p:nvPr/>
        </p:nvSpPr>
        <p:spPr>
          <a:xfrm>
            <a:off x="913460" y="4491904"/>
            <a:ext cx="10640216" cy="160132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dirty="0">
                <a:latin typeface="Times New Roman"/>
                <a:ea typeface="+mn-lt"/>
                <a:cs typeface="+mn-lt"/>
              </a:rPr>
              <a:t>This  is also same as the </a:t>
            </a:r>
            <a:r>
              <a:rPr lang="en-GB" sz="2800" err="1">
                <a:latin typeface="Times New Roman"/>
                <a:ea typeface="+mn-lt"/>
                <a:cs typeface="+mn-lt"/>
              </a:rPr>
              <a:t>coursera</a:t>
            </a:r>
            <a:r>
              <a:rPr lang="en-GB" sz="2800" dirty="0">
                <a:latin typeface="Times New Roman"/>
                <a:ea typeface="+mn-lt"/>
                <a:cs typeface="+mn-lt"/>
              </a:rPr>
              <a:t> recommendation system  which only  recommends the courses in their platform only.</a:t>
            </a:r>
            <a:endParaRPr lang="en-US" dirty="0">
              <a:latin typeface="Times New Roman"/>
            </a:endParaRPr>
          </a:p>
        </p:txBody>
      </p:sp>
    </p:spTree>
    <p:extLst>
      <p:ext uri="{BB962C8B-B14F-4D97-AF65-F5344CB8AC3E}">
        <p14:creationId xmlns:p14="http://schemas.microsoft.com/office/powerpoint/2010/main" val="35098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7B03-4CC6-D178-CC3F-A31B275C16F9}"/>
              </a:ext>
            </a:extLst>
          </p:cNvPr>
          <p:cNvSpPr>
            <a:spLocks noGrp="1"/>
          </p:cNvSpPr>
          <p:nvPr>
            <p:ph type="title"/>
          </p:nvPr>
        </p:nvSpPr>
        <p:spPr>
          <a:xfrm>
            <a:off x="2860155" y="116585"/>
            <a:ext cx="6355764" cy="860395"/>
          </a:xfrm>
        </p:spPr>
        <p:txBody>
          <a:bodyPr>
            <a:normAutofit/>
          </a:bodyPr>
          <a:lstStyle/>
          <a:p>
            <a:pPr algn="ctr"/>
            <a:r>
              <a:rPr lang="en-GB" sz="4800" dirty="0">
                <a:latin typeface="Times New Roman"/>
                <a:cs typeface="Times New Roman"/>
              </a:rPr>
              <a:t>PROPOSED SYSTEM</a:t>
            </a:r>
          </a:p>
        </p:txBody>
      </p:sp>
      <p:sp>
        <p:nvSpPr>
          <p:cNvPr id="3" name="Content Placeholder 2">
            <a:extLst>
              <a:ext uri="{FF2B5EF4-FFF2-40B4-BE49-F238E27FC236}">
                <a16:creationId xmlns:a16="http://schemas.microsoft.com/office/drawing/2014/main" id="{1275852D-13D9-B837-CA2A-9E1C75514A58}"/>
              </a:ext>
            </a:extLst>
          </p:cNvPr>
          <p:cNvSpPr>
            <a:spLocks noGrp="1"/>
          </p:cNvSpPr>
          <p:nvPr>
            <p:ph idx="1"/>
          </p:nvPr>
        </p:nvSpPr>
        <p:spPr>
          <a:xfrm>
            <a:off x="1249890" y="1607807"/>
            <a:ext cx="9950103" cy="3887325"/>
          </a:xfrm>
        </p:spPr>
        <p:txBody>
          <a:bodyPr vert="horz" lIns="91440" tIns="45720" rIns="91440" bIns="45720" rtlCol="0" anchor="t">
            <a:noAutofit/>
          </a:bodyPr>
          <a:lstStyle/>
          <a:p>
            <a:pPr algn="just">
              <a:buNone/>
            </a:pPr>
            <a:r>
              <a:rPr lang="en-GB" sz="2800" dirty="0">
                <a:latin typeface="Times New Roman"/>
                <a:ea typeface="+mn-lt"/>
                <a:cs typeface="+mn-lt"/>
              </a:rPr>
              <a:t>The proposed system "COURSE NAVIGATOR" contains courses</a:t>
            </a:r>
          </a:p>
          <a:p>
            <a:pPr algn="just">
              <a:buNone/>
            </a:pPr>
            <a:r>
              <a:rPr lang="en-GB" sz="2800" dirty="0">
                <a:latin typeface="Times New Roman"/>
                <a:ea typeface="+mn-lt"/>
                <a:cs typeface="+mn-lt"/>
              </a:rPr>
              <a:t>related to any field of Engineering. It suggests accordingly based on</a:t>
            </a:r>
          </a:p>
          <a:p>
            <a:pPr algn="just">
              <a:buNone/>
            </a:pPr>
            <a:r>
              <a:rPr lang="en-GB" sz="2800" dirty="0">
                <a:latin typeface="Times New Roman"/>
                <a:ea typeface="+mn-lt"/>
                <a:cs typeface="+mn-lt"/>
              </a:rPr>
              <a:t>the users requirement. Unlike the existed systems, it can cover both </a:t>
            </a:r>
          </a:p>
          <a:p>
            <a:pPr algn="just">
              <a:buNone/>
            </a:pPr>
            <a:r>
              <a:rPr lang="en-GB" sz="2800" dirty="0">
                <a:latin typeface="Times New Roman"/>
                <a:ea typeface="+mn-lt"/>
                <a:cs typeface="+mn-lt"/>
              </a:rPr>
              <a:t>paid and unpaid courses which is helpful to the students. It consists </a:t>
            </a:r>
          </a:p>
          <a:p>
            <a:pPr algn="just">
              <a:buNone/>
            </a:pPr>
            <a:r>
              <a:rPr lang="en-GB" sz="2800" dirty="0">
                <a:latin typeface="Times New Roman"/>
                <a:ea typeface="+mn-lt"/>
                <a:cs typeface="+mn-lt"/>
              </a:rPr>
              <a:t>numerous options based on their interests, budget, language</a:t>
            </a:r>
          </a:p>
          <a:p>
            <a:pPr algn="just">
              <a:buNone/>
            </a:pPr>
            <a:r>
              <a:rPr lang="en-GB" sz="2800" dirty="0">
                <a:latin typeface="Times New Roman"/>
                <a:ea typeface="+mn-lt"/>
                <a:cs typeface="+mn-lt"/>
              </a:rPr>
              <a:t>preference  one  can choose their needed course.</a:t>
            </a:r>
          </a:p>
          <a:p>
            <a:pPr>
              <a:buNone/>
            </a:pPr>
            <a:endParaRPr lang="en-GB" sz="2800" dirty="0">
              <a:latin typeface="Times New Roman"/>
              <a:ea typeface="+mn-lt"/>
              <a:cs typeface="+mn-lt"/>
            </a:endParaRPr>
          </a:p>
        </p:txBody>
      </p:sp>
    </p:spTree>
    <p:extLst>
      <p:ext uri="{BB962C8B-B14F-4D97-AF65-F5344CB8AC3E}">
        <p14:creationId xmlns:p14="http://schemas.microsoft.com/office/powerpoint/2010/main" val="306049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F29B-527E-148C-9BC0-7ED6377A7693}"/>
              </a:ext>
            </a:extLst>
          </p:cNvPr>
          <p:cNvSpPr>
            <a:spLocks noGrp="1"/>
          </p:cNvSpPr>
          <p:nvPr>
            <p:ph type="title"/>
          </p:nvPr>
        </p:nvSpPr>
        <p:spPr>
          <a:xfrm>
            <a:off x="3679664" y="174094"/>
            <a:ext cx="4831764" cy="1047301"/>
          </a:xfrm>
        </p:spPr>
        <p:txBody>
          <a:bodyPr>
            <a:normAutofit/>
          </a:bodyPr>
          <a:lstStyle/>
          <a:p>
            <a:r>
              <a:rPr lang="en-GB" sz="4800" dirty="0">
                <a:latin typeface="Times New Roman"/>
                <a:cs typeface="Times New Roman"/>
              </a:rPr>
              <a:t>ADVANTAGES</a:t>
            </a:r>
          </a:p>
        </p:txBody>
      </p:sp>
      <p:sp>
        <p:nvSpPr>
          <p:cNvPr id="3" name="Content Placeholder 2">
            <a:extLst>
              <a:ext uri="{FF2B5EF4-FFF2-40B4-BE49-F238E27FC236}">
                <a16:creationId xmlns:a16="http://schemas.microsoft.com/office/drawing/2014/main" id="{25EC2E94-3D83-EA7C-4DDA-62C77B798E35}"/>
              </a:ext>
            </a:extLst>
          </p:cNvPr>
          <p:cNvSpPr>
            <a:spLocks noGrp="1"/>
          </p:cNvSpPr>
          <p:nvPr>
            <p:ph idx="1"/>
          </p:nvPr>
        </p:nvSpPr>
        <p:spPr>
          <a:xfrm>
            <a:off x="1120494" y="1622184"/>
            <a:ext cx="9950103" cy="4390532"/>
          </a:xfrm>
        </p:spPr>
        <p:txBody>
          <a:bodyPr vert="horz" lIns="91440" tIns="45720" rIns="91440" bIns="45720" rtlCol="0" anchor="t">
            <a:normAutofit/>
          </a:bodyPr>
          <a:lstStyle/>
          <a:p>
            <a:pPr marL="0" indent="0">
              <a:buNone/>
            </a:pPr>
            <a:r>
              <a:rPr lang="en-GB" sz="2800">
                <a:latin typeface="Times New Roman"/>
                <a:ea typeface="+mn-lt"/>
                <a:cs typeface="Times New Roman"/>
              </a:rPr>
              <a:t>Course Navigator  covers all the platforms which provides  numerous courses.</a:t>
            </a:r>
            <a:endParaRPr lang="en-US">
              <a:latin typeface="Avenir Next LT Pro Light"/>
              <a:ea typeface="+mn-lt"/>
              <a:cs typeface="Times New Roman"/>
            </a:endParaRPr>
          </a:p>
          <a:p>
            <a:pPr marL="0" indent="0">
              <a:buNone/>
            </a:pPr>
            <a:endParaRPr lang="en-GB" sz="2800" dirty="0">
              <a:latin typeface="Times New Roman"/>
              <a:ea typeface="+mn-lt"/>
              <a:cs typeface="Times New Roman"/>
            </a:endParaRPr>
          </a:p>
          <a:p>
            <a:pPr marL="0" indent="0">
              <a:buNone/>
            </a:pPr>
            <a:r>
              <a:rPr lang="en-GB" sz="2800">
                <a:latin typeface="Times New Roman"/>
                <a:ea typeface="+mn-lt"/>
                <a:cs typeface="+mn-lt"/>
              </a:rPr>
              <a:t>It suggests based on the users requirements.</a:t>
            </a:r>
            <a:endParaRPr lang="en-GB">
              <a:latin typeface="Times New Roman"/>
              <a:ea typeface="+mn-lt"/>
              <a:cs typeface="Times New Roman"/>
            </a:endParaRPr>
          </a:p>
          <a:p>
            <a:pPr marL="0" indent="0">
              <a:buNone/>
            </a:pPr>
            <a:endParaRPr lang="en-GB" sz="2800" dirty="0">
              <a:latin typeface="Times New Roman"/>
            </a:endParaRPr>
          </a:p>
          <a:p>
            <a:pPr marL="0" indent="0">
              <a:buNone/>
            </a:pPr>
            <a:r>
              <a:rPr lang="en-GB" sz="2800">
                <a:latin typeface="Times New Roman"/>
                <a:ea typeface="+mn-lt"/>
                <a:cs typeface="Times New Roman"/>
              </a:rPr>
              <a:t>It can be affordable  by any class  of people.</a:t>
            </a:r>
            <a:endParaRPr lang="en-GB"/>
          </a:p>
        </p:txBody>
      </p:sp>
      <p:sp>
        <p:nvSpPr>
          <p:cNvPr id="5" name="Arrow: Right 4">
            <a:extLst>
              <a:ext uri="{FF2B5EF4-FFF2-40B4-BE49-F238E27FC236}">
                <a16:creationId xmlns:a16="http://schemas.microsoft.com/office/drawing/2014/main" id="{1F585108-EB3F-0893-DDF2-893E005E5716}"/>
              </a:ext>
            </a:extLst>
          </p:cNvPr>
          <p:cNvSpPr/>
          <p:nvPr/>
        </p:nvSpPr>
        <p:spPr>
          <a:xfrm>
            <a:off x="514350" y="1788900"/>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50968269-F45E-E1CF-E183-3103C2D3533B}"/>
              </a:ext>
            </a:extLst>
          </p:cNvPr>
          <p:cNvSpPr/>
          <p:nvPr/>
        </p:nvSpPr>
        <p:spPr>
          <a:xfrm>
            <a:off x="514350" y="3586070"/>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8FF16BB2-A374-2DC8-DA25-205710D3CE1A}"/>
              </a:ext>
            </a:extLst>
          </p:cNvPr>
          <p:cNvSpPr/>
          <p:nvPr/>
        </p:nvSpPr>
        <p:spPr>
          <a:xfrm>
            <a:off x="514350" y="4822523"/>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684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A81-9983-0846-7F20-278F988F5610}"/>
              </a:ext>
            </a:extLst>
          </p:cNvPr>
          <p:cNvSpPr>
            <a:spLocks noGrp="1"/>
          </p:cNvSpPr>
          <p:nvPr>
            <p:ph type="title"/>
          </p:nvPr>
        </p:nvSpPr>
        <p:spPr>
          <a:xfrm>
            <a:off x="3262720" y="260358"/>
            <a:ext cx="5680028" cy="903527"/>
          </a:xfrm>
        </p:spPr>
        <p:txBody>
          <a:bodyPr>
            <a:normAutofit/>
          </a:bodyPr>
          <a:lstStyle/>
          <a:p>
            <a:r>
              <a:rPr lang="en-GB" sz="4800" dirty="0">
                <a:latin typeface="Times New Roman"/>
                <a:cs typeface="Times New Roman"/>
              </a:rPr>
              <a:t>DISADVANTAGES</a:t>
            </a:r>
          </a:p>
        </p:txBody>
      </p:sp>
      <p:sp>
        <p:nvSpPr>
          <p:cNvPr id="3" name="Content Placeholder 2">
            <a:extLst>
              <a:ext uri="{FF2B5EF4-FFF2-40B4-BE49-F238E27FC236}">
                <a16:creationId xmlns:a16="http://schemas.microsoft.com/office/drawing/2014/main" id="{C2A9EF61-80BC-A90F-9F85-371DD23A4788}"/>
              </a:ext>
            </a:extLst>
          </p:cNvPr>
          <p:cNvSpPr>
            <a:spLocks noGrp="1"/>
          </p:cNvSpPr>
          <p:nvPr>
            <p:ph idx="1"/>
          </p:nvPr>
        </p:nvSpPr>
        <p:spPr>
          <a:xfrm>
            <a:off x="1249891" y="1708448"/>
            <a:ext cx="9950103" cy="2147664"/>
          </a:xfrm>
        </p:spPr>
        <p:txBody>
          <a:bodyPr vert="horz" lIns="91440" tIns="45720" rIns="91440" bIns="45720" rtlCol="0" anchor="t">
            <a:normAutofit/>
          </a:bodyPr>
          <a:lstStyle/>
          <a:p>
            <a:pPr marL="0" indent="0">
              <a:buNone/>
            </a:pPr>
            <a:r>
              <a:rPr lang="en-GB" sz="2800" dirty="0">
                <a:latin typeface="Times New Roman"/>
                <a:cs typeface="Times New Roman"/>
              </a:rPr>
              <a:t>It can't provide any courses ,it just only suggests.</a:t>
            </a:r>
            <a:endParaRPr lang="en-GB">
              <a:latin typeface="Avenir Next LT Pro Light"/>
              <a:cs typeface="Times New Roman"/>
            </a:endParaRPr>
          </a:p>
          <a:p>
            <a:pPr marL="0" indent="0">
              <a:buNone/>
            </a:pPr>
            <a:endParaRPr lang="en-GB" sz="2800" dirty="0">
              <a:latin typeface="Times New Roman"/>
              <a:cs typeface="Times New Roman"/>
            </a:endParaRPr>
          </a:p>
          <a:p>
            <a:pPr marL="0" indent="0">
              <a:buNone/>
            </a:pPr>
            <a:r>
              <a:rPr lang="en-GB" sz="2800" dirty="0">
                <a:latin typeface="Times New Roman"/>
                <a:cs typeface="Times New Roman"/>
              </a:rPr>
              <a:t>It can't cover all the </a:t>
            </a:r>
            <a:r>
              <a:rPr lang="en-GB" sz="2800">
                <a:latin typeface="Times New Roman"/>
                <a:cs typeface="Times New Roman"/>
              </a:rPr>
              <a:t>fields</a:t>
            </a:r>
            <a:r>
              <a:rPr lang="en-GB" sz="2800" dirty="0">
                <a:latin typeface="Times New Roman"/>
                <a:cs typeface="Times New Roman"/>
              </a:rPr>
              <a:t> of education except engineering.</a:t>
            </a:r>
            <a:endParaRPr lang="en-GB" dirty="0"/>
          </a:p>
        </p:txBody>
      </p:sp>
      <p:sp>
        <p:nvSpPr>
          <p:cNvPr id="5" name="Arrow: Right 4">
            <a:extLst>
              <a:ext uri="{FF2B5EF4-FFF2-40B4-BE49-F238E27FC236}">
                <a16:creationId xmlns:a16="http://schemas.microsoft.com/office/drawing/2014/main" id="{6A669DA1-286B-0A89-BA78-3530228C234F}"/>
              </a:ext>
            </a:extLst>
          </p:cNvPr>
          <p:cNvSpPr/>
          <p:nvPr/>
        </p:nvSpPr>
        <p:spPr>
          <a:xfrm>
            <a:off x="643746" y="1875164"/>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42F4A634-EC8E-7098-1BB5-3F329B3107E3}"/>
              </a:ext>
            </a:extLst>
          </p:cNvPr>
          <p:cNvSpPr/>
          <p:nvPr/>
        </p:nvSpPr>
        <p:spPr>
          <a:xfrm>
            <a:off x="643746" y="3111618"/>
            <a:ext cx="603850" cy="316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8890271"/>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BlocksVTI</vt:lpstr>
      <vt:lpstr>Course Navigator</vt:lpstr>
      <vt:lpstr>BATCH - 67</vt:lpstr>
      <vt:lpstr>ABSTRACT</vt:lpstr>
      <vt:lpstr>PowerPoint Presentation</vt:lpstr>
      <vt:lpstr>SOFTWARE REQUIREMENTS</vt:lpstr>
      <vt:lpstr>EXISTED SYSTEM</vt:lpstr>
      <vt:lpstr>PROPOSED SYSTEM</vt:lpstr>
      <vt:lpstr>ADVANTAGES</vt:lpstr>
      <vt:lpstr>DISADVANTAGES</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534</cp:revision>
  <dcterms:created xsi:type="dcterms:W3CDTF">2024-03-29T07:16:45Z</dcterms:created>
  <dcterms:modified xsi:type="dcterms:W3CDTF">2024-03-29T10:44:41Z</dcterms:modified>
</cp:coreProperties>
</file>