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Bold" charset="1" panose="020B0803030501040103"/>
      <p:regular r:id="rId20"/>
    </p:embeddedFont>
    <p:embeddedFont>
      <p:font typeface="Canva Sans" charset="1" panose="020B0503030501040103"/>
      <p:regular r:id="rId21"/>
    </p:embeddedFont>
    <p:embeddedFont>
      <p:font typeface="Cormorant Garamond Bold Italics"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AutoShape 5" id="5"/>
          <p:cNvSpPr/>
          <p:nvPr/>
        </p:nvSpPr>
        <p:spPr>
          <a:xfrm flipV="true">
            <a:off x="1410368" y="4137586"/>
            <a:ext cx="15467264" cy="0"/>
          </a:xfrm>
          <a:prstGeom prst="line">
            <a:avLst/>
          </a:prstGeom>
          <a:ln cap="flat" w="76200">
            <a:solidFill>
              <a:srgbClr val="0F4662"/>
            </a:solidFill>
            <a:prstDash val="solid"/>
            <a:headEnd type="none" len="sm" w="sm"/>
            <a:tailEnd type="none" len="sm" w="sm"/>
          </a:ln>
        </p:spPr>
      </p:sp>
      <p:sp>
        <p:nvSpPr>
          <p:cNvPr name="TextBox 6" id="6"/>
          <p:cNvSpPr txBox="true"/>
          <p:nvPr/>
        </p:nvSpPr>
        <p:spPr>
          <a:xfrm rot="0">
            <a:off x="2784630" y="872095"/>
            <a:ext cx="11613605" cy="2760666"/>
          </a:xfrm>
          <a:prstGeom prst="rect">
            <a:avLst/>
          </a:prstGeom>
        </p:spPr>
        <p:txBody>
          <a:bodyPr anchor="t" rtlCol="false" tIns="0" lIns="0" bIns="0" rIns="0">
            <a:spAutoFit/>
          </a:bodyPr>
          <a:lstStyle/>
          <a:p>
            <a:pPr algn="ctr">
              <a:lnSpc>
                <a:spcPts val="7378"/>
              </a:lnSpc>
            </a:pPr>
            <a:r>
              <a:rPr lang="en-US" sz="5270">
                <a:solidFill>
                  <a:srgbClr val="000000"/>
                </a:solidFill>
                <a:latin typeface="Canva Sans Bold"/>
                <a:ea typeface="Canva Sans Bold"/>
                <a:cs typeface="Canva Sans Bold"/>
                <a:sym typeface="Canva Sans Bold"/>
              </a:rPr>
              <a:t>Summer Internship Report On</a:t>
            </a:r>
          </a:p>
          <a:p>
            <a:pPr algn="ctr">
              <a:lnSpc>
                <a:spcPts val="7378"/>
              </a:lnSpc>
            </a:pPr>
            <a:r>
              <a:rPr lang="en-US" sz="5270">
                <a:solidFill>
                  <a:srgbClr val="000000"/>
                </a:solidFill>
                <a:latin typeface="Canva Sans Bold"/>
                <a:ea typeface="Canva Sans Bold"/>
                <a:cs typeface="Canva Sans Bold"/>
                <a:sym typeface="Canva Sans Bold"/>
              </a:rPr>
              <a:t> “LEAD SCORING CASE STUDY” </a:t>
            </a:r>
          </a:p>
          <a:p>
            <a:pPr algn="ctr">
              <a:lnSpc>
                <a:spcPts val="7378"/>
              </a:lnSpc>
            </a:pPr>
            <a:r>
              <a:rPr lang="en-US" sz="5270">
                <a:solidFill>
                  <a:srgbClr val="000000"/>
                </a:solidFill>
                <a:latin typeface="Canva Sans Bold"/>
                <a:ea typeface="Canva Sans Bold"/>
                <a:cs typeface="Canva Sans Bold"/>
                <a:sym typeface="Canva Sans Bold"/>
              </a:rPr>
              <a:t>Using Machine Learning</a:t>
            </a:r>
          </a:p>
        </p:txBody>
      </p:sp>
      <p:sp>
        <p:nvSpPr>
          <p:cNvPr name="TextBox 7" id="7"/>
          <p:cNvSpPr txBox="true"/>
          <p:nvPr/>
        </p:nvSpPr>
        <p:spPr>
          <a:xfrm rot="0">
            <a:off x="13200972" y="8487881"/>
            <a:ext cx="56167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a:t>
            </a:r>
          </a:p>
        </p:txBody>
      </p:sp>
      <p:sp>
        <p:nvSpPr>
          <p:cNvPr name="TextBox 8" id="8"/>
          <p:cNvSpPr txBox="true"/>
          <p:nvPr/>
        </p:nvSpPr>
        <p:spPr>
          <a:xfrm rot="0">
            <a:off x="10647666" y="9246370"/>
            <a:ext cx="6229966" cy="533253"/>
          </a:xfrm>
          <a:prstGeom prst="rect">
            <a:avLst/>
          </a:prstGeom>
        </p:spPr>
        <p:txBody>
          <a:bodyPr anchor="t" rtlCol="false" tIns="0" lIns="0" bIns="0" rIns="0">
            <a:spAutoFit/>
          </a:bodyPr>
          <a:lstStyle/>
          <a:p>
            <a:pPr algn="ctr">
              <a:lnSpc>
                <a:spcPts val="4377"/>
              </a:lnSpc>
            </a:pPr>
            <a:r>
              <a:rPr lang="en-US" sz="3126">
                <a:solidFill>
                  <a:srgbClr val="000000"/>
                </a:solidFill>
                <a:latin typeface="Canva Sans Bold"/>
                <a:ea typeface="Canva Sans Bold"/>
                <a:cs typeface="Canva Sans Bold"/>
                <a:sym typeface="Canva Sans Bold"/>
              </a:rPr>
              <a:t>BELLAMKONDA PUSHPA SHREE</a:t>
            </a:r>
          </a:p>
        </p:txBody>
      </p:sp>
      <p:sp>
        <p:nvSpPr>
          <p:cNvPr name="TextBox 9" id="9"/>
          <p:cNvSpPr txBox="true"/>
          <p:nvPr/>
        </p:nvSpPr>
        <p:spPr>
          <a:xfrm rot="0">
            <a:off x="2184169" y="4433563"/>
            <a:ext cx="6407263" cy="709937"/>
          </a:xfrm>
          <a:prstGeom prst="rect">
            <a:avLst/>
          </a:prstGeom>
        </p:spPr>
        <p:txBody>
          <a:bodyPr anchor="t" rtlCol="false" tIns="0" lIns="0" bIns="0" rIns="0">
            <a:spAutoFit/>
          </a:bodyPr>
          <a:lstStyle/>
          <a:p>
            <a:pPr algn="ctr">
              <a:lnSpc>
                <a:spcPts val="5872"/>
              </a:lnSpc>
            </a:pPr>
            <a:r>
              <a:rPr lang="en-US" sz="4194">
                <a:solidFill>
                  <a:srgbClr val="000000"/>
                </a:solidFill>
                <a:latin typeface="Canva Sans"/>
                <a:ea typeface="Canva Sans"/>
                <a:cs typeface="Canva Sans"/>
                <a:sym typeface="Canva Sans"/>
              </a:rPr>
              <a:t>Under the Supervision of</a:t>
            </a:r>
          </a:p>
        </p:txBody>
      </p:sp>
      <p:sp>
        <p:nvSpPr>
          <p:cNvPr name="TextBox 10" id="10"/>
          <p:cNvSpPr txBox="true"/>
          <p:nvPr/>
        </p:nvSpPr>
        <p:spPr>
          <a:xfrm rot="0">
            <a:off x="2184169" y="5409849"/>
            <a:ext cx="4470719" cy="801370"/>
          </a:xfrm>
          <a:prstGeom prst="rect">
            <a:avLst/>
          </a:prstGeom>
        </p:spPr>
        <p:txBody>
          <a:bodyPr anchor="t" rtlCol="false" tIns="0" lIns="0" bIns="0" rIns="0">
            <a:spAutoFit/>
          </a:bodyPr>
          <a:lstStyle/>
          <a:p>
            <a:pPr algn="ctr">
              <a:lnSpc>
                <a:spcPts val="6579"/>
              </a:lnSpc>
            </a:pPr>
            <a:r>
              <a:rPr lang="en-US" sz="4699">
                <a:solidFill>
                  <a:srgbClr val="000000"/>
                </a:solidFill>
                <a:latin typeface="Canva Sans Bold"/>
                <a:ea typeface="Canva Sans Bold"/>
                <a:cs typeface="Canva Sans Bold"/>
                <a:sym typeface="Canva Sans Bold"/>
              </a:rPr>
              <a:t>Ms.B.Shireesha</a:t>
            </a:r>
          </a:p>
        </p:txBody>
      </p:sp>
      <p:sp>
        <p:nvSpPr>
          <p:cNvPr name="TextBox 11" id="11"/>
          <p:cNvSpPr txBox="true"/>
          <p:nvPr/>
        </p:nvSpPr>
        <p:spPr>
          <a:xfrm rot="0">
            <a:off x="2184169" y="6256070"/>
            <a:ext cx="419269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Assistant Professor</a:t>
            </a:r>
          </a:p>
        </p:txBody>
      </p:sp>
      <p:sp>
        <p:nvSpPr>
          <p:cNvPr name="TextBox 12" id="12"/>
          <p:cNvSpPr txBox="true"/>
          <p:nvPr/>
        </p:nvSpPr>
        <p:spPr>
          <a:xfrm rot="0">
            <a:off x="2184169" y="6881311"/>
            <a:ext cx="354274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CSE DEpartment</a:t>
            </a:r>
          </a:p>
        </p:txBody>
      </p:sp>
      <p:sp>
        <p:nvSpPr>
          <p:cNvPr name="TextBox 13" id="13"/>
          <p:cNvSpPr txBox="true"/>
          <p:nvPr/>
        </p:nvSpPr>
        <p:spPr>
          <a:xfrm rot="0">
            <a:off x="2184169" y="7509326"/>
            <a:ext cx="304725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RGUKT,Ongole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95089" y="4212469"/>
            <a:ext cx="8225699" cy="5567153"/>
          </a:xfrm>
          <a:custGeom>
            <a:avLst/>
            <a:gdLst/>
            <a:ahLst/>
            <a:cxnLst/>
            <a:rect r="r" b="b" t="t" l="l"/>
            <a:pathLst>
              <a:path h="5567153" w="8225699">
                <a:moveTo>
                  <a:pt x="0" y="0"/>
                </a:moveTo>
                <a:lnTo>
                  <a:pt x="8225699" y="0"/>
                </a:lnTo>
                <a:lnTo>
                  <a:pt x="8225699" y="5567154"/>
                </a:lnTo>
                <a:lnTo>
                  <a:pt x="0" y="5567154"/>
                </a:lnTo>
                <a:lnTo>
                  <a:pt x="0" y="0"/>
                </a:lnTo>
                <a:close/>
              </a:path>
            </a:pathLst>
          </a:custGeom>
          <a:blipFill>
            <a:blip r:embed="rId2"/>
            <a:stretch>
              <a:fillRect l="0" t="0" r="0" b="0"/>
            </a:stretch>
          </a:blipFill>
        </p:spPr>
      </p:sp>
      <p:sp>
        <p:nvSpPr>
          <p:cNvPr name="Freeform 6" id="6"/>
          <p:cNvSpPr/>
          <p:nvPr/>
        </p:nvSpPr>
        <p:spPr>
          <a:xfrm flipH="false" flipV="false" rot="0">
            <a:off x="8610495" y="4401078"/>
            <a:ext cx="9334739" cy="5189936"/>
          </a:xfrm>
          <a:custGeom>
            <a:avLst/>
            <a:gdLst/>
            <a:ahLst/>
            <a:cxnLst/>
            <a:rect r="r" b="b" t="t" l="l"/>
            <a:pathLst>
              <a:path h="5189936" w="9334739">
                <a:moveTo>
                  <a:pt x="0" y="0"/>
                </a:moveTo>
                <a:lnTo>
                  <a:pt x="9334740" y="0"/>
                </a:lnTo>
                <a:lnTo>
                  <a:pt x="9334740" y="5189936"/>
                </a:lnTo>
                <a:lnTo>
                  <a:pt x="0" y="5189936"/>
                </a:lnTo>
                <a:lnTo>
                  <a:pt x="0" y="0"/>
                </a:lnTo>
                <a:close/>
              </a:path>
            </a:pathLst>
          </a:custGeom>
          <a:blipFill>
            <a:blip r:embed="rId3"/>
            <a:stretch>
              <a:fillRect l="0" t="0" r="0" b="0"/>
            </a:stretch>
          </a:blipFill>
        </p:spPr>
      </p:sp>
      <p:sp>
        <p:nvSpPr>
          <p:cNvPr name="TextBox 7" id="7"/>
          <p:cNvSpPr txBox="true"/>
          <p:nvPr/>
        </p:nvSpPr>
        <p:spPr>
          <a:xfrm rot="0">
            <a:off x="7440224" y="394459"/>
            <a:ext cx="3407551" cy="1144658"/>
          </a:xfrm>
          <a:prstGeom prst="rect">
            <a:avLst/>
          </a:prstGeom>
        </p:spPr>
        <p:txBody>
          <a:bodyPr anchor="t" rtlCol="false" tIns="0" lIns="0" bIns="0" rIns="0">
            <a:spAutoFit/>
          </a:bodyPr>
          <a:lstStyle/>
          <a:p>
            <a:pPr algn="ctr">
              <a:lnSpc>
                <a:spcPts val="9385"/>
              </a:lnSpc>
            </a:pPr>
            <a:r>
              <a:rPr lang="en-US" sz="6703">
                <a:solidFill>
                  <a:srgbClr val="000000"/>
                </a:solidFill>
                <a:latin typeface="Canva Sans Bold"/>
                <a:ea typeface="Canva Sans Bold"/>
                <a:cs typeface="Canva Sans Bold"/>
                <a:sym typeface="Canva Sans Bold"/>
              </a:rPr>
              <a:t>Outputs</a:t>
            </a:r>
          </a:p>
        </p:txBody>
      </p:sp>
      <p:sp>
        <p:nvSpPr>
          <p:cNvPr name="TextBox 8" id="8"/>
          <p:cNvSpPr txBox="true"/>
          <p:nvPr/>
        </p:nvSpPr>
        <p:spPr>
          <a:xfrm rot="0">
            <a:off x="195089" y="1992593"/>
            <a:ext cx="13267891" cy="1227085"/>
          </a:xfrm>
          <a:prstGeom prst="rect">
            <a:avLst/>
          </a:prstGeom>
        </p:spPr>
        <p:txBody>
          <a:bodyPr anchor="t" rtlCol="false" tIns="0" lIns="0" bIns="0" rIns="0">
            <a:spAutoFit/>
          </a:bodyPr>
          <a:lstStyle/>
          <a:p>
            <a:pPr algn="ctr">
              <a:lnSpc>
                <a:spcPts val="4999"/>
              </a:lnSpc>
            </a:pPr>
            <a:r>
              <a:rPr lang="en-US" sz="3571">
                <a:solidFill>
                  <a:srgbClr val="000000"/>
                </a:solidFill>
                <a:latin typeface="Canva Sans"/>
                <a:ea typeface="Canva Sans"/>
                <a:cs typeface="Canva Sans"/>
                <a:sym typeface="Canva Sans"/>
              </a:rPr>
              <a:t>-checking skewness in categorical columns using countplots</a:t>
            </a:r>
          </a:p>
          <a:p>
            <a:pPr algn="ctr">
              <a:lnSpc>
                <a:spcPts val="49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269461" y="481882"/>
            <a:ext cx="6483482" cy="5197806"/>
          </a:xfrm>
          <a:custGeom>
            <a:avLst/>
            <a:gdLst/>
            <a:ahLst/>
            <a:cxnLst/>
            <a:rect r="r" b="b" t="t" l="l"/>
            <a:pathLst>
              <a:path h="5197806" w="6483482">
                <a:moveTo>
                  <a:pt x="0" y="0"/>
                </a:moveTo>
                <a:lnTo>
                  <a:pt x="6483482" y="0"/>
                </a:lnTo>
                <a:lnTo>
                  <a:pt x="6483482" y="5197806"/>
                </a:lnTo>
                <a:lnTo>
                  <a:pt x="0" y="5197806"/>
                </a:lnTo>
                <a:lnTo>
                  <a:pt x="0" y="0"/>
                </a:lnTo>
                <a:close/>
              </a:path>
            </a:pathLst>
          </a:custGeom>
          <a:blipFill>
            <a:blip r:embed="rId2"/>
            <a:stretch>
              <a:fillRect l="0" t="0" r="0" b="0"/>
            </a:stretch>
          </a:blipFill>
        </p:spPr>
      </p:sp>
      <p:sp>
        <p:nvSpPr>
          <p:cNvPr name="Freeform 6" id="6"/>
          <p:cNvSpPr/>
          <p:nvPr/>
        </p:nvSpPr>
        <p:spPr>
          <a:xfrm flipH="false" flipV="false" rot="0">
            <a:off x="7313259" y="4118520"/>
            <a:ext cx="10974741" cy="5139780"/>
          </a:xfrm>
          <a:custGeom>
            <a:avLst/>
            <a:gdLst/>
            <a:ahLst/>
            <a:cxnLst/>
            <a:rect r="r" b="b" t="t" l="l"/>
            <a:pathLst>
              <a:path h="5139780" w="10974741">
                <a:moveTo>
                  <a:pt x="0" y="0"/>
                </a:moveTo>
                <a:lnTo>
                  <a:pt x="10974741" y="0"/>
                </a:lnTo>
                <a:lnTo>
                  <a:pt x="10974741" y="5139780"/>
                </a:lnTo>
                <a:lnTo>
                  <a:pt x="0" y="5139780"/>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367573" y="1705554"/>
            <a:ext cx="6061041" cy="4787864"/>
          </a:xfrm>
          <a:custGeom>
            <a:avLst/>
            <a:gdLst/>
            <a:ahLst/>
            <a:cxnLst/>
            <a:rect r="r" b="b" t="t" l="l"/>
            <a:pathLst>
              <a:path h="4787864" w="6061041">
                <a:moveTo>
                  <a:pt x="0" y="0"/>
                </a:moveTo>
                <a:lnTo>
                  <a:pt x="6061042" y="0"/>
                </a:lnTo>
                <a:lnTo>
                  <a:pt x="6061042" y="4787864"/>
                </a:lnTo>
                <a:lnTo>
                  <a:pt x="0" y="4787864"/>
                </a:lnTo>
                <a:lnTo>
                  <a:pt x="0" y="0"/>
                </a:lnTo>
                <a:close/>
              </a:path>
            </a:pathLst>
          </a:custGeom>
          <a:blipFill>
            <a:blip r:embed="rId2"/>
            <a:stretch>
              <a:fillRect l="0" t="0" r="0" b="0"/>
            </a:stretch>
          </a:blipFill>
        </p:spPr>
      </p:sp>
      <p:sp>
        <p:nvSpPr>
          <p:cNvPr name="Freeform 6" id="6"/>
          <p:cNvSpPr/>
          <p:nvPr/>
        </p:nvSpPr>
        <p:spPr>
          <a:xfrm flipH="false" flipV="false" rot="0">
            <a:off x="6709638" y="1513245"/>
            <a:ext cx="5397625" cy="5194983"/>
          </a:xfrm>
          <a:custGeom>
            <a:avLst/>
            <a:gdLst/>
            <a:ahLst/>
            <a:cxnLst/>
            <a:rect r="r" b="b" t="t" l="l"/>
            <a:pathLst>
              <a:path h="5194983" w="5397625">
                <a:moveTo>
                  <a:pt x="0" y="0"/>
                </a:moveTo>
                <a:lnTo>
                  <a:pt x="5397625" y="0"/>
                </a:lnTo>
                <a:lnTo>
                  <a:pt x="5397625" y="5194983"/>
                </a:lnTo>
                <a:lnTo>
                  <a:pt x="0" y="5194983"/>
                </a:lnTo>
                <a:lnTo>
                  <a:pt x="0" y="0"/>
                </a:lnTo>
                <a:close/>
              </a:path>
            </a:pathLst>
          </a:custGeom>
          <a:blipFill>
            <a:blip r:embed="rId3"/>
            <a:stretch>
              <a:fillRect l="0" t="0" r="0" b="0"/>
            </a:stretch>
          </a:blipFill>
        </p:spPr>
      </p:sp>
      <p:sp>
        <p:nvSpPr>
          <p:cNvPr name="Freeform 7" id="7"/>
          <p:cNvSpPr/>
          <p:nvPr/>
        </p:nvSpPr>
        <p:spPr>
          <a:xfrm flipH="false" flipV="false" rot="0">
            <a:off x="12556829" y="1513245"/>
            <a:ext cx="5199493" cy="5217484"/>
          </a:xfrm>
          <a:custGeom>
            <a:avLst/>
            <a:gdLst/>
            <a:ahLst/>
            <a:cxnLst/>
            <a:rect r="r" b="b" t="t" l="l"/>
            <a:pathLst>
              <a:path h="5217484" w="5199493">
                <a:moveTo>
                  <a:pt x="0" y="0"/>
                </a:moveTo>
                <a:lnTo>
                  <a:pt x="5199493" y="0"/>
                </a:lnTo>
                <a:lnTo>
                  <a:pt x="5199493" y="5217484"/>
                </a:lnTo>
                <a:lnTo>
                  <a:pt x="0" y="5217484"/>
                </a:lnTo>
                <a:lnTo>
                  <a:pt x="0" y="0"/>
                </a:lnTo>
                <a:close/>
              </a:path>
            </a:pathLst>
          </a:custGeom>
          <a:blipFill>
            <a:blip r:embed="rId4"/>
            <a:stretch>
              <a:fillRect l="0" t="0" r="0" b="0"/>
            </a:stretch>
          </a:blipFill>
        </p:spPr>
      </p:sp>
      <p:sp>
        <p:nvSpPr>
          <p:cNvPr name="TextBox 8" id="8"/>
          <p:cNvSpPr txBox="true"/>
          <p:nvPr/>
        </p:nvSpPr>
        <p:spPr>
          <a:xfrm rot="0">
            <a:off x="8441663" y="7513437"/>
            <a:ext cx="193357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Test data</a:t>
            </a:r>
          </a:p>
        </p:txBody>
      </p:sp>
      <p:sp>
        <p:nvSpPr>
          <p:cNvPr name="TextBox 9" id="9"/>
          <p:cNvSpPr txBox="true"/>
          <p:nvPr/>
        </p:nvSpPr>
        <p:spPr>
          <a:xfrm rot="0">
            <a:off x="14189788" y="7513437"/>
            <a:ext cx="306951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Train Data</a:t>
            </a:r>
          </a:p>
        </p:txBody>
      </p:sp>
      <p:sp>
        <p:nvSpPr>
          <p:cNvPr name="TextBox 10" id="10"/>
          <p:cNvSpPr txBox="true"/>
          <p:nvPr/>
        </p:nvSpPr>
        <p:spPr>
          <a:xfrm rot="0">
            <a:off x="1223291" y="6950250"/>
            <a:ext cx="4349606" cy="2239529"/>
          </a:xfrm>
          <a:prstGeom prst="rect">
            <a:avLst/>
          </a:prstGeom>
        </p:spPr>
        <p:txBody>
          <a:bodyPr anchor="t" rtlCol="false" tIns="0" lIns="0" bIns="0" rIns="0">
            <a:spAutoFit/>
          </a:bodyPr>
          <a:lstStyle/>
          <a:p>
            <a:pPr algn="ctr">
              <a:lnSpc>
                <a:spcPts val="3580"/>
              </a:lnSpc>
            </a:pPr>
            <a:r>
              <a:rPr lang="en-US" sz="2557">
                <a:solidFill>
                  <a:srgbClr val="000000"/>
                </a:solidFill>
                <a:latin typeface="Canva Sans"/>
                <a:ea typeface="Canva Sans"/>
                <a:cs typeface="Canva Sans"/>
                <a:sym typeface="Canva Sans"/>
              </a:rPr>
              <a:t>-ACCURACY ,SENSITIVITY,SPECIFICITY FOR VARIOUS PROBABILITIES</a:t>
            </a:r>
          </a:p>
          <a:p>
            <a:pPr algn="ctr">
              <a:lnSpc>
                <a:spcPts val="358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6035826" y="944822"/>
            <a:ext cx="5490060" cy="1337329"/>
          </a:xfrm>
          <a:prstGeom prst="rect">
            <a:avLst/>
          </a:prstGeom>
        </p:spPr>
        <p:txBody>
          <a:bodyPr anchor="t" rtlCol="false" tIns="0" lIns="0" bIns="0" rIns="0">
            <a:spAutoFit/>
          </a:bodyPr>
          <a:lstStyle/>
          <a:p>
            <a:pPr algn="ctr">
              <a:lnSpc>
                <a:spcPts val="11027"/>
              </a:lnSpc>
            </a:pPr>
            <a:r>
              <a:rPr lang="en-US" sz="7876">
                <a:solidFill>
                  <a:srgbClr val="000000"/>
                </a:solidFill>
                <a:latin typeface="Canva Sans Bold"/>
                <a:ea typeface="Canva Sans Bold"/>
                <a:cs typeface="Canva Sans Bold"/>
                <a:sym typeface="Canva Sans Bold"/>
              </a:rPr>
              <a:t>Conclusion</a:t>
            </a:r>
          </a:p>
        </p:txBody>
      </p:sp>
      <p:sp>
        <p:nvSpPr>
          <p:cNvPr name="TextBox 6" id="6"/>
          <p:cNvSpPr txBox="true"/>
          <p:nvPr/>
        </p:nvSpPr>
        <p:spPr>
          <a:xfrm rot="0">
            <a:off x="1437701" y="3447714"/>
            <a:ext cx="3556780" cy="593072"/>
          </a:xfrm>
          <a:prstGeom prst="rect">
            <a:avLst/>
          </a:prstGeom>
        </p:spPr>
        <p:txBody>
          <a:bodyPr anchor="t" rtlCol="false" tIns="0" lIns="0" bIns="0" rIns="0">
            <a:spAutoFit/>
          </a:bodyPr>
          <a:lstStyle/>
          <a:p>
            <a:pPr algn="ctr">
              <a:lnSpc>
                <a:spcPts val="4839"/>
              </a:lnSpc>
            </a:pPr>
            <a:r>
              <a:rPr lang="en-US" sz="3456">
                <a:solidFill>
                  <a:srgbClr val="000000"/>
                </a:solidFill>
                <a:latin typeface="Canva Sans Bold"/>
                <a:ea typeface="Canva Sans Bold"/>
                <a:cs typeface="Canva Sans Bold"/>
                <a:sym typeface="Canva Sans Bold"/>
              </a:rPr>
              <a:t>TRAIN DATA SET</a:t>
            </a:r>
          </a:p>
        </p:txBody>
      </p:sp>
      <p:sp>
        <p:nvSpPr>
          <p:cNvPr name="TextBox 7" id="7"/>
          <p:cNvSpPr txBox="true"/>
          <p:nvPr/>
        </p:nvSpPr>
        <p:spPr>
          <a:xfrm rot="0">
            <a:off x="12339776" y="3447714"/>
            <a:ext cx="3118077" cy="556755"/>
          </a:xfrm>
          <a:prstGeom prst="rect">
            <a:avLst/>
          </a:prstGeom>
        </p:spPr>
        <p:txBody>
          <a:bodyPr anchor="t" rtlCol="false" tIns="0" lIns="0" bIns="0" rIns="0">
            <a:spAutoFit/>
          </a:bodyPr>
          <a:lstStyle/>
          <a:p>
            <a:pPr algn="ctr">
              <a:lnSpc>
                <a:spcPts val="4505"/>
              </a:lnSpc>
            </a:pPr>
            <a:r>
              <a:rPr lang="en-US" sz="3218">
                <a:solidFill>
                  <a:srgbClr val="000000"/>
                </a:solidFill>
                <a:latin typeface="Canva Sans Bold"/>
                <a:ea typeface="Canva Sans Bold"/>
                <a:cs typeface="Canva Sans Bold"/>
                <a:sym typeface="Canva Sans Bold"/>
              </a:rPr>
              <a:t>TEST DATA SET</a:t>
            </a:r>
          </a:p>
        </p:txBody>
      </p:sp>
      <p:sp>
        <p:nvSpPr>
          <p:cNvPr name="TextBox 8" id="8"/>
          <p:cNvSpPr txBox="true"/>
          <p:nvPr/>
        </p:nvSpPr>
        <p:spPr>
          <a:xfrm rot="0">
            <a:off x="1130889" y="4297960"/>
            <a:ext cx="413951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ACCURACY:80.46%                                           </a:t>
            </a:r>
          </a:p>
        </p:txBody>
      </p:sp>
      <p:sp>
        <p:nvSpPr>
          <p:cNvPr name="TextBox 9" id="9"/>
          <p:cNvSpPr txBox="true"/>
          <p:nvPr/>
        </p:nvSpPr>
        <p:spPr>
          <a:xfrm rot="0">
            <a:off x="1059592" y="5076825"/>
            <a:ext cx="431299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SENSITIVITY:80.05%                                         </a:t>
            </a:r>
          </a:p>
        </p:txBody>
      </p:sp>
      <p:sp>
        <p:nvSpPr>
          <p:cNvPr name="TextBox 10" id="10"/>
          <p:cNvSpPr txBox="true"/>
          <p:nvPr/>
        </p:nvSpPr>
        <p:spPr>
          <a:xfrm rot="0">
            <a:off x="1028700" y="5919144"/>
            <a:ext cx="434389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SPECIFICITY:80.71%                                         </a:t>
            </a:r>
          </a:p>
        </p:txBody>
      </p:sp>
      <p:sp>
        <p:nvSpPr>
          <p:cNvPr name="TextBox 11" id="11"/>
          <p:cNvSpPr txBox="true"/>
          <p:nvPr/>
        </p:nvSpPr>
        <p:spPr>
          <a:xfrm rot="0">
            <a:off x="12062914" y="4297960"/>
            <a:ext cx="41894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ACCURACY:80.34%</a:t>
            </a:r>
          </a:p>
        </p:txBody>
      </p:sp>
      <p:sp>
        <p:nvSpPr>
          <p:cNvPr name="TextBox 12" id="12"/>
          <p:cNvSpPr txBox="true"/>
          <p:nvPr/>
        </p:nvSpPr>
        <p:spPr>
          <a:xfrm rot="0">
            <a:off x="12062914" y="5173626"/>
            <a:ext cx="435456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SENSITIVITY: 79.82% </a:t>
            </a:r>
          </a:p>
        </p:txBody>
      </p:sp>
      <p:sp>
        <p:nvSpPr>
          <p:cNvPr name="TextBox 13" id="13"/>
          <p:cNvSpPr txBox="true"/>
          <p:nvPr/>
        </p:nvSpPr>
        <p:spPr>
          <a:xfrm rot="0">
            <a:off x="12162927" y="5954041"/>
            <a:ext cx="42545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SPECIFICITY:80.68%</a:t>
            </a:r>
          </a:p>
        </p:txBody>
      </p:sp>
      <p:sp>
        <p:nvSpPr>
          <p:cNvPr name="TextBox 14" id="14"/>
          <p:cNvSpPr txBox="true"/>
          <p:nvPr/>
        </p:nvSpPr>
        <p:spPr>
          <a:xfrm rot="0">
            <a:off x="1289127" y="7341981"/>
            <a:ext cx="15970173" cy="1103412"/>
          </a:xfrm>
          <a:prstGeom prst="rect">
            <a:avLst/>
          </a:prstGeom>
        </p:spPr>
        <p:txBody>
          <a:bodyPr anchor="t" rtlCol="false" tIns="0" lIns="0" bIns="0" rIns="0">
            <a:spAutoFit/>
          </a:bodyPr>
          <a:lstStyle/>
          <a:p>
            <a:pPr algn="ctr">
              <a:lnSpc>
                <a:spcPts val="4430"/>
              </a:lnSpc>
            </a:pPr>
            <a:r>
              <a:rPr lang="en-US" sz="3164">
                <a:solidFill>
                  <a:srgbClr val="000000"/>
                </a:solidFill>
                <a:latin typeface="Canva Sans"/>
                <a:ea typeface="Canva Sans"/>
                <a:cs typeface="Canva Sans"/>
                <a:sym typeface="Canva Sans"/>
              </a:rPr>
              <a:t>The model achieved a ‘sensitivity of 80.05% in the train set and 79.82% in the test set using a cutoff value of 0.345</a:t>
            </a:r>
          </a:p>
        </p:txBody>
      </p:sp>
      <p:sp>
        <p:nvSpPr>
          <p:cNvPr name="TextBox 15" id="15"/>
          <p:cNvSpPr txBox="true"/>
          <p:nvPr/>
        </p:nvSpPr>
        <p:spPr>
          <a:xfrm rot="0">
            <a:off x="1398066" y="8807770"/>
            <a:ext cx="15491868" cy="1056883"/>
          </a:xfrm>
          <a:prstGeom prst="rect">
            <a:avLst/>
          </a:prstGeom>
        </p:spPr>
        <p:txBody>
          <a:bodyPr anchor="t" rtlCol="false" tIns="0" lIns="0" bIns="0" rIns="0">
            <a:spAutoFit/>
          </a:bodyPr>
          <a:lstStyle/>
          <a:p>
            <a:pPr algn="ctr">
              <a:lnSpc>
                <a:spcPts val="4272"/>
              </a:lnSpc>
            </a:pPr>
            <a:r>
              <a:rPr lang="en-US" sz="3051">
                <a:solidFill>
                  <a:srgbClr val="000000"/>
                </a:solidFill>
                <a:latin typeface="Canva Sans"/>
                <a:ea typeface="Canva Sans"/>
                <a:cs typeface="Canva Sans"/>
                <a:sym typeface="Canva Sans"/>
              </a:rPr>
              <a:t>The SENSITIVITY in this case indicates how many leads the model identify correctly out of all potential leads which are converting .</a:t>
            </a:r>
          </a:p>
        </p:txBody>
      </p:sp>
      <p:sp>
        <p:nvSpPr>
          <p:cNvPr name="Freeform 16" id="16"/>
          <p:cNvSpPr/>
          <p:nvPr/>
        </p:nvSpPr>
        <p:spPr>
          <a:xfrm flipH="false" flipV="false" rot="0">
            <a:off x="492038" y="7472326"/>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492038" y="8864920"/>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sz="18577">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6215221" y="7498756"/>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5921393" y="795466"/>
            <a:ext cx="6445215" cy="1597941"/>
          </a:xfrm>
          <a:prstGeom prst="rect">
            <a:avLst/>
          </a:prstGeom>
        </p:spPr>
        <p:txBody>
          <a:bodyPr anchor="t" rtlCol="false" tIns="0" lIns="0" bIns="0" rIns="0">
            <a:spAutoFit/>
          </a:bodyPr>
          <a:lstStyle/>
          <a:p>
            <a:pPr algn="ctr">
              <a:lnSpc>
                <a:spcPts val="13027"/>
              </a:lnSpc>
            </a:pPr>
            <a:r>
              <a:rPr lang="en-US" sz="9305">
                <a:solidFill>
                  <a:srgbClr val="000000"/>
                </a:solidFill>
                <a:latin typeface="Canva Sans Bold"/>
                <a:ea typeface="Canva Sans Bold"/>
                <a:cs typeface="Canva Sans Bold"/>
                <a:sym typeface="Canva Sans Bold"/>
              </a:rPr>
              <a:t>CONTENTS</a:t>
            </a:r>
          </a:p>
        </p:txBody>
      </p:sp>
      <p:sp>
        <p:nvSpPr>
          <p:cNvPr name="Freeform 6" id="6"/>
          <p:cNvSpPr/>
          <p:nvPr/>
        </p:nvSpPr>
        <p:spPr>
          <a:xfrm flipH="false" flipV="false" rot="0">
            <a:off x="1028777" y="3043526"/>
            <a:ext cx="684207" cy="579710"/>
          </a:xfrm>
          <a:custGeom>
            <a:avLst/>
            <a:gdLst/>
            <a:ahLst/>
            <a:cxnLst/>
            <a:rect r="r" b="b" t="t" l="l"/>
            <a:pathLst>
              <a:path h="579710" w="684207">
                <a:moveTo>
                  <a:pt x="0" y="0"/>
                </a:moveTo>
                <a:lnTo>
                  <a:pt x="684206" y="0"/>
                </a:lnTo>
                <a:lnTo>
                  <a:pt x="684206" y="579710"/>
                </a:lnTo>
                <a:lnTo>
                  <a:pt x="0" y="5797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69264" y="6058194"/>
            <a:ext cx="704260" cy="596701"/>
          </a:xfrm>
          <a:custGeom>
            <a:avLst/>
            <a:gdLst/>
            <a:ahLst/>
            <a:cxnLst/>
            <a:rect r="r" b="b" t="t" l="l"/>
            <a:pathLst>
              <a:path h="596701" w="704260">
                <a:moveTo>
                  <a:pt x="0" y="0"/>
                </a:moveTo>
                <a:lnTo>
                  <a:pt x="704261" y="0"/>
                </a:lnTo>
                <a:lnTo>
                  <a:pt x="704261" y="596700"/>
                </a:lnTo>
                <a:lnTo>
                  <a:pt x="0" y="596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69264" y="7128462"/>
            <a:ext cx="657021" cy="556676"/>
          </a:xfrm>
          <a:custGeom>
            <a:avLst/>
            <a:gdLst/>
            <a:ahLst/>
            <a:cxnLst/>
            <a:rect r="r" b="b" t="t" l="l"/>
            <a:pathLst>
              <a:path h="556676" w="657021">
                <a:moveTo>
                  <a:pt x="0" y="0"/>
                </a:moveTo>
                <a:lnTo>
                  <a:pt x="657021" y="0"/>
                </a:lnTo>
                <a:lnTo>
                  <a:pt x="657021" y="556676"/>
                </a:lnTo>
                <a:lnTo>
                  <a:pt x="0" y="5566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969264" y="4099486"/>
            <a:ext cx="716533" cy="607099"/>
          </a:xfrm>
          <a:custGeom>
            <a:avLst/>
            <a:gdLst/>
            <a:ahLst/>
            <a:cxnLst/>
            <a:rect r="r" b="b" t="t" l="l"/>
            <a:pathLst>
              <a:path h="607099" w="716533">
                <a:moveTo>
                  <a:pt x="0" y="0"/>
                </a:moveTo>
                <a:lnTo>
                  <a:pt x="716534" y="0"/>
                </a:lnTo>
                <a:lnTo>
                  <a:pt x="716534" y="607099"/>
                </a:lnTo>
                <a:lnTo>
                  <a:pt x="0" y="607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38841" y="8180438"/>
            <a:ext cx="687444" cy="582453"/>
          </a:xfrm>
          <a:custGeom>
            <a:avLst/>
            <a:gdLst/>
            <a:ahLst/>
            <a:cxnLst/>
            <a:rect r="r" b="b" t="t" l="l"/>
            <a:pathLst>
              <a:path h="582453" w="687444">
                <a:moveTo>
                  <a:pt x="0" y="0"/>
                </a:moveTo>
                <a:lnTo>
                  <a:pt x="687444" y="0"/>
                </a:lnTo>
                <a:lnTo>
                  <a:pt x="687444" y="582453"/>
                </a:lnTo>
                <a:lnTo>
                  <a:pt x="0" y="5824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77994" y="9258300"/>
            <a:ext cx="748291" cy="634007"/>
          </a:xfrm>
          <a:custGeom>
            <a:avLst/>
            <a:gdLst/>
            <a:ahLst/>
            <a:cxnLst/>
            <a:rect r="r" b="b" t="t" l="l"/>
            <a:pathLst>
              <a:path h="634007" w="748291">
                <a:moveTo>
                  <a:pt x="0" y="0"/>
                </a:moveTo>
                <a:lnTo>
                  <a:pt x="748291" y="0"/>
                </a:lnTo>
                <a:lnTo>
                  <a:pt x="748291" y="634007"/>
                </a:lnTo>
                <a:lnTo>
                  <a:pt x="0" y="6340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270118" y="3070488"/>
            <a:ext cx="73025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Internship Completition Certificate</a:t>
            </a:r>
          </a:p>
        </p:txBody>
      </p:sp>
      <p:sp>
        <p:nvSpPr>
          <p:cNvPr name="TextBox 13" id="13"/>
          <p:cNvSpPr txBox="true"/>
          <p:nvPr/>
        </p:nvSpPr>
        <p:spPr>
          <a:xfrm rot="0">
            <a:off x="2270118" y="4079503"/>
            <a:ext cx="179635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Abstract</a:t>
            </a:r>
          </a:p>
        </p:txBody>
      </p:sp>
      <p:sp>
        <p:nvSpPr>
          <p:cNvPr name="TextBox 14" id="14"/>
          <p:cNvSpPr txBox="true"/>
          <p:nvPr/>
        </p:nvSpPr>
        <p:spPr>
          <a:xfrm rot="0">
            <a:off x="2270118" y="5084573"/>
            <a:ext cx="64610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Introduction and Methodology</a:t>
            </a:r>
          </a:p>
        </p:txBody>
      </p:sp>
      <p:sp>
        <p:nvSpPr>
          <p:cNvPr name="TextBox 15" id="15"/>
          <p:cNvSpPr txBox="true"/>
          <p:nvPr/>
        </p:nvSpPr>
        <p:spPr>
          <a:xfrm rot="0">
            <a:off x="2270118" y="6093588"/>
            <a:ext cx="793759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Hardware and Software Requirements</a:t>
            </a:r>
          </a:p>
        </p:txBody>
      </p:sp>
      <p:sp>
        <p:nvSpPr>
          <p:cNvPr name="TextBox 16" id="16"/>
          <p:cNvSpPr txBox="true"/>
          <p:nvPr/>
        </p:nvSpPr>
        <p:spPr>
          <a:xfrm rot="0">
            <a:off x="2270118" y="7102603"/>
            <a:ext cx="30115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UML Diagrams</a:t>
            </a:r>
          </a:p>
        </p:txBody>
      </p:sp>
      <p:sp>
        <p:nvSpPr>
          <p:cNvPr name="TextBox 17" id="17"/>
          <p:cNvSpPr txBox="true"/>
          <p:nvPr/>
        </p:nvSpPr>
        <p:spPr>
          <a:xfrm rot="0">
            <a:off x="2270118" y="8111618"/>
            <a:ext cx="326618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Output Screens</a:t>
            </a:r>
          </a:p>
        </p:txBody>
      </p:sp>
      <p:sp>
        <p:nvSpPr>
          <p:cNvPr name="Freeform 18" id="18"/>
          <p:cNvSpPr/>
          <p:nvPr/>
        </p:nvSpPr>
        <p:spPr>
          <a:xfrm flipH="false" flipV="false" rot="0">
            <a:off x="1028777" y="5143500"/>
            <a:ext cx="666165" cy="564424"/>
          </a:xfrm>
          <a:custGeom>
            <a:avLst/>
            <a:gdLst/>
            <a:ahLst/>
            <a:cxnLst/>
            <a:rect r="r" b="b" t="t" l="l"/>
            <a:pathLst>
              <a:path h="564424" w="666165">
                <a:moveTo>
                  <a:pt x="0" y="0"/>
                </a:moveTo>
                <a:lnTo>
                  <a:pt x="666165" y="0"/>
                </a:lnTo>
                <a:lnTo>
                  <a:pt x="666165" y="564424"/>
                </a:lnTo>
                <a:lnTo>
                  <a:pt x="0" y="564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2270118" y="9251771"/>
            <a:ext cx="233243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3238081" y="2049743"/>
            <a:ext cx="11331648" cy="8237257"/>
          </a:xfrm>
          <a:custGeom>
            <a:avLst/>
            <a:gdLst/>
            <a:ahLst/>
            <a:cxnLst/>
            <a:rect r="r" b="b" t="t" l="l"/>
            <a:pathLst>
              <a:path h="8237257" w="11331648">
                <a:moveTo>
                  <a:pt x="0" y="0"/>
                </a:moveTo>
                <a:lnTo>
                  <a:pt x="11331648" y="0"/>
                </a:lnTo>
                <a:lnTo>
                  <a:pt x="11331648" y="8237257"/>
                </a:lnTo>
                <a:lnTo>
                  <a:pt x="0" y="8237257"/>
                </a:lnTo>
                <a:lnTo>
                  <a:pt x="0" y="0"/>
                </a:lnTo>
                <a:close/>
              </a:path>
            </a:pathLst>
          </a:custGeom>
          <a:blipFill>
            <a:blip r:embed="rId2"/>
            <a:stretch>
              <a:fillRect l="0" t="-1714" r="0" b="-1714"/>
            </a:stretch>
          </a:blipFill>
        </p:spPr>
      </p:sp>
      <p:sp>
        <p:nvSpPr>
          <p:cNvPr name="TextBox 6" id="6"/>
          <p:cNvSpPr txBox="true"/>
          <p:nvPr/>
        </p:nvSpPr>
        <p:spPr>
          <a:xfrm rot="0">
            <a:off x="4909773" y="428162"/>
            <a:ext cx="8468454" cy="1077252"/>
          </a:xfrm>
          <a:prstGeom prst="rect">
            <a:avLst/>
          </a:prstGeom>
        </p:spPr>
        <p:txBody>
          <a:bodyPr anchor="t" rtlCol="false" tIns="0" lIns="0" bIns="0" rIns="0">
            <a:spAutoFit/>
          </a:bodyPr>
          <a:lstStyle/>
          <a:p>
            <a:pPr algn="ctr">
              <a:lnSpc>
                <a:spcPts val="8802"/>
              </a:lnSpc>
            </a:pPr>
            <a:r>
              <a:rPr lang="en-US" sz="6287">
                <a:solidFill>
                  <a:srgbClr val="000000"/>
                </a:solidFill>
                <a:latin typeface="Canva Sans Bold"/>
                <a:ea typeface="Canva Sans Bold"/>
                <a:cs typeface="Canva Sans Bold"/>
                <a:sym typeface="Canva Sans Bold"/>
              </a:rPr>
              <a:t>Internship Certificate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4524638" y="815927"/>
            <a:ext cx="811497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ABSTRACT</a:t>
            </a:r>
          </a:p>
        </p:txBody>
      </p:sp>
      <p:sp>
        <p:nvSpPr>
          <p:cNvPr name="TextBox 6" id="6"/>
          <p:cNvSpPr txBox="true"/>
          <p:nvPr/>
        </p:nvSpPr>
        <p:spPr>
          <a:xfrm rot="0">
            <a:off x="1028700" y="4221668"/>
            <a:ext cx="16490322" cy="5557955"/>
          </a:xfrm>
          <a:prstGeom prst="rect">
            <a:avLst/>
          </a:prstGeom>
        </p:spPr>
        <p:txBody>
          <a:bodyPr anchor="t" rtlCol="false" tIns="0" lIns="0" bIns="0" rIns="0">
            <a:spAutoFit/>
          </a:bodyPr>
          <a:lstStyle/>
          <a:p>
            <a:pPr algn="just">
              <a:lnSpc>
                <a:spcPts val="4038"/>
              </a:lnSpc>
            </a:pPr>
            <a:r>
              <a:rPr lang="en-US" sz="2884">
                <a:solidFill>
                  <a:srgbClr val="000000"/>
                </a:solidFill>
                <a:latin typeface="Canva Sans"/>
                <a:ea typeface="Canva Sans"/>
                <a:cs typeface="Canva Sans"/>
                <a:sym typeface="Canva Sans"/>
              </a:rPr>
              <a:t>An education company named X Education sells online courses to industry professionals. On any given day, many professionals who are interested in the courses land on their website and browse for courses.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algn="ctr">
              <a:lnSpc>
                <a:spcPts val="4038"/>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5637431" y="1570624"/>
            <a:ext cx="6118748" cy="1045424"/>
          </a:xfrm>
          <a:prstGeom prst="rect">
            <a:avLst/>
          </a:prstGeom>
        </p:spPr>
        <p:txBody>
          <a:bodyPr anchor="t" rtlCol="false" tIns="0" lIns="0" bIns="0" rIns="0">
            <a:spAutoFit/>
          </a:bodyPr>
          <a:lstStyle/>
          <a:p>
            <a:pPr algn="ctr">
              <a:lnSpc>
                <a:spcPts val="8596"/>
              </a:lnSpc>
            </a:pPr>
            <a:r>
              <a:rPr lang="en-US" sz="6140">
                <a:solidFill>
                  <a:srgbClr val="000000"/>
                </a:solidFill>
                <a:latin typeface="Canva Sans Bold"/>
                <a:ea typeface="Canva Sans Bold"/>
                <a:cs typeface="Canva Sans Bold"/>
                <a:sym typeface="Canva Sans Bold"/>
              </a:rPr>
              <a:t>INTRODUCTION</a:t>
            </a:r>
          </a:p>
        </p:txBody>
      </p:sp>
      <p:sp>
        <p:nvSpPr>
          <p:cNvPr name="TextBox 6" id="6"/>
          <p:cNvSpPr txBox="true"/>
          <p:nvPr/>
        </p:nvSpPr>
        <p:spPr>
          <a:xfrm rot="0">
            <a:off x="236135" y="4477970"/>
            <a:ext cx="17815729" cy="4780330"/>
          </a:xfrm>
          <a:prstGeom prst="rect">
            <a:avLst/>
          </a:prstGeom>
        </p:spPr>
        <p:txBody>
          <a:bodyPr anchor="t" rtlCol="false" tIns="0" lIns="0" bIns="0" rIns="0">
            <a:spAutoFit/>
          </a:bodyPr>
          <a:lstStyle/>
          <a:p>
            <a:pPr algn="just">
              <a:lnSpc>
                <a:spcPts val="4236"/>
              </a:lnSpc>
            </a:pPr>
            <a:r>
              <a:rPr lang="en-US" sz="3026">
                <a:solidFill>
                  <a:srgbClr val="000000"/>
                </a:solidFill>
                <a:latin typeface="Canva Sans"/>
                <a:ea typeface="Canva Sans"/>
                <a:cs typeface="Canva Sans"/>
                <a:sym typeface="Canva Sans"/>
              </a:rPr>
              <a:t>Lead scoring is the process of using a pre-defined methodology to assign numerical values to leads that enter a sales pipeline to determine their sales-readiness. Leads receive points based on a range of demographic and behavioural characteristics. There are two types of lead scoring: explicit lead scoring and implicit lead scoring. Explicit lead scoring is based on the information that a lead tells you directly. For example, the size of their company, their job title, geographic location, age, gender, and company role. On the other hand, implicit lead scoring uses the information you conclude about the prospect when observing their behaviours. For example, how they interact with your website, engage with emails, etc</a:t>
            </a:r>
          </a:p>
          <a:p>
            <a:pPr algn="just">
              <a:lnSpc>
                <a:spcPts val="423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029" y="-572496"/>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4970033"/>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650630" y="1362947"/>
            <a:ext cx="6163518" cy="1037136"/>
          </a:xfrm>
          <a:prstGeom prst="rect">
            <a:avLst/>
          </a:prstGeom>
        </p:spPr>
        <p:txBody>
          <a:bodyPr anchor="t" rtlCol="false" tIns="0" lIns="0" bIns="0" rIns="0">
            <a:spAutoFit/>
          </a:bodyPr>
          <a:lstStyle/>
          <a:p>
            <a:pPr algn="ctr">
              <a:lnSpc>
                <a:spcPts val="8519"/>
              </a:lnSpc>
            </a:pPr>
            <a:r>
              <a:rPr lang="en-US" sz="6085">
                <a:solidFill>
                  <a:srgbClr val="000000"/>
                </a:solidFill>
                <a:latin typeface="Canva Sans Bold"/>
                <a:ea typeface="Canva Sans Bold"/>
                <a:cs typeface="Canva Sans Bold"/>
                <a:sym typeface="Canva Sans Bold"/>
              </a:rPr>
              <a:t>METHODOLOGY</a:t>
            </a:r>
          </a:p>
        </p:txBody>
      </p:sp>
      <p:sp>
        <p:nvSpPr>
          <p:cNvPr name="TextBox 7" id="7"/>
          <p:cNvSpPr txBox="true"/>
          <p:nvPr/>
        </p:nvSpPr>
        <p:spPr>
          <a:xfrm rot="0">
            <a:off x="2205959" y="3987155"/>
            <a:ext cx="1018579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Understanding the data set and data preparation</a:t>
            </a:r>
          </a:p>
        </p:txBody>
      </p:sp>
      <p:sp>
        <p:nvSpPr>
          <p:cNvPr name="Freeform 8" id="8"/>
          <p:cNvSpPr/>
          <p:nvPr/>
        </p:nvSpPr>
        <p:spPr>
          <a:xfrm flipH="false" flipV="false" rot="0">
            <a:off x="1028700" y="4053830"/>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989715" y="4844342"/>
            <a:ext cx="1197564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Apply Recursive Feature Elimination to identify the best </a:t>
            </a:r>
          </a:p>
        </p:txBody>
      </p:sp>
      <p:sp>
        <p:nvSpPr>
          <p:cNvPr name="Freeform 10" id="10"/>
          <p:cNvSpPr/>
          <p:nvPr/>
        </p:nvSpPr>
        <p:spPr>
          <a:xfrm flipH="false" flipV="false" rot="0">
            <a:off x="1028700" y="7052320"/>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956422" y="6553278"/>
            <a:ext cx="13551935" cy="573992"/>
          </a:xfrm>
          <a:prstGeom prst="rect">
            <a:avLst/>
          </a:prstGeom>
        </p:spPr>
        <p:txBody>
          <a:bodyPr anchor="t" rtlCol="false" tIns="0" lIns="0" bIns="0" rIns="0">
            <a:spAutoFit/>
          </a:bodyPr>
          <a:lstStyle/>
          <a:p>
            <a:pPr algn="ctr">
              <a:lnSpc>
                <a:spcPts val="4788"/>
              </a:lnSpc>
            </a:pPr>
            <a:r>
              <a:rPr lang="en-US" sz="3420">
                <a:solidFill>
                  <a:srgbClr val="000000"/>
                </a:solidFill>
                <a:latin typeface="Canva Sans"/>
                <a:ea typeface="Canva Sans"/>
                <a:cs typeface="Canva Sans"/>
                <a:sym typeface="Canva Sans"/>
              </a:rPr>
              <a:t>Building the model with features selected by RFE.Eleminate the </a:t>
            </a:r>
          </a:p>
        </p:txBody>
      </p:sp>
      <p:sp>
        <p:nvSpPr>
          <p:cNvPr name="Freeform 12" id="12"/>
          <p:cNvSpPr/>
          <p:nvPr/>
        </p:nvSpPr>
        <p:spPr>
          <a:xfrm flipH="false" flipV="false" rot="0">
            <a:off x="1028700" y="8598453"/>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205959" y="8209803"/>
            <a:ext cx="11975642" cy="616000"/>
          </a:xfrm>
          <a:prstGeom prst="rect">
            <a:avLst/>
          </a:prstGeom>
        </p:spPr>
        <p:txBody>
          <a:bodyPr anchor="t" rtlCol="false" tIns="0" lIns="0" bIns="0" rIns="0">
            <a:spAutoFit/>
          </a:bodyPr>
          <a:lstStyle/>
          <a:p>
            <a:pPr algn="ctr">
              <a:lnSpc>
                <a:spcPts val="5089"/>
              </a:lnSpc>
            </a:pPr>
            <a:r>
              <a:rPr lang="en-US" sz="3635">
                <a:solidFill>
                  <a:srgbClr val="000000"/>
                </a:solidFill>
                <a:latin typeface="Canva Sans"/>
                <a:ea typeface="Canva Sans"/>
                <a:cs typeface="Canva Sans"/>
                <a:sym typeface="Canva Sans"/>
              </a:rPr>
              <a:t>Perform the model evaluation with various matrix like </a:t>
            </a:r>
          </a:p>
        </p:txBody>
      </p:sp>
      <p:sp>
        <p:nvSpPr>
          <p:cNvPr name="TextBox 14" id="14"/>
          <p:cNvSpPr txBox="true"/>
          <p:nvPr/>
        </p:nvSpPr>
        <p:spPr>
          <a:xfrm rot="0">
            <a:off x="2205959" y="5506163"/>
            <a:ext cx="1018579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performing subset of features for building</a:t>
            </a:r>
            <a:r>
              <a:rPr lang="en-US" sz="3399">
                <a:solidFill>
                  <a:srgbClr val="000000"/>
                </a:solidFill>
                <a:latin typeface="Canva Sans"/>
                <a:ea typeface="Canva Sans"/>
                <a:cs typeface="Canva Sans"/>
                <a:sym typeface="Canva Sans"/>
              </a:rPr>
              <a:t> model</a:t>
            </a:r>
          </a:p>
        </p:txBody>
      </p:sp>
      <p:sp>
        <p:nvSpPr>
          <p:cNvPr name="TextBox 15" id="15"/>
          <p:cNvSpPr txBox="true"/>
          <p:nvPr/>
        </p:nvSpPr>
        <p:spPr>
          <a:xfrm rot="0">
            <a:off x="2205959" y="7212995"/>
            <a:ext cx="1321564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features with high p-value and VIF values and finalize the model</a:t>
            </a:r>
          </a:p>
        </p:txBody>
      </p:sp>
      <p:sp>
        <p:nvSpPr>
          <p:cNvPr name="TextBox 16" id="16"/>
          <p:cNvSpPr txBox="true"/>
          <p:nvPr/>
        </p:nvSpPr>
        <p:spPr>
          <a:xfrm rot="0">
            <a:off x="2205959" y="8759127"/>
            <a:ext cx="913358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sensitivity, specificity, precision ,recall , etc</a:t>
            </a:r>
            <a:r>
              <a:rPr lang="en-US" sz="3399">
                <a:solidFill>
                  <a:srgbClr val="000000"/>
                </a:solidFill>
                <a:latin typeface="Canva Sans"/>
                <a:ea typeface="Canva Sans"/>
                <a:cs typeface="Canva Sans"/>
                <a:sym typeface="Canva Sa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3101"/>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482569" y="942975"/>
            <a:ext cx="4601517" cy="1513825"/>
          </a:xfrm>
          <a:prstGeom prst="rect">
            <a:avLst/>
          </a:prstGeom>
        </p:spPr>
        <p:txBody>
          <a:bodyPr anchor="t" rtlCol="false" tIns="0" lIns="0" bIns="0" rIns="0">
            <a:spAutoFit/>
          </a:bodyPr>
          <a:lstStyle/>
          <a:p>
            <a:pPr algn="ctr">
              <a:lnSpc>
                <a:spcPts val="6059"/>
              </a:lnSpc>
            </a:pPr>
            <a:r>
              <a:rPr lang="en-US" sz="4328">
                <a:solidFill>
                  <a:srgbClr val="000000"/>
                </a:solidFill>
                <a:latin typeface="Canva Sans Bold"/>
                <a:ea typeface="Canva Sans Bold"/>
                <a:cs typeface="Canva Sans Bold"/>
                <a:sym typeface="Canva Sans Bold"/>
              </a:rPr>
              <a:t>SOFTWARE REQUIREMENTS</a:t>
            </a:r>
          </a:p>
        </p:txBody>
      </p:sp>
      <p:sp>
        <p:nvSpPr>
          <p:cNvPr name="TextBox 6" id="6"/>
          <p:cNvSpPr txBox="true"/>
          <p:nvPr/>
        </p:nvSpPr>
        <p:spPr>
          <a:xfrm rot="0">
            <a:off x="10239360" y="933450"/>
            <a:ext cx="4881107" cy="1667185"/>
          </a:xfrm>
          <a:prstGeom prst="rect">
            <a:avLst/>
          </a:prstGeom>
        </p:spPr>
        <p:txBody>
          <a:bodyPr anchor="t" rtlCol="false" tIns="0" lIns="0" bIns="0" rIns="0">
            <a:spAutoFit/>
          </a:bodyPr>
          <a:lstStyle/>
          <a:p>
            <a:pPr algn="ctr">
              <a:lnSpc>
                <a:spcPts val="6669"/>
              </a:lnSpc>
            </a:pPr>
            <a:r>
              <a:rPr lang="en-US" sz="4764">
                <a:solidFill>
                  <a:srgbClr val="000000"/>
                </a:solidFill>
                <a:latin typeface="Canva Sans Bold"/>
                <a:ea typeface="Canva Sans Bold"/>
                <a:cs typeface="Canva Sans Bold"/>
                <a:sym typeface="Canva Sans Bold"/>
              </a:rPr>
              <a:t>HARDWARE REQUIREMENTS</a:t>
            </a:r>
          </a:p>
        </p:txBody>
      </p:sp>
      <p:sp>
        <p:nvSpPr>
          <p:cNvPr name="TextBox 7" id="7"/>
          <p:cNvSpPr txBox="true"/>
          <p:nvPr/>
        </p:nvSpPr>
        <p:spPr>
          <a:xfrm rot="0">
            <a:off x="1564350" y="4563110"/>
            <a:ext cx="164112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Vs code</a:t>
            </a:r>
          </a:p>
        </p:txBody>
      </p:sp>
      <p:sp>
        <p:nvSpPr>
          <p:cNvPr name="TextBox 8" id="8"/>
          <p:cNvSpPr txBox="true"/>
          <p:nvPr/>
        </p:nvSpPr>
        <p:spPr>
          <a:xfrm rot="0">
            <a:off x="1482569" y="5395466"/>
            <a:ext cx="4028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Jupytor Notebook</a:t>
            </a:r>
          </a:p>
        </p:txBody>
      </p:sp>
      <p:sp>
        <p:nvSpPr>
          <p:cNvPr name="TextBox 9" id="9"/>
          <p:cNvSpPr txBox="true"/>
          <p:nvPr/>
        </p:nvSpPr>
        <p:spPr>
          <a:xfrm rot="0">
            <a:off x="1564350" y="6442581"/>
            <a:ext cx="649917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Python Programming Language</a:t>
            </a:r>
          </a:p>
        </p:txBody>
      </p:sp>
      <p:sp>
        <p:nvSpPr>
          <p:cNvPr name="TextBox 10" id="10"/>
          <p:cNvSpPr txBox="true"/>
          <p:nvPr/>
        </p:nvSpPr>
        <p:spPr>
          <a:xfrm rot="0">
            <a:off x="10239360" y="4563110"/>
            <a:ext cx="593854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Memory: 4 GB RAM or above</a:t>
            </a:r>
          </a:p>
        </p:txBody>
      </p:sp>
      <p:sp>
        <p:nvSpPr>
          <p:cNvPr name="TextBox 11" id="11"/>
          <p:cNvSpPr txBox="true"/>
          <p:nvPr/>
        </p:nvSpPr>
        <p:spPr>
          <a:xfrm rot="0">
            <a:off x="10239360" y="5550128"/>
            <a:ext cx="522476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Storage: 100GB or above</a:t>
            </a:r>
          </a:p>
          <a:p>
            <a:pPr algn="ctr">
              <a:lnSpc>
                <a:spcPts val="4759"/>
              </a:lnSpc>
            </a:pPr>
          </a:p>
        </p:txBody>
      </p:sp>
      <p:sp>
        <p:nvSpPr>
          <p:cNvPr name="Freeform 12" id="12"/>
          <p:cNvSpPr/>
          <p:nvPr/>
        </p:nvSpPr>
        <p:spPr>
          <a:xfrm flipH="false" flipV="false" rot="0">
            <a:off x="760369" y="4688801"/>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0369" y="5718999"/>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760369" y="6568272"/>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434367" y="5748507"/>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434367" y="4629785"/>
            <a:ext cx="536662" cy="454699"/>
          </a:xfrm>
          <a:custGeom>
            <a:avLst/>
            <a:gdLst/>
            <a:ahLst/>
            <a:cxnLst/>
            <a:rect r="r" b="b" t="t" l="l"/>
            <a:pathLst>
              <a:path h="454699" w="536662">
                <a:moveTo>
                  <a:pt x="0" y="0"/>
                </a:moveTo>
                <a:lnTo>
                  <a:pt x="536662" y="0"/>
                </a:lnTo>
                <a:lnTo>
                  <a:pt x="536662" y="454699"/>
                </a:lnTo>
                <a:lnTo>
                  <a:pt x="0" y="45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8789912" y="1501273"/>
            <a:ext cx="7546586" cy="8489910"/>
          </a:xfrm>
          <a:custGeom>
            <a:avLst/>
            <a:gdLst/>
            <a:ahLst/>
            <a:cxnLst/>
            <a:rect r="r" b="b" t="t" l="l"/>
            <a:pathLst>
              <a:path h="8489910" w="7546586">
                <a:moveTo>
                  <a:pt x="0" y="0"/>
                </a:moveTo>
                <a:lnTo>
                  <a:pt x="7546586" y="0"/>
                </a:lnTo>
                <a:lnTo>
                  <a:pt x="7546586" y="8489910"/>
                </a:lnTo>
                <a:lnTo>
                  <a:pt x="0" y="8489910"/>
                </a:lnTo>
                <a:lnTo>
                  <a:pt x="0" y="0"/>
                </a:lnTo>
                <a:close/>
              </a:path>
            </a:pathLst>
          </a:custGeom>
          <a:blipFill>
            <a:blip r:embed="rId2"/>
            <a:stretch>
              <a:fillRect l="0" t="0" r="0" b="0"/>
            </a:stretch>
          </a:blipFill>
        </p:spPr>
      </p:sp>
      <p:sp>
        <p:nvSpPr>
          <p:cNvPr name="TextBox 6" id="6"/>
          <p:cNvSpPr txBox="true"/>
          <p:nvPr/>
        </p:nvSpPr>
        <p:spPr>
          <a:xfrm rot="0">
            <a:off x="5724795" y="-4570"/>
            <a:ext cx="6838410" cy="1294283"/>
          </a:xfrm>
          <a:prstGeom prst="rect">
            <a:avLst/>
          </a:prstGeom>
        </p:spPr>
        <p:txBody>
          <a:bodyPr anchor="t" rtlCol="false" tIns="0" lIns="0" bIns="0" rIns="0">
            <a:spAutoFit/>
          </a:bodyPr>
          <a:lstStyle/>
          <a:p>
            <a:pPr algn="ctr">
              <a:lnSpc>
                <a:spcPts val="10630"/>
              </a:lnSpc>
            </a:pPr>
            <a:r>
              <a:rPr lang="en-US" sz="7593">
                <a:solidFill>
                  <a:srgbClr val="000000"/>
                </a:solidFill>
                <a:latin typeface="Canva Sans Bold"/>
                <a:ea typeface="Canva Sans Bold"/>
                <a:cs typeface="Canva Sans Bold"/>
                <a:sym typeface="Canva Sans Bold"/>
              </a:rPr>
              <a:t>UML Diagrams</a:t>
            </a:r>
          </a:p>
        </p:txBody>
      </p:sp>
      <p:sp>
        <p:nvSpPr>
          <p:cNvPr name="TextBox 7" id="7"/>
          <p:cNvSpPr txBox="true"/>
          <p:nvPr/>
        </p:nvSpPr>
        <p:spPr>
          <a:xfrm rot="0">
            <a:off x="1873572" y="3509001"/>
            <a:ext cx="3566372" cy="590485"/>
          </a:xfrm>
          <a:prstGeom prst="rect">
            <a:avLst/>
          </a:prstGeom>
        </p:spPr>
        <p:txBody>
          <a:bodyPr anchor="t" rtlCol="false" tIns="0" lIns="0" bIns="0" rIns="0">
            <a:spAutoFit/>
          </a:bodyPr>
          <a:lstStyle/>
          <a:p>
            <a:pPr algn="ctr">
              <a:lnSpc>
                <a:spcPts val="4815"/>
              </a:lnSpc>
            </a:pPr>
            <a:r>
              <a:rPr lang="en-US" sz="3439">
                <a:solidFill>
                  <a:srgbClr val="000000"/>
                </a:solidFill>
                <a:latin typeface="Canva Sans Bold"/>
                <a:ea typeface="Canva Sans Bold"/>
                <a:cs typeface="Canva Sans Bold"/>
                <a:sym typeface="Canva Sans Bold"/>
              </a:rPr>
              <a:t>Activity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7913558" y="478973"/>
            <a:ext cx="9345742" cy="9329053"/>
          </a:xfrm>
          <a:custGeom>
            <a:avLst/>
            <a:gdLst/>
            <a:ahLst/>
            <a:cxnLst/>
            <a:rect r="r" b="b" t="t" l="l"/>
            <a:pathLst>
              <a:path h="9329053" w="9345742">
                <a:moveTo>
                  <a:pt x="0" y="0"/>
                </a:moveTo>
                <a:lnTo>
                  <a:pt x="9345742" y="0"/>
                </a:lnTo>
                <a:lnTo>
                  <a:pt x="9345742" y="9329054"/>
                </a:lnTo>
                <a:lnTo>
                  <a:pt x="0" y="9329054"/>
                </a:lnTo>
                <a:lnTo>
                  <a:pt x="0" y="0"/>
                </a:lnTo>
                <a:close/>
              </a:path>
            </a:pathLst>
          </a:custGeom>
          <a:blipFill>
            <a:blip r:embed="rId2"/>
            <a:stretch>
              <a:fillRect l="0" t="0" r="0" b="0"/>
            </a:stretch>
          </a:blipFill>
        </p:spPr>
      </p:sp>
      <p:sp>
        <p:nvSpPr>
          <p:cNvPr name="TextBox 6" id="6"/>
          <p:cNvSpPr txBox="true"/>
          <p:nvPr/>
        </p:nvSpPr>
        <p:spPr>
          <a:xfrm rot="0">
            <a:off x="2518897" y="3538180"/>
            <a:ext cx="3779826" cy="561306"/>
          </a:xfrm>
          <a:prstGeom prst="rect">
            <a:avLst/>
          </a:prstGeom>
        </p:spPr>
        <p:txBody>
          <a:bodyPr anchor="t" rtlCol="false" tIns="0" lIns="0" bIns="0" rIns="0">
            <a:spAutoFit/>
          </a:bodyPr>
          <a:lstStyle/>
          <a:p>
            <a:pPr algn="ctr">
              <a:lnSpc>
                <a:spcPts val="4547"/>
              </a:lnSpc>
            </a:pPr>
            <a:r>
              <a:rPr lang="en-US" sz="3248">
                <a:solidFill>
                  <a:srgbClr val="000000"/>
                </a:solidFill>
                <a:latin typeface="Canva Sans Bold"/>
                <a:ea typeface="Canva Sans Bold"/>
                <a:cs typeface="Canva Sans Bold"/>
                <a:sym typeface="Canva Sans Bold"/>
              </a:rPr>
              <a:t>Sequence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DAGLWynOZXQ</dc:identifier>
  <dcterms:modified xsi:type="dcterms:W3CDTF">2011-08-01T06:04:30Z</dcterms:modified>
  <cp:revision>1</cp:revision>
  <dc:title>White Blue Simple Modern Enhancing Sales Strategy Presentation</dc:title>
</cp:coreProperties>
</file>