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57" r:id="rId6"/>
    <p:sldId id="361" r:id="rId7"/>
    <p:sldId id="351" r:id="rId8"/>
    <p:sldId id="352" r:id="rId9"/>
    <p:sldId id="354" r:id="rId10"/>
    <p:sldId id="355" r:id="rId11"/>
    <p:sldId id="356" r:id="rId12"/>
    <p:sldId id="357" r:id="rId13"/>
    <p:sldId id="360" r:id="rId14"/>
    <p:sldId id="359" r:id="rId15"/>
    <p:sldId id="3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955BE8-362A-4F58-B445-7CB6391B936A}">
          <p14:sldIdLst>
            <p14:sldId id="343"/>
            <p14:sldId id="257"/>
            <p14:sldId id="361"/>
            <p14:sldId id="351"/>
            <p14:sldId id="352"/>
            <p14:sldId id="354"/>
            <p14:sldId id="355"/>
            <p14:sldId id="356"/>
            <p14:sldId id="357"/>
            <p14:sldId id="360"/>
            <p14:sldId id="359"/>
            <p14:sldId id="358"/>
          </p14:sldIdLst>
        </p14:section>
        <p14:section name="Untitled Section" id="{8DEF18E0-3C24-4BFF-9B39-A831707177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4" autoAdjust="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8/5/2024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8/5/2024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8/5/2024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8/5/2024</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8/5/2024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8/5/2024</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8/5/2024</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8/5/2024</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8/5/2024</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8/5/2024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8/5/2024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smtClean="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8/5/2024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8/5/2024</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97280" y="758952"/>
            <a:ext cx="10058400" cy="2489215"/>
          </a:xfrm>
        </p:spPr>
        <p:txBody>
          <a:bodyPr/>
          <a:lstStyle/>
          <a:p>
            <a:r>
              <a:rPr lang="en-US" dirty="0" smtClean="0"/>
              <a:t>AIRbnb Case study</a:t>
            </a:r>
            <a:br>
              <a:rPr lang="en-US" dirty="0" smtClean="0"/>
            </a:br>
            <a:r>
              <a:rPr lang="en-US" sz="6000" dirty="0" smtClean="0"/>
              <a:t>Data Insights</a:t>
            </a:r>
            <a:endParaRPr lang="en-US"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100051" y="3439236"/>
            <a:ext cx="10058400" cy="2348916"/>
          </a:xfrm>
        </p:spPr>
        <p:txBody>
          <a:bodyPr>
            <a:normAutofit/>
          </a:bodyPr>
          <a:lstStyle/>
          <a:p>
            <a:pPr algn="r"/>
            <a:r>
              <a:rPr lang="en-US" dirty="0" smtClean="0"/>
              <a:t>By, </a:t>
            </a:r>
          </a:p>
          <a:p>
            <a:pPr algn="r"/>
            <a:r>
              <a:rPr lang="en-IN" dirty="0"/>
              <a:t>Pushpaank </a:t>
            </a:r>
            <a:r>
              <a:rPr lang="en-IN" dirty="0" smtClean="0"/>
              <a:t>Srivastava</a:t>
            </a:r>
          </a:p>
          <a:p>
            <a:pPr algn="r"/>
            <a:r>
              <a:rPr lang="en-US" dirty="0" smtClean="0"/>
              <a:t>Chenamma Priya rangaraj</a:t>
            </a:r>
          </a:p>
          <a:p>
            <a:pPr algn="r"/>
            <a:r>
              <a:rPr lang="en-IN" dirty="0"/>
              <a:t>Aastha parihar</a:t>
            </a:r>
            <a:endParaRPr lang="en-US" dirty="0"/>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581" y="2197289"/>
            <a:ext cx="4107977" cy="2238233"/>
          </a:xfrm>
        </p:spPr>
        <p:txBody>
          <a:bodyPr>
            <a:normAutofit/>
          </a:bodyPr>
          <a:lstStyle/>
          <a:p>
            <a:pPr algn="l"/>
            <a:r>
              <a:rPr lang="en-US" b="1" dirty="0" smtClean="0"/>
              <a:t>Neighborhoods</a:t>
            </a:r>
            <a:br>
              <a:rPr lang="en-US" b="1" dirty="0" smtClean="0"/>
            </a:br>
            <a:r>
              <a:rPr lang="en-US" b="1" dirty="0" smtClean="0"/>
              <a:t/>
            </a:r>
            <a:br>
              <a:rPr lang="en-US" b="1" dirty="0" smtClean="0"/>
            </a:br>
            <a:r>
              <a:rPr lang="en-US" sz="1800" dirty="0" smtClean="0">
                <a:latin typeface="+mn-lt"/>
              </a:rPr>
              <a:t>1. Manhattan </a:t>
            </a:r>
            <a:r>
              <a:rPr lang="en-US" sz="1800" dirty="0">
                <a:latin typeface="+mn-lt"/>
              </a:rPr>
              <a:t>and Brooklyn </a:t>
            </a:r>
            <a:r>
              <a:rPr lang="en-US" sz="1800" dirty="0" smtClean="0">
                <a:latin typeface="+mn-lt"/>
              </a:rPr>
              <a:t>has the highest neighborhood contribution.  </a:t>
            </a:r>
            <a:br>
              <a:rPr lang="en-US" sz="1800" dirty="0" smtClean="0">
                <a:latin typeface="+mn-lt"/>
              </a:rPr>
            </a:br>
            <a:r>
              <a:rPr lang="en-US" sz="1800" dirty="0" smtClean="0">
                <a:latin typeface="+mn-lt"/>
              </a:rPr>
              <a:t>2. Staten </a:t>
            </a:r>
            <a:r>
              <a:rPr lang="en-US" sz="1800" dirty="0">
                <a:latin typeface="+mn-lt"/>
              </a:rPr>
              <a:t>Island has the lowest contribution.</a:t>
            </a:r>
            <a:endParaRPr lang="en-IN" sz="1800" dirty="0">
              <a:latin typeface="+mn-lt"/>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02595" y="754103"/>
            <a:ext cx="5785584" cy="5332798"/>
          </a:xfrm>
        </p:spPr>
      </p:pic>
    </p:spTree>
    <p:extLst>
      <p:ext uri="{BB962C8B-B14F-4D97-AF65-F5344CB8AC3E}">
        <p14:creationId xmlns:p14="http://schemas.microsoft.com/office/powerpoint/2010/main" val="5438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877" y="1682656"/>
            <a:ext cx="3671247" cy="3353367"/>
          </a:xfrm>
        </p:spPr>
        <p:txBody>
          <a:bodyPr>
            <a:normAutofit fontScale="90000"/>
          </a:bodyPr>
          <a:lstStyle/>
          <a:p>
            <a:r>
              <a:rPr lang="en-US" b="1" dirty="0" smtClean="0"/>
              <a:t>Multivariate analysis</a:t>
            </a:r>
            <a:br>
              <a:rPr lang="en-US" b="1" dirty="0" smtClean="0"/>
            </a:br>
            <a:r>
              <a:rPr lang="en-US" b="1" dirty="0"/>
              <a:t/>
            </a:r>
            <a:br>
              <a:rPr lang="en-US" b="1" dirty="0"/>
            </a:br>
            <a:r>
              <a:rPr lang="en-US" sz="2000" dirty="0">
                <a:latin typeface="+mn-lt"/>
              </a:rPr>
              <a:t>Insights from the correlation between reviews and other factors might be useful in targeting marketing efforts to boost bookings for listings that are lagging in performance.</a:t>
            </a:r>
            <a:r>
              <a:rPr lang="en-US" dirty="0" smtClean="0"/>
              <a:t/>
            </a:r>
            <a:br>
              <a:rPr lang="en-US" dirty="0" smtClean="0"/>
            </a:br>
            <a:endParaRPr lang="en-IN" sz="1800" dirty="0">
              <a:latin typeface="+mn-lt"/>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84686" y="713666"/>
            <a:ext cx="5917471" cy="5291349"/>
          </a:xfrm>
        </p:spPr>
      </p:pic>
    </p:spTree>
    <p:extLst>
      <p:ext uri="{BB962C8B-B14F-4D97-AF65-F5344CB8AC3E}">
        <p14:creationId xmlns:p14="http://schemas.microsoft.com/office/powerpoint/2010/main" val="218200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955" y="3135207"/>
            <a:ext cx="4250899" cy="587584"/>
          </a:xfrm>
        </p:spPr>
        <p:txBody>
          <a:bodyPr/>
          <a:lstStyle/>
          <a:p>
            <a:r>
              <a:rPr lang="en-US" dirty="0" smtClean="0"/>
              <a:t>Conclusion</a:t>
            </a:r>
            <a:endParaRPr lang="en-IN" dirty="0"/>
          </a:p>
        </p:txBody>
      </p:sp>
      <p:sp>
        <p:nvSpPr>
          <p:cNvPr id="3" name="Content Placeholder 2"/>
          <p:cNvSpPr>
            <a:spLocks noGrp="1"/>
          </p:cNvSpPr>
          <p:nvPr>
            <p:ph sz="half" idx="2"/>
          </p:nvPr>
        </p:nvSpPr>
        <p:spPr>
          <a:xfrm>
            <a:off x="5404513" y="781333"/>
            <a:ext cx="5936777" cy="5295332"/>
          </a:xfrm>
        </p:spPr>
        <p:txBody>
          <a:bodyPr/>
          <a:lstStyle/>
          <a:p>
            <a:r>
              <a:rPr lang="en-US" dirty="0"/>
              <a:t>Strong significant insights are derived based on various attributes in the dataset</a:t>
            </a:r>
            <a:r>
              <a:rPr lang="en-US" dirty="0" smtClean="0"/>
              <a:t>.</a:t>
            </a:r>
          </a:p>
          <a:p>
            <a:r>
              <a:rPr lang="en-US" dirty="0" smtClean="0"/>
              <a:t>Ample </a:t>
            </a:r>
            <a:r>
              <a:rPr lang="en-US" dirty="0"/>
              <a:t>amount and variety of visuals </a:t>
            </a:r>
            <a:r>
              <a:rPr lang="en-US" dirty="0" smtClean="0"/>
              <a:t>can </a:t>
            </a:r>
            <a:r>
              <a:rPr lang="en-US" dirty="0"/>
              <a:t>used in the presentations for the </a:t>
            </a:r>
            <a:r>
              <a:rPr lang="en-US" dirty="0" smtClean="0"/>
              <a:t>stakeholders. </a:t>
            </a:r>
          </a:p>
          <a:p>
            <a:r>
              <a:rPr lang="en-US" dirty="0" smtClean="0"/>
              <a:t>Data </a:t>
            </a:r>
            <a:r>
              <a:rPr lang="en-US" dirty="0"/>
              <a:t>collection team should collect data about review scores so that it can strengthen the later analysis. </a:t>
            </a:r>
            <a:endParaRPr lang="en-US" dirty="0" smtClean="0"/>
          </a:p>
          <a:p>
            <a:r>
              <a:rPr lang="en-US" dirty="0" smtClean="0"/>
              <a:t>A </a:t>
            </a:r>
            <a:r>
              <a:rPr lang="en-US" dirty="0"/>
              <a:t>clustering machine learning model to identify groups of similar objects in datasets with two or more variable quantities can be made.</a:t>
            </a:r>
            <a:endParaRPr lang="en-IN" dirty="0"/>
          </a:p>
        </p:txBody>
      </p:sp>
    </p:spTree>
    <p:extLst>
      <p:ext uri="{BB962C8B-B14F-4D97-AF65-F5344CB8AC3E}">
        <p14:creationId xmlns:p14="http://schemas.microsoft.com/office/powerpoint/2010/main" val="235824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635000" y="3135207"/>
            <a:ext cx="3541215" cy="587584"/>
          </a:xfrm>
        </p:spPr>
        <p:txBody>
          <a:bodyPr/>
          <a:lstStyle/>
          <a:p>
            <a:r>
              <a:rPr lang="en-US" dirty="0" smtClean="0">
                <a:solidFill>
                  <a:schemeClr val="tx1"/>
                </a:solidFill>
              </a:rPr>
              <a:t>Objective</a:t>
            </a:r>
            <a:endParaRPr lang="en-US" dirty="0">
              <a:solidFill>
                <a:schemeClr val="tx1"/>
              </a:solidFill>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4176215" y="633875"/>
            <a:ext cx="7083188" cy="5575856"/>
          </a:xfrm>
        </p:spPr>
        <p:txBody>
          <a:bodyPr/>
          <a:lstStyle/>
          <a:p>
            <a:pPr algn="just">
              <a:buFont typeface="Wingdings" panose="05000000000000000000" pitchFamily="2" charset="2"/>
              <a:buChar char="q"/>
            </a:pPr>
            <a:r>
              <a:rPr lang="en-IN" dirty="0"/>
              <a:t>Airbnb is an online platform using which people can rent their unused accommodations. </a:t>
            </a:r>
          </a:p>
          <a:p>
            <a:pPr algn="just">
              <a:buFont typeface="Wingdings" panose="05000000000000000000" pitchFamily="2" charset="2"/>
              <a:buChar char="q"/>
            </a:pPr>
            <a:r>
              <a:rPr lang="en-IN" dirty="0" smtClean="0"/>
              <a:t>For the past few months, Airbnb </a:t>
            </a:r>
            <a:r>
              <a:rPr lang="en-IN" dirty="0"/>
              <a:t>incurred a huge loss in revenue. </a:t>
            </a:r>
          </a:p>
          <a:p>
            <a:pPr algn="just">
              <a:buFont typeface="Wingdings" panose="05000000000000000000" pitchFamily="2" charset="2"/>
              <a:buChar char="q"/>
            </a:pPr>
            <a:r>
              <a:rPr lang="en-IN" dirty="0"/>
              <a:t>People have now started travelling again and Airbnb is aiming to bring up the </a:t>
            </a:r>
            <a:r>
              <a:rPr lang="en-IN" dirty="0" smtClean="0"/>
              <a:t>revenue </a:t>
            </a:r>
            <a:r>
              <a:rPr lang="en-IN" dirty="0"/>
              <a:t>again </a:t>
            </a:r>
            <a:r>
              <a:rPr lang="en-IN" dirty="0" smtClean="0"/>
              <a:t>and be </a:t>
            </a:r>
            <a:r>
              <a:rPr lang="en-IN" dirty="0"/>
              <a:t>ready to provide services to customers.</a:t>
            </a:r>
            <a:endParaRPr lang="en-IN" b="1" dirty="0">
              <a:solidFill>
                <a:srgbClr val="1A202C"/>
              </a:solidFill>
              <a:latin typeface="circular"/>
            </a:endParaRPr>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635000" y="3135207"/>
            <a:ext cx="3541215" cy="587584"/>
          </a:xfrm>
        </p:spPr>
        <p:txBody>
          <a:bodyPr/>
          <a:lstStyle/>
          <a:p>
            <a:r>
              <a:rPr lang="en-US" dirty="0" smtClean="0">
                <a:solidFill>
                  <a:schemeClr val="tx1"/>
                </a:solidFill>
              </a:rPr>
              <a:t>Background</a:t>
            </a:r>
            <a:endParaRPr lang="en-US" dirty="0">
              <a:solidFill>
                <a:schemeClr val="tx1"/>
              </a:solidFill>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4176215" y="633875"/>
            <a:ext cx="7083188" cy="5575856"/>
          </a:xfrm>
        </p:spPr>
        <p:txBody>
          <a:bodyPr/>
          <a:lstStyle/>
          <a:p>
            <a:pPr algn="just">
              <a:buFont typeface="Wingdings" panose="05000000000000000000" pitchFamily="2" charset="2"/>
              <a:buChar char="q"/>
            </a:pPr>
            <a:r>
              <a:rPr lang="en-US" dirty="0"/>
              <a:t>For the past few months, Airbnb has seen a major decline in revenue. </a:t>
            </a:r>
            <a:endParaRPr lang="en-US" dirty="0" smtClean="0"/>
          </a:p>
          <a:p>
            <a:pPr algn="just">
              <a:buFont typeface="Wingdings" panose="05000000000000000000" pitchFamily="2" charset="2"/>
              <a:buChar char="q"/>
            </a:pPr>
            <a:r>
              <a:rPr lang="en-US" dirty="0" smtClean="0"/>
              <a:t>Now </a:t>
            </a:r>
            <a:r>
              <a:rPr lang="en-US" dirty="0"/>
              <a:t>that the restrictions have started lifting and people have started to travel more. </a:t>
            </a:r>
            <a:endParaRPr lang="en-US" dirty="0" smtClean="0"/>
          </a:p>
          <a:p>
            <a:pPr algn="just">
              <a:buFont typeface="Wingdings" panose="05000000000000000000" pitchFamily="2" charset="2"/>
              <a:buChar char="q"/>
            </a:pPr>
            <a:r>
              <a:rPr lang="en-US" dirty="0" smtClean="0"/>
              <a:t>Airbnb </a:t>
            </a:r>
            <a:r>
              <a:rPr lang="en-US" dirty="0"/>
              <a:t>wants to make sure that it is fully prepared for this change.</a:t>
            </a:r>
            <a:endParaRPr lang="en-IN" b="1" dirty="0">
              <a:solidFill>
                <a:srgbClr val="1A202C"/>
              </a:solidFill>
              <a:latin typeface="circular"/>
            </a:endParaRPr>
          </a:p>
        </p:txBody>
      </p:sp>
    </p:spTree>
    <p:extLst>
      <p:ext uri="{BB962C8B-B14F-4D97-AF65-F5344CB8AC3E}">
        <p14:creationId xmlns:p14="http://schemas.microsoft.com/office/powerpoint/2010/main" val="989594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635000" y="3135207"/>
            <a:ext cx="3541215" cy="587584"/>
          </a:xfrm>
        </p:spPr>
        <p:txBody>
          <a:bodyPr/>
          <a:lstStyle/>
          <a:p>
            <a:r>
              <a:rPr lang="en-US" dirty="0" smtClean="0">
                <a:solidFill>
                  <a:schemeClr val="tx1"/>
                </a:solidFill>
              </a:rPr>
              <a:t>Data Analysis</a:t>
            </a:r>
            <a:endParaRPr lang="en-US" dirty="0">
              <a:solidFill>
                <a:schemeClr val="tx1"/>
              </a:solidFill>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4176215" y="633875"/>
            <a:ext cx="7083188" cy="5575856"/>
          </a:xfrm>
        </p:spPr>
        <p:txBody>
          <a:bodyPr/>
          <a:lstStyle/>
          <a:p>
            <a:pPr algn="just">
              <a:buFont typeface="Wingdings" panose="05000000000000000000" pitchFamily="2" charset="2"/>
              <a:buChar char="q"/>
            </a:pPr>
            <a:r>
              <a:rPr lang="en-US" dirty="0"/>
              <a:t>In the first </a:t>
            </a:r>
            <a:r>
              <a:rPr lang="en-US" dirty="0" smtClean="0"/>
              <a:t>phase, </a:t>
            </a:r>
            <a:r>
              <a:rPr lang="en-US" dirty="0"/>
              <a:t>the data </a:t>
            </a:r>
            <a:r>
              <a:rPr lang="en-US" dirty="0" smtClean="0"/>
              <a:t>is captured </a:t>
            </a:r>
            <a:r>
              <a:rPr lang="en-US" dirty="0"/>
              <a:t>and loaded into various </a:t>
            </a:r>
            <a:r>
              <a:rPr lang="en-US" dirty="0" smtClean="0"/>
              <a:t>environments. </a:t>
            </a:r>
          </a:p>
          <a:p>
            <a:pPr algn="just">
              <a:buFont typeface="Wingdings" panose="05000000000000000000" pitchFamily="2" charset="2"/>
              <a:buChar char="q"/>
            </a:pPr>
            <a:r>
              <a:rPr lang="en-US" dirty="0" smtClean="0"/>
              <a:t>Once </a:t>
            </a:r>
            <a:r>
              <a:rPr lang="en-US" dirty="0"/>
              <a:t>data is cleaned, EDA is done and new features are created. </a:t>
            </a:r>
            <a:endParaRPr lang="en-US" dirty="0" smtClean="0"/>
          </a:p>
          <a:p>
            <a:pPr algn="just">
              <a:buFont typeface="Wingdings" panose="05000000000000000000" pitchFamily="2" charset="2"/>
              <a:buChar char="q"/>
            </a:pPr>
            <a:r>
              <a:rPr lang="en-US" dirty="0" smtClean="0"/>
              <a:t>Then </a:t>
            </a:r>
            <a:r>
              <a:rPr lang="en-US" dirty="0"/>
              <a:t>Meaningful insights are derived using various analytical methods.</a:t>
            </a:r>
            <a:endParaRPr lang="en-IN" b="1" dirty="0">
              <a:solidFill>
                <a:srgbClr val="1A202C"/>
              </a:solidFill>
              <a:latin typeface="circular"/>
            </a:endParaRPr>
          </a:p>
        </p:txBody>
      </p:sp>
    </p:spTree>
    <p:extLst>
      <p:ext uri="{BB962C8B-B14F-4D97-AF65-F5344CB8AC3E}">
        <p14:creationId xmlns:p14="http://schemas.microsoft.com/office/powerpoint/2010/main" val="3741069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534" y="2246543"/>
            <a:ext cx="4886854" cy="2364913"/>
          </a:xfrm>
        </p:spPr>
        <p:txBody>
          <a:bodyPr>
            <a:normAutofit/>
          </a:bodyPr>
          <a:lstStyle/>
          <a:p>
            <a:r>
              <a:rPr lang="en-US" b="1" dirty="0" smtClean="0"/>
              <a:t>Missing Value analysis</a:t>
            </a:r>
            <a:br>
              <a:rPr lang="en-US" b="1" dirty="0" smtClean="0"/>
            </a:br>
            <a:r>
              <a:rPr lang="en-US" dirty="0" smtClean="0"/>
              <a:t/>
            </a:r>
            <a:br>
              <a:rPr lang="en-US" dirty="0" smtClean="0"/>
            </a:br>
            <a:r>
              <a:rPr lang="en-US" sz="1800" dirty="0" smtClean="0">
                <a:latin typeface="+mn-lt"/>
              </a:rPr>
              <a:t>‘Shared room’ has the highest missing value percentage (27%) for ‘last review’ feature while other room types has only about 20% </a:t>
            </a:r>
            <a:endParaRPr lang="en-IN" sz="1800" dirty="0">
              <a:latin typeface="+mn-lt"/>
            </a:endParaRP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83549" y="1357880"/>
            <a:ext cx="4965202" cy="4142240"/>
          </a:xfrm>
        </p:spPr>
      </p:pic>
    </p:spTree>
    <p:extLst>
      <p:ext uri="{BB962C8B-B14F-4D97-AF65-F5344CB8AC3E}">
        <p14:creationId xmlns:p14="http://schemas.microsoft.com/office/powerpoint/2010/main" val="47472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16" y="852984"/>
            <a:ext cx="3254612" cy="5131558"/>
          </a:xfrm>
        </p:spPr>
        <p:txBody>
          <a:bodyPr>
            <a:normAutofit/>
          </a:bodyPr>
          <a:lstStyle/>
          <a:p>
            <a:pPr algn="l"/>
            <a:r>
              <a:rPr lang="en-US" b="1" dirty="0" smtClean="0"/>
              <a:t>Missing Value analysis</a:t>
            </a:r>
            <a:br>
              <a:rPr lang="en-US" b="1" dirty="0" smtClean="0"/>
            </a:br>
            <a:r>
              <a:rPr lang="en-US" dirty="0" smtClean="0"/>
              <a:t/>
            </a:r>
            <a:br>
              <a:rPr lang="en-US" dirty="0" smtClean="0"/>
            </a:br>
            <a:r>
              <a:rPr lang="en-US" sz="1800" dirty="0" smtClean="0">
                <a:latin typeface="+mn-lt"/>
                <a:cs typeface="Calibri" panose="020F0502020204030204" pitchFamily="34" charset="0"/>
              </a:rPr>
              <a:t>1. The </a:t>
            </a:r>
            <a:r>
              <a:rPr lang="en-US" sz="1800" dirty="0">
                <a:latin typeface="+mn-lt"/>
                <a:cs typeface="Calibri" panose="020F0502020204030204" pitchFamily="34" charset="0"/>
              </a:rPr>
              <a:t>pricing is higher when </a:t>
            </a:r>
            <a:r>
              <a:rPr lang="en-US" sz="1800" dirty="0" smtClean="0">
                <a:latin typeface="+mn-lt"/>
                <a:cs typeface="Calibri" panose="020F0502020204030204" pitchFamily="34" charset="0"/>
              </a:rPr>
              <a:t>  '</a:t>
            </a:r>
            <a:r>
              <a:rPr lang="en-US" sz="1800" dirty="0" err="1" smtClean="0">
                <a:latin typeface="+mn-lt"/>
                <a:cs typeface="Calibri" panose="020F0502020204030204" pitchFamily="34" charset="0"/>
              </a:rPr>
              <a:t>last_review</a:t>
            </a:r>
            <a:r>
              <a:rPr lang="en-US" sz="1800" dirty="0">
                <a:latin typeface="+mn-lt"/>
                <a:cs typeface="Calibri" panose="020F0502020204030204" pitchFamily="34" charset="0"/>
              </a:rPr>
              <a:t>' feature is </a:t>
            </a:r>
            <a:r>
              <a:rPr lang="en-US" sz="1800" dirty="0" smtClean="0">
                <a:latin typeface="+mn-lt"/>
                <a:cs typeface="Calibri" panose="020F0502020204030204" pitchFamily="34" charset="0"/>
              </a:rPr>
              <a:t>missing.</a:t>
            </a:r>
            <a:r>
              <a:rPr lang="en-US" sz="1800" dirty="0">
                <a:latin typeface="+mn-lt"/>
                <a:cs typeface="Calibri" panose="020F0502020204030204" pitchFamily="34" charset="0"/>
              </a:rPr>
              <a:t/>
            </a:r>
            <a:br>
              <a:rPr lang="en-US" sz="1800" dirty="0">
                <a:latin typeface="+mn-lt"/>
                <a:cs typeface="Calibri" panose="020F0502020204030204" pitchFamily="34" charset="0"/>
              </a:rPr>
            </a:br>
            <a:r>
              <a:rPr lang="en-US" sz="1800" dirty="0" smtClean="0">
                <a:latin typeface="+mn-lt"/>
                <a:cs typeface="Calibri" panose="020F0502020204030204" pitchFamily="34" charset="0"/>
              </a:rPr>
              <a:t>2. reviews </a:t>
            </a:r>
            <a:r>
              <a:rPr lang="en-US" sz="1800" dirty="0">
                <a:latin typeface="+mn-lt"/>
                <a:cs typeface="Calibri" panose="020F0502020204030204" pitchFamily="34" charset="0"/>
              </a:rPr>
              <a:t>are less likely to be given for shared </a:t>
            </a:r>
            <a:r>
              <a:rPr lang="en-US" sz="1800" dirty="0" smtClean="0">
                <a:latin typeface="+mn-lt"/>
                <a:cs typeface="Calibri" panose="020F0502020204030204" pitchFamily="34" charset="0"/>
              </a:rPr>
              <a:t>rooms </a:t>
            </a:r>
            <a:br>
              <a:rPr lang="en-US" sz="1800" dirty="0" smtClean="0">
                <a:latin typeface="+mn-lt"/>
                <a:cs typeface="Calibri" panose="020F0502020204030204" pitchFamily="34" charset="0"/>
              </a:rPr>
            </a:br>
            <a:r>
              <a:rPr lang="en-US" sz="1800" dirty="0" smtClean="0">
                <a:latin typeface="+mn-lt"/>
                <a:cs typeface="Calibri" panose="020F0502020204030204" pitchFamily="34" charset="0"/>
              </a:rPr>
              <a:t>3. When </a:t>
            </a:r>
            <a:r>
              <a:rPr lang="en-US" sz="1800" dirty="0">
                <a:latin typeface="+mn-lt"/>
                <a:cs typeface="Calibri" panose="020F0502020204030204" pitchFamily="34" charset="0"/>
              </a:rPr>
              <a:t>the prices are high reviews are less likely to be given</a:t>
            </a:r>
            <a:br>
              <a:rPr lang="en-US" sz="1800" dirty="0">
                <a:latin typeface="+mn-lt"/>
                <a:cs typeface="Calibri" panose="020F0502020204030204" pitchFamily="34" charset="0"/>
              </a:rPr>
            </a:br>
            <a:r>
              <a:rPr lang="en-US" sz="1800" dirty="0" smtClean="0">
                <a:latin typeface="+mn-lt"/>
                <a:cs typeface="Calibri" panose="020F0502020204030204" pitchFamily="34" charset="0"/>
              </a:rPr>
              <a:t>4. The </a:t>
            </a:r>
            <a:r>
              <a:rPr lang="en-US" sz="1800" dirty="0">
                <a:latin typeface="+mn-lt"/>
                <a:cs typeface="Calibri" panose="020F0502020204030204" pitchFamily="34" charset="0"/>
              </a:rPr>
              <a:t>above analysis seems to show that the missing values here are not MCAR (missing completely at random)</a:t>
            </a:r>
            <a:endParaRPr lang="en-IN" sz="1800" dirty="0">
              <a:latin typeface="+mn-lt"/>
              <a:cs typeface="Calibri" panose="020F0502020204030204" pitchFamily="34"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80932" y="1091821"/>
            <a:ext cx="7014950" cy="4653885"/>
          </a:xfrm>
        </p:spPr>
      </p:pic>
    </p:spTree>
    <p:extLst>
      <p:ext uri="{BB962C8B-B14F-4D97-AF65-F5344CB8AC3E}">
        <p14:creationId xmlns:p14="http://schemas.microsoft.com/office/powerpoint/2010/main" val="324705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448" y="869677"/>
            <a:ext cx="8488906" cy="1341259"/>
          </a:xfrm>
        </p:spPr>
        <p:txBody>
          <a:bodyPr>
            <a:normAutofit/>
          </a:bodyPr>
          <a:lstStyle/>
          <a:p>
            <a:r>
              <a:rPr lang="en-US" b="1" dirty="0" smtClean="0"/>
              <a:t>Univariate analysis</a:t>
            </a:r>
            <a:r>
              <a:rPr lang="en-US" dirty="0" smtClean="0"/>
              <a:t/>
            </a:r>
            <a:br>
              <a:rPr lang="en-US" dirty="0" smtClean="0"/>
            </a:br>
            <a:r>
              <a:rPr lang="en-IN" sz="1800" dirty="0" smtClean="0">
                <a:latin typeface="+mn-lt"/>
              </a:rPr>
              <a:t>Michael is the popular host and has </a:t>
            </a:r>
            <a:r>
              <a:rPr lang="en-IN" sz="1800" dirty="0">
                <a:latin typeface="+mn-lt"/>
              </a:rPr>
              <a:t>been booked most number of times </a:t>
            </a:r>
            <a:r>
              <a:rPr lang="en-IN" sz="1800" dirty="0" smtClean="0">
                <a:latin typeface="+mn-lt"/>
              </a:rPr>
              <a:t>(i.e.) 417</a:t>
            </a:r>
            <a:endParaRPr lang="en-IN" sz="1800" dirty="0">
              <a:latin typeface="+mn-lt"/>
            </a:endParaRP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24637" y="2469581"/>
            <a:ext cx="9324529" cy="3276600"/>
          </a:xfrm>
        </p:spPr>
      </p:pic>
    </p:spTree>
    <p:extLst>
      <p:ext uri="{BB962C8B-B14F-4D97-AF65-F5344CB8AC3E}">
        <p14:creationId xmlns:p14="http://schemas.microsoft.com/office/powerpoint/2010/main" val="407892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229" y="1119116"/>
            <a:ext cx="4435523" cy="4408227"/>
          </a:xfrm>
        </p:spPr>
        <p:txBody>
          <a:bodyPr>
            <a:normAutofit/>
          </a:bodyPr>
          <a:lstStyle/>
          <a:p>
            <a:pPr algn="l"/>
            <a:r>
              <a:rPr lang="en-US" b="1" dirty="0" smtClean="0"/>
              <a:t>Preference of Room Type</a:t>
            </a:r>
            <a:r>
              <a:rPr lang="en-US" dirty="0" smtClean="0"/>
              <a:t/>
            </a:r>
            <a:br>
              <a:rPr lang="en-US" dirty="0" smtClean="0"/>
            </a:br>
            <a:r>
              <a:rPr lang="en-IN" sz="1800" dirty="0">
                <a:latin typeface="+mn-lt"/>
              </a:rPr>
              <a:t>There are three types of rooms </a:t>
            </a:r>
            <a:r>
              <a:rPr lang="en-IN" sz="1800" dirty="0" smtClean="0">
                <a:latin typeface="+mn-lt"/>
              </a:rPr>
              <a:t>– </a:t>
            </a:r>
            <a:br>
              <a:rPr lang="en-IN" sz="1800" dirty="0" smtClean="0">
                <a:latin typeface="+mn-lt"/>
              </a:rPr>
            </a:br>
            <a:r>
              <a:rPr lang="en-IN" sz="1800" dirty="0" smtClean="0">
                <a:latin typeface="+mn-lt"/>
              </a:rPr>
              <a:t>1. Entire home/Apartment</a:t>
            </a:r>
            <a:br>
              <a:rPr lang="en-IN" sz="1800" dirty="0" smtClean="0">
                <a:latin typeface="+mn-lt"/>
              </a:rPr>
            </a:br>
            <a:r>
              <a:rPr lang="en-IN" sz="1800" dirty="0" smtClean="0">
                <a:latin typeface="+mn-lt"/>
              </a:rPr>
              <a:t>2. Private room </a:t>
            </a:r>
            <a:br>
              <a:rPr lang="en-IN" sz="1800" dirty="0" smtClean="0">
                <a:latin typeface="+mn-lt"/>
              </a:rPr>
            </a:br>
            <a:r>
              <a:rPr lang="en-IN" sz="1800" dirty="0" smtClean="0">
                <a:latin typeface="+mn-lt"/>
              </a:rPr>
              <a:t>3. shared room</a:t>
            </a:r>
            <a:r>
              <a:rPr lang="en-IN" sz="1800" dirty="0">
                <a:latin typeface="+mn-lt"/>
              </a:rPr>
              <a:t/>
            </a:r>
            <a:br>
              <a:rPr lang="en-IN" sz="1800" dirty="0">
                <a:latin typeface="+mn-lt"/>
              </a:rPr>
            </a:br>
            <a:r>
              <a:rPr lang="en-IN" sz="1800" dirty="0" smtClean="0">
                <a:latin typeface="+mn-lt"/>
              </a:rPr>
              <a:t>Overall</a:t>
            </a:r>
            <a:r>
              <a:rPr lang="en-IN" sz="1800" dirty="0">
                <a:latin typeface="+mn-lt"/>
              </a:rPr>
              <a:t>, customers appear to prefer private rooms (45%) or entire homes (52%) in comparison to shared rooms (2.4%).</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26273" y="810304"/>
            <a:ext cx="5626010" cy="5208359"/>
          </a:xfrm>
        </p:spPr>
      </p:pic>
    </p:spTree>
    <p:extLst>
      <p:ext uri="{BB962C8B-B14F-4D97-AF65-F5344CB8AC3E}">
        <p14:creationId xmlns:p14="http://schemas.microsoft.com/office/powerpoint/2010/main" val="266763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229" y="1937982"/>
            <a:ext cx="4107977" cy="2238233"/>
          </a:xfrm>
        </p:spPr>
        <p:txBody>
          <a:bodyPr>
            <a:normAutofit/>
          </a:bodyPr>
          <a:lstStyle/>
          <a:p>
            <a:r>
              <a:rPr lang="en-US" b="1" dirty="0" smtClean="0"/>
              <a:t>Minimum Night categories</a:t>
            </a:r>
            <a:br>
              <a:rPr lang="en-US" b="1" dirty="0" smtClean="0"/>
            </a:br>
            <a:r>
              <a:rPr lang="en-US" b="1" dirty="0" smtClean="0"/>
              <a:t/>
            </a:r>
            <a:br>
              <a:rPr lang="en-US" b="1" dirty="0" smtClean="0"/>
            </a:br>
            <a:r>
              <a:rPr lang="en-US" sz="1800" dirty="0" smtClean="0">
                <a:latin typeface="+mn-lt"/>
              </a:rPr>
              <a:t>Customers prefer to </a:t>
            </a:r>
            <a:r>
              <a:rPr lang="en-US" sz="1800" dirty="0" err="1" smtClean="0">
                <a:latin typeface="+mn-lt"/>
              </a:rPr>
              <a:t>to</a:t>
            </a:r>
            <a:r>
              <a:rPr lang="en-US" sz="1800" dirty="0" smtClean="0">
                <a:latin typeface="+mn-lt"/>
              </a:rPr>
              <a:t> </a:t>
            </a:r>
            <a:r>
              <a:rPr lang="en-US" sz="1800" dirty="0">
                <a:latin typeface="+mn-lt"/>
              </a:rPr>
              <a:t>leave reviews for lower number of minimum </a:t>
            </a:r>
            <a:r>
              <a:rPr lang="en-US" sz="1800" dirty="0" smtClean="0">
                <a:latin typeface="+mn-lt"/>
              </a:rPr>
              <a:t>nights</a:t>
            </a:r>
            <a:endParaRPr lang="en-IN" sz="1800" dirty="0">
              <a:latin typeface="+mn-lt"/>
            </a:endParaRP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05240" y="745231"/>
            <a:ext cx="5321819" cy="5367539"/>
          </a:xfrm>
        </p:spPr>
      </p:pic>
    </p:spTree>
    <p:extLst>
      <p:ext uri="{BB962C8B-B14F-4D97-AF65-F5344CB8AC3E}">
        <p14:creationId xmlns:p14="http://schemas.microsoft.com/office/powerpoint/2010/main" val="7016940"/>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FAF7B5-E40C-46BE-9C83-DA251FCAE61E}">
  <ds:schemaRefs>
    <ds:schemaRef ds:uri="http://purl.org/dc/elements/1.1/"/>
    <ds:schemaRef ds:uri="http://schemas.microsoft.com/office/2006/documentManagement/types"/>
    <ds:schemaRef ds:uri="71af3243-3dd4-4a8d-8c0d-dd76da1f02a5"/>
    <ds:schemaRef ds:uri="http://schemas.microsoft.com/office/infopath/2007/PartnerControls"/>
    <ds:schemaRef ds:uri="http://www.w3.org/XML/1998/namespace"/>
    <ds:schemaRef ds:uri="http://purl.org/dc/dcmitype/"/>
    <ds:schemaRef ds:uri="16c05727-aa75-4e4a-9b5f-8a80a1165891"/>
    <ds:schemaRef ds:uri="http://purl.org/dc/term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29FA76-0C86-4BF1-99F1-A3115FBFFA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240</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circular</vt:lpstr>
      <vt:lpstr>Helvetica Neue Medium</vt:lpstr>
      <vt:lpstr>Wingdings</vt:lpstr>
      <vt:lpstr>RetrospectVTI</vt:lpstr>
      <vt:lpstr>AIRbnb Case study Data Insights</vt:lpstr>
      <vt:lpstr>Objective</vt:lpstr>
      <vt:lpstr>Background</vt:lpstr>
      <vt:lpstr>Data Analysis</vt:lpstr>
      <vt:lpstr>Missing Value analysis  ‘Shared room’ has the highest missing value percentage (27%) for ‘last review’ feature while other room types has only about 20% </vt:lpstr>
      <vt:lpstr>Missing Value analysis  1. The pricing is higher when   'last_review' feature is missing. 2. reviews are less likely to be given for shared rooms  3. When the prices are high reviews are less likely to be given 4. The above analysis seems to show that the missing values here are not MCAR (missing completely at random)</vt:lpstr>
      <vt:lpstr>Univariate analysis Michael is the popular host and has been booked most number of times (i.e.) 417</vt:lpstr>
      <vt:lpstr>Preference of Room Type There are three types of rooms –  1. Entire home/Apartment 2. Private room  3. shared room Overall, customers appear to prefer private rooms (45%) or entire homes (52%) in comparison to shared rooms (2.4%).</vt:lpstr>
      <vt:lpstr>Minimum Night categories  Customers prefer to to leave reviews for lower number of minimum nights</vt:lpstr>
      <vt:lpstr>Neighborhoods  1. Manhattan and Brooklyn has the highest neighborhood contribution.   2. Staten Island has the lowest contribution.</vt:lpstr>
      <vt:lpstr>Multivariate analysis  Insights from the correlation between reviews and other factors might be useful in targeting marketing efforts to boost bookings for listings that are lagging in performance.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2024-08-04T05:04:07Z</dcterms:created>
  <dcterms:modified xsi:type="dcterms:W3CDTF">2024-08-05T16:14:06Z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