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1" r:id="rId7"/>
    <p:sldId id="363" r:id="rId8"/>
    <p:sldId id="355" r:id="rId9"/>
    <p:sldId id="356" r:id="rId10"/>
    <p:sldId id="357" r:id="rId11"/>
    <p:sldId id="360" r:id="rId12"/>
    <p:sldId id="361" r:id="rId13"/>
    <p:sldId id="359" r:id="rId14"/>
    <p:sldId id="362" r:id="rId15"/>
    <p:sldId id="358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955BE8-362A-4F58-B445-7CB6391B936A}">
          <p14:sldIdLst>
            <p14:sldId id="343"/>
            <p14:sldId id="257"/>
            <p14:sldId id="351"/>
            <p14:sldId id="363"/>
            <p14:sldId id="355"/>
            <p14:sldId id="356"/>
            <p14:sldId id="357"/>
            <p14:sldId id="360"/>
            <p14:sldId id="361"/>
            <p14:sldId id="359"/>
            <p14:sldId id="362"/>
            <p14:sldId id="358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8/5/2024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9215"/>
          </a:xfrm>
        </p:spPr>
        <p:txBody>
          <a:bodyPr/>
          <a:lstStyle/>
          <a:p>
            <a:r>
              <a:rPr lang="en-US" dirty="0" smtClean="0"/>
              <a:t>AIRbnb Case study</a:t>
            </a:r>
            <a:br>
              <a:rPr lang="en-US" dirty="0" smtClean="0"/>
            </a:br>
            <a:r>
              <a:rPr lang="en-US" sz="6000" dirty="0" smtClean="0"/>
              <a:t>Data </a:t>
            </a:r>
            <a:r>
              <a:rPr lang="en-US" sz="6000" smtClean="0"/>
              <a:t>Story Points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439236"/>
            <a:ext cx="10058400" cy="234891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By, </a:t>
            </a:r>
          </a:p>
          <a:p>
            <a:pPr algn="r"/>
            <a:r>
              <a:rPr lang="en-IN" dirty="0"/>
              <a:t>Pushpaank </a:t>
            </a:r>
            <a:r>
              <a:rPr lang="en-IN" dirty="0" smtClean="0"/>
              <a:t>Srivastava</a:t>
            </a:r>
          </a:p>
          <a:p>
            <a:pPr algn="r"/>
            <a:r>
              <a:rPr lang="en-US" dirty="0" smtClean="0"/>
              <a:t>Chenamma Priya rangaraj</a:t>
            </a:r>
          </a:p>
          <a:p>
            <a:pPr algn="r"/>
            <a:r>
              <a:rPr lang="en-IN" dirty="0"/>
              <a:t>Aastha parihar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7" y="1682656"/>
            <a:ext cx="3671247" cy="33533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Multivariate analysis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000" dirty="0">
                <a:latin typeface="+mn-lt"/>
              </a:rPr>
              <a:t>Insights from the correlation between reviews and other factors might be useful in targeting marketing efforts to boost bookings for listings that are lagging in performance.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1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86" y="713666"/>
            <a:ext cx="5917471" cy="5291349"/>
          </a:xfrm>
        </p:spPr>
      </p:pic>
    </p:spTree>
    <p:extLst>
      <p:ext uri="{BB962C8B-B14F-4D97-AF65-F5344CB8AC3E}">
        <p14:creationId xmlns:p14="http://schemas.microsoft.com/office/powerpoint/2010/main" val="218200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859808"/>
            <a:ext cx="9608024" cy="9007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Source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dirty="0">
                <a:latin typeface="+mn-lt"/>
              </a:rPr>
              <a:t>You can refer to the </a:t>
            </a:r>
            <a:r>
              <a:rPr lang="en-US" sz="2000" dirty="0" smtClean="0">
                <a:latin typeface="+mn-lt"/>
              </a:rPr>
              <a:t>below </a:t>
            </a:r>
            <a:r>
              <a:rPr lang="en-US" sz="2000" dirty="0">
                <a:latin typeface="+mn-lt"/>
              </a:rPr>
              <a:t>to get a better idea of what each column signifies.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922" y="1760561"/>
            <a:ext cx="5291123" cy="3985146"/>
          </a:xfrm>
        </p:spPr>
      </p:pic>
    </p:spTree>
    <p:extLst>
      <p:ext uri="{BB962C8B-B14F-4D97-AF65-F5344CB8AC3E}">
        <p14:creationId xmlns:p14="http://schemas.microsoft.com/office/powerpoint/2010/main" val="49333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55" y="3135207"/>
            <a:ext cx="4250899" cy="587584"/>
          </a:xfrm>
        </p:spPr>
        <p:txBody>
          <a:bodyPr/>
          <a:lstStyle/>
          <a:p>
            <a:r>
              <a:rPr lang="en-US" dirty="0" smtClean="0"/>
              <a:t>Data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04513" y="781333"/>
            <a:ext cx="5936777" cy="5295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24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55" y="3135207"/>
            <a:ext cx="4250899" cy="587584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04513" y="781333"/>
            <a:ext cx="5936777" cy="5295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Shared rooms need to be inspected upon.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cumulative contribution of all hosts is better than a few hosts doing well.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More </a:t>
            </a:r>
            <a:r>
              <a:rPr lang="en-US" dirty="0"/>
              <a:t>than 80 % of the listing </a:t>
            </a:r>
            <a:r>
              <a:rPr lang="en-US" dirty="0" smtClean="0"/>
              <a:t>are Manhattan </a:t>
            </a:r>
            <a:r>
              <a:rPr lang="en-US" dirty="0"/>
              <a:t>and Brooklyn neighborhood group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Minimum </a:t>
            </a:r>
            <a:r>
              <a:rPr lang="en-US" dirty="0"/>
              <a:t>nights threshold should be on the lower side to make properties more customer-oriented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1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3541215" cy="5875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6215" y="633875"/>
            <a:ext cx="7083188" cy="55758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Airbnb is an online platform using which people can rent their unused accommodations.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 smtClean="0"/>
              <a:t>For the past few months, Airbnb </a:t>
            </a:r>
            <a:r>
              <a:rPr lang="en-IN" dirty="0"/>
              <a:t>incurred a huge loss in revenue.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People have now started travelling again and Airbnb is aiming to bring up the </a:t>
            </a:r>
            <a:r>
              <a:rPr lang="en-IN" dirty="0" smtClean="0"/>
              <a:t>revenue </a:t>
            </a:r>
            <a:r>
              <a:rPr lang="en-IN" dirty="0"/>
              <a:t>again </a:t>
            </a:r>
            <a:r>
              <a:rPr lang="en-IN" dirty="0" smtClean="0"/>
              <a:t>and be </a:t>
            </a:r>
            <a:r>
              <a:rPr lang="en-IN" dirty="0"/>
              <a:t>ready to provide services to customers.</a:t>
            </a:r>
            <a:endParaRPr lang="en-IN" b="1" dirty="0">
              <a:solidFill>
                <a:srgbClr val="1A202C"/>
              </a:solidFill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3541215" cy="5875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6215" y="633875"/>
            <a:ext cx="7083188" cy="55758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For the past few months, Airbnb has seen a major decline in revenue.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Now that the restrictions have started lifting and people have started to travel more.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Airbnb wants to make sure that it is fully prepared for this change.</a:t>
            </a:r>
            <a:endParaRPr lang="en-IN" b="1" dirty="0">
              <a:solidFill>
                <a:srgbClr val="1A202C"/>
              </a:solidFill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37410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3541215" cy="5875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6215" y="633875"/>
            <a:ext cx="7083188" cy="55758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 the first </a:t>
            </a:r>
            <a:r>
              <a:rPr lang="en-US" dirty="0" smtClean="0"/>
              <a:t>phase, </a:t>
            </a:r>
            <a:r>
              <a:rPr lang="en-US" dirty="0"/>
              <a:t>the data </a:t>
            </a:r>
            <a:r>
              <a:rPr lang="en-US" dirty="0" smtClean="0"/>
              <a:t>is captured </a:t>
            </a:r>
            <a:r>
              <a:rPr lang="en-US" dirty="0"/>
              <a:t>and loaded into various </a:t>
            </a:r>
            <a:r>
              <a:rPr lang="en-US" dirty="0" smtClean="0"/>
              <a:t>environments.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Once </a:t>
            </a:r>
            <a:r>
              <a:rPr lang="en-US" dirty="0"/>
              <a:t>data is cleaned, EDA is done and new features are created.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Then </a:t>
            </a:r>
            <a:r>
              <a:rPr lang="en-US" dirty="0"/>
              <a:t>Meaningful insights are derived using various analytical methods.</a:t>
            </a:r>
            <a:endParaRPr lang="en-IN" b="1" dirty="0">
              <a:solidFill>
                <a:srgbClr val="1A202C"/>
              </a:solidFill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22123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48" y="869677"/>
            <a:ext cx="8488906" cy="1341259"/>
          </a:xfrm>
        </p:spPr>
        <p:txBody>
          <a:bodyPr>
            <a:normAutofit/>
          </a:bodyPr>
          <a:lstStyle/>
          <a:p>
            <a:r>
              <a:rPr lang="en-US" b="1" dirty="0" smtClean="0"/>
              <a:t>Univariate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dirty="0" smtClean="0">
                <a:latin typeface="+mn-lt"/>
              </a:rPr>
              <a:t>Michael is the popular host and has </a:t>
            </a:r>
            <a:r>
              <a:rPr lang="en-IN" sz="1800" dirty="0">
                <a:latin typeface="+mn-lt"/>
              </a:rPr>
              <a:t>been booked most number of times </a:t>
            </a:r>
            <a:r>
              <a:rPr lang="en-IN" sz="1800" dirty="0" smtClean="0">
                <a:latin typeface="+mn-lt"/>
              </a:rPr>
              <a:t>(i.e.) 417</a:t>
            </a:r>
            <a:endParaRPr lang="en-IN" sz="1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37" y="2469581"/>
            <a:ext cx="9324529" cy="3276600"/>
          </a:xfrm>
        </p:spPr>
      </p:pic>
    </p:spTree>
    <p:extLst>
      <p:ext uri="{BB962C8B-B14F-4D97-AF65-F5344CB8AC3E}">
        <p14:creationId xmlns:p14="http://schemas.microsoft.com/office/powerpoint/2010/main" val="40789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29" y="1119116"/>
            <a:ext cx="4435523" cy="440822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Preference of Room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1800" dirty="0">
                <a:latin typeface="+mn-lt"/>
              </a:rPr>
              <a:t>There are three types of rooms </a:t>
            </a:r>
            <a:r>
              <a:rPr lang="en-IN" sz="1800" dirty="0" smtClean="0">
                <a:latin typeface="+mn-lt"/>
              </a:rPr>
              <a:t>– </a:t>
            </a:r>
            <a:br>
              <a:rPr lang="en-IN" sz="1800" dirty="0" smtClean="0">
                <a:latin typeface="+mn-lt"/>
              </a:rPr>
            </a:br>
            <a:r>
              <a:rPr lang="en-IN" sz="1800" dirty="0" smtClean="0">
                <a:latin typeface="+mn-lt"/>
              </a:rPr>
              <a:t>1. Entire home/Apartment</a:t>
            </a:r>
            <a:br>
              <a:rPr lang="en-IN" sz="1800" dirty="0" smtClean="0">
                <a:latin typeface="+mn-lt"/>
              </a:rPr>
            </a:br>
            <a:r>
              <a:rPr lang="en-IN" sz="1800" dirty="0" smtClean="0">
                <a:latin typeface="+mn-lt"/>
              </a:rPr>
              <a:t>2. Private room </a:t>
            </a:r>
            <a:br>
              <a:rPr lang="en-IN" sz="1800" dirty="0" smtClean="0">
                <a:latin typeface="+mn-lt"/>
              </a:rPr>
            </a:br>
            <a:r>
              <a:rPr lang="en-IN" sz="1800" dirty="0" smtClean="0">
                <a:latin typeface="+mn-lt"/>
              </a:rPr>
              <a:t>3. shared room</a:t>
            </a:r>
            <a:r>
              <a:rPr lang="en-IN" sz="1800" dirty="0">
                <a:latin typeface="+mn-lt"/>
              </a:rPr>
              <a:t/>
            </a:r>
            <a:br>
              <a:rPr lang="en-IN" sz="1800" dirty="0">
                <a:latin typeface="+mn-lt"/>
              </a:rPr>
            </a:br>
            <a:r>
              <a:rPr lang="en-IN" sz="1800" dirty="0" smtClean="0">
                <a:latin typeface="+mn-lt"/>
              </a:rPr>
              <a:t>Overall</a:t>
            </a:r>
            <a:r>
              <a:rPr lang="en-IN" sz="1800" dirty="0">
                <a:latin typeface="+mn-lt"/>
              </a:rPr>
              <a:t>, customers appear to prefer private rooms (45%) or entire homes (52%) in comparison to shared rooms (2.4%).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73" y="810304"/>
            <a:ext cx="5626010" cy="5208359"/>
          </a:xfrm>
        </p:spPr>
      </p:pic>
    </p:spTree>
    <p:extLst>
      <p:ext uri="{BB962C8B-B14F-4D97-AF65-F5344CB8AC3E}">
        <p14:creationId xmlns:p14="http://schemas.microsoft.com/office/powerpoint/2010/main" val="26676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29" y="1937982"/>
            <a:ext cx="4107977" cy="2238233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Minimum Night categories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Customers prefer to leave </a:t>
            </a:r>
            <a:r>
              <a:rPr lang="en-US" sz="1800" dirty="0">
                <a:latin typeface="+mn-lt"/>
              </a:rPr>
              <a:t>reviews for lower number of minimum </a:t>
            </a:r>
            <a:r>
              <a:rPr lang="en-US" sz="1800" dirty="0" smtClean="0">
                <a:latin typeface="+mn-lt"/>
              </a:rPr>
              <a:t>nights</a:t>
            </a:r>
            <a:endParaRPr lang="en-IN" sz="1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0" y="745231"/>
            <a:ext cx="5321819" cy="5367539"/>
          </a:xfrm>
        </p:spPr>
      </p:pic>
    </p:spTree>
    <p:extLst>
      <p:ext uri="{BB962C8B-B14F-4D97-AF65-F5344CB8AC3E}">
        <p14:creationId xmlns:p14="http://schemas.microsoft.com/office/powerpoint/2010/main" val="70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1" y="2197289"/>
            <a:ext cx="4107977" cy="223823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Neighborhoods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1. Manhattan </a:t>
            </a:r>
            <a:r>
              <a:rPr lang="en-US" sz="1800" dirty="0">
                <a:latin typeface="+mn-lt"/>
              </a:rPr>
              <a:t>and Brooklyn </a:t>
            </a:r>
            <a:r>
              <a:rPr lang="en-US" sz="1800" dirty="0" smtClean="0">
                <a:latin typeface="+mn-lt"/>
              </a:rPr>
              <a:t>has the highest neighborhood contribution. 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2. Staten </a:t>
            </a:r>
            <a:r>
              <a:rPr lang="en-US" sz="1800" dirty="0">
                <a:latin typeface="+mn-lt"/>
              </a:rPr>
              <a:t>Island has the lowest contribution.</a:t>
            </a:r>
            <a:endParaRPr lang="en-IN" sz="1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95" y="754103"/>
            <a:ext cx="5785584" cy="5332798"/>
          </a:xfrm>
        </p:spPr>
      </p:pic>
    </p:spTree>
    <p:extLst>
      <p:ext uri="{BB962C8B-B14F-4D97-AF65-F5344CB8AC3E}">
        <p14:creationId xmlns:p14="http://schemas.microsoft.com/office/powerpoint/2010/main" val="5438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91569"/>
            <a:ext cx="9062114" cy="8734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EFFECT OF MINIMUM NIGHT ON REVIEWS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+mn-lt"/>
              </a:rPr>
              <a:t>Customers </a:t>
            </a:r>
            <a:r>
              <a:rPr lang="en-US" sz="1800" dirty="0">
                <a:latin typeface="+mn-lt"/>
              </a:rPr>
              <a:t>are more likely to leave reviews for lower number of minimum nights.</a:t>
            </a:r>
            <a:endParaRPr lang="en-IN" sz="1800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6" y="1815152"/>
            <a:ext cx="10085697" cy="4121624"/>
          </a:xfrm>
        </p:spPr>
      </p:pic>
    </p:spTree>
    <p:extLst>
      <p:ext uri="{BB962C8B-B14F-4D97-AF65-F5344CB8AC3E}">
        <p14:creationId xmlns:p14="http://schemas.microsoft.com/office/powerpoint/2010/main" val="474318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225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circular</vt:lpstr>
      <vt:lpstr>Helvetica Neue Medium</vt:lpstr>
      <vt:lpstr>Wingdings</vt:lpstr>
      <vt:lpstr>RetrospectVTI</vt:lpstr>
      <vt:lpstr>AIRbnb Case study Data Story Points</vt:lpstr>
      <vt:lpstr>Objective</vt:lpstr>
      <vt:lpstr>Background</vt:lpstr>
      <vt:lpstr>Data Analysis</vt:lpstr>
      <vt:lpstr>Univariate analysis Michael is the popular host and has been booked most number of times (i.e.) 417</vt:lpstr>
      <vt:lpstr>Preference of Room Type There are three types of rooms –  1. Entire home/Apartment 2. Private room  3. shared room Overall, customers appear to prefer private rooms (45%) or entire homes (52%) in comparison to shared rooms (2.4%).</vt:lpstr>
      <vt:lpstr>Minimum Night categories  Customers prefer to leave reviews for lower number of minimum nights</vt:lpstr>
      <vt:lpstr>Neighborhoods  1. Manhattan and Brooklyn has the highest neighborhood contribution.   2. Staten Island has the lowest contribution.</vt:lpstr>
      <vt:lpstr>EFFECT OF MINIMUM NIGHT ON REVIEWS  Customers are more likely to leave reviews for lower number of minimum nights.</vt:lpstr>
      <vt:lpstr>Multivariate analysis  Insights from the correlation between reviews and other factors might be useful in targeting marketing efforts to boost bookings for listings that are lagging in performance. </vt:lpstr>
      <vt:lpstr>Data Source You can refer to the below to get a better idea of what each column signifies.</vt:lpstr>
      <vt:lpstr>Data Methodology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2024-08-04T05:04:07Z</dcterms:created>
  <dcterms:modified xsi:type="dcterms:W3CDTF">2024-08-05T16:17:15Z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