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jvwnRGtHpMbeZ+DVwc7WWCIQZ6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711727F3-995E-BCF5-0FC0-0FB1713AB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>
            <a:extLst>
              <a:ext uri="{FF2B5EF4-FFF2-40B4-BE49-F238E27FC236}">
                <a16:creationId xmlns:a16="http://schemas.microsoft.com/office/drawing/2014/main" id="{6F8D9016-456F-5489-9A12-8D12858769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7:notes">
            <a:extLst>
              <a:ext uri="{FF2B5EF4-FFF2-40B4-BE49-F238E27FC236}">
                <a16:creationId xmlns:a16="http://schemas.microsoft.com/office/drawing/2014/main" id="{005B7239-14AA-1EE2-708C-FB0C291CB1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>
            <a:extLst>
              <a:ext uri="{FF2B5EF4-FFF2-40B4-BE49-F238E27FC236}">
                <a16:creationId xmlns:a16="http://schemas.microsoft.com/office/drawing/2014/main" id="{5BF5B205-6731-4D0D-32DC-7A9EB100D34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4804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Times New Roman"/>
              <a:buNone/>
            </a:pPr>
            <a:r>
              <a:rPr lang="en-US" sz="10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||Jai Sri Gurudev ||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Adichunchanagiri Shikshana Trust</a:t>
            </a:r>
            <a:r>
              <a:rPr lang="en-US" sz="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(R.)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1">
                <a:solidFill>
                  <a:srgbClr val="E36C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SJC INSTITUTE OF TECHNOLOGY</a:t>
            </a:r>
            <a:br>
              <a:rPr lang="en-US" sz="1000" b="1">
                <a:solidFill>
                  <a:srgbClr val="E36C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Autonomous Institution under VTU from 2024-25</a:t>
            </a:r>
            <a:b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AICTE Approved, Accredited by NBA(CSE,ISE,ECE,ME,CV,AE) NAAC with A+ grade, QS I-Gauge Gold rated </a:t>
            </a:r>
            <a:b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P.B. No. 20, B.B. Road,</a:t>
            </a:r>
            <a:b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Chikkaballapur- 562101, Karnataka.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0"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0" y="1500174"/>
            <a:ext cx="9144000" cy="4643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</a:pPr>
            <a:endParaRPr sz="3500" b="1" dirty="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647"/>
              </a:spcBef>
              <a:spcAft>
                <a:spcPts val="0"/>
              </a:spcAft>
              <a:buClr>
                <a:srgbClr val="595959"/>
              </a:buClr>
              <a:buSzPts val="3500"/>
              <a:buNone/>
            </a:pPr>
            <a:r>
              <a:rPr lang="en-US" sz="3500" b="1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Project- BCI685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647"/>
              </a:spcBef>
              <a:spcAft>
                <a:spcPts val="0"/>
              </a:spcAft>
              <a:buClr>
                <a:srgbClr val="595959"/>
              </a:buClr>
              <a:buSzPts val="3500"/>
              <a:buNone/>
            </a:pPr>
            <a:r>
              <a:rPr lang="en-US" sz="3500" b="1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 </a:t>
            </a:r>
            <a:endParaRPr b="1" dirty="0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592"/>
              </a:spcBef>
              <a:spcAft>
                <a:spcPts val="0"/>
              </a:spcAft>
              <a:buClr>
                <a:srgbClr val="3333CC"/>
              </a:buClr>
              <a:buSzPts val="3200"/>
              <a:buNone/>
            </a:pPr>
            <a:r>
              <a:rPr lang="en-US" sz="3400" b="1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IN" sz="4800" dirty="0">
                <a:solidFill>
                  <a:schemeClr val="tx1"/>
                </a:solidFill>
              </a:rPr>
              <a:t>Intelligent Simulation Framework for Autonomous Vehicles</a:t>
            </a:r>
            <a:r>
              <a:rPr lang="en-US" sz="3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 b="1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3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407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46"/>
              <a:buNone/>
            </a:pPr>
            <a:r>
              <a:rPr lang="en-US" sz="2200" b="1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endParaRPr sz="22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46"/>
              <a:buNone/>
            </a:pPr>
            <a:r>
              <a:rPr lang="en-US" sz="18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PRIYANSHU KUMAR 	              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46"/>
              <a:buNone/>
            </a:pPr>
            <a:r>
              <a:rPr lang="en-US" sz="18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PUSHPAK CHAKRABORTY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46"/>
              <a:buNone/>
            </a:pPr>
            <a:r>
              <a:rPr lang="en-US" sz="18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RAJATH K M		           	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46"/>
              <a:buNone/>
            </a:pPr>
            <a:r>
              <a:rPr lang="en-US" sz="18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TRUPTI GARWAD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953590"/>
              </a:buClr>
              <a:buSzPts val="1946"/>
              <a:buNone/>
            </a:pPr>
            <a:r>
              <a:rPr lang="en-US" sz="1800" b="1" i="0" u="none" strike="noStrike" cap="none" dirty="0">
                <a:solidFill>
                  <a:srgbClr val="9535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" descr="C:\Users\welco_koih58\OneDrive\Desktop\downloa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44" y="214290"/>
            <a:ext cx="1285884" cy="1071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"/>
          <p:cNvCxnSpPr/>
          <p:nvPr/>
        </p:nvCxnSpPr>
        <p:spPr>
          <a:xfrm>
            <a:off x="0" y="1500174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3" name="Google Shape;93;p1"/>
          <p:cNvCxnSpPr/>
          <p:nvPr/>
        </p:nvCxnSpPr>
        <p:spPr>
          <a:xfrm>
            <a:off x="0" y="6143644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94" name="Google Shape;94;p1"/>
          <p:cNvSpPr txBox="1"/>
          <p:nvPr/>
        </p:nvSpPr>
        <p:spPr>
          <a:xfrm>
            <a:off x="5723774" y="3355974"/>
            <a:ext cx="35004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9535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9535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9535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9535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9535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 :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953590"/>
                </a:solidFill>
                <a:latin typeface="Times New Roman"/>
                <a:cs typeface="Times New Roman"/>
                <a:sym typeface="Times New Roman"/>
              </a:rPr>
              <a:t>Prof. Muniraju M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9535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9535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AI &amp; ML, SJCIT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9535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 descr="Home - Information Science and Engineer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29586" y="285728"/>
            <a:ext cx="1071570" cy="100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 descr="C:\Users\welco_koih58\Downloads\WhatsApp Image 2024-11-12 at 9.06.30 AM.jpe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2462" y="1928802"/>
            <a:ext cx="1071538" cy="100013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357158" y="1571612"/>
            <a:ext cx="87868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ARTIFICIAL INTELLIGENCE &amp; MACHINE LEARNING</a:t>
            </a:r>
            <a:endParaRPr sz="1800" b="1">
              <a:solidFill>
                <a:srgbClr val="31859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Times New Roman"/>
              <a:buNone/>
            </a:pP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0"/>
          </a:p>
        </p:txBody>
      </p:sp>
      <p:sp>
        <p:nvSpPr>
          <p:cNvPr id="105" name="Google Shape;105;p2"/>
          <p:cNvSpPr txBox="1">
            <a:spLocks noGrp="1"/>
          </p:cNvSpPr>
          <p:nvPr>
            <p:ph type="subTitle" idx="1"/>
          </p:nvPr>
        </p:nvSpPr>
        <p:spPr>
          <a:xfrm>
            <a:off x="0" y="1285860"/>
            <a:ext cx="9144000" cy="4643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Problem statement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953590"/>
              </a:buClr>
              <a:buSzPts val="1800"/>
              <a:buNone/>
            </a:pPr>
            <a:r>
              <a:rPr lang="en-US" sz="1800" b="1" i="0" u="none" strike="noStrike" cap="none">
                <a:solidFill>
                  <a:srgbClr val="9535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</a:t>
            </a:r>
            <a:endParaRPr/>
          </a:p>
        </p:txBody>
      </p:sp>
      <p:pic>
        <p:nvPicPr>
          <p:cNvPr id="106" name="Google Shape;106;p2" descr="C:\Users\welco_koih58\OneDrive\Desktop\downloa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85884" cy="1071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2"/>
          <p:cNvCxnSpPr/>
          <p:nvPr/>
        </p:nvCxnSpPr>
        <p:spPr>
          <a:xfrm>
            <a:off x="0" y="1142984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08" name="Google Shape;108;p2"/>
          <p:cNvCxnSpPr/>
          <p:nvPr/>
        </p:nvCxnSpPr>
        <p:spPr>
          <a:xfrm>
            <a:off x="0" y="6357958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09" name="Google Shape;109;p2" descr="Home - Information Science and Engineer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2430" y="0"/>
            <a:ext cx="1071570" cy="100010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"/>
          <p:cNvSpPr txBox="1"/>
          <p:nvPr/>
        </p:nvSpPr>
        <p:spPr>
          <a:xfrm>
            <a:off x="1857356" y="285728"/>
            <a:ext cx="56436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 sz="3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Simulation Framework for Autonomous Vehicles 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Times New Roman"/>
              <a:buNone/>
            </a:pP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0"/>
          </a:p>
        </p:txBody>
      </p:sp>
      <p:sp>
        <p:nvSpPr>
          <p:cNvPr id="119" name="Google Shape;119;p3"/>
          <p:cNvSpPr txBox="1">
            <a:spLocks noGrp="1"/>
          </p:cNvSpPr>
          <p:nvPr>
            <p:ph type="body" idx="1"/>
          </p:nvPr>
        </p:nvSpPr>
        <p:spPr>
          <a:xfrm>
            <a:off x="-66675" y="1468321"/>
            <a:ext cx="91440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 algn="just">
              <a:buNone/>
            </a:pPr>
            <a:r>
              <a:rPr lang="en-US" sz="1800" dirty="0"/>
              <a:t>The evolution of autonomous vehicles marks a transformative shift in modern transportation systems, aiming to enhance road safety, traffic efficiency, and passenger convenience. However, deploying such systems in real-world scenarios remains a formidable challenge due to the need for intelligent, adaptive, and robust decision-making capabilities. Achieving reliable navigation under dynamic traffic conditions requires more than just traditional path planning — it necessitates integration with advanced artificial intelligence techniques, reliable communication frameworks, and energy-aware sensor networks.</a:t>
            </a:r>
          </a:p>
          <a:p>
            <a:pPr marL="114300" indent="0" algn="just">
              <a:buNone/>
            </a:pPr>
            <a:r>
              <a:rPr lang="en-US" sz="1800" dirty="0"/>
              <a:t>This project focuses on the development of a simulation-based framework that integrates multiple cutting-edge technologies to address these challenges. By combining Deep Reinforcement Learning (DRL), classical planning algorithms (A*, RRT*), Vehicle-to-Everything (V2X) communication protocols, and Wireless Sensor Network (WSN) optimization, the framework provides a holistic approach to adaptive path planning and cooperative autonomous driving. Simulation platforms such as CARLA, SUMO, and NS-3 are used to validate and demonstrate the effectiveness of this integrated system, ensuring scalability, responsiveness, and safety in highly dynamic environments.</a:t>
            </a:r>
          </a:p>
        </p:txBody>
      </p:sp>
      <p:sp>
        <p:nvSpPr>
          <p:cNvPr id="120" name="Google Shape;120;p3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6019800" cy="326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Simulation Framework for Autonomous Vehicles 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3" descr="C:\Users\welco_koih58\OneDrive\Desktop\downloa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85884" cy="1071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3"/>
          <p:cNvCxnSpPr/>
          <p:nvPr/>
        </p:nvCxnSpPr>
        <p:spPr>
          <a:xfrm>
            <a:off x="0" y="1142984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24" name="Google Shape;124;p3"/>
          <p:cNvCxnSpPr/>
          <p:nvPr/>
        </p:nvCxnSpPr>
        <p:spPr>
          <a:xfrm>
            <a:off x="0" y="6357958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25" name="Google Shape;125;p3" descr="Home - Information Science and Engineer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2430" y="0"/>
            <a:ext cx="1071570" cy="100010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 txBox="1"/>
          <p:nvPr/>
        </p:nvSpPr>
        <p:spPr>
          <a:xfrm>
            <a:off x="1285884" y="175479"/>
            <a:ext cx="678654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800">
              <a:solidFill>
                <a:srgbClr val="31859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Times New Roman"/>
              <a:buNone/>
            </a:pP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0"/>
          </a:p>
        </p:txBody>
      </p:sp>
      <p:sp>
        <p:nvSpPr>
          <p:cNvPr id="133" name="Google Shape;133;p4"/>
          <p:cNvSpPr txBox="1">
            <a:spLocks noGrp="1"/>
          </p:cNvSpPr>
          <p:nvPr>
            <p:ph type="subTitle" idx="1"/>
          </p:nvPr>
        </p:nvSpPr>
        <p:spPr>
          <a:xfrm>
            <a:off x="-219100" y="1142984"/>
            <a:ext cx="9144000" cy="51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None/>
            </a:pPr>
            <a:r>
              <a:rPr lang="en-US" sz="1400" dirty="0">
                <a:solidFill>
                  <a:schemeClr val="tx1"/>
                </a:solidFill>
              </a:rPr>
              <a:t>            The proposed system presents an advanced, integrated simulation framework aimed at tackling the multi-dimensional challenges faced in autonomous vehicle navigation and control. As self-driving systems become increasingly complex, the need for robust, intelligent, and adaptive path planning that can operate reliably in uncertain and dynamic environments has grown substantially. This framework leverages a hybrid approach by combining Deep Reinforcement Learning (DRL) for intelligent decision-making with traditional algorithms like A* and RRT* for deterministic baseline path generation.</a:t>
            </a:r>
          </a:p>
          <a:p>
            <a:pPr algn="just">
              <a:buNone/>
            </a:pPr>
            <a:r>
              <a:rPr lang="en-US" sz="1400" dirty="0">
                <a:solidFill>
                  <a:schemeClr val="tx1"/>
                </a:solidFill>
              </a:rPr>
              <a:t>            To ensure seamless inter-vehicle communication, the system incorporates Vehicle-to-Everything (V2X) technologies enhanced with groupcasting and IR-HARQ protocols, improving message reliability under delay and packet loss conditions. Moreover, the integration of Wireless Sensor Network (WSN) optimization using Reinforcement Learning and MOISA (Multi-Objective Improved Seagull Algorithm) addresses the challenge of energy-efficient data aggregation, making the framework scalable and resource-conscious.</a:t>
            </a:r>
          </a:p>
          <a:p>
            <a:pPr algn="just">
              <a:buNone/>
            </a:pPr>
            <a:r>
              <a:rPr lang="en-US" sz="1400" dirty="0">
                <a:solidFill>
                  <a:schemeClr val="tx1"/>
                </a:solidFill>
              </a:rPr>
              <a:t>             Simulations are carried out using high-fidelity platforms such as </a:t>
            </a:r>
            <a:r>
              <a:rPr lang="en-US" sz="1400" b="1" dirty="0">
                <a:solidFill>
                  <a:schemeClr val="tx1"/>
                </a:solidFill>
              </a:rPr>
              <a:t>CARLA</a:t>
            </a:r>
            <a:r>
              <a:rPr lang="en-US" sz="1400" dirty="0">
                <a:solidFill>
                  <a:schemeClr val="tx1"/>
                </a:solidFill>
              </a:rPr>
              <a:t> and </a:t>
            </a:r>
            <a:r>
              <a:rPr lang="en-US" sz="1400" b="1" dirty="0">
                <a:solidFill>
                  <a:schemeClr val="tx1"/>
                </a:solidFill>
              </a:rPr>
              <a:t>SUMO</a:t>
            </a:r>
            <a:r>
              <a:rPr lang="en-US" sz="1400" dirty="0">
                <a:solidFill>
                  <a:schemeClr val="tx1"/>
                </a:solidFill>
              </a:rPr>
              <a:t>, allowing for realistic urban driving environments and detailed traffic behavior modeling. The system also includes comfort-aware modules based on Full Velocity Difference (FVD) models and employs formal verification through Signal Temporal Logic (STL) to enforce safety constraints and behavioral correctness at runtime.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             By fusing learning-based strategies, classical optimization techniques, network-aware communication, and formal methods, this project aims to deliver a comprehensive, modular platform for simulating and validating autonomous driving behaviors. The ultimate goal is to bridge the gap between theoretical models and real-world </a:t>
            </a:r>
            <a:r>
              <a:rPr lang="en-US" sz="1400" dirty="0" err="1">
                <a:solidFill>
                  <a:schemeClr val="tx1"/>
                </a:solidFill>
              </a:rPr>
              <a:t>deployability</a:t>
            </a:r>
            <a:r>
              <a:rPr lang="en-US" sz="1400" dirty="0">
                <a:solidFill>
                  <a:schemeClr val="tx1"/>
                </a:solidFill>
              </a:rPr>
              <a:t> by ensuring adaptive performance, explainability, and operational safety in mixed-traffic, sensor-constrained, and unpredictable driving scenarios.</a:t>
            </a:r>
          </a:p>
        </p:txBody>
      </p:sp>
      <p:pic>
        <p:nvPicPr>
          <p:cNvPr id="134" name="Google Shape;134;p4" descr="C:\Users\welco_koih58\OneDrive\Desktop\downloa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85884" cy="1071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4"/>
          <p:cNvCxnSpPr/>
          <p:nvPr/>
        </p:nvCxnSpPr>
        <p:spPr>
          <a:xfrm>
            <a:off x="0" y="1142984"/>
            <a:ext cx="9144000" cy="1500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36" name="Google Shape;136;p4"/>
          <p:cNvCxnSpPr/>
          <p:nvPr/>
        </p:nvCxnSpPr>
        <p:spPr>
          <a:xfrm>
            <a:off x="0" y="6357958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37" name="Google Shape;137;p4" descr="Home - Information Science and Engineer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2430" y="0"/>
            <a:ext cx="1071570" cy="100010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4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Simulation Framework for Autonomous Vehicles 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1078334" y="146041"/>
            <a:ext cx="6786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1800">
              <a:solidFill>
                <a:srgbClr val="31859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Times New Roman"/>
              <a:buNone/>
            </a:pP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0"/>
          </a:p>
        </p:txBody>
      </p:sp>
      <p:sp>
        <p:nvSpPr>
          <p:cNvPr id="147" name="Google Shape;147;p5"/>
          <p:cNvSpPr txBox="1">
            <a:spLocks noGrp="1"/>
          </p:cNvSpPr>
          <p:nvPr>
            <p:ph type="subTitle" idx="1"/>
          </p:nvPr>
        </p:nvSpPr>
        <p:spPr>
          <a:xfrm>
            <a:off x="-228600" y="1287448"/>
            <a:ext cx="9144000" cy="4643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Problem Statement:-</a:t>
            </a:r>
            <a:endParaRPr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Current autonomous vehicle systems face major challenges in achieving real-time adaptability, safety, communication reliability, and energy-efficient decision-making under dynamic traffic and environmental conditions. While path planning approaches based on traditional algorithms or Deep Reinforcement Learning (DRL) offer partial solutions, they struggle with generalization, interpretability, and real-world deployment. Similarly, 5G/6G-enabled V2X communication and Wireless Sensor Networks (WSNs) improve simulation metrics but lack integrated, resilient, and intelligent frameworks in real-world mixed traffic environments. A unified system that combines adaptive learning-based motion planning, formal safety guarantees, reliable communication, and energy-aware routing is crucial to bridge this gap and enable robust, scalable, and sustainable autonomous vehicle operation.</a:t>
            </a:r>
          </a:p>
        </p:txBody>
      </p:sp>
      <p:pic>
        <p:nvPicPr>
          <p:cNvPr id="148" name="Google Shape;148;p5" descr="C:\Users\welco_koih58\OneDrive\Desktop\downloa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85884" cy="1071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5"/>
          <p:cNvCxnSpPr/>
          <p:nvPr/>
        </p:nvCxnSpPr>
        <p:spPr>
          <a:xfrm>
            <a:off x="0" y="1142984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50" name="Google Shape;150;p5"/>
          <p:cNvCxnSpPr/>
          <p:nvPr/>
        </p:nvCxnSpPr>
        <p:spPr>
          <a:xfrm>
            <a:off x="0" y="6357958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51" name="Google Shape;151;p5" descr="Home - Information Science and Engineer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2430" y="0"/>
            <a:ext cx="1071570" cy="100010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5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Simulation Framework for Autonomous Vehicles 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1285884" y="175479"/>
            <a:ext cx="678654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1800">
              <a:solidFill>
                <a:srgbClr val="31859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Times New Roman"/>
              <a:buNone/>
            </a:pP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0"/>
          </a:p>
        </p:txBody>
      </p:sp>
      <p:sp>
        <p:nvSpPr>
          <p:cNvPr id="161" name="Google Shape;161;p6"/>
          <p:cNvSpPr txBox="1">
            <a:spLocks noGrp="1"/>
          </p:cNvSpPr>
          <p:nvPr>
            <p:ph type="body" idx="1"/>
          </p:nvPr>
        </p:nvSpPr>
        <p:spPr>
          <a:xfrm>
            <a:off x="0" y="1170729"/>
            <a:ext cx="9144000" cy="519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The main goals of this project are: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ct val="115000"/>
              </a:lnSpc>
              <a:spcBef>
                <a:spcPts val="480"/>
              </a:spcBef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 Adaptive Path Planning: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 a hybrid global-local path planning system using DRL and traditional planners (A*, RRT*) to respond to dynamic environments.</a:t>
            </a:r>
          </a:p>
          <a:p>
            <a:pPr algn="just">
              <a:lnSpc>
                <a:spcPct val="115000"/>
              </a:lnSpc>
              <a:spcBef>
                <a:spcPts val="480"/>
              </a:spcBef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 Vehicle-to-Vehicle Communication (V2X):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 reliable 5G/6G-based communication using IR-HARQ and groupcasting for cooperative driving.</a:t>
            </a:r>
          </a:p>
          <a:p>
            <a:pPr algn="just">
              <a:lnSpc>
                <a:spcPct val="115000"/>
              </a:lnSpc>
              <a:spcBef>
                <a:spcPts val="480"/>
              </a:spcBef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 Real-Time Replanning: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Integrate MPC for continuous trajectory adjustments in response to obstacles and route changes.</a:t>
            </a:r>
          </a:p>
          <a:p>
            <a:pPr algn="just">
              <a:lnSpc>
                <a:spcPct val="115000"/>
              </a:lnSpc>
              <a:spcBef>
                <a:spcPts val="480"/>
              </a:spcBef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 Comfort and Safety Control: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Full Velocity Difference (FVD) model and feedback loops to ensure passenger stability and smooth motion.</a:t>
            </a:r>
          </a:p>
          <a:p>
            <a:pPr algn="just">
              <a:lnSpc>
                <a:spcPct val="115000"/>
              </a:lnSpc>
              <a:spcBef>
                <a:spcPts val="480"/>
              </a:spcBef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 Energy-Aware WSN Integration: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Optimize sensor networks using reinforcement learning and clustering with MOISA for efficient energy use.</a:t>
            </a:r>
          </a:p>
          <a:p>
            <a:pPr marL="114300" indent="0" algn="just">
              <a:lnSpc>
                <a:spcPct val="115000"/>
              </a:lnSpc>
              <a:spcBef>
                <a:spcPts val="480"/>
              </a:spcBef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 Formal Safety Verification: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Apply Signal Temporal Logic (STL) to validate policy decisions and maintain adherence to safety constraints.</a:t>
            </a:r>
          </a:p>
          <a:p>
            <a:pPr marL="0" marR="0" lvl="0" indent="-152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6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Simulation Framework for Autonomous Vehicles 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p6" descr="C:\Users\welco_koih58\OneDrive\Desktop\downloa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85884" cy="1071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6"/>
          <p:cNvCxnSpPr/>
          <p:nvPr/>
        </p:nvCxnSpPr>
        <p:spPr>
          <a:xfrm>
            <a:off x="0" y="1142984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66" name="Google Shape;166;p6"/>
          <p:cNvCxnSpPr/>
          <p:nvPr/>
        </p:nvCxnSpPr>
        <p:spPr>
          <a:xfrm>
            <a:off x="0" y="6357958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67" name="Google Shape;167;p6" descr="Home - Information Science and Engineer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2430" y="0"/>
            <a:ext cx="1071570" cy="100010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6"/>
          <p:cNvSpPr txBox="1"/>
          <p:nvPr/>
        </p:nvSpPr>
        <p:spPr>
          <a:xfrm>
            <a:off x="1285884" y="175479"/>
            <a:ext cx="678654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1800">
              <a:solidFill>
                <a:srgbClr val="31859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Times New Roman"/>
              <a:buNone/>
            </a:pP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0"/>
          </a:p>
        </p:txBody>
      </p:sp>
      <p:sp>
        <p:nvSpPr>
          <p:cNvPr id="175" name="Google Shape;175;p7"/>
          <p:cNvSpPr txBox="1">
            <a:spLocks noGrp="1"/>
          </p:cNvSpPr>
          <p:nvPr>
            <p:ph type="body" idx="1"/>
          </p:nvPr>
        </p:nvSpPr>
        <p:spPr>
          <a:xfrm>
            <a:off x="0" y="1170730"/>
            <a:ext cx="8686800" cy="4955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280"/>
              </a:spcBef>
              <a:buNone/>
              <a:tabLst>
                <a:tab pos="405130" algn="l"/>
              </a:tabLst>
            </a:pPr>
            <a:r>
              <a:rPr lang="en-I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project will be implemented as a simulation-based system integrating the following modules: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280"/>
              </a:spcBef>
              <a:buNone/>
              <a:tabLst>
                <a:tab pos="405130" algn="l"/>
                <a:tab pos="457200" algn="l"/>
              </a:tabLst>
            </a:pPr>
            <a:endParaRPr lang="en-IN" sz="1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280"/>
              </a:spcBef>
              <a:buNone/>
              <a:tabLst>
                <a:tab pos="405130" algn="l"/>
                <a:tab pos="457200" algn="l"/>
              </a:tabLst>
            </a:pPr>
            <a:r>
              <a:rPr lang="en-I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Hybrid Path Planner: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Courier New" panose="02070309020205020404" pitchFamily="49" charset="0"/>
              <a:buChar char="o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A*/RRT* for initial path estimation.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Courier New" panose="02070309020205020404" pitchFamily="49" charset="0"/>
              <a:buChar char="o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DRL (e.g., PPO/SAC) for adaptive motion planning under uncertainty.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Courier New" panose="02070309020205020404" pitchFamily="49" charset="0"/>
              <a:buChar char="o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Replanning with MPC for local obstacle avoidance.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280"/>
              </a:spcBef>
              <a:buNone/>
              <a:tabLst>
                <a:tab pos="405130" algn="l"/>
                <a:tab pos="457200" algn="l"/>
              </a:tabLst>
            </a:pPr>
            <a:r>
              <a:rPr lang="en-I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V2X Communication Module: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Courier New" panose="02070309020205020404" pitchFamily="49" charset="0"/>
              <a:buChar char="o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groupcasting protocol with IR-HARQ retry schemes.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Courier New" panose="02070309020205020404" pitchFamily="49" charset="0"/>
              <a:buChar char="o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packet delay/loss scenarios in SUMO + CARLA bridge.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280"/>
              </a:spcBef>
              <a:buNone/>
              <a:tabLst>
                <a:tab pos="405130" algn="l"/>
                <a:tab pos="457200" algn="l"/>
              </a:tabLst>
            </a:pPr>
            <a:r>
              <a:rPr lang="en-I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Comfort and Control Module: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Courier New" panose="02070309020205020404" pitchFamily="49" charset="0"/>
              <a:buChar char="o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Integrate Full Velocity Difference (FVD) model with dynamic feedback gains.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Courier New" panose="02070309020205020404" pitchFamily="49" charset="0"/>
              <a:buChar char="o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STL to enforce safety zones and rule compliance.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280"/>
              </a:spcBef>
              <a:buNone/>
              <a:tabLst>
                <a:tab pos="405130" algn="l"/>
                <a:tab pos="457200" algn="l"/>
              </a:tabLst>
            </a:pPr>
            <a:r>
              <a:rPr lang="en-I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WSN Energy Management: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Courier New" panose="02070309020205020404" pitchFamily="49" charset="0"/>
              <a:buChar char="o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 RL-based clustering and MOISA for energy optimization.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Courier New" panose="02070309020205020404" pitchFamily="49" charset="0"/>
              <a:buChar char="o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NS-2/NS-3 to simulate network load and routing dynamics.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280"/>
              </a:spcBef>
              <a:buNone/>
              <a:tabLst>
                <a:tab pos="405130" algn="l"/>
                <a:tab pos="457200" algn="l"/>
              </a:tabLst>
            </a:pPr>
            <a:r>
              <a:rPr lang="en-I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Unified Decision and Logging Layer: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Courier New" panose="02070309020205020404" pitchFamily="49" charset="0"/>
              <a:buChar char="o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 centralized integration logic.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Courier New" panose="02070309020205020404" pitchFamily="49" charset="0"/>
              <a:buChar char="o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STL-based runtime monitors to verify policy actions.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7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Simulation Framework for Autonomous Vehicles 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p7" descr="C:\Users\welco_koih58\OneDrive\Desktop\downloa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85884" cy="1071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7"/>
          <p:cNvCxnSpPr/>
          <p:nvPr/>
        </p:nvCxnSpPr>
        <p:spPr>
          <a:xfrm>
            <a:off x="0" y="1142984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0" name="Google Shape;180;p7"/>
          <p:cNvCxnSpPr/>
          <p:nvPr/>
        </p:nvCxnSpPr>
        <p:spPr>
          <a:xfrm>
            <a:off x="0" y="6357958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81" name="Google Shape;181;p7" descr="Home - Information Science and Engineer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2430" y="0"/>
            <a:ext cx="1071570" cy="100010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7"/>
          <p:cNvSpPr txBox="1"/>
          <p:nvPr/>
        </p:nvSpPr>
        <p:spPr>
          <a:xfrm>
            <a:off x="1285884" y="175479"/>
            <a:ext cx="678654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1800">
              <a:solidFill>
                <a:srgbClr val="31859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08E82E6E-E147-EB6A-B679-9ADCD9361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>
            <a:extLst>
              <a:ext uri="{FF2B5EF4-FFF2-40B4-BE49-F238E27FC236}">
                <a16:creationId xmlns:a16="http://schemas.microsoft.com/office/drawing/2014/main" id="{E0C7797C-0DD1-EC50-061A-95B1C06A4F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Times New Roman"/>
              <a:buNone/>
            </a:pP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0"/>
          </a:p>
        </p:txBody>
      </p:sp>
      <p:sp>
        <p:nvSpPr>
          <p:cNvPr id="175" name="Google Shape;175;p7">
            <a:extLst>
              <a:ext uri="{FF2B5EF4-FFF2-40B4-BE49-F238E27FC236}">
                <a16:creationId xmlns:a16="http://schemas.microsoft.com/office/drawing/2014/main" id="{66E1EF17-74FF-B724-ADD3-D65F0BC71A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1170730"/>
            <a:ext cx="8686800" cy="4955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2000" b="1" dirty="0"/>
              <a:t>Deep Reinforcement Learning (PPO, SAC):</a:t>
            </a:r>
            <a:r>
              <a:rPr lang="en-IN" sz="2000" dirty="0"/>
              <a:t> Used for adaptive global path planning in dynamic environments.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i="1" dirty="0"/>
              <a:t>A and RRT* Algorithms:</a:t>
            </a:r>
            <a:r>
              <a:rPr lang="en-IN" sz="2000" dirty="0"/>
              <a:t>* Classical techniques for initial path estimation and deterministic route generation.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1" dirty="0"/>
              <a:t>Model Predictive Control (MPC):</a:t>
            </a:r>
            <a:r>
              <a:rPr lang="en-IN" sz="2000" dirty="0"/>
              <a:t> Applied for local real-time trajectory correction and obstacle avoidance.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1" dirty="0"/>
              <a:t>Full Velocity Difference (FVD) Model:</a:t>
            </a:r>
            <a:r>
              <a:rPr lang="en-IN" sz="2000" dirty="0"/>
              <a:t> Ensures passenger comfort by minimizing acceleration and deceleration fluctuations.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1" dirty="0"/>
              <a:t>Signal Temporal Logic (STL):</a:t>
            </a:r>
            <a:r>
              <a:rPr lang="en-IN" sz="2000" dirty="0"/>
              <a:t> Used for formal runtime verification of safety rules and </a:t>
            </a:r>
            <a:r>
              <a:rPr lang="en-IN" sz="2000" dirty="0" err="1"/>
              <a:t>behavioral</a:t>
            </a:r>
            <a:r>
              <a:rPr lang="en-IN" sz="2000" dirty="0"/>
              <a:t> constraints.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1" dirty="0"/>
              <a:t>IR-HARQ-Based V2X Groupcasting:</a:t>
            </a:r>
            <a:r>
              <a:rPr lang="en-IN" sz="2000" dirty="0"/>
              <a:t> Enhances communication reliability and responsiveness between vehicles using 5G/6G.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1" dirty="0"/>
              <a:t>MOISA (Multi-Objective Improved Seagull Algorithm):</a:t>
            </a:r>
            <a:r>
              <a:rPr lang="en-IN" sz="2000" dirty="0"/>
              <a:t> Optimizes energy-efficient routing and cluster formation in Wireless Sensor Networks (WSNs).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7">
            <a:extLst>
              <a:ext uri="{FF2B5EF4-FFF2-40B4-BE49-F238E27FC236}">
                <a16:creationId xmlns:a16="http://schemas.microsoft.com/office/drawing/2014/main" id="{850AC3F2-26E2-E3E3-62E7-F49BA49EFD4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Simulation Framework for Autonomous Vehicles 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7">
            <a:extLst>
              <a:ext uri="{FF2B5EF4-FFF2-40B4-BE49-F238E27FC236}">
                <a16:creationId xmlns:a16="http://schemas.microsoft.com/office/drawing/2014/main" id="{EEF3A80E-BCF5-3A47-4EBB-E8151CCF69A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p7" descr="C:\Users\welco_koih58\OneDrive\Desktop\download.jpg">
            <a:extLst>
              <a:ext uri="{FF2B5EF4-FFF2-40B4-BE49-F238E27FC236}">
                <a16:creationId xmlns:a16="http://schemas.microsoft.com/office/drawing/2014/main" id="{971604D1-F182-A46F-EFEC-6FACF37577B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85884" cy="1071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7">
            <a:extLst>
              <a:ext uri="{FF2B5EF4-FFF2-40B4-BE49-F238E27FC236}">
                <a16:creationId xmlns:a16="http://schemas.microsoft.com/office/drawing/2014/main" id="{B12E36F6-551B-9E22-4457-80832175EBD7}"/>
              </a:ext>
            </a:extLst>
          </p:cNvPr>
          <p:cNvCxnSpPr/>
          <p:nvPr/>
        </p:nvCxnSpPr>
        <p:spPr>
          <a:xfrm>
            <a:off x="0" y="1142984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0" name="Google Shape;180;p7">
            <a:extLst>
              <a:ext uri="{FF2B5EF4-FFF2-40B4-BE49-F238E27FC236}">
                <a16:creationId xmlns:a16="http://schemas.microsoft.com/office/drawing/2014/main" id="{465F3D41-606E-07D0-F218-0B79C67C51C2}"/>
              </a:ext>
            </a:extLst>
          </p:cNvPr>
          <p:cNvCxnSpPr/>
          <p:nvPr/>
        </p:nvCxnSpPr>
        <p:spPr>
          <a:xfrm>
            <a:off x="0" y="6357958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81" name="Google Shape;181;p7" descr="Home - Information Science and Engineering">
            <a:extLst>
              <a:ext uri="{FF2B5EF4-FFF2-40B4-BE49-F238E27FC236}">
                <a16:creationId xmlns:a16="http://schemas.microsoft.com/office/drawing/2014/main" id="{6390B2DD-35BA-E8DB-25EB-408725C3D13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2430" y="0"/>
            <a:ext cx="1071570" cy="100010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7">
            <a:extLst>
              <a:ext uri="{FF2B5EF4-FFF2-40B4-BE49-F238E27FC236}">
                <a16:creationId xmlns:a16="http://schemas.microsoft.com/office/drawing/2014/main" id="{7FD8B425-5BF2-CA57-64F1-80B6CED976E2}"/>
              </a:ext>
            </a:extLst>
          </p:cNvPr>
          <p:cNvSpPr txBox="1"/>
          <p:nvPr/>
        </p:nvSpPr>
        <p:spPr>
          <a:xfrm>
            <a:off x="1285884" y="361924"/>
            <a:ext cx="678654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Design/Algorithm/Techniques Used</a:t>
            </a:r>
            <a:endParaRPr lang="en-US" dirty="0">
              <a:solidFill>
                <a:srgbClr val="31859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1919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1266</Words>
  <Application>Microsoft Office PowerPoint</Application>
  <PresentationFormat>On-screen Show (4:3)</PresentationFormat>
  <Paragraphs>105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Times New Roman</vt:lpstr>
      <vt:lpstr>Office Theme</vt:lpstr>
      <vt:lpstr>||Jai Sri Gurudev || Adichunchanagiri Shikshana Trust(R.) SJC INSTITUTE OF TECHNOLOGY An Autonomous Institution under VTU from 2024-25 AICTE Approved, Accredited by NBA(CSE,ISE,ECE,ME,CV,AE) NAAC with A+ grade, QS I-Gauge Gold rated  P.B. No. 20, B.B. Road, Chikkaballapur- 562101, Karnataka. </vt:lpstr>
      <vt:lpstr>. </vt:lpstr>
      <vt:lpstr>. </vt:lpstr>
      <vt:lpstr>. </vt:lpstr>
      <vt:lpstr>. </vt:lpstr>
      <vt:lpstr>. </vt:lpstr>
      <vt:lpstr>. </vt:lpstr>
      <vt:lpstr>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Shravani R</dc:creator>
  <cp:lastModifiedBy>Pushpak Chakraborty</cp:lastModifiedBy>
  <cp:revision>4</cp:revision>
  <dcterms:created xsi:type="dcterms:W3CDTF">2024-11-26T16:02:16Z</dcterms:created>
  <dcterms:modified xsi:type="dcterms:W3CDTF">2025-05-22T02:15:25Z</dcterms:modified>
</cp:coreProperties>
</file>