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60" r:id="rId5"/>
    <p:sldId id="261" r:id="rId6"/>
    <p:sldId id="262" r:id="rId7"/>
    <p:sldId id="263" r:id="rId8"/>
    <p:sldId id="264" r:id="rId9"/>
    <p:sldId id="265" r:id="rId10"/>
    <p:sldId id="268" r:id="rId11"/>
    <p:sldId id="269" r:id="rId12"/>
    <p:sldId id="266" r:id="rId13"/>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A9783A-F526-4149-9563-DC441DCBB871}" type="datetimeFigureOut">
              <a:rPr lang="en-IN" smtClean="0"/>
              <a:t>17-02-2024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1C0ED-6951-406B-8A70-D61BC6BB1D8F}" type="slidenum">
              <a:rPr lang="en-IN" smtClean="0"/>
              <a:t>‹#›</a:t>
            </a:fld>
            <a:endParaRPr lang="en-IN"/>
          </a:p>
        </p:txBody>
      </p:sp>
    </p:spTree>
    <p:extLst>
      <p:ext uri="{BB962C8B-B14F-4D97-AF65-F5344CB8AC3E}">
        <p14:creationId xmlns:p14="http://schemas.microsoft.com/office/powerpoint/2010/main" val="802093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81C0ED-6951-406B-8A70-D61BC6BB1D8F}" type="slidenum">
              <a:rPr lang="en-IN" smtClean="0"/>
              <a:t>10</a:t>
            </a:fld>
            <a:endParaRPr lang="en-IN"/>
          </a:p>
        </p:txBody>
      </p:sp>
    </p:spTree>
    <p:extLst>
      <p:ext uri="{BB962C8B-B14F-4D97-AF65-F5344CB8AC3E}">
        <p14:creationId xmlns:p14="http://schemas.microsoft.com/office/powerpoint/2010/main" val="103682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9576" y="-197468"/>
            <a:ext cx="18297576" cy="10484468"/>
          </a:xfrm>
          <a:custGeom>
            <a:avLst/>
            <a:gdLst/>
            <a:ahLst/>
            <a:cxnLst/>
            <a:rect l="l" t="t" r="r" b="b"/>
            <a:pathLst>
              <a:path w="18297576" h="10484468">
                <a:moveTo>
                  <a:pt x="0" y="0"/>
                </a:moveTo>
                <a:lnTo>
                  <a:pt x="18297576" y="0"/>
                </a:lnTo>
                <a:lnTo>
                  <a:pt x="18297576" y="10484468"/>
                </a:lnTo>
                <a:lnTo>
                  <a:pt x="0" y="10484468"/>
                </a:lnTo>
                <a:lnTo>
                  <a:pt x="0" y="0"/>
                </a:lnTo>
                <a:close/>
              </a:path>
            </a:pathLst>
          </a:custGeom>
          <a:blipFill>
            <a:blip r:embed="rId2"/>
            <a:stretch>
              <a:fillRect t="-14505" b="-4693"/>
            </a:stretch>
          </a:blipFill>
        </p:spPr>
      </p:sp>
      <p:grpSp>
        <p:nvGrpSpPr>
          <p:cNvPr id="3" name="Group 3"/>
          <p:cNvGrpSpPr/>
          <p:nvPr/>
        </p:nvGrpSpPr>
        <p:grpSpPr>
          <a:xfrm>
            <a:off x="0" y="-197468"/>
            <a:ext cx="18288000" cy="10484468"/>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001E44">
                <a:alpha val="60000"/>
              </a:srgbClr>
            </a:solidFill>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grpSp>
        <p:nvGrpSpPr>
          <p:cNvPr id="6" name="Group 6"/>
          <p:cNvGrpSpPr/>
          <p:nvPr/>
        </p:nvGrpSpPr>
        <p:grpSpPr>
          <a:xfrm>
            <a:off x="228600" y="863644"/>
            <a:ext cx="8915400" cy="2452667"/>
            <a:chOff x="-160723" y="-28575"/>
            <a:chExt cx="11887200" cy="3270223"/>
          </a:xfrm>
        </p:grpSpPr>
        <p:sp>
          <p:nvSpPr>
            <p:cNvPr id="7" name="TextBox 7"/>
            <p:cNvSpPr txBox="1"/>
            <p:nvPr/>
          </p:nvSpPr>
          <p:spPr>
            <a:xfrm>
              <a:off x="0" y="-28575"/>
              <a:ext cx="11726477" cy="2485040"/>
            </a:xfrm>
            <a:prstGeom prst="rect">
              <a:avLst/>
            </a:prstGeom>
          </p:spPr>
          <p:txBody>
            <a:bodyPr lIns="0" tIns="0" rIns="0" bIns="0" rtlCol="0" anchor="t">
              <a:spAutoFit/>
            </a:bodyPr>
            <a:lstStyle/>
            <a:p>
              <a:pPr algn="ctr">
                <a:lnSpc>
                  <a:spcPts val="7454"/>
                </a:lnSpc>
              </a:pPr>
              <a:r>
                <a:rPr lang="en-US" sz="6011" dirty="0">
                  <a:solidFill>
                    <a:srgbClr val="FFFFFF"/>
                  </a:solidFill>
                  <a:latin typeface="Times New Roman" panose="02020603050405020304" pitchFamily="18" charset="0"/>
                  <a:cs typeface="Times New Roman" panose="02020603050405020304" pitchFamily="18" charset="0"/>
                </a:rPr>
                <a:t>Multilingual voice control of automotive equipment's</a:t>
              </a:r>
            </a:p>
          </p:txBody>
        </p:sp>
        <p:sp>
          <p:nvSpPr>
            <p:cNvPr id="8" name="TextBox 8"/>
            <p:cNvSpPr txBox="1"/>
            <p:nvPr/>
          </p:nvSpPr>
          <p:spPr>
            <a:xfrm>
              <a:off x="-160723" y="2646699"/>
              <a:ext cx="11726477" cy="594949"/>
            </a:xfrm>
            <a:prstGeom prst="rect">
              <a:avLst/>
            </a:prstGeom>
          </p:spPr>
          <p:txBody>
            <a:bodyPr lIns="0" tIns="0" rIns="0" bIns="0" rtlCol="0" anchor="t">
              <a:spAutoFit/>
            </a:bodyPr>
            <a:lstStyle/>
            <a:p>
              <a:pPr algn="ctr">
                <a:lnSpc>
                  <a:spcPts val="3727"/>
                </a:lnSpc>
              </a:pPr>
              <a:r>
                <a:rPr lang="en-US" sz="3005" dirty="0">
                  <a:solidFill>
                    <a:srgbClr val="FFFFFF"/>
                  </a:solidFill>
                  <a:latin typeface="Times New Roman" panose="02020603050405020304" pitchFamily="18" charset="0"/>
                  <a:cs typeface="Times New Roman" panose="02020603050405020304" pitchFamily="18" charset="0"/>
                </a:rPr>
                <a:t>"The Ultimate Idea of Communication"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933D1C38-5924-BB32-CF87-C0620440BFE2}"/>
            </a:ext>
          </a:extLst>
        </p:cNvPr>
        <p:cNvGrpSpPr/>
        <p:nvPr/>
      </p:nvGrpSpPr>
      <p:grpSpPr>
        <a:xfrm>
          <a:off x="0" y="0"/>
          <a:ext cx="0" cy="0"/>
          <a:chOff x="0" y="0"/>
          <a:chExt cx="0" cy="0"/>
        </a:xfrm>
      </p:grpSpPr>
      <p:sp>
        <p:nvSpPr>
          <p:cNvPr id="3" name="Freeform 3">
            <a:extLst>
              <a:ext uri="{FF2B5EF4-FFF2-40B4-BE49-F238E27FC236}">
                <a16:creationId xmlns:a16="http://schemas.microsoft.com/office/drawing/2014/main" id="{A90B5A5A-CC0C-01DD-75BF-3EB35E4F506E}"/>
              </a:ext>
            </a:extLst>
          </p:cNvPr>
          <p:cNvSpPr/>
          <p:nvPr/>
        </p:nvSpPr>
        <p:spPr>
          <a:xfrm>
            <a:off x="28575" y="9525"/>
            <a:ext cx="18287996" cy="10287000"/>
          </a:xfrm>
          <a:custGeom>
            <a:avLst/>
            <a:gdLst/>
            <a:ahLst/>
            <a:cxnLst/>
            <a:rect l="l" t="t" r="r" b="b"/>
            <a:pathLst>
              <a:path w="4816592" h="2709333">
                <a:moveTo>
                  <a:pt x="0" y="0"/>
                </a:moveTo>
                <a:lnTo>
                  <a:pt x="4816592" y="0"/>
                </a:lnTo>
                <a:lnTo>
                  <a:pt x="4816592" y="2709333"/>
                </a:lnTo>
                <a:lnTo>
                  <a:pt x="0" y="2709333"/>
                </a:lnTo>
                <a:close/>
              </a:path>
            </a:pathLst>
          </a:custGeom>
          <a:solidFill>
            <a:srgbClr val="001E44">
              <a:alpha val="60000"/>
            </a:srgbClr>
          </a:solidFill>
        </p:spPr>
      </p:sp>
      <p:sp>
        <p:nvSpPr>
          <p:cNvPr id="4" name="TextBox 4">
            <a:extLst>
              <a:ext uri="{FF2B5EF4-FFF2-40B4-BE49-F238E27FC236}">
                <a16:creationId xmlns:a16="http://schemas.microsoft.com/office/drawing/2014/main" id="{9150013E-93C7-8DE7-B9AE-A91E7CDA82BE}"/>
              </a:ext>
            </a:extLst>
          </p:cNvPr>
          <p:cNvSpPr txBox="1"/>
          <p:nvPr/>
        </p:nvSpPr>
        <p:spPr>
          <a:xfrm>
            <a:off x="0" y="647700"/>
            <a:ext cx="18288000" cy="10431661"/>
          </a:xfrm>
          <a:prstGeom prst="rect">
            <a:avLst/>
          </a:prstGeom>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sp>
        <p:nvSpPr>
          <p:cNvPr id="8" name="TextBox 8">
            <a:extLst>
              <a:ext uri="{FF2B5EF4-FFF2-40B4-BE49-F238E27FC236}">
                <a16:creationId xmlns:a16="http://schemas.microsoft.com/office/drawing/2014/main" id="{05B01F1F-96BD-B17E-9A17-78F0D63B8AFC}"/>
              </a:ext>
            </a:extLst>
          </p:cNvPr>
          <p:cNvSpPr txBox="1"/>
          <p:nvPr/>
        </p:nvSpPr>
        <p:spPr>
          <a:xfrm>
            <a:off x="718653" y="616631"/>
            <a:ext cx="10460771" cy="1072409"/>
          </a:xfrm>
          <a:prstGeom prst="rect">
            <a:avLst/>
          </a:prstGeom>
        </p:spPr>
        <p:txBody>
          <a:bodyPr lIns="0" tIns="0" rIns="0" bIns="0" rtlCol="0" anchor="t">
            <a:spAutoFit/>
          </a:bodyPr>
          <a:lstStyle/>
          <a:p>
            <a:pPr>
              <a:lnSpc>
                <a:spcPts val="8928"/>
              </a:lnSpc>
            </a:pPr>
            <a:r>
              <a:rPr lang="en-US" sz="7200" b="1" i="1" dirty="0">
                <a:solidFill>
                  <a:srgbClr val="FFFFFF"/>
                </a:solidFill>
                <a:latin typeface="Times New Roman" panose="02020603050405020304" pitchFamily="18" charset="0"/>
                <a:cs typeface="Times New Roman" panose="02020603050405020304" pitchFamily="18" charset="0"/>
              </a:rPr>
              <a:t>Use-Case</a:t>
            </a:r>
          </a:p>
        </p:txBody>
      </p:sp>
      <p:sp>
        <p:nvSpPr>
          <p:cNvPr id="12" name="AutoShape 12">
            <a:extLst>
              <a:ext uri="{FF2B5EF4-FFF2-40B4-BE49-F238E27FC236}">
                <a16:creationId xmlns:a16="http://schemas.microsoft.com/office/drawing/2014/main" id="{C0AA4ECB-BFC4-4502-3075-2850250DDA21}"/>
              </a:ext>
            </a:extLst>
          </p:cNvPr>
          <p:cNvSpPr/>
          <p:nvPr/>
        </p:nvSpPr>
        <p:spPr>
          <a:xfrm flipV="1">
            <a:off x="1752600" y="2469694"/>
            <a:ext cx="332" cy="2280321"/>
          </a:xfrm>
          <a:prstGeom prst="line">
            <a:avLst/>
          </a:prstGeom>
          <a:ln w="76200" cap="flat">
            <a:solidFill>
              <a:srgbClr val="59CDFF"/>
            </a:solidFill>
            <a:prstDash val="solid"/>
            <a:headEnd type="none" w="sm" len="sm"/>
            <a:tailEnd type="none" w="sm" len="sm"/>
          </a:ln>
        </p:spPr>
        <p:txBody>
          <a:bodyPr/>
          <a:lstStyle/>
          <a:p>
            <a:endParaRPr lang="en-IN" dirty="0"/>
          </a:p>
        </p:txBody>
      </p:sp>
      <p:grpSp>
        <p:nvGrpSpPr>
          <p:cNvPr id="33" name="Group 32">
            <a:extLst>
              <a:ext uri="{FF2B5EF4-FFF2-40B4-BE49-F238E27FC236}">
                <a16:creationId xmlns:a16="http://schemas.microsoft.com/office/drawing/2014/main" id="{D18EDAC9-523F-7CB9-079A-CE09DCA825C7}"/>
              </a:ext>
            </a:extLst>
          </p:cNvPr>
          <p:cNvGrpSpPr/>
          <p:nvPr/>
        </p:nvGrpSpPr>
        <p:grpSpPr>
          <a:xfrm>
            <a:off x="1066800" y="2418244"/>
            <a:ext cx="16704708" cy="6982701"/>
            <a:chOff x="1066800" y="1863014"/>
            <a:chExt cx="16704708" cy="6982701"/>
          </a:xfrm>
        </p:grpSpPr>
        <p:grpSp>
          <p:nvGrpSpPr>
            <p:cNvPr id="9" name="Group 9">
              <a:extLst>
                <a:ext uri="{FF2B5EF4-FFF2-40B4-BE49-F238E27FC236}">
                  <a16:creationId xmlns:a16="http://schemas.microsoft.com/office/drawing/2014/main" id="{6A5E3926-26DF-930B-18C7-33A71397CC38}"/>
                </a:ext>
              </a:extLst>
            </p:cNvPr>
            <p:cNvGrpSpPr/>
            <p:nvPr/>
          </p:nvGrpSpPr>
          <p:grpSpPr>
            <a:xfrm>
              <a:off x="1066800" y="1863014"/>
              <a:ext cx="7251729" cy="2655049"/>
              <a:chOff x="0" y="-38100"/>
              <a:chExt cx="2110305" cy="772639"/>
            </a:xfrm>
          </p:grpSpPr>
          <p:sp>
            <p:nvSpPr>
              <p:cNvPr id="10" name="Freeform 10">
                <a:extLst>
                  <a:ext uri="{FF2B5EF4-FFF2-40B4-BE49-F238E27FC236}">
                    <a16:creationId xmlns:a16="http://schemas.microsoft.com/office/drawing/2014/main" id="{D96587B0-0088-8BE9-4C55-9133FE3143C3}"/>
                  </a:ext>
                </a:extLst>
              </p:cNvPr>
              <p:cNvSpPr/>
              <p:nvPr/>
            </p:nvSpPr>
            <p:spPr>
              <a:xfrm>
                <a:off x="199574" y="-19240"/>
                <a:ext cx="1910731" cy="661234"/>
              </a:xfrm>
              <a:custGeom>
                <a:avLst/>
                <a:gdLst/>
                <a:ahLst/>
                <a:cxnLst/>
                <a:rect l="l" t="t" r="r" b="b"/>
                <a:pathLst>
                  <a:path w="1978474" h="734539">
                    <a:moveTo>
                      <a:pt x="0" y="0"/>
                    </a:moveTo>
                    <a:lnTo>
                      <a:pt x="1978474" y="0"/>
                    </a:lnTo>
                    <a:lnTo>
                      <a:pt x="1978474" y="734539"/>
                    </a:lnTo>
                    <a:lnTo>
                      <a:pt x="0" y="734539"/>
                    </a:lnTo>
                    <a:close/>
                  </a:path>
                </a:pathLst>
              </a:custGeom>
              <a:solidFill>
                <a:srgbClr val="13B8FF">
                  <a:alpha val="29804"/>
                </a:srgbClr>
              </a:solidFill>
            </p:spPr>
            <p:txBody>
              <a:bodyPr/>
              <a:lstStyle/>
              <a:p>
                <a:endParaRPr lang="en-IN" dirty="0"/>
              </a:p>
            </p:txBody>
          </p:sp>
          <p:sp>
            <p:nvSpPr>
              <p:cNvPr id="11" name="TextBox 11">
                <a:extLst>
                  <a:ext uri="{FF2B5EF4-FFF2-40B4-BE49-F238E27FC236}">
                    <a16:creationId xmlns:a16="http://schemas.microsoft.com/office/drawing/2014/main" id="{2E416660-477A-0376-D42F-ACE519DB5430}"/>
                  </a:ext>
                </a:extLst>
              </p:cNvPr>
              <p:cNvSpPr txBox="1"/>
              <p:nvPr/>
            </p:nvSpPr>
            <p:spPr>
              <a:xfrm>
                <a:off x="0" y="-38100"/>
                <a:ext cx="1978474" cy="772639"/>
              </a:xfrm>
              <a:prstGeom prst="rect">
                <a:avLst/>
              </a:prstGeom>
            </p:spPr>
            <p:txBody>
              <a:bodyPr lIns="50800" tIns="50800" rIns="50800" bIns="50800" rtlCol="0" anchor="ctr"/>
              <a:lstStyle/>
              <a:p>
                <a:pPr algn="ctr">
                  <a:lnSpc>
                    <a:spcPts val="2659"/>
                  </a:lnSpc>
                </a:pPr>
                <a:endParaRPr>
                  <a:latin typeface="Times New Roman" panose="02020603050405020304" pitchFamily="18" charset="0"/>
                  <a:cs typeface="Times New Roman" panose="02020603050405020304" pitchFamily="18" charset="0"/>
                </a:endParaRPr>
              </a:p>
            </p:txBody>
          </p:sp>
        </p:grpSp>
        <p:grpSp>
          <p:nvGrpSpPr>
            <p:cNvPr id="14" name="Group 14">
              <a:extLst>
                <a:ext uri="{FF2B5EF4-FFF2-40B4-BE49-F238E27FC236}">
                  <a16:creationId xmlns:a16="http://schemas.microsoft.com/office/drawing/2014/main" id="{E22B779E-A365-BC61-E801-6600ECAC3691}"/>
                </a:ext>
              </a:extLst>
            </p:cNvPr>
            <p:cNvGrpSpPr/>
            <p:nvPr/>
          </p:nvGrpSpPr>
          <p:grpSpPr>
            <a:xfrm>
              <a:off x="1743067" y="4457001"/>
              <a:ext cx="16028441" cy="2924840"/>
              <a:chOff x="-12306304" y="-174566"/>
              <a:chExt cx="21371253" cy="3899786"/>
            </a:xfrm>
          </p:grpSpPr>
          <p:grpSp>
            <p:nvGrpSpPr>
              <p:cNvPr id="15" name="Group 15">
                <a:extLst>
                  <a:ext uri="{FF2B5EF4-FFF2-40B4-BE49-F238E27FC236}">
                    <a16:creationId xmlns:a16="http://schemas.microsoft.com/office/drawing/2014/main" id="{0FA37C16-D052-F593-A32D-75EC124C90FD}"/>
                  </a:ext>
                </a:extLst>
              </p:cNvPr>
              <p:cNvGrpSpPr/>
              <p:nvPr/>
            </p:nvGrpSpPr>
            <p:grpSpPr>
              <a:xfrm>
                <a:off x="-12306299" y="-174566"/>
                <a:ext cx="21371248" cy="3899786"/>
                <a:chOff x="-2685916" y="-38100"/>
                <a:chExt cx="4664390" cy="851149"/>
              </a:xfrm>
            </p:grpSpPr>
            <p:sp>
              <p:nvSpPr>
                <p:cNvPr id="16" name="Freeform 16">
                  <a:extLst>
                    <a:ext uri="{FF2B5EF4-FFF2-40B4-BE49-F238E27FC236}">
                      <a16:creationId xmlns:a16="http://schemas.microsoft.com/office/drawing/2014/main" id="{D359D706-217F-4624-A134-3E4EC71B857B}"/>
                    </a:ext>
                  </a:extLst>
                </p:cNvPr>
                <p:cNvSpPr/>
                <p:nvPr/>
              </p:nvSpPr>
              <p:spPr>
                <a:xfrm>
                  <a:off x="-2685916" y="93745"/>
                  <a:ext cx="1978474" cy="719304"/>
                </a:xfrm>
                <a:custGeom>
                  <a:avLst/>
                  <a:gdLst/>
                  <a:ahLst/>
                  <a:cxnLst/>
                  <a:rect l="l" t="t" r="r" b="b"/>
                  <a:pathLst>
                    <a:path w="1978474" h="537754">
                      <a:moveTo>
                        <a:pt x="0" y="0"/>
                      </a:moveTo>
                      <a:lnTo>
                        <a:pt x="1978474" y="0"/>
                      </a:lnTo>
                      <a:lnTo>
                        <a:pt x="1978474" y="537754"/>
                      </a:lnTo>
                      <a:lnTo>
                        <a:pt x="0" y="537754"/>
                      </a:lnTo>
                      <a:close/>
                    </a:path>
                  </a:pathLst>
                </a:custGeom>
                <a:solidFill>
                  <a:srgbClr val="13B8FF">
                    <a:alpha val="29804"/>
                  </a:srgbClr>
                </a:solidFill>
              </p:spPr>
            </p:sp>
            <p:sp>
              <p:nvSpPr>
                <p:cNvPr id="17" name="TextBox 17">
                  <a:extLst>
                    <a:ext uri="{FF2B5EF4-FFF2-40B4-BE49-F238E27FC236}">
                      <a16:creationId xmlns:a16="http://schemas.microsoft.com/office/drawing/2014/main" id="{402D989B-8542-D43E-0A6B-06211D4A3FF5}"/>
                    </a:ext>
                  </a:extLst>
                </p:cNvPr>
                <p:cNvSpPr txBox="1"/>
                <p:nvPr/>
              </p:nvSpPr>
              <p:spPr>
                <a:xfrm>
                  <a:off x="0" y="-38100"/>
                  <a:ext cx="1978474" cy="575854"/>
                </a:xfrm>
                <a:prstGeom prst="rect">
                  <a:avLst/>
                </a:prstGeom>
              </p:spPr>
              <p:txBody>
                <a:bodyPr lIns="50800" tIns="50800" rIns="50800" bIns="50800" rtlCol="0" anchor="ctr"/>
                <a:lstStyle/>
                <a:p>
                  <a:pPr algn="ctr">
                    <a:lnSpc>
                      <a:spcPts val="2659"/>
                    </a:lnSpc>
                  </a:pPr>
                  <a:endParaRPr>
                    <a:latin typeface="Times New Roman" panose="02020603050405020304" pitchFamily="18" charset="0"/>
                    <a:cs typeface="Times New Roman" panose="02020603050405020304" pitchFamily="18" charset="0"/>
                  </a:endParaRPr>
                </a:p>
              </p:txBody>
            </p:sp>
          </p:grpSp>
          <p:sp>
            <p:nvSpPr>
              <p:cNvPr id="18" name="AutoShape 18">
                <a:extLst>
                  <a:ext uri="{FF2B5EF4-FFF2-40B4-BE49-F238E27FC236}">
                    <a16:creationId xmlns:a16="http://schemas.microsoft.com/office/drawing/2014/main" id="{F1C99C3C-7FB0-3FC3-0752-0D265B989CD4}"/>
                  </a:ext>
                </a:extLst>
              </p:cNvPr>
              <p:cNvSpPr/>
              <p:nvPr/>
            </p:nvSpPr>
            <p:spPr>
              <a:xfrm flipV="1">
                <a:off x="-12306304" y="429519"/>
                <a:ext cx="12711" cy="3295699"/>
              </a:xfrm>
              <a:prstGeom prst="line">
                <a:avLst/>
              </a:prstGeom>
              <a:ln w="101600" cap="flat">
                <a:solidFill>
                  <a:srgbClr val="59CDFF"/>
                </a:solidFill>
                <a:prstDash val="solid"/>
                <a:headEnd type="none" w="sm" len="sm"/>
                <a:tailEnd type="none" w="sm" len="sm"/>
              </a:ln>
            </p:spPr>
          </p:sp>
          <p:sp>
            <p:nvSpPr>
              <p:cNvPr id="19" name="TextBox 19">
                <a:extLst>
                  <a:ext uri="{FF2B5EF4-FFF2-40B4-BE49-F238E27FC236}">
                    <a16:creationId xmlns:a16="http://schemas.microsoft.com/office/drawing/2014/main" id="{5A212A12-8F00-A46E-BFD9-E635D95F11E4}"/>
                  </a:ext>
                </a:extLst>
              </p:cNvPr>
              <p:cNvSpPr txBox="1"/>
              <p:nvPr/>
            </p:nvSpPr>
            <p:spPr>
              <a:xfrm>
                <a:off x="-11450516" y="740162"/>
                <a:ext cx="7691321" cy="2265064"/>
              </a:xfrm>
              <a:prstGeom prst="rect">
                <a:avLst/>
              </a:prstGeom>
            </p:spPr>
            <p:txBody>
              <a:bodyPr wrap="square" lIns="0" tIns="0" rIns="0" bIns="0" rtlCol="0" anchor="t">
                <a:spAutoFit/>
              </a:bodyPr>
              <a:lstStyle/>
              <a:p>
                <a:pPr algn="just">
                  <a:lnSpc>
                    <a:spcPts val="2700"/>
                  </a:lnSpc>
                </a:pPr>
                <a:r>
                  <a:rPr lang="en-US" sz="2000" b="1" u="sng" dirty="0">
                    <a:solidFill>
                      <a:srgbClr val="FFFFFF"/>
                    </a:solidFill>
                    <a:latin typeface="Times New Roman" panose="02020603050405020304" pitchFamily="18" charset="0"/>
                    <a:cs typeface="Times New Roman" panose="02020603050405020304" pitchFamily="18" charset="0"/>
                  </a:rPr>
                  <a:t>Scalability </a:t>
                </a:r>
              </a:p>
              <a:p>
                <a:pPr marL="285750" indent="-285750" algn="just">
                  <a:lnSpc>
                    <a:spcPts val="2700"/>
                  </a:lnSpc>
                  <a:buFont typeface="Arial" panose="020B0604020202020204" pitchFamily="34" charset="0"/>
                  <a:buChar char="•"/>
                </a:pPr>
                <a:r>
                  <a:rPr lang="en-US" dirty="0">
                    <a:solidFill>
                      <a:srgbClr val="FFFFFF"/>
                    </a:solidFill>
                    <a:latin typeface="Times New Roman" panose="02020603050405020304" pitchFamily="18" charset="0"/>
                    <a:cs typeface="Times New Roman" panose="02020603050405020304" pitchFamily="18" charset="0"/>
                  </a:rPr>
                  <a:t>Market Potential</a:t>
                </a:r>
              </a:p>
              <a:p>
                <a:pPr marL="285750" indent="-285750" algn="just">
                  <a:lnSpc>
                    <a:spcPts val="2700"/>
                  </a:lnSpc>
                  <a:buFont typeface="Arial" panose="020B0604020202020204" pitchFamily="34" charset="0"/>
                  <a:buChar char="•"/>
                </a:pPr>
                <a:r>
                  <a:rPr lang="en-US" sz="1800" dirty="0">
                    <a:solidFill>
                      <a:srgbClr val="FFFFFF"/>
                    </a:solidFill>
                    <a:latin typeface="Times New Roman" panose="02020603050405020304" pitchFamily="18" charset="0"/>
                    <a:cs typeface="Times New Roman" panose="02020603050405020304" pitchFamily="18" charset="0"/>
                  </a:rPr>
                  <a:t>Segmentation </a:t>
                </a:r>
                <a:endParaRPr lang="en-US" dirty="0">
                  <a:solidFill>
                    <a:srgbClr val="FFFFFF"/>
                  </a:solidFill>
                  <a:latin typeface="Times New Roman" panose="02020603050405020304" pitchFamily="18" charset="0"/>
                  <a:cs typeface="Times New Roman" panose="02020603050405020304" pitchFamily="18" charset="0"/>
                </a:endParaRPr>
              </a:p>
              <a:p>
                <a:pPr marL="285750" indent="-285750" algn="just">
                  <a:lnSpc>
                    <a:spcPts val="2700"/>
                  </a:lnSpc>
                  <a:buFont typeface="Arial" panose="020B0604020202020204" pitchFamily="34" charset="0"/>
                  <a:buChar char="•"/>
                </a:pPr>
                <a:r>
                  <a:rPr lang="en-US" sz="1800" dirty="0">
                    <a:solidFill>
                      <a:srgbClr val="FFFFFF"/>
                    </a:solidFill>
                    <a:latin typeface="Times New Roman" panose="02020603050405020304" pitchFamily="18" charset="0"/>
                    <a:cs typeface="Times New Roman" panose="02020603050405020304" pitchFamily="18" charset="0"/>
                  </a:rPr>
                  <a:t>Target Users/Customers </a:t>
                </a:r>
                <a:endParaRPr lang="en-US" dirty="0">
                  <a:solidFill>
                    <a:srgbClr val="FFFFFF"/>
                  </a:solidFill>
                  <a:latin typeface="Times New Roman" panose="02020603050405020304" pitchFamily="18" charset="0"/>
                  <a:cs typeface="Times New Roman" panose="02020603050405020304" pitchFamily="18" charset="0"/>
                </a:endParaRPr>
              </a:p>
              <a:p>
                <a:pPr marL="285750" indent="-285750" algn="just">
                  <a:lnSpc>
                    <a:spcPts val="2700"/>
                  </a:lnSpc>
                  <a:buFont typeface="Arial" panose="020B0604020202020204" pitchFamily="34" charset="0"/>
                  <a:buChar char="•"/>
                </a:pPr>
                <a:r>
                  <a:rPr lang="en-US" sz="1800" dirty="0">
                    <a:solidFill>
                      <a:srgbClr val="FFFFFF"/>
                    </a:solidFill>
                    <a:latin typeface="Times New Roman" panose="02020603050405020304" pitchFamily="18" charset="0"/>
                    <a:cs typeface="Times New Roman" panose="02020603050405020304" pitchFamily="18" charset="0"/>
                  </a:rPr>
                  <a:t>Competitive Advantage</a:t>
                </a:r>
              </a:p>
            </p:txBody>
          </p:sp>
        </p:grpSp>
        <p:grpSp>
          <p:nvGrpSpPr>
            <p:cNvPr id="20" name="Group 20">
              <a:extLst>
                <a:ext uri="{FF2B5EF4-FFF2-40B4-BE49-F238E27FC236}">
                  <a16:creationId xmlns:a16="http://schemas.microsoft.com/office/drawing/2014/main" id="{08B31E87-B7E5-D26B-D2E6-1765703CF323}"/>
                </a:ext>
              </a:extLst>
            </p:cNvPr>
            <p:cNvGrpSpPr/>
            <p:nvPr/>
          </p:nvGrpSpPr>
          <p:grpSpPr>
            <a:xfrm>
              <a:off x="10166863" y="1906235"/>
              <a:ext cx="7604645" cy="6939480"/>
              <a:chOff x="-1074577" y="-6788765"/>
              <a:chExt cx="10139526" cy="9252641"/>
            </a:xfrm>
          </p:grpSpPr>
          <p:grpSp>
            <p:nvGrpSpPr>
              <p:cNvPr id="21" name="Group 21">
                <a:extLst>
                  <a:ext uri="{FF2B5EF4-FFF2-40B4-BE49-F238E27FC236}">
                    <a16:creationId xmlns:a16="http://schemas.microsoft.com/office/drawing/2014/main" id="{9207302E-8136-195E-DDF4-3D8697BDF2F9}"/>
                  </a:ext>
                </a:extLst>
              </p:cNvPr>
              <p:cNvGrpSpPr/>
              <p:nvPr/>
            </p:nvGrpSpPr>
            <p:grpSpPr>
              <a:xfrm>
                <a:off x="-1074576" y="-6788765"/>
                <a:ext cx="10139525" cy="9252641"/>
                <a:chOff x="-234532" y="-1481684"/>
                <a:chExt cx="2213006" cy="2019438"/>
              </a:xfrm>
            </p:grpSpPr>
            <p:sp>
              <p:nvSpPr>
                <p:cNvPr id="22" name="Freeform 22">
                  <a:extLst>
                    <a:ext uri="{FF2B5EF4-FFF2-40B4-BE49-F238E27FC236}">
                      <a16:creationId xmlns:a16="http://schemas.microsoft.com/office/drawing/2014/main" id="{3A55ED70-9E5D-BC30-0F52-70BBB87BCB7F}"/>
                    </a:ext>
                  </a:extLst>
                </p:cNvPr>
                <p:cNvSpPr/>
                <p:nvPr/>
              </p:nvSpPr>
              <p:spPr>
                <a:xfrm>
                  <a:off x="-234532" y="-1481684"/>
                  <a:ext cx="1978474" cy="671674"/>
                </a:xfrm>
                <a:custGeom>
                  <a:avLst/>
                  <a:gdLst/>
                  <a:ahLst/>
                  <a:cxnLst/>
                  <a:rect l="l" t="t" r="r" b="b"/>
                  <a:pathLst>
                    <a:path w="1978474" h="537754">
                      <a:moveTo>
                        <a:pt x="0" y="0"/>
                      </a:moveTo>
                      <a:lnTo>
                        <a:pt x="1978474" y="0"/>
                      </a:lnTo>
                      <a:lnTo>
                        <a:pt x="1978474" y="537754"/>
                      </a:lnTo>
                      <a:lnTo>
                        <a:pt x="0" y="537754"/>
                      </a:lnTo>
                      <a:close/>
                    </a:path>
                  </a:pathLst>
                </a:custGeom>
                <a:solidFill>
                  <a:srgbClr val="13B8FF">
                    <a:alpha val="29804"/>
                  </a:srgbClr>
                </a:solidFill>
              </p:spPr>
            </p:sp>
            <p:sp>
              <p:nvSpPr>
                <p:cNvPr id="23" name="TextBox 23">
                  <a:extLst>
                    <a:ext uri="{FF2B5EF4-FFF2-40B4-BE49-F238E27FC236}">
                      <a16:creationId xmlns:a16="http://schemas.microsoft.com/office/drawing/2014/main" id="{2EAB80D9-F230-CF27-7C49-54379375F45A}"/>
                    </a:ext>
                  </a:extLst>
                </p:cNvPr>
                <p:cNvSpPr txBox="1"/>
                <p:nvPr/>
              </p:nvSpPr>
              <p:spPr>
                <a:xfrm>
                  <a:off x="0" y="-38100"/>
                  <a:ext cx="1978474" cy="575854"/>
                </a:xfrm>
                <a:prstGeom prst="rect">
                  <a:avLst/>
                </a:prstGeom>
              </p:spPr>
              <p:txBody>
                <a:bodyPr lIns="50800" tIns="50800" rIns="50800" bIns="50800" rtlCol="0" anchor="ctr"/>
                <a:lstStyle/>
                <a:p>
                  <a:pPr algn="ctr">
                    <a:lnSpc>
                      <a:spcPts val="2659"/>
                    </a:lnSpc>
                  </a:pPr>
                  <a:endParaRPr>
                    <a:latin typeface="Times New Roman" panose="02020603050405020304" pitchFamily="18" charset="0"/>
                    <a:cs typeface="Times New Roman" panose="02020603050405020304" pitchFamily="18" charset="0"/>
                  </a:endParaRPr>
                </a:p>
              </p:txBody>
            </p:sp>
          </p:grpSp>
          <p:sp>
            <p:nvSpPr>
              <p:cNvPr id="24" name="AutoShape 24">
                <a:extLst>
                  <a:ext uri="{FF2B5EF4-FFF2-40B4-BE49-F238E27FC236}">
                    <a16:creationId xmlns:a16="http://schemas.microsoft.com/office/drawing/2014/main" id="{27C9EEFC-B33E-9044-B7DF-491996ACC139}"/>
                  </a:ext>
                </a:extLst>
              </p:cNvPr>
              <p:cNvSpPr/>
              <p:nvPr/>
            </p:nvSpPr>
            <p:spPr>
              <a:xfrm rot="16200000">
                <a:off x="-2584795" y="-5240571"/>
                <a:ext cx="3020439" cy="4"/>
              </a:xfrm>
              <a:prstGeom prst="line">
                <a:avLst/>
              </a:prstGeom>
              <a:ln w="101600" cap="flat">
                <a:solidFill>
                  <a:srgbClr val="59CDFF"/>
                </a:solidFill>
                <a:prstDash val="solid"/>
                <a:headEnd type="none" w="sm" len="sm"/>
                <a:tailEnd type="none" w="sm" len="sm"/>
              </a:ln>
            </p:spPr>
          </p:sp>
          <p:sp>
            <p:nvSpPr>
              <p:cNvPr id="25" name="TextBox 25">
                <a:extLst>
                  <a:ext uri="{FF2B5EF4-FFF2-40B4-BE49-F238E27FC236}">
                    <a16:creationId xmlns:a16="http://schemas.microsoft.com/office/drawing/2014/main" id="{D0119EFA-E095-2F52-4D78-D9D14C913AB0}"/>
                  </a:ext>
                </a:extLst>
              </p:cNvPr>
              <p:cNvSpPr txBox="1"/>
              <p:nvPr/>
            </p:nvSpPr>
            <p:spPr>
              <a:xfrm>
                <a:off x="723835" y="-6579050"/>
                <a:ext cx="7068418" cy="2726730"/>
              </a:xfrm>
              <a:prstGeom prst="rect">
                <a:avLst/>
              </a:prstGeom>
            </p:spPr>
            <p:txBody>
              <a:bodyPr lIns="0" tIns="0" rIns="0" bIns="0" rtlCol="0" anchor="t">
                <a:spAutoFit/>
              </a:bodyPr>
              <a:lstStyle/>
              <a:p>
                <a:pPr>
                  <a:lnSpc>
                    <a:spcPts val="2700"/>
                  </a:lnSpc>
                </a:pPr>
                <a:r>
                  <a:rPr lang="en-US" sz="2000" b="1" u="sng" dirty="0">
                    <a:solidFill>
                      <a:srgbClr val="FFFFFF"/>
                    </a:solidFill>
                    <a:latin typeface="Times New Roman" panose="02020603050405020304" pitchFamily="18" charset="0"/>
                    <a:cs typeface="Times New Roman" panose="02020603050405020304" pitchFamily="18" charset="0"/>
                  </a:rPr>
                  <a:t>Economic Sustainability</a:t>
                </a:r>
              </a:p>
              <a:p>
                <a:pPr>
                  <a:lnSpc>
                    <a:spcPts val="2700"/>
                  </a:lnSpc>
                </a:pPr>
                <a:r>
                  <a:rPr lang="en-US" sz="2000" b="1" u="sng" dirty="0">
                    <a:solidFill>
                      <a:srgbClr val="FFFFFF"/>
                    </a:solidFill>
                    <a:latin typeface="Times New Roman" panose="02020603050405020304" pitchFamily="18" charset="0"/>
                    <a:cs typeface="Times New Roman" panose="02020603050405020304" pitchFamily="18" charset="0"/>
                  </a:rPr>
                  <a:t> </a:t>
                </a:r>
              </a:p>
              <a:p>
                <a:pPr marL="285750" indent="-285750">
                  <a:lnSpc>
                    <a:spcPts val="2700"/>
                  </a:lnSpc>
                  <a:buFont typeface="Arial" panose="020B0604020202020204" pitchFamily="34" charset="0"/>
                  <a:buChar char="•"/>
                </a:pPr>
                <a:r>
                  <a:rPr lang="en-US" sz="1800" dirty="0">
                    <a:solidFill>
                      <a:srgbClr val="FFFFFF"/>
                    </a:solidFill>
                    <a:latin typeface="Times New Roman" panose="02020603050405020304" pitchFamily="18" charset="0"/>
                    <a:cs typeface="Times New Roman" panose="02020603050405020304" pitchFamily="18" charset="0"/>
                  </a:rPr>
                  <a:t>Revenue Streams</a:t>
                </a:r>
                <a:endParaRPr lang="en-US" dirty="0">
                  <a:solidFill>
                    <a:srgbClr val="FFFFFF"/>
                  </a:solidFill>
                  <a:latin typeface="Times New Roman" panose="02020603050405020304" pitchFamily="18" charset="0"/>
                  <a:cs typeface="Times New Roman" panose="02020603050405020304" pitchFamily="18" charset="0"/>
                </a:endParaRPr>
              </a:p>
              <a:p>
                <a:pPr marL="285750" indent="-285750">
                  <a:lnSpc>
                    <a:spcPts val="2700"/>
                  </a:lnSpc>
                  <a:buFont typeface="Arial" panose="020B0604020202020204" pitchFamily="34" charset="0"/>
                  <a:buChar char="•"/>
                </a:pPr>
                <a:r>
                  <a:rPr lang="en-US" sz="1800" dirty="0">
                    <a:solidFill>
                      <a:srgbClr val="FFFFFF"/>
                    </a:solidFill>
                    <a:latin typeface="Times New Roman" panose="02020603050405020304" pitchFamily="18" charset="0"/>
                    <a:cs typeface="Times New Roman" panose="02020603050405020304" pitchFamily="18" charset="0"/>
                  </a:rPr>
                  <a:t>Cost Efficiency</a:t>
                </a:r>
              </a:p>
              <a:p>
                <a:pPr marL="285750" indent="-285750">
                  <a:lnSpc>
                    <a:spcPts val="2700"/>
                  </a:lnSpc>
                  <a:buFont typeface="Arial" panose="020B0604020202020204" pitchFamily="34" charset="0"/>
                  <a:buChar char="•"/>
                </a:pPr>
                <a:r>
                  <a:rPr lang="en-US" sz="1800" dirty="0">
                    <a:solidFill>
                      <a:srgbClr val="FFFFFF"/>
                    </a:solidFill>
                    <a:latin typeface="Times New Roman" panose="02020603050405020304" pitchFamily="18" charset="0"/>
                    <a:cs typeface="Times New Roman" panose="02020603050405020304" pitchFamily="18" charset="0"/>
                  </a:rPr>
                  <a:t>Market Penetration</a:t>
                </a:r>
              </a:p>
              <a:p>
                <a:pPr marL="285750" indent="-285750">
                  <a:lnSpc>
                    <a:spcPts val="2700"/>
                  </a:lnSpc>
                  <a:buFont typeface="Arial" panose="020B0604020202020204" pitchFamily="34" charset="0"/>
                  <a:buChar char="•"/>
                </a:pPr>
                <a:r>
                  <a:rPr lang="en-US" sz="1800" dirty="0">
                    <a:solidFill>
                      <a:srgbClr val="FFFFFF"/>
                    </a:solidFill>
                    <a:latin typeface="Times New Roman" panose="02020603050405020304" pitchFamily="18" charset="0"/>
                    <a:cs typeface="Times New Roman" panose="02020603050405020304" pitchFamily="18" charset="0"/>
                  </a:rPr>
                  <a:t>Monetization</a:t>
                </a:r>
              </a:p>
            </p:txBody>
          </p:sp>
        </p:grpSp>
      </p:grpSp>
      <p:sp>
        <p:nvSpPr>
          <p:cNvPr id="34" name="TextBox 33">
            <a:extLst>
              <a:ext uri="{FF2B5EF4-FFF2-40B4-BE49-F238E27FC236}">
                <a16:creationId xmlns:a16="http://schemas.microsoft.com/office/drawing/2014/main" id="{18E2A57D-08DA-134B-FF6D-6B92960ED3C9}"/>
              </a:ext>
            </a:extLst>
          </p:cNvPr>
          <p:cNvSpPr txBox="1"/>
          <p:nvPr/>
        </p:nvSpPr>
        <p:spPr>
          <a:xfrm>
            <a:off x="2598530" y="2788820"/>
            <a:ext cx="5710805" cy="1815882"/>
          </a:xfrm>
          <a:prstGeom prst="rect">
            <a:avLst/>
          </a:prstGeom>
          <a:noFill/>
        </p:spPr>
        <p:txBody>
          <a:bodyPr wrap="square" rtlCol="0">
            <a:spAutoFit/>
          </a:bodyPr>
          <a:lstStyle/>
          <a:p>
            <a:r>
              <a:rPr lang="en-US" sz="2200" b="1" u="sng" dirty="0">
                <a:solidFill>
                  <a:schemeClr val="bg1"/>
                </a:solidFill>
                <a:latin typeface="Times New Roman" panose="02020603050405020304" pitchFamily="18" charset="0"/>
                <a:cs typeface="Times New Roman" panose="02020603050405020304" pitchFamily="18" charset="0"/>
              </a:rPr>
              <a:t>Utility</a:t>
            </a:r>
            <a:r>
              <a:rPr lang="en-US" dirty="0">
                <a:solidFill>
                  <a:schemeClr val="bg1"/>
                </a:solidFill>
                <a:latin typeface="Times New Roman" panose="02020603050405020304" pitchFamily="18" charset="0"/>
                <a:cs typeface="Times New Roman" panose="02020603050405020304" pitchFamily="18" charset="0"/>
              </a:rPr>
              <a:t> </a:t>
            </a:r>
          </a:p>
          <a:p>
            <a:endParaRPr lang="en-US"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Enhanced User Experience</a:t>
            </a:r>
          </a:p>
          <a:p>
            <a:pPr marL="342900" indent="-34290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Accessibility</a:t>
            </a:r>
          </a:p>
          <a:p>
            <a:pPr marL="342900" indent="-34290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Global Market</a:t>
            </a:r>
          </a:p>
          <a:p>
            <a:pPr marL="342900" indent="-34290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Future Proofing</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5" name="Freeform 22">
            <a:extLst>
              <a:ext uri="{FF2B5EF4-FFF2-40B4-BE49-F238E27FC236}">
                <a16:creationId xmlns:a16="http://schemas.microsoft.com/office/drawing/2014/main" id="{1564393B-95A6-C35E-3103-91265C1ACB3E}"/>
              </a:ext>
            </a:extLst>
          </p:cNvPr>
          <p:cNvSpPr/>
          <p:nvPr/>
        </p:nvSpPr>
        <p:spPr>
          <a:xfrm>
            <a:off x="10166863" y="5714666"/>
            <a:ext cx="6798712" cy="2178569"/>
          </a:xfrm>
          <a:custGeom>
            <a:avLst/>
            <a:gdLst/>
            <a:ahLst/>
            <a:cxnLst/>
            <a:rect l="l" t="t" r="r" b="b"/>
            <a:pathLst>
              <a:path w="1978474" h="537754">
                <a:moveTo>
                  <a:pt x="0" y="0"/>
                </a:moveTo>
                <a:lnTo>
                  <a:pt x="1978474" y="0"/>
                </a:lnTo>
                <a:lnTo>
                  <a:pt x="1978474" y="537754"/>
                </a:lnTo>
                <a:lnTo>
                  <a:pt x="0" y="537754"/>
                </a:lnTo>
                <a:close/>
              </a:path>
            </a:pathLst>
          </a:custGeom>
          <a:solidFill>
            <a:srgbClr val="13B8FF">
              <a:alpha val="29804"/>
            </a:srgbClr>
          </a:solidFill>
        </p:spPr>
      </p:sp>
      <p:sp>
        <p:nvSpPr>
          <p:cNvPr id="56" name="AutoShape 24">
            <a:extLst>
              <a:ext uri="{FF2B5EF4-FFF2-40B4-BE49-F238E27FC236}">
                <a16:creationId xmlns:a16="http://schemas.microsoft.com/office/drawing/2014/main" id="{ED018FA8-4AA4-BFEF-3E64-460F5435CEBE}"/>
              </a:ext>
            </a:extLst>
          </p:cNvPr>
          <p:cNvSpPr/>
          <p:nvPr/>
        </p:nvSpPr>
        <p:spPr>
          <a:xfrm rot="16200000">
            <a:off x="9081697" y="6804403"/>
            <a:ext cx="2265328" cy="3"/>
          </a:xfrm>
          <a:prstGeom prst="line">
            <a:avLst/>
          </a:prstGeom>
          <a:ln w="101600" cap="flat">
            <a:solidFill>
              <a:srgbClr val="59CDFF"/>
            </a:solidFill>
            <a:prstDash val="solid"/>
            <a:headEnd type="none" w="sm" len="sm"/>
            <a:tailEnd type="none" w="sm" len="sm"/>
          </a:ln>
        </p:spPr>
      </p:sp>
      <p:sp>
        <p:nvSpPr>
          <p:cNvPr id="54" name="Freeform 26">
            <a:extLst>
              <a:ext uri="{FF2B5EF4-FFF2-40B4-BE49-F238E27FC236}">
                <a16:creationId xmlns:a16="http://schemas.microsoft.com/office/drawing/2014/main" id="{64CB3E0E-E8C3-5704-4D9C-8B99903B896B}"/>
              </a:ext>
            </a:extLst>
          </p:cNvPr>
          <p:cNvSpPr/>
          <p:nvPr/>
        </p:nvSpPr>
        <p:spPr>
          <a:xfrm>
            <a:off x="7173587" y="4022773"/>
            <a:ext cx="3999471" cy="2655049"/>
          </a:xfrm>
          <a:custGeom>
            <a:avLst/>
            <a:gdLst/>
            <a:ahLst/>
            <a:cxnLst/>
            <a:rect l="l" t="t" r="r" b="b"/>
            <a:pathLst>
              <a:path w="7774868" h="7774868">
                <a:moveTo>
                  <a:pt x="0" y="0"/>
                </a:moveTo>
                <a:lnTo>
                  <a:pt x="7774868" y="0"/>
                </a:lnTo>
                <a:lnTo>
                  <a:pt x="7774868" y="7774868"/>
                </a:lnTo>
                <a:lnTo>
                  <a:pt x="0" y="7774868"/>
                </a:lnTo>
                <a:lnTo>
                  <a:pt x="0" y="0"/>
                </a:lnTo>
                <a:close/>
              </a:path>
            </a:pathLst>
          </a:custGeom>
          <a:blipFill>
            <a:blip r:embed="rId3"/>
            <a:stretch>
              <a:fillRect/>
            </a:stretch>
          </a:blipFill>
        </p:spPr>
      </p:sp>
      <p:sp>
        <p:nvSpPr>
          <p:cNvPr id="57" name="TextBox 25">
            <a:extLst>
              <a:ext uri="{FF2B5EF4-FFF2-40B4-BE49-F238E27FC236}">
                <a16:creationId xmlns:a16="http://schemas.microsoft.com/office/drawing/2014/main" id="{FB517BD6-EA1D-4D9A-40C1-6ACF7788BF4A}"/>
              </a:ext>
            </a:extLst>
          </p:cNvPr>
          <p:cNvSpPr txBox="1"/>
          <p:nvPr/>
        </p:nvSpPr>
        <p:spPr>
          <a:xfrm>
            <a:off x="11452135" y="5968538"/>
            <a:ext cx="5301314" cy="1358513"/>
          </a:xfrm>
          <a:prstGeom prst="rect">
            <a:avLst/>
          </a:prstGeom>
        </p:spPr>
        <p:txBody>
          <a:bodyPr lIns="0" tIns="0" rIns="0" bIns="0" rtlCol="0" anchor="t">
            <a:spAutoFit/>
          </a:bodyPr>
          <a:lstStyle/>
          <a:p>
            <a:pPr>
              <a:lnSpc>
                <a:spcPts val="2700"/>
              </a:lnSpc>
            </a:pPr>
            <a:r>
              <a:rPr lang="en-US" sz="2000" b="1" u="sng" dirty="0">
                <a:solidFill>
                  <a:srgbClr val="FFFFFF"/>
                </a:solidFill>
                <a:latin typeface="Times New Roman" panose="02020603050405020304" pitchFamily="18" charset="0"/>
                <a:cs typeface="Times New Roman" panose="02020603050405020304" pitchFamily="18" charset="0"/>
              </a:rPr>
              <a:t>Sustainability</a:t>
            </a:r>
          </a:p>
          <a:p>
            <a:pPr>
              <a:lnSpc>
                <a:spcPts val="2700"/>
              </a:lnSpc>
            </a:pPr>
            <a:endParaRPr lang="en-US" sz="2000" b="1" u="sng" dirty="0">
              <a:solidFill>
                <a:srgbClr val="FFFFFF"/>
              </a:solidFill>
              <a:latin typeface="Times New Roman" panose="02020603050405020304" pitchFamily="18" charset="0"/>
              <a:cs typeface="Times New Roman" panose="02020603050405020304" pitchFamily="18" charset="0"/>
            </a:endParaRPr>
          </a:p>
          <a:p>
            <a:pPr marL="342900" indent="-342900">
              <a:lnSpc>
                <a:spcPts val="2700"/>
              </a:lnSpc>
              <a:buFont typeface="Arial" panose="020B0604020202020204" pitchFamily="34" charset="0"/>
              <a:buChar char="•"/>
            </a:pPr>
            <a:r>
              <a:rPr lang="en-US" sz="2000" dirty="0">
                <a:solidFill>
                  <a:srgbClr val="FFFFFF"/>
                </a:solidFill>
                <a:latin typeface="Times New Roman" panose="02020603050405020304" pitchFamily="18" charset="0"/>
                <a:cs typeface="Times New Roman" panose="02020603050405020304" pitchFamily="18" charset="0"/>
              </a:rPr>
              <a:t>Energy Efficiency</a:t>
            </a:r>
          </a:p>
          <a:p>
            <a:pPr marL="342900" indent="-342900">
              <a:lnSpc>
                <a:spcPts val="2700"/>
              </a:lnSpc>
              <a:buFont typeface="Arial" panose="020B0604020202020204" pitchFamily="34" charset="0"/>
              <a:buChar char="•"/>
            </a:pPr>
            <a:r>
              <a:rPr lang="en-US" sz="2000" dirty="0">
                <a:solidFill>
                  <a:srgbClr val="FFFFFF"/>
                </a:solidFill>
                <a:latin typeface="Times New Roman" panose="02020603050405020304" pitchFamily="18" charset="0"/>
                <a:cs typeface="Times New Roman" panose="02020603050405020304" pitchFamily="18" charset="0"/>
              </a:rPr>
              <a:t>Extended Lifespan</a:t>
            </a:r>
          </a:p>
        </p:txBody>
      </p:sp>
    </p:spTree>
    <p:extLst>
      <p:ext uri="{BB962C8B-B14F-4D97-AF65-F5344CB8AC3E}">
        <p14:creationId xmlns:p14="http://schemas.microsoft.com/office/powerpoint/2010/main" val="3256539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2F8ACCAE-7801-8750-74FE-D4CD9D1324B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3A62E51-C755-22EE-2857-AA0E2DBAD96E}"/>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a:extLst>
              <a:ext uri="{FF2B5EF4-FFF2-40B4-BE49-F238E27FC236}">
                <a16:creationId xmlns:a16="http://schemas.microsoft.com/office/drawing/2014/main" id="{7B097A4F-5273-C7C2-4541-F643971473C0}"/>
              </a:ext>
            </a:extLst>
          </p:cNvPr>
          <p:cNvGrpSpPr/>
          <p:nvPr/>
        </p:nvGrpSpPr>
        <p:grpSpPr>
          <a:xfrm>
            <a:off x="0" y="0"/>
            <a:ext cx="18288000" cy="10287000"/>
            <a:chOff x="0" y="0"/>
            <a:chExt cx="4816593" cy="2709333"/>
          </a:xfrm>
        </p:grpSpPr>
        <p:sp>
          <p:nvSpPr>
            <p:cNvPr id="4" name="Freeform 4">
              <a:extLst>
                <a:ext uri="{FF2B5EF4-FFF2-40B4-BE49-F238E27FC236}">
                  <a16:creationId xmlns:a16="http://schemas.microsoft.com/office/drawing/2014/main" id="{C9AC1FFF-C265-DC33-E94A-EA806DC13CAE}"/>
                </a:ext>
              </a:extLst>
            </p:cNvPr>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001E44">
                <a:alpha val="60000"/>
              </a:srgbClr>
            </a:solidFill>
          </p:spPr>
        </p:sp>
        <p:sp>
          <p:nvSpPr>
            <p:cNvPr id="5" name="TextBox 5">
              <a:extLst>
                <a:ext uri="{FF2B5EF4-FFF2-40B4-BE49-F238E27FC236}">
                  <a16:creationId xmlns:a16="http://schemas.microsoft.com/office/drawing/2014/main" id="{461FF874-720F-BEE7-DC6A-2809354C994A}"/>
                </a:ext>
              </a:extLst>
            </p:cNvPr>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grpSp>
        <p:nvGrpSpPr>
          <p:cNvPr id="6" name="Group 6">
            <a:extLst>
              <a:ext uri="{FF2B5EF4-FFF2-40B4-BE49-F238E27FC236}">
                <a16:creationId xmlns:a16="http://schemas.microsoft.com/office/drawing/2014/main" id="{C4E6E728-23C0-92DF-C0C7-580449499E78}"/>
              </a:ext>
            </a:extLst>
          </p:cNvPr>
          <p:cNvGrpSpPr/>
          <p:nvPr/>
        </p:nvGrpSpPr>
        <p:grpSpPr>
          <a:xfrm>
            <a:off x="0" y="0"/>
            <a:ext cx="18288000" cy="10287000"/>
            <a:chOff x="0" y="0"/>
            <a:chExt cx="4816593" cy="2709333"/>
          </a:xfrm>
        </p:grpSpPr>
        <p:sp>
          <p:nvSpPr>
            <p:cNvPr id="7" name="Freeform 7">
              <a:extLst>
                <a:ext uri="{FF2B5EF4-FFF2-40B4-BE49-F238E27FC236}">
                  <a16:creationId xmlns:a16="http://schemas.microsoft.com/office/drawing/2014/main" id="{29666C34-518D-0DB4-63E8-72C1CBD20C90}"/>
                </a:ext>
              </a:extLst>
            </p:cNvPr>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001E44">
                <a:alpha val="60000"/>
              </a:srgbClr>
            </a:solidFill>
          </p:spPr>
        </p:sp>
        <p:sp>
          <p:nvSpPr>
            <p:cNvPr id="8" name="TextBox 8">
              <a:extLst>
                <a:ext uri="{FF2B5EF4-FFF2-40B4-BE49-F238E27FC236}">
                  <a16:creationId xmlns:a16="http://schemas.microsoft.com/office/drawing/2014/main" id="{8D139F10-6CEC-CD71-A906-C73733B075F5}"/>
                </a:ext>
              </a:extLst>
            </p:cNvPr>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sp>
        <p:nvSpPr>
          <p:cNvPr id="9" name="Freeform 9">
            <a:extLst>
              <a:ext uri="{FF2B5EF4-FFF2-40B4-BE49-F238E27FC236}">
                <a16:creationId xmlns:a16="http://schemas.microsoft.com/office/drawing/2014/main" id="{A049244B-DF0C-6DF6-CA72-0DF715CBBE99}"/>
              </a:ext>
            </a:extLst>
          </p:cNvPr>
          <p:cNvSpPr/>
          <p:nvPr/>
        </p:nvSpPr>
        <p:spPr>
          <a:xfrm>
            <a:off x="1918776" y="3004519"/>
            <a:ext cx="15155535" cy="4958381"/>
          </a:xfrm>
          <a:custGeom>
            <a:avLst/>
            <a:gdLst/>
            <a:ahLst/>
            <a:cxnLst/>
            <a:rect l="l" t="t" r="r" b="b"/>
            <a:pathLst>
              <a:path w="10912814" h="5305087">
                <a:moveTo>
                  <a:pt x="0" y="0"/>
                </a:moveTo>
                <a:lnTo>
                  <a:pt x="10912814" y="0"/>
                </a:lnTo>
                <a:lnTo>
                  <a:pt x="10912814" y="5305088"/>
                </a:lnTo>
                <a:lnTo>
                  <a:pt x="0" y="5305088"/>
                </a:lnTo>
                <a:lnTo>
                  <a:pt x="0" y="0"/>
                </a:lnTo>
                <a:close/>
              </a:path>
            </a:pathLst>
          </a:custGeom>
          <a:blipFill>
            <a:blip r:embed="rId3"/>
            <a:stretch>
              <a:fillRect t="-7725" b="-7725"/>
            </a:stretch>
          </a:blipFill>
        </p:spPr>
      </p:sp>
      <p:grpSp>
        <p:nvGrpSpPr>
          <p:cNvPr id="10" name="Group 10">
            <a:extLst>
              <a:ext uri="{FF2B5EF4-FFF2-40B4-BE49-F238E27FC236}">
                <a16:creationId xmlns:a16="http://schemas.microsoft.com/office/drawing/2014/main" id="{BF0E126E-3C45-9A6A-2D49-61D77E81C693}"/>
              </a:ext>
            </a:extLst>
          </p:cNvPr>
          <p:cNvGrpSpPr/>
          <p:nvPr/>
        </p:nvGrpSpPr>
        <p:grpSpPr>
          <a:xfrm>
            <a:off x="-745511" y="433102"/>
            <a:ext cx="9587323" cy="2743247"/>
            <a:chOff x="-20320" y="-1212873"/>
            <a:chExt cx="12783097" cy="5809233"/>
          </a:xfrm>
        </p:grpSpPr>
        <p:sp>
          <p:nvSpPr>
            <p:cNvPr id="11" name="TextBox 11">
              <a:extLst>
                <a:ext uri="{FF2B5EF4-FFF2-40B4-BE49-F238E27FC236}">
                  <a16:creationId xmlns:a16="http://schemas.microsoft.com/office/drawing/2014/main" id="{F6453066-3B32-2E78-C41F-E5735760D445}"/>
                </a:ext>
              </a:extLst>
            </p:cNvPr>
            <p:cNvSpPr txBox="1"/>
            <p:nvPr/>
          </p:nvSpPr>
          <p:spPr>
            <a:xfrm>
              <a:off x="-20320" y="-1212873"/>
              <a:ext cx="12762777" cy="1606167"/>
            </a:xfrm>
            <a:prstGeom prst="rect">
              <a:avLst/>
            </a:prstGeom>
          </p:spPr>
          <p:txBody>
            <a:bodyPr lIns="0" tIns="0" rIns="0" bIns="0" rtlCol="0" anchor="t">
              <a:spAutoFit/>
            </a:bodyPr>
            <a:lstStyle/>
            <a:p>
              <a:pPr algn="ctr">
                <a:lnSpc>
                  <a:spcPts val="10017"/>
                </a:lnSpc>
              </a:pPr>
              <a:r>
                <a:rPr lang="en-US" sz="8078" b="1" i="1" dirty="0">
                  <a:solidFill>
                    <a:srgbClr val="FFFFFF"/>
                  </a:solidFill>
                  <a:latin typeface="Times New Roman" panose="02020603050405020304" pitchFamily="18" charset="0"/>
                  <a:cs typeface="Times New Roman" panose="02020603050405020304" pitchFamily="18" charset="0"/>
                </a:rPr>
                <a:t>Conclusion</a:t>
              </a:r>
            </a:p>
          </p:txBody>
        </p:sp>
        <p:sp>
          <p:nvSpPr>
            <p:cNvPr id="12" name="TextBox 12">
              <a:extLst>
                <a:ext uri="{FF2B5EF4-FFF2-40B4-BE49-F238E27FC236}">
                  <a16:creationId xmlns:a16="http://schemas.microsoft.com/office/drawing/2014/main" id="{F6B5D510-ED3D-0358-9EA1-14BB3113540E}"/>
                </a:ext>
              </a:extLst>
            </p:cNvPr>
            <p:cNvSpPr txBox="1"/>
            <p:nvPr/>
          </p:nvSpPr>
          <p:spPr>
            <a:xfrm>
              <a:off x="0" y="3883003"/>
              <a:ext cx="12762777" cy="713357"/>
            </a:xfrm>
            <a:prstGeom prst="rect">
              <a:avLst/>
            </a:prstGeom>
          </p:spPr>
          <p:txBody>
            <a:bodyPr lIns="0" tIns="0" rIns="0" bIns="0" rtlCol="0" anchor="t">
              <a:spAutoFit/>
            </a:bodyPr>
            <a:lstStyle/>
            <a:p>
              <a:pPr algn="just">
                <a:lnSpc>
                  <a:spcPts val="5026"/>
                </a:lnSpc>
              </a:pPr>
              <a:endParaRPr>
                <a:latin typeface="Times New Roman" panose="02020603050405020304" pitchFamily="18" charset="0"/>
                <a:cs typeface="Times New Roman" panose="02020603050405020304" pitchFamily="18" charset="0"/>
              </a:endParaRPr>
            </a:p>
          </p:txBody>
        </p:sp>
      </p:grpSp>
      <p:grpSp>
        <p:nvGrpSpPr>
          <p:cNvPr id="13" name="Group 13">
            <a:extLst>
              <a:ext uri="{FF2B5EF4-FFF2-40B4-BE49-F238E27FC236}">
                <a16:creationId xmlns:a16="http://schemas.microsoft.com/office/drawing/2014/main" id="{EFB925B6-273D-05D8-F1EA-233B31F5D92A}"/>
              </a:ext>
            </a:extLst>
          </p:cNvPr>
          <p:cNvGrpSpPr/>
          <p:nvPr/>
        </p:nvGrpSpPr>
        <p:grpSpPr>
          <a:xfrm>
            <a:off x="4357956" y="3360317"/>
            <a:ext cx="12716356" cy="6239158"/>
            <a:chOff x="-4192364" y="-2377577"/>
            <a:chExt cx="16955141" cy="8318876"/>
          </a:xfrm>
        </p:grpSpPr>
        <p:sp>
          <p:nvSpPr>
            <p:cNvPr id="14" name="TextBox 14">
              <a:extLst>
                <a:ext uri="{FF2B5EF4-FFF2-40B4-BE49-F238E27FC236}">
                  <a16:creationId xmlns:a16="http://schemas.microsoft.com/office/drawing/2014/main" id="{C1399E82-F77F-B76E-A9ED-2B52007E9C6A}"/>
                </a:ext>
              </a:extLst>
            </p:cNvPr>
            <p:cNvSpPr txBox="1"/>
            <p:nvPr/>
          </p:nvSpPr>
          <p:spPr>
            <a:xfrm>
              <a:off x="-4192364" y="-2377577"/>
              <a:ext cx="12762777" cy="5170646"/>
            </a:xfrm>
            <a:prstGeom prst="rect">
              <a:avLst/>
            </a:prstGeom>
          </p:spPr>
          <p:txBody>
            <a:bodyPr lIns="0" tIns="0" rIns="0" bIns="0" rtlCol="0" anchor="t">
              <a:spAutoFit/>
            </a:bodyPr>
            <a:lstStyle/>
            <a:p>
              <a:pPr marL="0" indent="0" algn="just">
                <a:buNone/>
              </a:pPr>
              <a:r>
                <a:rPr lang="en-IN" sz="3600" dirty="0">
                  <a:solidFill>
                    <a:schemeClr val="bg1"/>
                  </a:solidFill>
                  <a:latin typeface="Times New Roman" panose="02020603050405020304" pitchFamily="18" charset="0"/>
                  <a:cs typeface="Times New Roman" panose="02020603050405020304" pitchFamily="18" charset="0"/>
                </a:rPr>
                <a:t>The project aims to create a multilingual voice control system which will help its user to give command in any language and then perform the task accordingly. We aim to remove the main problem of language barrier while operating with voice assisted tools. It will help the native speaker to get the benefit of such tools effortlessly. </a:t>
              </a:r>
            </a:p>
          </p:txBody>
        </p:sp>
        <p:sp>
          <p:nvSpPr>
            <p:cNvPr id="15" name="TextBox 15">
              <a:extLst>
                <a:ext uri="{FF2B5EF4-FFF2-40B4-BE49-F238E27FC236}">
                  <a16:creationId xmlns:a16="http://schemas.microsoft.com/office/drawing/2014/main" id="{37DAD873-3F3F-C470-760C-1EAEE4E48CA4}"/>
                </a:ext>
              </a:extLst>
            </p:cNvPr>
            <p:cNvSpPr txBox="1"/>
            <p:nvPr/>
          </p:nvSpPr>
          <p:spPr>
            <a:xfrm>
              <a:off x="0" y="5138174"/>
              <a:ext cx="12762777" cy="803125"/>
            </a:xfrm>
            <a:prstGeom prst="rect">
              <a:avLst/>
            </a:prstGeom>
          </p:spPr>
          <p:txBody>
            <a:bodyPr lIns="0" tIns="0" rIns="0" bIns="0" rtlCol="0" anchor="t">
              <a:spAutoFit/>
            </a:bodyPr>
            <a:lstStyle/>
            <a:p>
              <a:pPr algn="just">
                <a:lnSpc>
                  <a:spcPts val="5726"/>
                </a:lnSpc>
              </a:pPr>
              <a:endParaRPr>
                <a:latin typeface="Times New Roman" panose="02020603050405020304" pitchFamily="18" charset="0"/>
                <a:cs typeface="Times New Roman" panose="02020603050405020304" pitchFamily="18" charset="0"/>
              </a:endParaRPr>
            </a:p>
          </p:txBody>
        </p:sp>
      </p:grpSp>
      <p:sp>
        <p:nvSpPr>
          <p:cNvPr id="16" name="TextBox 16">
            <a:extLst>
              <a:ext uri="{FF2B5EF4-FFF2-40B4-BE49-F238E27FC236}">
                <a16:creationId xmlns:a16="http://schemas.microsoft.com/office/drawing/2014/main" id="{D3936ABE-0F34-A078-8AC5-0A85073D9ADF}"/>
              </a:ext>
            </a:extLst>
          </p:cNvPr>
          <p:cNvSpPr txBox="1"/>
          <p:nvPr/>
        </p:nvSpPr>
        <p:spPr>
          <a:xfrm>
            <a:off x="109465" y="433102"/>
            <a:ext cx="9019293" cy="1647118"/>
          </a:xfrm>
          <a:prstGeom prst="rect">
            <a:avLst/>
          </a:prstGeom>
        </p:spPr>
        <p:txBody>
          <a:bodyPr lIns="0" tIns="0" rIns="0" bIns="0" rtlCol="0" anchor="t">
            <a:spAutoFit/>
          </a:bodyPr>
          <a:lstStyle/>
          <a:p>
            <a:pPr algn="ctr">
              <a:lnSpc>
                <a:spcPts val="13999"/>
              </a:lnSpc>
              <a:spcBef>
                <a:spcPct val="0"/>
              </a:spcBef>
            </a:pPr>
            <a:r>
              <a:rPr lang="en-US" sz="9999" dirty="0">
                <a:solidFill>
                  <a:srgbClr val="13B8FF"/>
                </a:solidFill>
                <a:latin typeface="Times New Roman" panose="02020603050405020304" pitchFamily="18" charset="0"/>
                <a:cs typeface="Times New Roman" panose="02020603050405020304" pitchFamily="18" charset="0"/>
              </a:rPr>
              <a:t>_____________</a:t>
            </a:r>
          </a:p>
        </p:txBody>
      </p:sp>
    </p:spTree>
    <p:extLst>
      <p:ext uri="{BB962C8B-B14F-4D97-AF65-F5344CB8AC3E}">
        <p14:creationId xmlns:p14="http://schemas.microsoft.com/office/powerpoint/2010/main" val="3859503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4816593" cy="3132796"/>
          </a:xfrm>
        </p:grpSpPr>
        <p:sp>
          <p:nvSpPr>
            <p:cNvPr id="3" name="Freeform 3"/>
            <p:cNvSpPr/>
            <p:nvPr/>
          </p:nvSpPr>
          <p:spPr>
            <a:xfrm>
              <a:off x="0" y="0"/>
              <a:ext cx="4816592" cy="3132796"/>
            </a:xfrm>
            <a:custGeom>
              <a:avLst/>
              <a:gdLst/>
              <a:ahLst/>
              <a:cxnLst/>
              <a:rect l="l" t="t" r="r" b="b"/>
              <a:pathLst>
                <a:path w="4816592" h="3132796">
                  <a:moveTo>
                    <a:pt x="0" y="0"/>
                  </a:moveTo>
                  <a:lnTo>
                    <a:pt x="4816592" y="0"/>
                  </a:lnTo>
                  <a:lnTo>
                    <a:pt x="4816592" y="3132796"/>
                  </a:lnTo>
                  <a:lnTo>
                    <a:pt x="0" y="3132796"/>
                  </a:lnTo>
                  <a:close/>
                </a:path>
              </a:pathLst>
            </a:custGeom>
            <a:solidFill>
              <a:srgbClr val="001E44">
                <a:alpha val="74902"/>
              </a:srgbClr>
            </a:solidFill>
          </p:spPr>
        </p:sp>
        <p:sp>
          <p:nvSpPr>
            <p:cNvPr id="4" name="TextBox 4"/>
            <p:cNvSpPr txBox="1"/>
            <p:nvPr/>
          </p:nvSpPr>
          <p:spPr>
            <a:xfrm>
              <a:off x="0" y="-38100"/>
              <a:ext cx="4816593" cy="3170896"/>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022779" y="3998976"/>
            <a:ext cx="10242442" cy="2154501"/>
          </a:xfrm>
          <a:prstGeom prst="rect">
            <a:avLst/>
          </a:prstGeom>
        </p:spPr>
        <p:txBody>
          <a:bodyPr lIns="0" tIns="0" rIns="0" bIns="0" rtlCol="0" anchor="t">
            <a:spAutoFit/>
          </a:bodyPr>
          <a:lstStyle/>
          <a:p>
            <a:pPr algn="ctr">
              <a:lnSpc>
                <a:spcPts val="17856"/>
              </a:lnSpc>
            </a:pPr>
            <a:r>
              <a:rPr lang="en-US" sz="14400" b="1" i="1" dirty="0">
                <a:solidFill>
                  <a:srgbClr val="FFFFFF"/>
                </a:solidFill>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001E44">
                <a:alpha val="60000"/>
              </a:srgbClr>
            </a:solidFill>
          </p:spPr>
        </p:sp>
        <p:sp>
          <p:nvSpPr>
            <p:cNvPr id="4" name="TextBox 4"/>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sp>
        <p:nvSpPr>
          <p:cNvPr id="5" name="Freeform 5"/>
          <p:cNvSpPr/>
          <p:nvPr/>
        </p:nvSpPr>
        <p:spPr>
          <a:xfrm>
            <a:off x="0" y="12305"/>
            <a:ext cx="18288000" cy="10274695"/>
          </a:xfrm>
          <a:custGeom>
            <a:avLst/>
            <a:gdLst/>
            <a:ahLst/>
            <a:cxnLst/>
            <a:rect l="l" t="t" r="r" b="b"/>
            <a:pathLst>
              <a:path w="18288000" h="10274695">
                <a:moveTo>
                  <a:pt x="0" y="0"/>
                </a:moveTo>
                <a:lnTo>
                  <a:pt x="18288000" y="0"/>
                </a:lnTo>
                <a:lnTo>
                  <a:pt x="18288000" y="10274695"/>
                </a:lnTo>
                <a:lnTo>
                  <a:pt x="0" y="10274695"/>
                </a:lnTo>
                <a:lnTo>
                  <a:pt x="0" y="0"/>
                </a:lnTo>
                <a:close/>
              </a:path>
            </a:pathLst>
          </a:custGeom>
          <a:blipFill>
            <a:blip r:embed="rId2"/>
            <a:stretch>
              <a:fillRect t="-8075" r="-23988" b="-8075"/>
            </a:stretch>
          </a:blipFill>
        </p:spPr>
      </p:sp>
      <p:grpSp>
        <p:nvGrpSpPr>
          <p:cNvPr id="6" name="Group 6"/>
          <p:cNvGrpSpPr/>
          <p:nvPr/>
        </p:nvGrpSpPr>
        <p:grpSpPr>
          <a:xfrm>
            <a:off x="-9529" y="12305"/>
            <a:ext cx="18288000" cy="10287000"/>
            <a:chOff x="0" y="0"/>
            <a:chExt cx="4816593" cy="2709333"/>
          </a:xfrm>
        </p:grpSpPr>
        <p:sp>
          <p:nvSpPr>
            <p:cNvPr id="7" name="Freeform 7"/>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001E44">
                <a:alpha val="60000"/>
              </a:srgbClr>
            </a:solidFill>
          </p:spPr>
        </p:sp>
        <p:sp>
          <p:nvSpPr>
            <p:cNvPr id="8" name="TextBox 8"/>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grpSp>
        <p:nvGrpSpPr>
          <p:cNvPr id="9" name="Group 9"/>
          <p:cNvGrpSpPr/>
          <p:nvPr/>
        </p:nvGrpSpPr>
        <p:grpSpPr>
          <a:xfrm>
            <a:off x="457200" y="1943100"/>
            <a:ext cx="12452053" cy="6044999"/>
            <a:chOff x="0" y="-28575"/>
            <a:chExt cx="16602737" cy="8060000"/>
          </a:xfrm>
        </p:grpSpPr>
        <p:sp>
          <p:nvSpPr>
            <p:cNvPr id="10" name="TextBox 10"/>
            <p:cNvSpPr txBox="1"/>
            <p:nvPr/>
          </p:nvSpPr>
          <p:spPr>
            <a:xfrm>
              <a:off x="0" y="-28575"/>
              <a:ext cx="16602737" cy="1156814"/>
            </a:xfrm>
            <a:prstGeom prst="rect">
              <a:avLst/>
            </a:prstGeom>
          </p:spPr>
          <p:txBody>
            <a:bodyPr lIns="0" tIns="0" rIns="0" bIns="0" rtlCol="0" anchor="t">
              <a:spAutoFit/>
            </a:bodyPr>
            <a:lstStyle/>
            <a:p>
              <a:pPr>
                <a:lnSpc>
                  <a:spcPts val="7223"/>
                </a:lnSpc>
              </a:pPr>
              <a:r>
                <a:rPr lang="en-US" sz="5825" b="1" i="1" dirty="0">
                  <a:solidFill>
                    <a:srgbClr val="FFFFFF"/>
                  </a:solidFill>
                  <a:latin typeface="Times New Roman" panose="02020603050405020304" pitchFamily="18" charset="0"/>
                  <a:cs typeface="Times New Roman" panose="02020603050405020304" pitchFamily="18" charset="0"/>
                </a:rPr>
                <a:t>Introduction</a:t>
              </a:r>
            </a:p>
          </p:txBody>
        </p:sp>
        <p:sp>
          <p:nvSpPr>
            <p:cNvPr id="11" name="TextBox 11"/>
            <p:cNvSpPr txBox="1"/>
            <p:nvPr/>
          </p:nvSpPr>
          <p:spPr>
            <a:xfrm>
              <a:off x="0" y="1465524"/>
              <a:ext cx="16602737" cy="6565901"/>
            </a:xfrm>
            <a:prstGeom prst="rect">
              <a:avLst/>
            </a:prstGeom>
          </p:spPr>
          <p:txBody>
            <a:bodyPr lIns="0" tIns="0" rIns="0" bIns="0" rtlCol="0" anchor="t">
              <a:spAutoFit/>
            </a:bodyPr>
            <a:lstStyle/>
            <a:p>
              <a:pPr algn="just">
                <a:lnSpc>
                  <a:spcPts val="3235"/>
                </a:lnSpc>
              </a:pPr>
              <a:r>
                <a:rPr lang="en-US" sz="2800" dirty="0">
                  <a:solidFill>
                    <a:srgbClr val="FFFFFF"/>
                  </a:solidFill>
                  <a:latin typeface="Times New Roman" panose="02020603050405020304" pitchFamily="18" charset="0"/>
                  <a:cs typeface="Times New Roman" panose="02020603050405020304" pitchFamily="18" charset="0"/>
                </a:rPr>
                <a:t>Using the native language to </a:t>
              </a:r>
            </a:p>
            <a:p>
              <a:pPr algn="just">
                <a:lnSpc>
                  <a:spcPts val="3235"/>
                </a:lnSpc>
              </a:pPr>
              <a:r>
                <a:rPr lang="en-US" sz="2800" dirty="0">
                  <a:solidFill>
                    <a:srgbClr val="FFFFFF"/>
                  </a:solidFill>
                  <a:latin typeface="Times New Roman" panose="02020603050405020304" pitchFamily="18" charset="0"/>
                  <a:cs typeface="Times New Roman" panose="02020603050405020304" pitchFamily="18" charset="0"/>
                </a:rPr>
                <a:t>operate machines is quite </a:t>
              </a:r>
            </a:p>
            <a:p>
              <a:pPr algn="just">
                <a:lnSpc>
                  <a:spcPts val="3235"/>
                </a:lnSpc>
              </a:pPr>
              <a:r>
                <a:rPr lang="en-US" sz="2800" dirty="0">
                  <a:solidFill>
                    <a:srgbClr val="FFFFFF"/>
                  </a:solidFill>
                  <a:latin typeface="Times New Roman" panose="02020603050405020304" pitchFamily="18" charset="0"/>
                  <a:cs typeface="Times New Roman" panose="02020603050405020304" pitchFamily="18" charset="0"/>
                </a:rPr>
                <a:t>interesting, compared to using </a:t>
              </a:r>
            </a:p>
            <a:p>
              <a:pPr algn="just">
                <a:lnSpc>
                  <a:spcPts val="3235"/>
                </a:lnSpc>
              </a:pPr>
              <a:r>
                <a:rPr lang="en-US" sz="2800" dirty="0">
                  <a:solidFill>
                    <a:srgbClr val="FFFFFF"/>
                  </a:solidFill>
                  <a:latin typeface="Times New Roman" panose="02020603050405020304" pitchFamily="18" charset="0"/>
                  <a:cs typeface="Times New Roman" panose="02020603050405020304" pitchFamily="18" charset="0"/>
                </a:rPr>
                <a:t>English language. It can be </a:t>
              </a:r>
            </a:p>
            <a:p>
              <a:pPr algn="just">
                <a:lnSpc>
                  <a:spcPts val="3235"/>
                </a:lnSpc>
              </a:pPr>
              <a:r>
                <a:rPr lang="en-US" sz="2800" dirty="0">
                  <a:solidFill>
                    <a:srgbClr val="FFFFFF"/>
                  </a:solidFill>
                  <a:latin typeface="Times New Roman" panose="02020603050405020304" pitchFamily="18" charset="0"/>
                  <a:cs typeface="Times New Roman" panose="02020603050405020304" pitchFamily="18" charset="0"/>
                </a:rPr>
                <a:t>challenging to instruct a machine </a:t>
              </a:r>
            </a:p>
            <a:p>
              <a:pPr algn="just">
                <a:lnSpc>
                  <a:spcPts val="3235"/>
                </a:lnSpc>
              </a:pPr>
              <a:r>
                <a:rPr lang="en-US" sz="2800" dirty="0">
                  <a:solidFill>
                    <a:srgbClr val="FFFFFF"/>
                  </a:solidFill>
                  <a:latin typeface="Times New Roman" panose="02020603050405020304" pitchFamily="18" charset="0"/>
                  <a:cs typeface="Times New Roman" panose="02020603050405020304" pitchFamily="18" charset="0"/>
                </a:rPr>
                <a:t>in English or any other language . </a:t>
              </a:r>
            </a:p>
            <a:p>
              <a:pPr algn="just">
                <a:lnSpc>
                  <a:spcPts val="3235"/>
                </a:lnSpc>
              </a:pPr>
              <a:r>
                <a:rPr lang="en-US" sz="2800" dirty="0">
                  <a:solidFill>
                    <a:srgbClr val="FFFFFF"/>
                  </a:solidFill>
                  <a:latin typeface="Times New Roman" panose="02020603050405020304" pitchFamily="18" charset="0"/>
                  <a:cs typeface="Times New Roman" panose="02020603050405020304" pitchFamily="18" charset="0"/>
                </a:rPr>
                <a:t>Our model helps in directly interacting with the </a:t>
              </a:r>
            </a:p>
            <a:p>
              <a:pPr algn="just">
                <a:lnSpc>
                  <a:spcPts val="3235"/>
                </a:lnSpc>
              </a:pPr>
              <a:r>
                <a:rPr lang="en-US" sz="2800" dirty="0">
                  <a:solidFill>
                    <a:srgbClr val="FFFFFF"/>
                  </a:solidFill>
                  <a:latin typeface="Times New Roman" panose="02020603050405020304" pitchFamily="18" charset="0"/>
                  <a:cs typeface="Times New Roman" panose="02020603050405020304" pitchFamily="18" charset="0"/>
                </a:rPr>
                <a:t>machine in your native language in order to solve this </a:t>
              </a:r>
            </a:p>
            <a:p>
              <a:pPr algn="just">
                <a:lnSpc>
                  <a:spcPts val="3235"/>
                </a:lnSpc>
              </a:pPr>
              <a:r>
                <a:rPr lang="en-US" sz="2800" dirty="0">
                  <a:solidFill>
                    <a:srgbClr val="FFFFFF"/>
                  </a:solidFill>
                  <a:latin typeface="Times New Roman" panose="02020603050405020304" pitchFamily="18" charset="0"/>
                  <a:cs typeface="Times New Roman" panose="02020603050405020304" pitchFamily="18" charset="0"/>
                </a:rPr>
                <a:t>problem. Here, we are using a car that can be operated in </a:t>
              </a:r>
            </a:p>
            <a:p>
              <a:pPr algn="just">
                <a:lnSpc>
                  <a:spcPts val="3235"/>
                </a:lnSpc>
              </a:pPr>
              <a:r>
                <a:rPr lang="en-US" sz="2800" dirty="0">
                  <a:solidFill>
                    <a:srgbClr val="FFFFFF"/>
                  </a:solidFill>
                  <a:latin typeface="Times New Roman" panose="02020603050405020304" pitchFamily="18" charset="0"/>
                  <a:cs typeface="Times New Roman" panose="02020603050405020304" pitchFamily="18" charset="0"/>
                </a:rPr>
                <a:t>either its native tongue or in any language. Car function like requesting </a:t>
              </a:r>
            </a:p>
            <a:p>
              <a:pPr algn="just">
                <a:lnSpc>
                  <a:spcPts val="3235"/>
                </a:lnSpc>
              </a:pPr>
              <a:r>
                <a:rPr lang="en-US" sz="2800" dirty="0">
                  <a:solidFill>
                    <a:srgbClr val="FFFFFF"/>
                  </a:solidFill>
                  <a:latin typeface="Times New Roman" panose="02020603050405020304" pitchFamily="18" charset="0"/>
                  <a:cs typeface="Times New Roman" panose="02020603050405020304" pitchFamily="18" charset="0"/>
                </a:rPr>
                <a:t>specific routes, controlling media, adjusting climate, and managing other </a:t>
              </a:r>
            </a:p>
            <a:p>
              <a:pPr algn="just">
                <a:lnSpc>
                  <a:spcPts val="3235"/>
                </a:lnSpc>
              </a:pPr>
              <a:r>
                <a:rPr lang="en-US" sz="2800" dirty="0">
                  <a:solidFill>
                    <a:srgbClr val="FFFFFF"/>
                  </a:solidFill>
                  <a:latin typeface="Times New Roman" panose="02020603050405020304" pitchFamily="18" charset="0"/>
                  <a:cs typeface="Times New Roman" panose="02020603050405020304" pitchFamily="18" charset="0"/>
                </a:rPr>
                <a:t>functions – all through natural language interaction..</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0" y="1381487"/>
            <a:ext cx="12229483" cy="8905513"/>
          </a:xfrm>
          <a:custGeom>
            <a:avLst/>
            <a:gdLst/>
            <a:ahLst/>
            <a:cxnLst/>
            <a:rect l="l" t="t" r="r" b="b"/>
            <a:pathLst>
              <a:path w="12229483" h="8905513">
                <a:moveTo>
                  <a:pt x="0" y="0"/>
                </a:moveTo>
                <a:lnTo>
                  <a:pt x="12229483" y="0"/>
                </a:lnTo>
                <a:lnTo>
                  <a:pt x="12229483" y="8905513"/>
                </a:lnTo>
                <a:lnTo>
                  <a:pt x="0" y="8905513"/>
                </a:lnTo>
                <a:lnTo>
                  <a:pt x="0" y="0"/>
                </a:lnTo>
                <a:close/>
              </a:path>
            </a:pathLst>
          </a:custGeom>
          <a:blipFill>
            <a:blip r:embed="rId2"/>
            <a:stretch>
              <a:fillRect l="-19525" t="-7171" r="-19525"/>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001E44">
                <a:alpha val="60000"/>
              </a:srgbClr>
            </a:solidFill>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grpSp>
        <p:nvGrpSpPr>
          <p:cNvPr id="6" name="Group 6"/>
          <p:cNvGrpSpPr/>
          <p:nvPr/>
        </p:nvGrpSpPr>
        <p:grpSpPr>
          <a:xfrm>
            <a:off x="0" y="251628"/>
            <a:ext cx="12007333" cy="8771950"/>
            <a:chOff x="0" y="-28575"/>
            <a:chExt cx="16009778" cy="11695933"/>
          </a:xfrm>
        </p:grpSpPr>
        <p:sp>
          <p:nvSpPr>
            <p:cNvPr id="7" name="TextBox 7"/>
            <p:cNvSpPr txBox="1"/>
            <p:nvPr/>
          </p:nvSpPr>
          <p:spPr>
            <a:xfrm>
              <a:off x="0" y="-28575"/>
              <a:ext cx="16009778" cy="1315790"/>
            </a:xfrm>
            <a:prstGeom prst="rect">
              <a:avLst/>
            </a:prstGeom>
          </p:spPr>
          <p:txBody>
            <a:bodyPr lIns="0" tIns="0" rIns="0" bIns="0" rtlCol="0" anchor="t">
              <a:spAutoFit/>
            </a:bodyPr>
            <a:lstStyle/>
            <a:p>
              <a:pPr algn="ctr">
                <a:lnSpc>
                  <a:spcPts val="7857"/>
                </a:lnSpc>
              </a:pPr>
              <a:r>
                <a:rPr lang="en-US" sz="6336" b="1" i="1" dirty="0">
                  <a:solidFill>
                    <a:srgbClr val="FFFFFF"/>
                  </a:solidFill>
                  <a:latin typeface="Times New Roman" panose="02020603050405020304" pitchFamily="18" charset="0"/>
                  <a:cs typeface="Times New Roman" panose="02020603050405020304" pitchFamily="18" charset="0"/>
                </a:rPr>
                <a:t>Problem Description</a:t>
              </a:r>
            </a:p>
          </p:txBody>
        </p:sp>
        <p:sp>
          <p:nvSpPr>
            <p:cNvPr id="8" name="TextBox 8"/>
            <p:cNvSpPr txBox="1"/>
            <p:nvPr/>
          </p:nvSpPr>
          <p:spPr>
            <a:xfrm>
              <a:off x="0" y="1718481"/>
              <a:ext cx="16009778" cy="9948877"/>
            </a:xfrm>
            <a:prstGeom prst="rect">
              <a:avLst/>
            </a:prstGeom>
          </p:spPr>
          <p:txBody>
            <a:bodyPr lIns="0" tIns="0" rIns="0" bIns="0" rtlCol="0" anchor="t">
              <a:spAutoFit/>
            </a:bodyPr>
            <a:lstStyle/>
            <a:p>
              <a:pPr marL="608061" lvl="1" indent="-304030" algn="just">
                <a:lnSpc>
                  <a:spcPts val="3942"/>
                </a:lnSpc>
                <a:buFont typeface="Arial"/>
                <a:buChar char="•"/>
              </a:pPr>
              <a:r>
                <a:rPr lang="en-US" sz="2816">
                  <a:solidFill>
                    <a:srgbClr val="FFFFFF"/>
                  </a:solidFill>
                  <a:latin typeface="Times New Roman" panose="02020603050405020304" pitchFamily="18" charset="0"/>
                  <a:cs typeface="Times New Roman" panose="02020603050405020304" pitchFamily="18" charset="0"/>
                </a:rPr>
                <a:t>Voice controlled tools are now acquiring each and every aspect of human life. From simplest application like mobiles to the complex computer everything is now controlled by voice.</a:t>
              </a:r>
            </a:p>
            <a:p>
              <a:pPr algn="just">
                <a:lnSpc>
                  <a:spcPts val="3942"/>
                </a:lnSpc>
              </a:pPr>
              <a:endParaRPr lang="en-US" sz="2816">
                <a:solidFill>
                  <a:srgbClr val="FFFFFF"/>
                </a:solidFill>
                <a:latin typeface="Times New Roman" panose="02020603050405020304" pitchFamily="18" charset="0"/>
                <a:cs typeface="Times New Roman" panose="02020603050405020304" pitchFamily="18" charset="0"/>
              </a:endParaRPr>
            </a:p>
            <a:p>
              <a:pPr marL="608061" lvl="1" indent="-304030" algn="just">
                <a:lnSpc>
                  <a:spcPts val="3942"/>
                </a:lnSpc>
                <a:buFont typeface="Arial"/>
                <a:buChar char="•"/>
              </a:pPr>
              <a:r>
                <a:rPr lang="en-US" sz="2816">
                  <a:solidFill>
                    <a:srgbClr val="FFFFFF"/>
                  </a:solidFill>
                  <a:latin typeface="Times New Roman" panose="02020603050405020304" pitchFamily="18" charset="0"/>
                  <a:cs typeface="Times New Roman" panose="02020603050405020304" pitchFamily="18" charset="0"/>
                </a:rPr>
                <a:t>One of the main applications of these is seen in the automobiles. Voice assistant are now made a part of the automobile which will give the user a next level experience while roaming through it.</a:t>
              </a:r>
            </a:p>
            <a:p>
              <a:pPr algn="just">
                <a:lnSpc>
                  <a:spcPts val="3942"/>
                </a:lnSpc>
              </a:pPr>
              <a:endParaRPr lang="en-US" sz="2816">
                <a:solidFill>
                  <a:srgbClr val="FFFFFF"/>
                </a:solidFill>
                <a:latin typeface="Times New Roman" panose="02020603050405020304" pitchFamily="18" charset="0"/>
                <a:cs typeface="Times New Roman" panose="02020603050405020304" pitchFamily="18" charset="0"/>
              </a:endParaRPr>
            </a:p>
            <a:p>
              <a:pPr marL="608061" lvl="1" indent="-304030" algn="just">
                <a:lnSpc>
                  <a:spcPts val="3942"/>
                </a:lnSpc>
                <a:buFont typeface="Arial"/>
                <a:buChar char="•"/>
              </a:pPr>
              <a:r>
                <a:rPr lang="en-US" sz="2816">
                  <a:solidFill>
                    <a:srgbClr val="FFFFFF"/>
                  </a:solidFill>
                  <a:latin typeface="Times New Roman" panose="02020603050405020304" pitchFamily="18" charset="0"/>
                  <a:cs typeface="Times New Roman" panose="02020603050405020304" pitchFamily="18" charset="0"/>
                </a:rPr>
                <a:t>But the main problem with those tools is that they are not supporting many languages. User have to interact with the tools in English language mostly. Also, the commands should be proper and clear otherwise the output won’t be generated as per the need. </a:t>
              </a:r>
            </a:p>
            <a:p>
              <a:pPr algn="just">
                <a:lnSpc>
                  <a:spcPts val="3942"/>
                </a:lnSpc>
              </a:pPr>
              <a:endParaRPr lang="en-US" sz="2816">
                <a:solidFill>
                  <a:srgbClr val="FFFFFF"/>
                </a:solidFill>
                <a:latin typeface="Times New Roman" panose="02020603050405020304" pitchFamily="18" charset="0"/>
                <a:cs typeface="Times New Roman" panose="02020603050405020304" pitchFamily="18" charset="0"/>
              </a:endParaRPr>
            </a:p>
            <a:p>
              <a:pPr marL="608061" lvl="1" indent="-304030" algn="just">
                <a:lnSpc>
                  <a:spcPts val="3942"/>
                </a:lnSpc>
                <a:buFont typeface="Arial"/>
                <a:buChar char="•"/>
              </a:pPr>
              <a:r>
                <a:rPr lang="en-US" sz="2816">
                  <a:solidFill>
                    <a:srgbClr val="FFFFFF"/>
                  </a:solidFill>
                  <a:latin typeface="Times New Roman" panose="02020603050405020304" pitchFamily="18" charset="0"/>
                  <a:cs typeface="Times New Roman" panose="02020603050405020304" pitchFamily="18" charset="0"/>
                </a:rPr>
                <a:t>The local drivers or the common people face the problem while using those tools, because they do not support the multilingual facility. </a:t>
              </a:r>
            </a:p>
          </p:txBody>
        </p:sp>
      </p:grpSp>
      <p:sp>
        <p:nvSpPr>
          <p:cNvPr id="9" name="Freeform 9"/>
          <p:cNvSpPr/>
          <p:nvPr/>
        </p:nvSpPr>
        <p:spPr>
          <a:xfrm>
            <a:off x="12552498" y="1774737"/>
            <a:ext cx="5735502" cy="7221703"/>
          </a:xfrm>
          <a:custGeom>
            <a:avLst/>
            <a:gdLst/>
            <a:ahLst/>
            <a:cxnLst/>
            <a:rect l="l" t="t" r="r" b="b"/>
            <a:pathLst>
              <a:path w="5735502" h="7221703">
                <a:moveTo>
                  <a:pt x="0" y="0"/>
                </a:moveTo>
                <a:lnTo>
                  <a:pt x="5735502" y="0"/>
                </a:lnTo>
                <a:lnTo>
                  <a:pt x="5735502" y="7221702"/>
                </a:lnTo>
                <a:lnTo>
                  <a:pt x="0" y="7221702"/>
                </a:lnTo>
                <a:lnTo>
                  <a:pt x="0" y="0"/>
                </a:lnTo>
                <a:close/>
              </a:path>
            </a:pathLst>
          </a:custGeom>
          <a:blipFill>
            <a:blip r:embed="rId3"/>
            <a:stretch>
              <a:fillRect l="-16926" r="-8986"/>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001E44">
                <a:alpha val="60000"/>
              </a:srgbClr>
            </a:solidFill>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grpSp>
        <p:nvGrpSpPr>
          <p:cNvPr id="6" name="Group 6"/>
          <p:cNvGrpSpPr/>
          <p:nvPr/>
        </p:nvGrpSpPr>
        <p:grpSpPr>
          <a:xfrm>
            <a:off x="0" y="0"/>
            <a:ext cx="18288000" cy="10287000"/>
            <a:chOff x="0" y="0"/>
            <a:chExt cx="4816593" cy="2709333"/>
          </a:xfrm>
        </p:grpSpPr>
        <p:sp>
          <p:nvSpPr>
            <p:cNvPr id="7" name="Freeform 7"/>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001E44">
                <a:alpha val="60000"/>
              </a:srgbClr>
            </a:solidFill>
          </p:spPr>
        </p:sp>
        <p:sp>
          <p:nvSpPr>
            <p:cNvPr id="8" name="TextBox 8"/>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sp>
        <p:nvSpPr>
          <p:cNvPr id="9" name="Freeform 9"/>
          <p:cNvSpPr/>
          <p:nvPr/>
        </p:nvSpPr>
        <p:spPr>
          <a:xfrm>
            <a:off x="6853303" y="4376343"/>
            <a:ext cx="10912814" cy="5305087"/>
          </a:xfrm>
          <a:custGeom>
            <a:avLst/>
            <a:gdLst/>
            <a:ahLst/>
            <a:cxnLst/>
            <a:rect l="l" t="t" r="r" b="b"/>
            <a:pathLst>
              <a:path w="10912814" h="5305087">
                <a:moveTo>
                  <a:pt x="0" y="0"/>
                </a:moveTo>
                <a:lnTo>
                  <a:pt x="10912814" y="0"/>
                </a:lnTo>
                <a:lnTo>
                  <a:pt x="10912814" y="5305088"/>
                </a:lnTo>
                <a:lnTo>
                  <a:pt x="0" y="5305088"/>
                </a:lnTo>
                <a:lnTo>
                  <a:pt x="0" y="0"/>
                </a:lnTo>
                <a:close/>
              </a:path>
            </a:pathLst>
          </a:custGeom>
          <a:blipFill>
            <a:blip r:embed="rId3"/>
            <a:stretch>
              <a:fillRect t="-7725" b="-7725"/>
            </a:stretch>
          </a:blipFill>
        </p:spPr>
      </p:sp>
      <p:grpSp>
        <p:nvGrpSpPr>
          <p:cNvPr id="10" name="Group 10"/>
          <p:cNvGrpSpPr/>
          <p:nvPr/>
        </p:nvGrpSpPr>
        <p:grpSpPr>
          <a:xfrm>
            <a:off x="-745511" y="433102"/>
            <a:ext cx="9587323" cy="4356925"/>
            <a:chOff x="-20320" y="-1212873"/>
            <a:chExt cx="12783097" cy="5809233"/>
          </a:xfrm>
        </p:grpSpPr>
        <p:sp>
          <p:nvSpPr>
            <p:cNvPr id="11" name="TextBox 11"/>
            <p:cNvSpPr txBox="1"/>
            <p:nvPr/>
          </p:nvSpPr>
          <p:spPr>
            <a:xfrm>
              <a:off x="-20320" y="-1212873"/>
              <a:ext cx="12762777" cy="3374675"/>
            </a:xfrm>
            <a:prstGeom prst="rect">
              <a:avLst/>
            </a:prstGeom>
          </p:spPr>
          <p:txBody>
            <a:bodyPr lIns="0" tIns="0" rIns="0" bIns="0" rtlCol="0" anchor="t">
              <a:spAutoFit/>
            </a:bodyPr>
            <a:lstStyle/>
            <a:p>
              <a:pPr algn="ctr">
                <a:lnSpc>
                  <a:spcPts val="10017"/>
                </a:lnSpc>
              </a:pPr>
              <a:r>
                <a:rPr lang="en-US" sz="8078" b="1" i="1" dirty="0">
                  <a:solidFill>
                    <a:srgbClr val="FFFFFF"/>
                  </a:solidFill>
                  <a:latin typeface="Times New Roman" panose="02020603050405020304" pitchFamily="18" charset="0"/>
                  <a:cs typeface="Times New Roman" panose="02020603050405020304" pitchFamily="18" charset="0"/>
                </a:rPr>
                <a:t>Problem </a:t>
              </a:r>
            </a:p>
            <a:p>
              <a:pPr algn="ctr">
                <a:lnSpc>
                  <a:spcPts val="10017"/>
                </a:lnSpc>
              </a:pPr>
              <a:r>
                <a:rPr lang="en-US" sz="8078" b="1" i="1" dirty="0">
                  <a:solidFill>
                    <a:srgbClr val="FFFFFF"/>
                  </a:solidFill>
                  <a:latin typeface="Times New Roman" panose="02020603050405020304" pitchFamily="18" charset="0"/>
                  <a:cs typeface="Times New Roman" panose="02020603050405020304" pitchFamily="18" charset="0"/>
                </a:rPr>
                <a:t>Statement</a:t>
              </a:r>
            </a:p>
          </p:txBody>
        </p:sp>
        <p:sp>
          <p:nvSpPr>
            <p:cNvPr id="12" name="TextBox 12"/>
            <p:cNvSpPr txBox="1"/>
            <p:nvPr/>
          </p:nvSpPr>
          <p:spPr>
            <a:xfrm>
              <a:off x="0" y="3883003"/>
              <a:ext cx="12762777" cy="713357"/>
            </a:xfrm>
            <a:prstGeom prst="rect">
              <a:avLst/>
            </a:prstGeom>
          </p:spPr>
          <p:txBody>
            <a:bodyPr lIns="0" tIns="0" rIns="0" bIns="0" rtlCol="0" anchor="t">
              <a:spAutoFit/>
            </a:bodyPr>
            <a:lstStyle/>
            <a:p>
              <a:pPr algn="just">
                <a:lnSpc>
                  <a:spcPts val="5026"/>
                </a:lnSpc>
              </a:pPr>
              <a:endParaRPr>
                <a:latin typeface="Times New Roman" panose="02020603050405020304" pitchFamily="18" charset="0"/>
                <a:cs typeface="Times New Roman" panose="02020603050405020304" pitchFamily="18" charset="0"/>
              </a:endParaRPr>
            </a:p>
          </p:txBody>
        </p:sp>
      </p:grpSp>
      <p:grpSp>
        <p:nvGrpSpPr>
          <p:cNvPr id="13" name="Group 13"/>
          <p:cNvGrpSpPr/>
          <p:nvPr/>
        </p:nvGrpSpPr>
        <p:grpSpPr>
          <a:xfrm>
            <a:off x="7502229" y="5129212"/>
            <a:ext cx="9572083" cy="4470263"/>
            <a:chOff x="0" y="-19051"/>
            <a:chExt cx="12762777" cy="5960350"/>
          </a:xfrm>
        </p:grpSpPr>
        <p:sp>
          <p:nvSpPr>
            <p:cNvPr id="14" name="TextBox 14"/>
            <p:cNvSpPr txBox="1"/>
            <p:nvPr/>
          </p:nvSpPr>
          <p:spPr>
            <a:xfrm>
              <a:off x="0" y="-19051"/>
              <a:ext cx="12762777" cy="3294918"/>
            </a:xfrm>
            <a:prstGeom prst="rect">
              <a:avLst/>
            </a:prstGeom>
          </p:spPr>
          <p:txBody>
            <a:bodyPr lIns="0" tIns="0" rIns="0" bIns="0" rtlCol="0" anchor="t">
              <a:spAutoFit/>
            </a:bodyPr>
            <a:lstStyle/>
            <a:p>
              <a:pPr algn="ctr">
                <a:lnSpc>
                  <a:spcPts val="3941"/>
                </a:lnSpc>
              </a:pPr>
              <a:r>
                <a:rPr lang="en-US" sz="3178">
                  <a:solidFill>
                    <a:srgbClr val="FFFFFF"/>
                  </a:solidFill>
                  <a:latin typeface="Times New Roman" panose="02020603050405020304" pitchFamily="18" charset="0"/>
                  <a:cs typeface="Times New Roman" panose="02020603050405020304" pitchFamily="18" charset="0"/>
                </a:rPr>
                <a:t>Design and develop a multilingual voice control of automotive equipments. Develop a tool which will accept the voice as an input through a voice receiver. Process the input according to the language and then will generate output or complete the tasks according to the command.</a:t>
              </a:r>
            </a:p>
          </p:txBody>
        </p:sp>
        <p:sp>
          <p:nvSpPr>
            <p:cNvPr id="15" name="TextBox 15"/>
            <p:cNvSpPr txBox="1"/>
            <p:nvPr/>
          </p:nvSpPr>
          <p:spPr>
            <a:xfrm>
              <a:off x="0" y="5138174"/>
              <a:ext cx="12762777" cy="803125"/>
            </a:xfrm>
            <a:prstGeom prst="rect">
              <a:avLst/>
            </a:prstGeom>
          </p:spPr>
          <p:txBody>
            <a:bodyPr lIns="0" tIns="0" rIns="0" bIns="0" rtlCol="0" anchor="t">
              <a:spAutoFit/>
            </a:bodyPr>
            <a:lstStyle/>
            <a:p>
              <a:pPr algn="just">
                <a:lnSpc>
                  <a:spcPts val="5726"/>
                </a:lnSpc>
              </a:pPr>
              <a:endParaRPr>
                <a:latin typeface="Times New Roman" panose="02020603050405020304" pitchFamily="18" charset="0"/>
                <a:cs typeface="Times New Roman" panose="02020603050405020304" pitchFamily="18" charset="0"/>
              </a:endParaRPr>
            </a:p>
          </p:txBody>
        </p:sp>
      </p:grpSp>
      <p:sp>
        <p:nvSpPr>
          <p:cNvPr id="16" name="TextBox 16"/>
          <p:cNvSpPr txBox="1"/>
          <p:nvPr/>
        </p:nvSpPr>
        <p:spPr>
          <a:xfrm>
            <a:off x="304800" y="1529232"/>
            <a:ext cx="9019293" cy="1647118"/>
          </a:xfrm>
          <a:prstGeom prst="rect">
            <a:avLst/>
          </a:prstGeom>
        </p:spPr>
        <p:txBody>
          <a:bodyPr lIns="0" tIns="0" rIns="0" bIns="0" rtlCol="0" anchor="t">
            <a:spAutoFit/>
          </a:bodyPr>
          <a:lstStyle/>
          <a:p>
            <a:pPr algn="ctr">
              <a:lnSpc>
                <a:spcPts val="13999"/>
              </a:lnSpc>
              <a:spcBef>
                <a:spcPct val="0"/>
              </a:spcBef>
            </a:pPr>
            <a:r>
              <a:rPr lang="en-US" sz="9999" dirty="0">
                <a:solidFill>
                  <a:srgbClr val="13B8FF"/>
                </a:solidFill>
                <a:latin typeface="Times New Roman" panose="02020603050405020304" pitchFamily="18" charset="0"/>
                <a:cs typeface="Times New Roman" panose="02020603050405020304" pitchFamily="18" charset="0"/>
              </a:rPr>
              <a:t>______________</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001E44">
                <a:alpha val="60000"/>
              </a:srgbClr>
            </a:solidFill>
          </p:spPr>
        </p:sp>
        <p:sp>
          <p:nvSpPr>
            <p:cNvPr id="4" name="TextBox 4"/>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grpSp>
        <p:nvGrpSpPr>
          <p:cNvPr id="5" name="Group 5"/>
          <p:cNvGrpSpPr/>
          <p:nvPr/>
        </p:nvGrpSpPr>
        <p:grpSpPr>
          <a:xfrm>
            <a:off x="119149" y="2332170"/>
            <a:ext cx="7908277" cy="790827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2E52"/>
            </a:solidFill>
            <a:ln w="76200" cap="sq">
              <a:solidFill>
                <a:srgbClr val="13B8FF"/>
              </a:solidFill>
              <a:prstDash val="solid"/>
              <a:miter/>
            </a:ln>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latin typeface="Times New Roman" panose="02020603050405020304" pitchFamily="18" charset="0"/>
                <a:cs typeface="Times New Roman" panose="02020603050405020304" pitchFamily="18" charset="0"/>
              </a:endParaRPr>
            </a:p>
          </p:txBody>
        </p:sp>
      </p:grpSp>
      <p:sp>
        <p:nvSpPr>
          <p:cNvPr id="8" name="TextBox 8"/>
          <p:cNvSpPr txBox="1"/>
          <p:nvPr/>
        </p:nvSpPr>
        <p:spPr>
          <a:xfrm>
            <a:off x="864340" y="451676"/>
            <a:ext cx="10460771" cy="1072409"/>
          </a:xfrm>
          <a:prstGeom prst="rect">
            <a:avLst/>
          </a:prstGeom>
        </p:spPr>
        <p:txBody>
          <a:bodyPr lIns="0" tIns="0" rIns="0" bIns="0" rtlCol="0" anchor="t">
            <a:spAutoFit/>
          </a:bodyPr>
          <a:lstStyle/>
          <a:p>
            <a:pPr>
              <a:lnSpc>
                <a:spcPts val="8928"/>
              </a:lnSpc>
            </a:pPr>
            <a:r>
              <a:rPr lang="en-US" sz="7200" b="1" i="1" dirty="0">
                <a:solidFill>
                  <a:srgbClr val="FFFFFF"/>
                </a:solidFill>
                <a:latin typeface="Times New Roman" panose="02020603050405020304" pitchFamily="18" charset="0"/>
                <a:cs typeface="Times New Roman" panose="02020603050405020304" pitchFamily="18" charset="0"/>
              </a:rPr>
              <a:t>Objectives</a:t>
            </a:r>
          </a:p>
        </p:txBody>
      </p:sp>
      <p:grpSp>
        <p:nvGrpSpPr>
          <p:cNvPr id="9" name="Group 9"/>
          <p:cNvGrpSpPr/>
          <p:nvPr/>
        </p:nvGrpSpPr>
        <p:grpSpPr>
          <a:xfrm>
            <a:off x="8307457" y="1352302"/>
            <a:ext cx="6798712" cy="2524125"/>
            <a:chOff x="0" y="0"/>
            <a:chExt cx="1978474" cy="734539"/>
          </a:xfrm>
        </p:grpSpPr>
        <p:sp>
          <p:nvSpPr>
            <p:cNvPr id="10" name="Freeform 10"/>
            <p:cNvSpPr/>
            <p:nvPr/>
          </p:nvSpPr>
          <p:spPr>
            <a:xfrm>
              <a:off x="0" y="0"/>
              <a:ext cx="1978474" cy="734539"/>
            </a:xfrm>
            <a:custGeom>
              <a:avLst/>
              <a:gdLst/>
              <a:ahLst/>
              <a:cxnLst/>
              <a:rect l="l" t="t" r="r" b="b"/>
              <a:pathLst>
                <a:path w="1978474" h="734539">
                  <a:moveTo>
                    <a:pt x="0" y="0"/>
                  </a:moveTo>
                  <a:lnTo>
                    <a:pt x="1978474" y="0"/>
                  </a:lnTo>
                  <a:lnTo>
                    <a:pt x="1978474" y="734539"/>
                  </a:lnTo>
                  <a:lnTo>
                    <a:pt x="0" y="734539"/>
                  </a:lnTo>
                  <a:close/>
                </a:path>
              </a:pathLst>
            </a:custGeom>
            <a:solidFill>
              <a:srgbClr val="13B8FF">
                <a:alpha val="29804"/>
              </a:srgbClr>
            </a:solidFill>
          </p:spPr>
        </p:sp>
        <p:sp>
          <p:nvSpPr>
            <p:cNvPr id="11" name="TextBox 11"/>
            <p:cNvSpPr txBox="1"/>
            <p:nvPr/>
          </p:nvSpPr>
          <p:spPr>
            <a:xfrm>
              <a:off x="0" y="-38100"/>
              <a:ext cx="1978474" cy="772639"/>
            </a:xfrm>
            <a:prstGeom prst="rect">
              <a:avLst/>
            </a:prstGeom>
          </p:spPr>
          <p:txBody>
            <a:bodyPr lIns="50800" tIns="50800" rIns="50800" bIns="50800" rtlCol="0" anchor="ctr"/>
            <a:lstStyle/>
            <a:p>
              <a:pPr algn="ctr">
                <a:lnSpc>
                  <a:spcPts val="2659"/>
                </a:lnSpc>
              </a:pPr>
              <a:endParaRPr>
                <a:latin typeface="Times New Roman" panose="02020603050405020304" pitchFamily="18" charset="0"/>
                <a:cs typeface="Times New Roman" panose="02020603050405020304" pitchFamily="18" charset="0"/>
              </a:endParaRPr>
            </a:p>
          </p:txBody>
        </p:sp>
      </p:grpSp>
      <p:sp>
        <p:nvSpPr>
          <p:cNvPr id="12" name="AutoShape 12"/>
          <p:cNvSpPr/>
          <p:nvPr/>
        </p:nvSpPr>
        <p:spPr>
          <a:xfrm flipV="1">
            <a:off x="8345557" y="1690411"/>
            <a:ext cx="0" cy="1847907"/>
          </a:xfrm>
          <a:prstGeom prst="line">
            <a:avLst/>
          </a:prstGeom>
          <a:ln w="76200" cap="flat">
            <a:solidFill>
              <a:srgbClr val="59CDFF"/>
            </a:solidFill>
            <a:prstDash val="solid"/>
            <a:headEnd type="none" w="sm" len="sm"/>
            <a:tailEnd type="none" w="sm" len="sm"/>
          </a:ln>
        </p:spPr>
      </p:sp>
      <p:sp>
        <p:nvSpPr>
          <p:cNvPr id="13" name="TextBox 13"/>
          <p:cNvSpPr txBox="1"/>
          <p:nvPr/>
        </p:nvSpPr>
        <p:spPr>
          <a:xfrm>
            <a:off x="9056156" y="1345419"/>
            <a:ext cx="5301314" cy="2272225"/>
          </a:xfrm>
          <a:prstGeom prst="rect">
            <a:avLst/>
          </a:prstGeom>
        </p:spPr>
        <p:txBody>
          <a:bodyPr lIns="0" tIns="0" rIns="0" bIns="0" rtlCol="0" anchor="t">
            <a:spAutoFit/>
          </a:bodyPr>
          <a:lstStyle/>
          <a:p>
            <a:pPr>
              <a:lnSpc>
                <a:spcPts val="2999"/>
              </a:lnSpc>
            </a:pPr>
            <a:endParaRPr dirty="0">
              <a:latin typeface="Times New Roman" panose="02020603050405020304" pitchFamily="18" charset="0"/>
              <a:cs typeface="Times New Roman" panose="02020603050405020304" pitchFamily="18" charset="0"/>
            </a:endParaRPr>
          </a:p>
          <a:p>
            <a:pPr>
              <a:lnSpc>
                <a:spcPts val="2999"/>
              </a:lnSpc>
            </a:pPr>
            <a:r>
              <a:rPr lang="en-US" sz="1999" dirty="0">
                <a:solidFill>
                  <a:srgbClr val="FFFFFF"/>
                </a:solidFill>
                <a:latin typeface="Times New Roman" panose="02020603050405020304" pitchFamily="18" charset="0"/>
                <a:cs typeface="Times New Roman" panose="02020603050405020304" pitchFamily="18" charset="0"/>
              </a:rPr>
              <a:t>Develop a reliable multilingual voice recognition system that can understand instructions correctly in a variety of languages that drivers and passengers frequently speak.</a:t>
            </a:r>
          </a:p>
          <a:p>
            <a:pPr algn="l">
              <a:lnSpc>
                <a:spcPts val="2999"/>
              </a:lnSpc>
            </a:pPr>
            <a:endParaRPr lang="en-US" sz="1999" dirty="0">
              <a:solidFill>
                <a:srgbClr val="FFFFFF"/>
              </a:solidFill>
              <a:latin typeface="Times New Roman" panose="02020603050405020304" pitchFamily="18" charset="0"/>
              <a:cs typeface="Times New Roman" panose="02020603050405020304" pitchFamily="18" charset="0"/>
            </a:endParaRPr>
          </a:p>
        </p:txBody>
      </p:sp>
      <p:grpSp>
        <p:nvGrpSpPr>
          <p:cNvPr id="14" name="Group 14"/>
          <p:cNvGrpSpPr/>
          <p:nvPr/>
        </p:nvGrpSpPr>
        <p:grpSpPr>
          <a:xfrm>
            <a:off x="8448800" y="4438402"/>
            <a:ext cx="6798712" cy="1847907"/>
            <a:chOff x="0" y="0"/>
            <a:chExt cx="9064949" cy="2463876"/>
          </a:xfrm>
        </p:grpSpPr>
        <p:grpSp>
          <p:nvGrpSpPr>
            <p:cNvPr id="15" name="Group 15"/>
            <p:cNvGrpSpPr/>
            <p:nvPr/>
          </p:nvGrpSpPr>
          <p:grpSpPr>
            <a:xfrm>
              <a:off x="0" y="0"/>
              <a:ext cx="9064949" cy="2463876"/>
              <a:chOff x="0" y="0"/>
              <a:chExt cx="1978474" cy="537754"/>
            </a:xfrm>
          </p:grpSpPr>
          <p:sp>
            <p:nvSpPr>
              <p:cNvPr id="16" name="Freeform 16"/>
              <p:cNvSpPr/>
              <p:nvPr/>
            </p:nvSpPr>
            <p:spPr>
              <a:xfrm>
                <a:off x="0" y="0"/>
                <a:ext cx="1978474" cy="537754"/>
              </a:xfrm>
              <a:custGeom>
                <a:avLst/>
                <a:gdLst/>
                <a:ahLst/>
                <a:cxnLst/>
                <a:rect l="l" t="t" r="r" b="b"/>
                <a:pathLst>
                  <a:path w="1978474" h="537754">
                    <a:moveTo>
                      <a:pt x="0" y="0"/>
                    </a:moveTo>
                    <a:lnTo>
                      <a:pt x="1978474" y="0"/>
                    </a:lnTo>
                    <a:lnTo>
                      <a:pt x="1978474" y="537754"/>
                    </a:lnTo>
                    <a:lnTo>
                      <a:pt x="0" y="537754"/>
                    </a:lnTo>
                    <a:close/>
                  </a:path>
                </a:pathLst>
              </a:custGeom>
              <a:solidFill>
                <a:srgbClr val="13B8FF">
                  <a:alpha val="29804"/>
                </a:srgbClr>
              </a:solidFill>
            </p:spPr>
          </p:sp>
          <p:sp>
            <p:nvSpPr>
              <p:cNvPr id="17" name="TextBox 17"/>
              <p:cNvSpPr txBox="1"/>
              <p:nvPr/>
            </p:nvSpPr>
            <p:spPr>
              <a:xfrm>
                <a:off x="0" y="-38100"/>
                <a:ext cx="1978474" cy="575854"/>
              </a:xfrm>
              <a:prstGeom prst="rect">
                <a:avLst/>
              </a:prstGeom>
            </p:spPr>
            <p:txBody>
              <a:bodyPr lIns="50800" tIns="50800" rIns="50800" bIns="50800" rtlCol="0" anchor="ctr"/>
              <a:lstStyle/>
              <a:p>
                <a:pPr algn="ctr">
                  <a:lnSpc>
                    <a:spcPts val="2659"/>
                  </a:lnSpc>
                </a:pPr>
                <a:endParaRPr>
                  <a:latin typeface="Times New Roman" panose="02020603050405020304" pitchFamily="18" charset="0"/>
                  <a:cs typeface="Times New Roman" panose="02020603050405020304" pitchFamily="18" charset="0"/>
                </a:endParaRPr>
              </a:p>
            </p:txBody>
          </p:sp>
        </p:grpSp>
        <p:sp>
          <p:nvSpPr>
            <p:cNvPr id="18" name="AutoShape 18"/>
            <p:cNvSpPr/>
            <p:nvPr/>
          </p:nvSpPr>
          <p:spPr>
            <a:xfrm flipV="1">
              <a:off x="50800" y="0"/>
              <a:ext cx="0" cy="2463876"/>
            </a:xfrm>
            <a:prstGeom prst="line">
              <a:avLst/>
            </a:prstGeom>
            <a:ln w="101600" cap="flat">
              <a:solidFill>
                <a:srgbClr val="59CDFF"/>
              </a:solidFill>
              <a:prstDash val="solid"/>
              <a:headEnd type="none" w="sm" len="sm"/>
              <a:tailEnd type="none" w="sm" len="sm"/>
            </a:ln>
          </p:spPr>
        </p:sp>
        <p:sp>
          <p:nvSpPr>
            <p:cNvPr id="19" name="TextBox 19"/>
            <p:cNvSpPr txBox="1"/>
            <p:nvPr/>
          </p:nvSpPr>
          <p:spPr>
            <a:xfrm>
              <a:off x="809808" y="738641"/>
              <a:ext cx="7068418" cy="1341735"/>
            </a:xfrm>
            <a:prstGeom prst="rect">
              <a:avLst/>
            </a:prstGeom>
          </p:spPr>
          <p:txBody>
            <a:bodyPr lIns="0" tIns="0" rIns="0" bIns="0" rtlCol="0" anchor="t">
              <a:spAutoFit/>
            </a:bodyPr>
            <a:lstStyle/>
            <a:p>
              <a:pPr>
                <a:lnSpc>
                  <a:spcPts val="2700"/>
                </a:lnSpc>
              </a:pPr>
              <a:r>
                <a:rPr lang="en-US" sz="1800" dirty="0">
                  <a:solidFill>
                    <a:srgbClr val="FFFFFF"/>
                  </a:solidFill>
                  <a:latin typeface="Times New Roman" panose="02020603050405020304" pitchFamily="18" charset="0"/>
                  <a:cs typeface="Times New Roman" panose="02020603050405020304" pitchFamily="18" charset="0"/>
                </a:rPr>
                <a:t>Implement a user-friendly experience in the system which will allow user to interact with it more often.</a:t>
              </a:r>
            </a:p>
            <a:p>
              <a:pPr algn="l">
                <a:lnSpc>
                  <a:spcPts val="2700"/>
                </a:lnSpc>
              </a:pPr>
              <a:endParaRPr lang="en-US" sz="1800" dirty="0">
                <a:solidFill>
                  <a:srgbClr val="FFFFFF"/>
                </a:solidFill>
                <a:latin typeface="Times New Roman" panose="02020603050405020304" pitchFamily="18" charset="0"/>
                <a:cs typeface="Times New Roman" panose="02020603050405020304" pitchFamily="18" charset="0"/>
              </a:endParaRPr>
            </a:p>
          </p:txBody>
        </p:sp>
      </p:grpSp>
      <p:grpSp>
        <p:nvGrpSpPr>
          <p:cNvPr id="20" name="Group 20"/>
          <p:cNvGrpSpPr/>
          <p:nvPr/>
        </p:nvGrpSpPr>
        <p:grpSpPr>
          <a:xfrm>
            <a:off x="8448800" y="6810184"/>
            <a:ext cx="6798712" cy="1886007"/>
            <a:chOff x="0" y="-50800"/>
            <a:chExt cx="9064949" cy="2514676"/>
          </a:xfrm>
        </p:grpSpPr>
        <p:grpSp>
          <p:nvGrpSpPr>
            <p:cNvPr id="21" name="Group 21"/>
            <p:cNvGrpSpPr/>
            <p:nvPr/>
          </p:nvGrpSpPr>
          <p:grpSpPr>
            <a:xfrm>
              <a:off x="0" y="0"/>
              <a:ext cx="9064949" cy="2463876"/>
              <a:chOff x="0" y="0"/>
              <a:chExt cx="1978474" cy="537754"/>
            </a:xfrm>
          </p:grpSpPr>
          <p:sp>
            <p:nvSpPr>
              <p:cNvPr id="22" name="Freeform 22"/>
              <p:cNvSpPr/>
              <p:nvPr/>
            </p:nvSpPr>
            <p:spPr>
              <a:xfrm>
                <a:off x="0" y="0"/>
                <a:ext cx="1978474" cy="537754"/>
              </a:xfrm>
              <a:custGeom>
                <a:avLst/>
                <a:gdLst/>
                <a:ahLst/>
                <a:cxnLst/>
                <a:rect l="l" t="t" r="r" b="b"/>
                <a:pathLst>
                  <a:path w="1978474" h="537754">
                    <a:moveTo>
                      <a:pt x="0" y="0"/>
                    </a:moveTo>
                    <a:lnTo>
                      <a:pt x="1978474" y="0"/>
                    </a:lnTo>
                    <a:lnTo>
                      <a:pt x="1978474" y="537754"/>
                    </a:lnTo>
                    <a:lnTo>
                      <a:pt x="0" y="537754"/>
                    </a:lnTo>
                    <a:close/>
                  </a:path>
                </a:pathLst>
              </a:custGeom>
              <a:solidFill>
                <a:srgbClr val="13B8FF">
                  <a:alpha val="29804"/>
                </a:srgbClr>
              </a:solidFill>
            </p:spPr>
          </p:sp>
          <p:sp>
            <p:nvSpPr>
              <p:cNvPr id="23" name="TextBox 23"/>
              <p:cNvSpPr txBox="1"/>
              <p:nvPr/>
            </p:nvSpPr>
            <p:spPr>
              <a:xfrm>
                <a:off x="0" y="-38100"/>
                <a:ext cx="1978474" cy="575854"/>
              </a:xfrm>
              <a:prstGeom prst="rect">
                <a:avLst/>
              </a:prstGeom>
            </p:spPr>
            <p:txBody>
              <a:bodyPr lIns="50800" tIns="50800" rIns="50800" bIns="50800" rtlCol="0" anchor="ctr"/>
              <a:lstStyle/>
              <a:p>
                <a:pPr algn="ctr">
                  <a:lnSpc>
                    <a:spcPts val="2659"/>
                  </a:lnSpc>
                </a:pPr>
                <a:endParaRPr>
                  <a:latin typeface="Times New Roman" panose="02020603050405020304" pitchFamily="18" charset="0"/>
                  <a:cs typeface="Times New Roman" panose="02020603050405020304" pitchFamily="18" charset="0"/>
                </a:endParaRPr>
              </a:p>
            </p:txBody>
          </p:sp>
        </p:grpSp>
        <p:sp>
          <p:nvSpPr>
            <p:cNvPr id="24" name="AutoShape 24"/>
            <p:cNvSpPr/>
            <p:nvPr/>
          </p:nvSpPr>
          <p:spPr>
            <a:xfrm rot="-5400000">
              <a:off x="-1181138" y="1181138"/>
              <a:ext cx="2463876" cy="0"/>
            </a:xfrm>
            <a:prstGeom prst="line">
              <a:avLst/>
            </a:prstGeom>
            <a:ln w="101600" cap="flat">
              <a:solidFill>
                <a:srgbClr val="59CDFF"/>
              </a:solidFill>
              <a:prstDash val="solid"/>
              <a:headEnd type="none" w="sm" len="sm"/>
              <a:tailEnd type="none" w="sm" len="sm"/>
            </a:ln>
          </p:spPr>
        </p:sp>
        <p:sp>
          <p:nvSpPr>
            <p:cNvPr id="25" name="TextBox 25"/>
            <p:cNvSpPr txBox="1"/>
            <p:nvPr/>
          </p:nvSpPr>
          <p:spPr>
            <a:xfrm>
              <a:off x="809808" y="467060"/>
              <a:ext cx="7068418" cy="1803400"/>
            </a:xfrm>
            <a:prstGeom prst="rect">
              <a:avLst/>
            </a:prstGeom>
          </p:spPr>
          <p:txBody>
            <a:bodyPr lIns="0" tIns="0" rIns="0" bIns="0" rtlCol="0" anchor="t">
              <a:spAutoFit/>
            </a:bodyPr>
            <a:lstStyle/>
            <a:p>
              <a:pPr>
                <a:lnSpc>
                  <a:spcPts val="2700"/>
                </a:lnSpc>
              </a:pPr>
              <a:r>
                <a:rPr lang="en-US" sz="1800" dirty="0">
                  <a:solidFill>
                    <a:srgbClr val="FFFFFF"/>
                  </a:solidFill>
                  <a:latin typeface="Times New Roman" panose="02020603050405020304" pitchFamily="18" charset="0"/>
                  <a:cs typeface="Times New Roman" panose="02020603050405020304" pitchFamily="18" charset="0"/>
                </a:rPr>
                <a:t>To verify the system's dependability, correctness, and safety in a variety of language situations, carry out rigorous testing and validation.</a:t>
              </a:r>
            </a:p>
            <a:p>
              <a:pPr marL="0" lvl="1" indent="0" algn="l">
                <a:lnSpc>
                  <a:spcPts val="2700"/>
                </a:lnSpc>
                <a:spcBef>
                  <a:spcPct val="0"/>
                </a:spcBef>
              </a:pPr>
              <a:endParaRPr lang="en-US" sz="1800" dirty="0">
                <a:solidFill>
                  <a:srgbClr val="FFFFFF"/>
                </a:solidFill>
                <a:latin typeface="Times New Roman" panose="02020603050405020304" pitchFamily="18" charset="0"/>
                <a:cs typeface="Times New Roman" panose="02020603050405020304" pitchFamily="18" charset="0"/>
              </a:endParaRPr>
            </a:p>
          </p:txBody>
        </p:sp>
      </p:grpSp>
      <p:sp>
        <p:nvSpPr>
          <p:cNvPr id="26" name="Freeform 26"/>
          <p:cNvSpPr/>
          <p:nvPr/>
        </p:nvSpPr>
        <p:spPr>
          <a:xfrm>
            <a:off x="185854" y="2398875"/>
            <a:ext cx="7774868" cy="7774868"/>
          </a:xfrm>
          <a:custGeom>
            <a:avLst/>
            <a:gdLst/>
            <a:ahLst/>
            <a:cxnLst/>
            <a:rect l="l" t="t" r="r" b="b"/>
            <a:pathLst>
              <a:path w="7774868" h="7774868">
                <a:moveTo>
                  <a:pt x="0" y="0"/>
                </a:moveTo>
                <a:lnTo>
                  <a:pt x="7774868" y="0"/>
                </a:lnTo>
                <a:lnTo>
                  <a:pt x="7774868" y="7774868"/>
                </a:lnTo>
                <a:lnTo>
                  <a:pt x="0" y="7774868"/>
                </a:lnTo>
                <a:lnTo>
                  <a:pt x="0" y="0"/>
                </a:lnTo>
                <a:close/>
              </a:path>
            </a:pathLst>
          </a:custGeom>
          <a:blipFill>
            <a:blip r:embed="rId2"/>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132190"/>
            <a:ext cx="18288000" cy="10419189"/>
            <a:chOff x="0" y="-192881"/>
            <a:chExt cx="24384000" cy="15202879"/>
          </a:xfrm>
        </p:grpSpPr>
        <p:grpSp>
          <p:nvGrpSpPr>
            <p:cNvPr id="3" name="Group 3"/>
            <p:cNvGrpSpPr/>
            <p:nvPr/>
          </p:nvGrpSpPr>
          <p:grpSpPr>
            <a:xfrm>
              <a:off x="0" y="-192881"/>
              <a:ext cx="24384000" cy="15202879"/>
              <a:chOff x="0" y="-38100"/>
              <a:chExt cx="4816593" cy="3003038"/>
            </a:xfrm>
          </p:grpSpPr>
          <p:sp>
            <p:nvSpPr>
              <p:cNvPr id="4" name="Freeform 4"/>
              <p:cNvSpPr/>
              <p:nvPr/>
            </p:nvSpPr>
            <p:spPr>
              <a:xfrm>
                <a:off x="0" y="0"/>
                <a:ext cx="4816592" cy="2964938"/>
              </a:xfrm>
              <a:custGeom>
                <a:avLst/>
                <a:gdLst/>
                <a:ahLst/>
                <a:cxnLst/>
                <a:rect l="l" t="t" r="r" b="b"/>
                <a:pathLst>
                  <a:path w="4816592" h="2910032">
                    <a:moveTo>
                      <a:pt x="0" y="0"/>
                    </a:moveTo>
                    <a:lnTo>
                      <a:pt x="4816592" y="0"/>
                    </a:lnTo>
                    <a:lnTo>
                      <a:pt x="4816592" y="2910032"/>
                    </a:lnTo>
                    <a:lnTo>
                      <a:pt x="0" y="2910032"/>
                    </a:lnTo>
                    <a:close/>
                  </a:path>
                </a:pathLst>
              </a:custGeom>
              <a:solidFill>
                <a:srgbClr val="001E44">
                  <a:alpha val="60000"/>
                </a:srgbClr>
              </a:solidFill>
            </p:spPr>
          </p:sp>
          <p:sp>
            <p:nvSpPr>
              <p:cNvPr id="5" name="TextBox 5"/>
              <p:cNvSpPr txBox="1"/>
              <p:nvPr/>
            </p:nvSpPr>
            <p:spPr>
              <a:xfrm>
                <a:off x="0" y="-38100"/>
                <a:ext cx="4816593" cy="2948132"/>
              </a:xfrm>
              <a:prstGeom prst="rect">
                <a:avLst/>
              </a:prstGeom>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sp>
          <p:nvSpPr>
            <p:cNvPr id="6" name="TextBox 6"/>
            <p:cNvSpPr txBox="1"/>
            <p:nvPr/>
          </p:nvSpPr>
          <p:spPr>
            <a:xfrm>
              <a:off x="12154695" y="2389124"/>
              <a:ext cx="1298593" cy="643781"/>
            </a:xfrm>
            <a:prstGeom prst="rect">
              <a:avLst/>
            </a:prstGeom>
          </p:spPr>
          <p:txBody>
            <a:bodyPr lIns="0" tIns="0" rIns="0" bIns="0" rtlCol="0" anchor="t">
              <a:spAutoFit/>
            </a:bodyPr>
            <a:lstStyle/>
            <a:p>
              <a:pPr algn="l">
                <a:lnSpc>
                  <a:spcPts val="3778"/>
                </a:lnSpc>
              </a:pPr>
              <a:r>
                <a:rPr lang="en-US" sz="2519">
                  <a:solidFill>
                    <a:srgbClr val="FFFFFF"/>
                  </a:solidFill>
                  <a:latin typeface="Times New Roman" panose="02020603050405020304" pitchFamily="18" charset="0"/>
                  <a:cs typeface="Times New Roman" panose="02020603050405020304" pitchFamily="18" charset="0"/>
                </a:rPr>
                <a:t>User</a:t>
              </a:r>
            </a:p>
          </p:txBody>
        </p:sp>
        <p:grpSp>
          <p:nvGrpSpPr>
            <p:cNvPr id="7" name="Group 7"/>
            <p:cNvGrpSpPr/>
            <p:nvPr/>
          </p:nvGrpSpPr>
          <p:grpSpPr>
            <a:xfrm>
              <a:off x="11110344" y="2145787"/>
              <a:ext cx="2647683" cy="1102883"/>
              <a:chOff x="0" y="0"/>
              <a:chExt cx="846111" cy="352445"/>
            </a:xfrm>
          </p:grpSpPr>
          <p:sp>
            <p:nvSpPr>
              <p:cNvPr id="8" name="Freeform 8"/>
              <p:cNvSpPr/>
              <p:nvPr/>
            </p:nvSpPr>
            <p:spPr>
              <a:xfrm>
                <a:off x="0" y="0"/>
                <a:ext cx="846111" cy="352445"/>
              </a:xfrm>
              <a:custGeom>
                <a:avLst/>
                <a:gdLst/>
                <a:ahLst/>
                <a:cxnLst/>
                <a:rect l="l" t="t" r="r" b="b"/>
                <a:pathLst>
                  <a:path w="846111" h="352445">
                    <a:moveTo>
                      <a:pt x="0" y="0"/>
                    </a:moveTo>
                    <a:lnTo>
                      <a:pt x="846111" y="0"/>
                    </a:lnTo>
                    <a:lnTo>
                      <a:pt x="846111" y="352445"/>
                    </a:lnTo>
                    <a:lnTo>
                      <a:pt x="0" y="352445"/>
                    </a:lnTo>
                    <a:close/>
                  </a:path>
                </a:pathLst>
              </a:custGeom>
              <a:solidFill>
                <a:srgbClr val="13B8FF">
                  <a:alpha val="29804"/>
                </a:srgbClr>
              </a:solidFill>
            </p:spPr>
          </p:sp>
          <p:sp>
            <p:nvSpPr>
              <p:cNvPr id="9" name="TextBox 9"/>
              <p:cNvSpPr txBox="1"/>
              <p:nvPr/>
            </p:nvSpPr>
            <p:spPr>
              <a:xfrm>
                <a:off x="0" y="-38100"/>
                <a:ext cx="846111" cy="390545"/>
              </a:xfrm>
              <a:prstGeom prst="rect">
                <a:avLst/>
              </a:prstGeom>
            </p:spPr>
            <p:txBody>
              <a:bodyPr lIns="34695" tIns="34695" rIns="34695" bIns="34695" rtlCol="0" anchor="ctr"/>
              <a:lstStyle/>
              <a:p>
                <a:pPr algn="ctr">
                  <a:lnSpc>
                    <a:spcPts val="2659"/>
                  </a:lnSpc>
                </a:pPr>
                <a:endParaRPr>
                  <a:latin typeface="Times New Roman" panose="02020603050405020304" pitchFamily="18" charset="0"/>
                  <a:cs typeface="Times New Roman" panose="02020603050405020304" pitchFamily="18" charset="0"/>
                </a:endParaRPr>
              </a:p>
            </p:txBody>
          </p:sp>
        </p:grpSp>
        <p:sp>
          <p:nvSpPr>
            <p:cNvPr id="10" name="TextBox 10"/>
            <p:cNvSpPr txBox="1"/>
            <p:nvPr/>
          </p:nvSpPr>
          <p:spPr>
            <a:xfrm>
              <a:off x="6503107" y="4462945"/>
              <a:ext cx="2681903" cy="643781"/>
            </a:xfrm>
            <a:prstGeom prst="rect">
              <a:avLst/>
            </a:prstGeom>
          </p:spPr>
          <p:txBody>
            <a:bodyPr lIns="0" tIns="0" rIns="0" bIns="0" rtlCol="0" anchor="t">
              <a:spAutoFit/>
            </a:bodyPr>
            <a:lstStyle/>
            <a:p>
              <a:pPr algn="l">
                <a:lnSpc>
                  <a:spcPts val="3778"/>
                </a:lnSpc>
              </a:pPr>
              <a:r>
                <a:rPr lang="en-US" sz="2519">
                  <a:solidFill>
                    <a:srgbClr val="FFFFFF"/>
                  </a:solidFill>
                  <a:latin typeface="Times New Roman" panose="02020603050405020304" pitchFamily="18" charset="0"/>
                  <a:cs typeface="Times New Roman" panose="02020603050405020304" pitchFamily="18" charset="0"/>
                </a:rPr>
                <a:t>Microphone</a:t>
              </a:r>
            </a:p>
          </p:txBody>
        </p:sp>
        <p:sp>
          <p:nvSpPr>
            <p:cNvPr id="11" name="TextBox 11"/>
            <p:cNvSpPr txBox="1"/>
            <p:nvPr/>
          </p:nvSpPr>
          <p:spPr>
            <a:xfrm>
              <a:off x="16400625" y="4427909"/>
              <a:ext cx="1799275" cy="643781"/>
            </a:xfrm>
            <a:prstGeom prst="rect">
              <a:avLst/>
            </a:prstGeom>
          </p:spPr>
          <p:txBody>
            <a:bodyPr lIns="0" tIns="0" rIns="0" bIns="0" rtlCol="0" anchor="t">
              <a:spAutoFit/>
            </a:bodyPr>
            <a:lstStyle/>
            <a:p>
              <a:pPr algn="l">
                <a:lnSpc>
                  <a:spcPts val="3778"/>
                </a:lnSpc>
              </a:pPr>
              <a:r>
                <a:rPr lang="en-US" sz="2519">
                  <a:solidFill>
                    <a:srgbClr val="FFFFFF"/>
                  </a:solidFill>
                  <a:latin typeface="Times New Roman" panose="02020603050405020304" pitchFamily="18" charset="0"/>
                  <a:cs typeface="Times New Roman" panose="02020603050405020304" pitchFamily="18" charset="0"/>
                </a:rPr>
                <a:t>Speaker</a:t>
              </a:r>
            </a:p>
          </p:txBody>
        </p:sp>
        <p:grpSp>
          <p:nvGrpSpPr>
            <p:cNvPr id="12" name="Group 12"/>
            <p:cNvGrpSpPr/>
            <p:nvPr/>
          </p:nvGrpSpPr>
          <p:grpSpPr>
            <a:xfrm>
              <a:off x="15759589" y="3940996"/>
              <a:ext cx="3339948" cy="1638131"/>
              <a:chOff x="0" y="0"/>
              <a:chExt cx="1386698" cy="680129"/>
            </a:xfrm>
          </p:grpSpPr>
          <p:sp>
            <p:nvSpPr>
              <p:cNvPr id="13" name="Freeform 13"/>
              <p:cNvSpPr/>
              <p:nvPr/>
            </p:nvSpPr>
            <p:spPr>
              <a:xfrm>
                <a:off x="0" y="0"/>
                <a:ext cx="1386698" cy="680129"/>
              </a:xfrm>
              <a:custGeom>
                <a:avLst/>
                <a:gdLst/>
                <a:ahLst/>
                <a:cxnLst/>
                <a:rect l="l" t="t" r="r" b="b"/>
                <a:pathLst>
                  <a:path w="1386698" h="680129">
                    <a:moveTo>
                      <a:pt x="0" y="0"/>
                    </a:moveTo>
                    <a:lnTo>
                      <a:pt x="1386698" y="0"/>
                    </a:lnTo>
                    <a:lnTo>
                      <a:pt x="1386698" y="680129"/>
                    </a:lnTo>
                    <a:lnTo>
                      <a:pt x="0" y="680129"/>
                    </a:lnTo>
                    <a:close/>
                  </a:path>
                </a:pathLst>
              </a:custGeom>
              <a:solidFill>
                <a:srgbClr val="13B8FF">
                  <a:alpha val="29804"/>
                </a:srgbClr>
              </a:solidFill>
            </p:spPr>
          </p:sp>
          <p:sp>
            <p:nvSpPr>
              <p:cNvPr id="14" name="TextBox 14"/>
              <p:cNvSpPr txBox="1"/>
              <p:nvPr/>
            </p:nvSpPr>
            <p:spPr>
              <a:xfrm>
                <a:off x="0" y="-38100"/>
                <a:ext cx="1386698" cy="718229"/>
              </a:xfrm>
              <a:prstGeom prst="rect">
                <a:avLst/>
              </a:prstGeom>
            </p:spPr>
            <p:txBody>
              <a:bodyPr lIns="26705" tIns="26705" rIns="26705" bIns="26705" rtlCol="0" anchor="ctr"/>
              <a:lstStyle/>
              <a:p>
                <a:pPr algn="ctr">
                  <a:lnSpc>
                    <a:spcPts val="2659"/>
                  </a:lnSpc>
                </a:pPr>
                <a:endParaRPr>
                  <a:latin typeface="Times New Roman" panose="02020603050405020304" pitchFamily="18" charset="0"/>
                  <a:cs typeface="Times New Roman" panose="02020603050405020304" pitchFamily="18" charset="0"/>
                </a:endParaRPr>
              </a:p>
            </p:txBody>
          </p:sp>
        </p:grpSp>
        <p:sp>
          <p:nvSpPr>
            <p:cNvPr id="15" name="TextBox 15"/>
            <p:cNvSpPr txBox="1"/>
            <p:nvPr/>
          </p:nvSpPr>
          <p:spPr>
            <a:xfrm>
              <a:off x="10258485" y="7129995"/>
              <a:ext cx="5078255" cy="549941"/>
            </a:xfrm>
            <a:prstGeom prst="rect">
              <a:avLst/>
            </a:prstGeom>
          </p:spPr>
          <p:txBody>
            <a:bodyPr lIns="0" tIns="0" rIns="0" bIns="0" rtlCol="0" anchor="t">
              <a:spAutoFit/>
            </a:bodyPr>
            <a:lstStyle/>
            <a:p>
              <a:pPr algn="ctr">
                <a:lnSpc>
                  <a:spcPts val="3219"/>
                </a:lnSpc>
                <a:spcBef>
                  <a:spcPct val="0"/>
                </a:spcBef>
              </a:pPr>
              <a:r>
                <a:rPr lang="en-US" sz="2299">
                  <a:solidFill>
                    <a:srgbClr val="FFFFFF"/>
                  </a:solidFill>
                  <a:latin typeface="Times New Roman" panose="02020603050405020304" pitchFamily="18" charset="0"/>
                  <a:cs typeface="Times New Roman" panose="02020603050405020304" pitchFamily="18" charset="0"/>
                </a:rPr>
                <a:t>Language Processing Block</a:t>
              </a:r>
            </a:p>
          </p:txBody>
        </p:sp>
        <p:grpSp>
          <p:nvGrpSpPr>
            <p:cNvPr id="16" name="Group 16"/>
            <p:cNvGrpSpPr/>
            <p:nvPr/>
          </p:nvGrpSpPr>
          <p:grpSpPr>
            <a:xfrm>
              <a:off x="4256032" y="6849128"/>
              <a:ext cx="16356307" cy="3816350"/>
              <a:chOff x="0" y="0"/>
              <a:chExt cx="5226931" cy="1219578"/>
            </a:xfrm>
          </p:grpSpPr>
          <p:sp>
            <p:nvSpPr>
              <p:cNvPr id="17" name="Freeform 17"/>
              <p:cNvSpPr/>
              <p:nvPr/>
            </p:nvSpPr>
            <p:spPr>
              <a:xfrm>
                <a:off x="0" y="0"/>
                <a:ext cx="5226931" cy="1219578"/>
              </a:xfrm>
              <a:custGeom>
                <a:avLst/>
                <a:gdLst/>
                <a:ahLst/>
                <a:cxnLst/>
                <a:rect l="l" t="t" r="r" b="b"/>
                <a:pathLst>
                  <a:path w="5226931" h="1219578">
                    <a:moveTo>
                      <a:pt x="0" y="0"/>
                    </a:moveTo>
                    <a:lnTo>
                      <a:pt x="5226931" y="0"/>
                    </a:lnTo>
                    <a:lnTo>
                      <a:pt x="5226931" y="1219578"/>
                    </a:lnTo>
                    <a:lnTo>
                      <a:pt x="0" y="1219578"/>
                    </a:lnTo>
                    <a:close/>
                  </a:path>
                </a:pathLst>
              </a:custGeom>
              <a:solidFill>
                <a:srgbClr val="13B8FF">
                  <a:alpha val="29804"/>
                </a:srgbClr>
              </a:solidFill>
            </p:spPr>
          </p:sp>
          <p:sp>
            <p:nvSpPr>
              <p:cNvPr id="18" name="TextBox 18"/>
              <p:cNvSpPr txBox="1"/>
              <p:nvPr/>
            </p:nvSpPr>
            <p:spPr>
              <a:xfrm>
                <a:off x="0" y="-38100"/>
                <a:ext cx="5226931" cy="1257678"/>
              </a:xfrm>
              <a:prstGeom prst="rect">
                <a:avLst/>
              </a:prstGeom>
            </p:spPr>
            <p:txBody>
              <a:bodyPr lIns="34695" tIns="34695" rIns="34695" bIns="34695" rtlCol="0" anchor="ctr"/>
              <a:lstStyle/>
              <a:p>
                <a:pPr algn="ctr">
                  <a:lnSpc>
                    <a:spcPts val="2659"/>
                  </a:lnSpc>
                </a:pPr>
                <a:endParaRPr>
                  <a:latin typeface="Times New Roman" panose="02020603050405020304" pitchFamily="18" charset="0"/>
                  <a:cs typeface="Times New Roman" panose="02020603050405020304" pitchFamily="18" charset="0"/>
                </a:endParaRPr>
              </a:p>
            </p:txBody>
          </p:sp>
        </p:grpSp>
        <p:grpSp>
          <p:nvGrpSpPr>
            <p:cNvPr id="19" name="Group 19"/>
            <p:cNvGrpSpPr/>
            <p:nvPr/>
          </p:nvGrpSpPr>
          <p:grpSpPr>
            <a:xfrm>
              <a:off x="6121249" y="3940996"/>
              <a:ext cx="3339948" cy="1638131"/>
              <a:chOff x="0" y="0"/>
              <a:chExt cx="1386698" cy="680129"/>
            </a:xfrm>
          </p:grpSpPr>
          <p:sp>
            <p:nvSpPr>
              <p:cNvPr id="20" name="Freeform 20"/>
              <p:cNvSpPr/>
              <p:nvPr/>
            </p:nvSpPr>
            <p:spPr>
              <a:xfrm>
                <a:off x="0" y="0"/>
                <a:ext cx="1386698" cy="680129"/>
              </a:xfrm>
              <a:custGeom>
                <a:avLst/>
                <a:gdLst/>
                <a:ahLst/>
                <a:cxnLst/>
                <a:rect l="l" t="t" r="r" b="b"/>
                <a:pathLst>
                  <a:path w="1386698" h="680129">
                    <a:moveTo>
                      <a:pt x="0" y="0"/>
                    </a:moveTo>
                    <a:lnTo>
                      <a:pt x="1386698" y="0"/>
                    </a:lnTo>
                    <a:lnTo>
                      <a:pt x="1386698" y="680129"/>
                    </a:lnTo>
                    <a:lnTo>
                      <a:pt x="0" y="680129"/>
                    </a:lnTo>
                    <a:close/>
                  </a:path>
                </a:pathLst>
              </a:custGeom>
              <a:solidFill>
                <a:srgbClr val="13B8FF">
                  <a:alpha val="29804"/>
                </a:srgbClr>
              </a:solidFill>
            </p:spPr>
          </p:sp>
          <p:sp>
            <p:nvSpPr>
              <p:cNvPr id="21" name="TextBox 21"/>
              <p:cNvSpPr txBox="1"/>
              <p:nvPr/>
            </p:nvSpPr>
            <p:spPr>
              <a:xfrm>
                <a:off x="0" y="-38100"/>
                <a:ext cx="1386698" cy="718229"/>
              </a:xfrm>
              <a:prstGeom prst="rect">
                <a:avLst/>
              </a:prstGeom>
            </p:spPr>
            <p:txBody>
              <a:bodyPr lIns="26705" tIns="26705" rIns="26705" bIns="26705" rtlCol="0" anchor="ctr"/>
              <a:lstStyle/>
              <a:p>
                <a:pPr algn="ctr">
                  <a:lnSpc>
                    <a:spcPts val="2659"/>
                  </a:lnSpc>
                </a:pPr>
                <a:endParaRPr>
                  <a:latin typeface="Times New Roman" panose="02020603050405020304" pitchFamily="18" charset="0"/>
                  <a:cs typeface="Times New Roman" panose="02020603050405020304" pitchFamily="18" charset="0"/>
                </a:endParaRPr>
              </a:p>
            </p:txBody>
          </p:sp>
        </p:grpSp>
        <p:sp>
          <p:nvSpPr>
            <p:cNvPr id="22" name="TextBox 22"/>
            <p:cNvSpPr txBox="1"/>
            <p:nvPr/>
          </p:nvSpPr>
          <p:spPr>
            <a:xfrm>
              <a:off x="6313941" y="7339925"/>
              <a:ext cx="3060232" cy="462276"/>
            </a:xfrm>
            <a:prstGeom prst="rect">
              <a:avLst/>
            </a:prstGeom>
          </p:spPr>
          <p:txBody>
            <a:bodyPr lIns="0" tIns="0" rIns="0" bIns="0" rtlCol="0" anchor="t">
              <a:spAutoFit/>
            </a:bodyPr>
            <a:lstStyle/>
            <a:p>
              <a:pPr algn="ctr">
                <a:lnSpc>
                  <a:spcPts val="2659"/>
                </a:lnSpc>
                <a:spcBef>
                  <a:spcPct val="0"/>
                </a:spcBef>
              </a:pPr>
              <a:r>
                <a:rPr lang="en-US" sz="1899">
                  <a:solidFill>
                    <a:srgbClr val="FFFFFF"/>
                  </a:solidFill>
                  <a:latin typeface="Times New Roman" panose="02020603050405020304" pitchFamily="18" charset="0"/>
                  <a:cs typeface="Times New Roman" panose="02020603050405020304" pitchFamily="18" charset="0"/>
                </a:rPr>
                <a:t>speech to text converter</a:t>
              </a:r>
            </a:p>
          </p:txBody>
        </p:sp>
        <p:sp>
          <p:nvSpPr>
            <p:cNvPr id="23" name="TextBox 23"/>
            <p:cNvSpPr txBox="1"/>
            <p:nvPr/>
          </p:nvSpPr>
          <p:spPr>
            <a:xfrm>
              <a:off x="6313941" y="9312037"/>
              <a:ext cx="3060232" cy="462276"/>
            </a:xfrm>
            <a:prstGeom prst="rect">
              <a:avLst/>
            </a:prstGeom>
          </p:spPr>
          <p:txBody>
            <a:bodyPr lIns="0" tIns="0" rIns="0" bIns="0" rtlCol="0" anchor="t">
              <a:spAutoFit/>
            </a:bodyPr>
            <a:lstStyle/>
            <a:p>
              <a:pPr algn="ctr">
                <a:lnSpc>
                  <a:spcPts val="2659"/>
                </a:lnSpc>
                <a:spcBef>
                  <a:spcPct val="0"/>
                </a:spcBef>
              </a:pPr>
              <a:r>
                <a:rPr lang="en-US" sz="1899">
                  <a:solidFill>
                    <a:srgbClr val="FFFFFF"/>
                  </a:solidFill>
                  <a:latin typeface="Times New Roman" panose="02020603050405020304" pitchFamily="18" charset="0"/>
                  <a:cs typeface="Times New Roman" panose="02020603050405020304" pitchFamily="18" charset="0"/>
                </a:rPr>
                <a:t>Command Generator </a:t>
              </a:r>
            </a:p>
          </p:txBody>
        </p:sp>
        <p:sp>
          <p:nvSpPr>
            <p:cNvPr id="24" name="TextBox 24"/>
            <p:cNvSpPr txBox="1"/>
            <p:nvPr/>
          </p:nvSpPr>
          <p:spPr>
            <a:xfrm>
              <a:off x="15759589" y="7339925"/>
              <a:ext cx="3060232" cy="967496"/>
            </a:xfrm>
            <a:prstGeom prst="rect">
              <a:avLst/>
            </a:prstGeom>
          </p:spPr>
          <p:txBody>
            <a:bodyPr lIns="0" tIns="0" rIns="0" bIns="0" rtlCol="0" anchor="t">
              <a:spAutoFit/>
            </a:bodyPr>
            <a:lstStyle/>
            <a:p>
              <a:pPr algn="ctr">
                <a:lnSpc>
                  <a:spcPts val="2659"/>
                </a:lnSpc>
                <a:spcBef>
                  <a:spcPct val="0"/>
                </a:spcBef>
              </a:pPr>
              <a:r>
                <a:rPr lang="en-US" sz="1899">
                  <a:solidFill>
                    <a:srgbClr val="FFFFFF"/>
                  </a:solidFill>
                  <a:latin typeface="Times New Roman" panose="02020603050405020304" pitchFamily="18" charset="0"/>
                  <a:cs typeface="Times New Roman" panose="02020603050405020304" pitchFamily="18" charset="0"/>
                </a:rPr>
                <a:t>Text to speech converter</a:t>
              </a:r>
            </a:p>
          </p:txBody>
        </p:sp>
        <p:sp>
          <p:nvSpPr>
            <p:cNvPr id="25" name="TextBox 25"/>
            <p:cNvSpPr txBox="1"/>
            <p:nvPr/>
          </p:nvSpPr>
          <p:spPr>
            <a:xfrm>
              <a:off x="15770147" y="9312037"/>
              <a:ext cx="3060232" cy="462276"/>
            </a:xfrm>
            <a:prstGeom prst="rect">
              <a:avLst/>
            </a:prstGeom>
          </p:spPr>
          <p:txBody>
            <a:bodyPr lIns="0" tIns="0" rIns="0" bIns="0" rtlCol="0" anchor="t">
              <a:spAutoFit/>
            </a:bodyPr>
            <a:lstStyle/>
            <a:p>
              <a:pPr algn="ctr">
                <a:lnSpc>
                  <a:spcPts val="2659"/>
                </a:lnSpc>
                <a:spcBef>
                  <a:spcPct val="0"/>
                </a:spcBef>
              </a:pPr>
              <a:r>
                <a:rPr lang="en-US" sz="1899">
                  <a:solidFill>
                    <a:srgbClr val="FFFFFF"/>
                  </a:solidFill>
                  <a:latin typeface="Times New Roman" panose="02020603050405020304" pitchFamily="18" charset="0"/>
                  <a:cs typeface="Times New Roman" panose="02020603050405020304" pitchFamily="18" charset="0"/>
                </a:rPr>
                <a:t>Command Generator </a:t>
              </a:r>
            </a:p>
          </p:txBody>
        </p:sp>
        <p:grpSp>
          <p:nvGrpSpPr>
            <p:cNvPr id="26" name="Group 26"/>
            <p:cNvGrpSpPr/>
            <p:nvPr/>
          </p:nvGrpSpPr>
          <p:grpSpPr>
            <a:xfrm>
              <a:off x="6207863" y="7085853"/>
              <a:ext cx="3253332" cy="1317232"/>
              <a:chOff x="0" y="-38100"/>
              <a:chExt cx="1350737" cy="546896"/>
            </a:xfrm>
          </p:grpSpPr>
          <p:sp>
            <p:nvSpPr>
              <p:cNvPr id="27" name="Freeform 27"/>
              <p:cNvSpPr/>
              <p:nvPr/>
            </p:nvSpPr>
            <p:spPr>
              <a:xfrm>
                <a:off x="0" y="0"/>
                <a:ext cx="1350737" cy="508796"/>
              </a:xfrm>
              <a:custGeom>
                <a:avLst/>
                <a:gdLst/>
                <a:ahLst/>
                <a:cxnLst/>
                <a:rect l="l" t="t" r="r" b="b"/>
                <a:pathLst>
                  <a:path w="1170090" h="508796">
                    <a:moveTo>
                      <a:pt x="0" y="0"/>
                    </a:moveTo>
                    <a:lnTo>
                      <a:pt x="1170090" y="0"/>
                    </a:lnTo>
                    <a:lnTo>
                      <a:pt x="1170090" y="508796"/>
                    </a:lnTo>
                    <a:lnTo>
                      <a:pt x="0" y="508796"/>
                    </a:lnTo>
                    <a:close/>
                  </a:path>
                </a:pathLst>
              </a:custGeom>
              <a:solidFill>
                <a:srgbClr val="13B8FF">
                  <a:alpha val="29804"/>
                </a:srgbClr>
              </a:solidFill>
            </p:spPr>
          </p:sp>
          <p:sp>
            <p:nvSpPr>
              <p:cNvPr id="28" name="TextBox 28"/>
              <p:cNvSpPr txBox="1"/>
              <p:nvPr/>
            </p:nvSpPr>
            <p:spPr>
              <a:xfrm>
                <a:off x="0" y="-38100"/>
                <a:ext cx="1170090" cy="546896"/>
              </a:xfrm>
              <a:prstGeom prst="rect">
                <a:avLst/>
              </a:prstGeom>
            </p:spPr>
            <p:txBody>
              <a:bodyPr lIns="26705" tIns="26705" rIns="26705" bIns="26705" rtlCol="0" anchor="ctr"/>
              <a:lstStyle/>
              <a:p>
                <a:pPr algn="ctr">
                  <a:lnSpc>
                    <a:spcPts val="2659"/>
                  </a:lnSpc>
                </a:pPr>
                <a:endParaRPr>
                  <a:latin typeface="Times New Roman" panose="02020603050405020304" pitchFamily="18" charset="0"/>
                  <a:cs typeface="Times New Roman" panose="02020603050405020304" pitchFamily="18" charset="0"/>
                </a:endParaRPr>
              </a:p>
            </p:txBody>
          </p:sp>
        </p:grpSp>
        <p:grpSp>
          <p:nvGrpSpPr>
            <p:cNvPr id="29" name="Group 29"/>
            <p:cNvGrpSpPr/>
            <p:nvPr/>
          </p:nvGrpSpPr>
          <p:grpSpPr>
            <a:xfrm>
              <a:off x="6207863" y="9057965"/>
              <a:ext cx="3060228" cy="1317232"/>
              <a:chOff x="0" y="-38100"/>
              <a:chExt cx="1270563" cy="546896"/>
            </a:xfrm>
          </p:grpSpPr>
          <p:sp>
            <p:nvSpPr>
              <p:cNvPr id="30" name="Freeform 30"/>
              <p:cNvSpPr/>
              <p:nvPr/>
            </p:nvSpPr>
            <p:spPr>
              <a:xfrm>
                <a:off x="0" y="0"/>
                <a:ext cx="1270563" cy="508796"/>
              </a:xfrm>
              <a:custGeom>
                <a:avLst/>
                <a:gdLst/>
                <a:ahLst/>
                <a:cxnLst/>
                <a:rect l="l" t="t" r="r" b="b"/>
                <a:pathLst>
                  <a:path w="1170090" h="508796">
                    <a:moveTo>
                      <a:pt x="0" y="0"/>
                    </a:moveTo>
                    <a:lnTo>
                      <a:pt x="1170090" y="0"/>
                    </a:lnTo>
                    <a:lnTo>
                      <a:pt x="1170090" y="508796"/>
                    </a:lnTo>
                    <a:lnTo>
                      <a:pt x="0" y="508796"/>
                    </a:lnTo>
                    <a:close/>
                  </a:path>
                </a:pathLst>
              </a:custGeom>
              <a:solidFill>
                <a:srgbClr val="13B8FF">
                  <a:alpha val="29804"/>
                </a:srgbClr>
              </a:solidFill>
            </p:spPr>
          </p:sp>
          <p:sp>
            <p:nvSpPr>
              <p:cNvPr id="31" name="TextBox 31"/>
              <p:cNvSpPr txBox="1"/>
              <p:nvPr/>
            </p:nvSpPr>
            <p:spPr>
              <a:xfrm>
                <a:off x="0" y="-38100"/>
                <a:ext cx="1170090" cy="546896"/>
              </a:xfrm>
              <a:prstGeom prst="rect">
                <a:avLst/>
              </a:prstGeom>
            </p:spPr>
            <p:txBody>
              <a:bodyPr lIns="26705" tIns="26705" rIns="26705" bIns="26705" rtlCol="0" anchor="ctr"/>
              <a:lstStyle/>
              <a:p>
                <a:pPr algn="ctr">
                  <a:lnSpc>
                    <a:spcPts val="2659"/>
                  </a:lnSpc>
                </a:pPr>
                <a:endParaRPr>
                  <a:latin typeface="Times New Roman" panose="02020603050405020304" pitchFamily="18" charset="0"/>
                  <a:cs typeface="Times New Roman" panose="02020603050405020304" pitchFamily="18" charset="0"/>
                </a:endParaRPr>
              </a:p>
            </p:txBody>
          </p:sp>
        </p:grpSp>
        <p:grpSp>
          <p:nvGrpSpPr>
            <p:cNvPr id="32" name="Group 32"/>
            <p:cNvGrpSpPr/>
            <p:nvPr/>
          </p:nvGrpSpPr>
          <p:grpSpPr>
            <a:xfrm>
              <a:off x="16001588" y="7177619"/>
              <a:ext cx="2818233" cy="1225466"/>
              <a:chOff x="0" y="0"/>
              <a:chExt cx="1170090" cy="508796"/>
            </a:xfrm>
          </p:grpSpPr>
          <p:sp>
            <p:nvSpPr>
              <p:cNvPr id="33" name="Freeform 33"/>
              <p:cNvSpPr/>
              <p:nvPr/>
            </p:nvSpPr>
            <p:spPr>
              <a:xfrm>
                <a:off x="0" y="0"/>
                <a:ext cx="1170090" cy="508796"/>
              </a:xfrm>
              <a:custGeom>
                <a:avLst/>
                <a:gdLst/>
                <a:ahLst/>
                <a:cxnLst/>
                <a:rect l="l" t="t" r="r" b="b"/>
                <a:pathLst>
                  <a:path w="1170090" h="508796">
                    <a:moveTo>
                      <a:pt x="0" y="0"/>
                    </a:moveTo>
                    <a:lnTo>
                      <a:pt x="1170090" y="0"/>
                    </a:lnTo>
                    <a:lnTo>
                      <a:pt x="1170090" y="508796"/>
                    </a:lnTo>
                    <a:lnTo>
                      <a:pt x="0" y="508796"/>
                    </a:lnTo>
                    <a:close/>
                  </a:path>
                </a:pathLst>
              </a:custGeom>
              <a:solidFill>
                <a:srgbClr val="13B8FF">
                  <a:alpha val="29804"/>
                </a:srgbClr>
              </a:solidFill>
            </p:spPr>
          </p:sp>
          <p:sp>
            <p:nvSpPr>
              <p:cNvPr id="34" name="TextBox 34"/>
              <p:cNvSpPr txBox="1"/>
              <p:nvPr/>
            </p:nvSpPr>
            <p:spPr>
              <a:xfrm>
                <a:off x="0" y="-38100"/>
                <a:ext cx="1170090" cy="546896"/>
              </a:xfrm>
              <a:prstGeom prst="rect">
                <a:avLst/>
              </a:prstGeom>
            </p:spPr>
            <p:txBody>
              <a:bodyPr lIns="26705" tIns="26705" rIns="26705" bIns="26705" rtlCol="0" anchor="ctr"/>
              <a:lstStyle/>
              <a:p>
                <a:pPr algn="ctr">
                  <a:lnSpc>
                    <a:spcPts val="2659"/>
                  </a:lnSpc>
                </a:pPr>
                <a:endParaRPr>
                  <a:latin typeface="Times New Roman" panose="02020603050405020304" pitchFamily="18" charset="0"/>
                  <a:cs typeface="Times New Roman" panose="02020603050405020304" pitchFamily="18" charset="0"/>
                </a:endParaRPr>
              </a:p>
            </p:txBody>
          </p:sp>
        </p:grpSp>
        <p:grpSp>
          <p:nvGrpSpPr>
            <p:cNvPr id="35" name="Group 35"/>
            <p:cNvGrpSpPr/>
            <p:nvPr/>
          </p:nvGrpSpPr>
          <p:grpSpPr>
            <a:xfrm>
              <a:off x="15770142" y="9057965"/>
              <a:ext cx="3049679" cy="1317232"/>
              <a:chOff x="-96093" y="-38100"/>
              <a:chExt cx="1266183" cy="546896"/>
            </a:xfrm>
          </p:grpSpPr>
          <p:sp>
            <p:nvSpPr>
              <p:cNvPr id="36" name="Freeform 36"/>
              <p:cNvSpPr/>
              <p:nvPr/>
            </p:nvSpPr>
            <p:spPr>
              <a:xfrm>
                <a:off x="-96093" y="0"/>
                <a:ext cx="1266183" cy="508796"/>
              </a:xfrm>
              <a:custGeom>
                <a:avLst/>
                <a:gdLst/>
                <a:ahLst/>
                <a:cxnLst/>
                <a:rect l="l" t="t" r="r" b="b"/>
                <a:pathLst>
                  <a:path w="1170090" h="508796">
                    <a:moveTo>
                      <a:pt x="0" y="0"/>
                    </a:moveTo>
                    <a:lnTo>
                      <a:pt x="1170090" y="0"/>
                    </a:lnTo>
                    <a:lnTo>
                      <a:pt x="1170090" y="508796"/>
                    </a:lnTo>
                    <a:lnTo>
                      <a:pt x="0" y="508796"/>
                    </a:lnTo>
                    <a:close/>
                  </a:path>
                </a:pathLst>
              </a:custGeom>
              <a:solidFill>
                <a:srgbClr val="13B8FF">
                  <a:alpha val="29804"/>
                </a:srgbClr>
              </a:solidFill>
            </p:spPr>
          </p:sp>
          <p:sp>
            <p:nvSpPr>
              <p:cNvPr id="37" name="TextBox 37"/>
              <p:cNvSpPr txBox="1"/>
              <p:nvPr/>
            </p:nvSpPr>
            <p:spPr>
              <a:xfrm>
                <a:off x="0" y="-38100"/>
                <a:ext cx="1170090" cy="546896"/>
              </a:xfrm>
              <a:prstGeom prst="rect">
                <a:avLst/>
              </a:prstGeom>
            </p:spPr>
            <p:txBody>
              <a:bodyPr lIns="26705" tIns="26705" rIns="26705" bIns="26705" rtlCol="0" anchor="ctr"/>
              <a:lstStyle/>
              <a:p>
                <a:pPr algn="ctr">
                  <a:lnSpc>
                    <a:spcPts val="2659"/>
                  </a:lnSpc>
                </a:pPr>
                <a:endParaRPr>
                  <a:latin typeface="Times New Roman" panose="02020603050405020304" pitchFamily="18" charset="0"/>
                  <a:cs typeface="Times New Roman" panose="02020603050405020304" pitchFamily="18" charset="0"/>
                </a:endParaRPr>
              </a:p>
            </p:txBody>
          </p:sp>
        </p:grpSp>
        <p:sp>
          <p:nvSpPr>
            <p:cNvPr id="38" name="TextBox 38"/>
            <p:cNvSpPr txBox="1"/>
            <p:nvPr/>
          </p:nvSpPr>
          <p:spPr>
            <a:xfrm>
              <a:off x="11223101" y="12204301"/>
              <a:ext cx="3149023" cy="1148719"/>
            </a:xfrm>
            <a:prstGeom prst="rect">
              <a:avLst/>
            </a:prstGeom>
          </p:spPr>
          <p:txBody>
            <a:bodyPr lIns="0" tIns="0" rIns="0" bIns="0" rtlCol="0" anchor="t">
              <a:spAutoFit/>
            </a:bodyPr>
            <a:lstStyle/>
            <a:p>
              <a:pPr algn="ctr">
                <a:lnSpc>
                  <a:spcPts val="3219"/>
                </a:lnSpc>
                <a:spcBef>
                  <a:spcPct val="0"/>
                </a:spcBef>
              </a:pPr>
              <a:r>
                <a:rPr lang="en-US" sz="2299">
                  <a:solidFill>
                    <a:srgbClr val="FFFFFF"/>
                  </a:solidFill>
                  <a:latin typeface="Times New Roman" panose="02020603050405020304" pitchFamily="18" charset="0"/>
                  <a:cs typeface="Times New Roman" panose="02020603050405020304" pitchFamily="18" charset="0"/>
                </a:rPr>
                <a:t>Command Processing Unit</a:t>
              </a:r>
            </a:p>
          </p:txBody>
        </p:sp>
        <p:grpSp>
          <p:nvGrpSpPr>
            <p:cNvPr id="39" name="Group 39"/>
            <p:cNvGrpSpPr/>
            <p:nvPr/>
          </p:nvGrpSpPr>
          <p:grpSpPr>
            <a:xfrm>
              <a:off x="10780910" y="11909524"/>
              <a:ext cx="4033402" cy="1673712"/>
              <a:chOff x="0" y="0"/>
              <a:chExt cx="1674611" cy="694901"/>
            </a:xfrm>
          </p:grpSpPr>
          <p:sp>
            <p:nvSpPr>
              <p:cNvPr id="40" name="Freeform 40"/>
              <p:cNvSpPr/>
              <p:nvPr/>
            </p:nvSpPr>
            <p:spPr>
              <a:xfrm>
                <a:off x="0" y="0"/>
                <a:ext cx="1674611" cy="694901"/>
              </a:xfrm>
              <a:custGeom>
                <a:avLst/>
                <a:gdLst/>
                <a:ahLst/>
                <a:cxnLst/>
                <a:rect l="l" t="t" r="r" b="b"/>
                <a:pathLst>
                  <a:path w="1674611" h="694901">
                    <a:moveTo>
                      <a:pt x="0" y="0"/>
                    </a:moveTo>
                    <a:lnTo>
                      <a:pt x="1674611" y="0"/>
                    </a:lnTo>
                    <a:lnTo>
                      <a:pt x="1674611" y="694901"/>
                    </a:lnTo>
                    <a:lnTo>
                      <a:pt x="0" y="694901"/>
                    </a:lnTo>
                    <a:close/>
                  </a:path>
                </a:pathLst>
              </a:custGeom>
              <a:solidFill>
                <a:srgbClr val="13B8FF">
                  <a:alpha val="29804"/>
                </a:srgbClr>
              </a:solidFill>
            </p:spPr>
          </p:sp>
          <p:sp>
            <p:nvSpPr>
              <p:cNvPr id="41" name="TextBox 41"/>
              <p:cNvSpPr txBox="1"/>
              <p:nvPr/>
            </p:nvSpPr>
            <p:spPr>
              <a:xfrm>
                <a:off x="0" y="-38100"/>
                <a:ext cx="1674611" cy="733001"/>
              </a:xfrm>
              <a:prstGeom prst="rect">
                <a:avLst/>
              </a:prstGeom>
            </p:spPr>
            <p:txBody>
              <a:bodyPr lIns="26705" tIns="26705" rIns="26705" bIns="26705" rtlCol="0" anchor="ctr"/>
              <a:lstStyle/>
              <a:p>
                <a:pPr algn="ctr">
                  <a:lnSpc>
                    <a:spcPts val="2659"/>
                  </a:lnSpc>
                </a:pPr>
                <a:endParaRPr>
                  <a:latin typeface="Times New Roman" panose="02020603050405020304" pitchFamily="18" charset="0"/>
                  <a:cs typeface="Times New Roman" panose="02020603050405020304" pitchFamily="18" charset="0"/>
                </a:endParaRPr>
              </a:p>
            </p:txBody>
          </p:sp>
        </p:grpSp>
        <p:sp>
          <p:nvSpPr>
            <p:cNvPr id="42" name="TextBox 42"/>
            <p:cNvSpPr txBox="1"/>
            <p:nvPr/>
          </p:nvSpPr>
          <p:spPr>
            <a:xfrm>
              <a:off x="5640855" y="12518203"/>
              <a:ext cx="1724501" cy="462276"/>
            </a:xfrm>
            <a:prstGeom prst="rect">
              <a:avLst/>
            </a:prstGeom>
          </p:spPr>
          <p:txBody>
            <a:bodyPr lIns="0" tIns="0" rIns="0" bIns="0" rtlCol="0" anchor="t">
              <a:spAutoFit/>
            </a:bodyPr>
            <a:lstStyle/>
            <a:p>
              <a:pPr algn="ctr">
                <a:lnSpc>
                  <a:spcPts val="2659"/>
                </a:lnSpc>
                <a:spcBef>
                  <a:spcPct val="0"/>
                </a:spcBef>
              </a:pPr>
              <a:r>
                <a:rPr lang="en-US" sz="1899">
                  <a:solidFill>
                    <a:srgbClr val="FFFFFF"/>
                  </a:solidFill>
                  <a:latin typeface="Times New Roman" panose="02020603050405020304" pitchFamily="18" charset="0"/>
                  <a:cs typeface="Times New Roman" panose="02020603050405020304" pitchFamily="18" charset="0"/>
                </a:rPr>
                <a:t>Automobile</a:t>
              </a:r>
            </a:p>
          </p:txBody>
        </p:sp>
        <p:grpSp>
          <p:nvGrpSpPr>
            <p:cNvPr id="43" name="Group 43"/>
            <p:cNvGrpSpPr/>
            <p:nvPr/>
          </p:nvGrpSpPr>
          <p:grpSpPr>
            <a:xfrm>
              <a:off x="5093989" y="12133647"/>
              <a:ext cx="2818233" cy="1225466"/>
              <a:chOff x="0" y="0"/>
              <a:chExt cx="1170090" cy="508796"/>
            </a:xfrm>
          </p:grpSpPr>
          <p:sp>
            <p:nvSpPr>
              <p:cNvPr id="44" name="Freeform 44"/>
              <p:cNvSpPr/>
              <p:nvPr/>
            </p:nvSpPr>
            <p:spPr>
              <a:xfrm>
                <a:off x="0" y="0"/>
                <a:ext cx="1170090" cy="508796"/>
              </a:xfrm>
              <a:custGeom>
                <a:avLst/>
                <a:gdLst/>
                <a:ahLst/>
                <a:cxnLst/>
                <a:rect l="l" t="t" r="r" b="b"/>
                <a:pathLst>
                  <a:path w="1170090" h="508796">
                    <a:moveTo>
                      <a:pt x="0" y="0"/>
                    </a:moveTo>
                    <a:lnTo>
                      <a:pt x="1170090" y="0"/>
                    </a:lnTo>
                    <a:lnTo>
                      <a:pt x="1170090" y="508796"/>
                    </a:lnTo>
                    <a:lnTo>
                      <a:pt x="0" y="508796"/>
                    </a:lnTo>
                    <a:close/>
                  </a:path>
                </a:pathLst>
              </a:custGeom>
              <a:solidFill>
                <a:srgbClr val="13B8FF">
                  <a:alpha val="29804"/>
                </a:srgbClr>
              </a:solidFill>
            </p:spPr>
          </p:sp>
          <p:sp>
            <p:nvSpPr>
              <p:cNvPr id="45" name="TextBox 45"/>
              <p:cNvSpPr txBox="1"/>
              <p:nvPr/>
            </p:nvSpPr>
            <p:spPr>
              <a:xfrm>
                <a:off x="0" y="-38100"/>
                <a:ext cx="1170090" cy="546896"/>
              </a:xfrm>
              <a:prstGeom prst="rect">
                <a:avLst/>
              </a:prstGeom>
            </p:spPr>
            <p:txBody>
              <a:bodyPr lIns="26705" tIns="26705" rIns="26705" bIns="26705" rtlCol="0" anchor="ctr"/>
              <a:lstStyle/>
              <a:p>
                <a:pPr algn="ctr">
                  <a:lnSpc>
                    <a:spcPts val="2659"/>
                  </a:lnSpc>
                </a:pPr>
                <a:endParaRPr>
                  <a:latin typeface="Times New Roman" panose="02020603050405020304" pitchFamily="18" charset="0"/>
                  <a:cs typeface="Times New Roman" panose="02020603050405020304" pitchFamily="18" charset="0"/>
                </a:endParaRPr>
              </a:p>
            </p:txBody>
          </p:sp>
        </p:grpSp>
        <p:sp>
          <p:nvSpPr>
            <p:cNvPr id="46" name="TextBox 46"/>
            <p:cNvSpPr txBox="1"/>
            <p:nvPr/>
          </p:nvSpPr>
          <p:spPr>
            <a:xfrm>
              <a:off x="17815140" y="12518203"/>
              <a:ext cx="1788477" cy="462276"/>
            </a:xfrm>
            <a:prstGeom prst="rect">
              <a:avLst/>
            </a:prstGeom>
          </p:spPr>
          <p:txBody>
            <a:bodyPr lIns="0" tIns="0" rIns="0" bIns="0" rtlCol="0" anchor="t">
              <a:spAutoFit/>
            </a:bodyPr>
            <a:lstStyle/>
            <a:p>
              <a:pPr algn="ctr">
                <a:lnSpc>
                  <a:spcPts val="2659"/>
                </a:lnSpc>
                <a:spcBef>
                  <a:spcPct val="0"/>
                </a:spcBef>
              </a:pPr>
              <a:r>
                <a:rPr lang="en-US" sz="1899">
                  <a:solidFill>
                    <a:srgbClr val="FFFFFF"/>
                  </a:solidFill>
                  <a:latin typeface="Times New Roman" panose="02020603050405020304" pitchFamily="18" charset="0"/>
                  <a:cs typeface="Times New Roman" panose="02020603050405020304" pitchFamily="18" charset="0"/>
                </a:rPr>
                <a:t>Web Server</a:t>
              </a:r>
            </a:p>
          </p:txBody>
        </p:sp>
        <p:grpSp>
          <p:nvGrpSpPr>
            <p:cNvPr id="47" name="Group 47"/>
            <p:cNvGrpSpPr/>
            <p:nvPr/>
          </p:nvGrpSpPr>
          <p:grpSpPr>
            <a:xfrm>
              <a:off x="17289705" y="12133647"/>
              <a:ext cx="2818233" cy="1225466"/>
              <a:chOff x="0" y="0"/>
              <a:chExt cx="1170090" cy="508796"/>
            </a:xfrm>
          </p:grpSpPr>
          <p:sp>
            <p:nvSpPr>
              <p:cNvPr id="48" name="Freeform 48"/>
              <p:cNvSpPr/>
              <p:nvPr/>
            </p:nvSpPr>
            <p:spPr>
              <a:xfrm>
                <a:off x="0" y="0"/>
                <a:ext cx="1170090" cy="508796"/>
              </a:xfrm>
              <a:custGeom>
                <a:avLst/>
                <a:gdLst/>
                <a:ahLst/>
                <a:cxnLst/>
                <a:rect l="l" t="t" r="r" b="b"/>
                <a:pathLst>
                  <a:path w="1170090" h="508796">
                    <a:moveTo>
                      <a:pt x="0" y="0"/>
                    </a:moveTo>
                    <a:lnTo>
                      <a:pt x="1170090" y="0"/>
                    </a:lnTo>
                    <a:lnTo>
                      <a:pt x="1170090" y="508796"/>
                    </a:lnTo>
                    <a:lnTo>
                      <a:pt x="0" y="508796"/>
                    </a:lnTo>
                    <a:close/>
                  </a:path>
                </a:pathLst>
              </a:custGeom>
              <a:solidFill>
                <a:srgbClr val="13B8FF">
                  <a:alpha val="29804"/>
                </a:srgbClr>
              </a:solidFill>
            </p:spPr>
          </p:sp>
          <p:sp>
            <p:nvSpPr>
              <p:cNvPr id="49" name="TextBox 49"/>
              <p:cNvSpPr txBox="1"/>
              <p:nvPr/>
            </p:nvSpPr>
            <p:spPr>
              <a:xfrm>
                <a:off x="0" y="-38100"/>
                <a:ext cx="1170090" cy="546896"/>
              </a:xfrm>
              <a:prstGeom prst="rect">
                <a:avLst/>
              </a:prstGeom>
            </p:spPr>
            <p:txBody>
              <a:bodyPr lIns="26705" tIns="26705" rIns="26705" bIns="26705" rtlCol="0" anchor="ctr"/>
              <a:lstStyle/>
              <a:p>
                <a:pPr algn="ctr">
                  <a:lnSpc>
                    <a:spcPts val="2659"/>
                  </a:lnSpc>
                </a:pPr>
                <a:endParaRPr>
                  <a:latin typeface="Times New Roman" panose="02020603050405020304" pitchFamily="18" charset="0"/>
                  <a:cs typeface="Times New Roman" panose="02020603050405020304" pitchFamily="18" charset="0"/>
                </a:endParaRPr>
              </a:p>
            </p:txBody>
          </p:sp>
        </p:grpSp>
        <p:sp>
          <p:nvSpPr>
            <p:cNvPr id="50" name="AutoShape 50"/>
            <p:cNvSpPr/>
            <p:nvPr/>
          </p:nvSpPr>
          <p:spPr>
            <a:xfrm>
              <a:off x="7685144" y="10394246"/>
              <a:ext cx="5116449" cy="1528234"/>
            </a:xfrm>
            <a:prstGeom prst="line">
              <a:avLst/>
            </a:prstGeom>
            <a:ln w="38100" cap="flat">
              <a:solidFill>
                <a:srgbClr val="FFFFFF"/>
              </a:solidFill>
              <a:prstDash val="sysDash"/>
              <a:headEnd type="none" w="sm" len="sm"/>
              <a:tailEnd type="none" w="sm" len="sm"/>
            </a:ln>
          </p:spPr>
        </p:sp>
        <p:sp>
          <p:nvSpPr>
            <p:cNvPr id="51" name="AutoShape 51"/>
            <p:cNvSpPr/>
            <p:nvPr/>
          </p:nvSpPr>
          <p:spPr>
            <a:xfrm flipV="1">
              <a:off x="12801600" y="10394247"/>
              <a:ext cx="4775364" cy="1509184"/>
            </a:xfrm>
            <a:prstGeom prst="line">
              <a:avLst/>
            </a:prstGeom>
            <a:ln w="38100" cap="flat">
              <a:solidFill>
                <a:srgbClr val="FFFFFF"/>
              </a:solidFill>
              <a:prstDash val="sysDash"/>
              <a:headEnd type="none" w="sm" len="sm"/>
              <a:tailEnd type="none" w="sm" len="sm"/>
            </a:ln>
          </p:spPr>
        </p:sp>
        <p:sp>
          <p:nvSpPr>
            <p:cNvPr id="52" name="AutoShape 52"/>
            <p:cNvSpPr/>
            <p:nvPr/>
          </p:nvSpPr>
          <p:spPr>
            <a:xfrm>
              <a:off x="7912222" y="12746380"/>
              <a:ext cx="2856145" cy="19050"/>
            </a:xfrm>
            <a:prstGeom prst="line">
              <a:avLst/>
            </a:prstGeom>
            <a:ln w="38100" cap="flat">
              <a:solidFill>
                <a:srgbClr val="FFFFFF"/>
              </a:solidFill>
              <a:prstDash val="sysDash"/>
              <a:headEnd type="none" w="sm" len="sm"/>
              <a:tailEnd type="none" w="sm" len="sm"/>
            </a:ln>
          </p:spPr>
        </p:sp>
        <p:sp>
          <p:nvSpPr>
            <p:cNvPr id="53" name="AutoShape 53"/>
            <p:cNvSpPr/>
            <p:nvPr/>
          </p:nvSpPr>
          <p:spPr>
            <a:xfrm>
              <a:off x="14814313" y="12746380"/>
              <a:ext cx="2475393" cy="0"/>
            </a:xfrm>
            <a:prstGeom prst="line">
              <a:avLst/>
            </a:prstGeom>
            <a:ln w="38100" cap="flat">
              <a:solidFill>
                <a:srgbClr val="FFFFFF"/>
              </a:solidFill>
              <a:prstDash val="sysDash"/>
              <a:headEnd type="none" w="sm" len="sm"/>
              <a:tailEnd type="none" w="sm" len="sm"/>
            </a:ln>
          </p:spPr>
        </p:sp>
        <p:sp>
          <p:nvSpPr>
            <p:cNvPr id="54" name="AutoShape 54"/>
            <p:cNvSpPr/>
            <p:nvPr/>
          </p:nvSpPr>
          <p:spPr>
            <a:xfrm>
              <a:off x="12434185" y="3248670"/>
              <a:ext cx="3325404" cy="1511392"/>
            </a:xfrm>
            <a:prstGeom prst="line">
              <a:avLst/>
            </a:prstGeom>
            <a:ln w="38100" cap="flat">
              <a:solidFill>
                <a:srgbClr val="FFFFFF"/>
              </a:solidFill>
              <a:prstDash val="sysDash"/>
              <a:headEnd type="none" w="sm" len="sm"/>
              <a:tailEnd type="none" w="sm" len="sm"/>
            </a:ln>
          </p:spPr>
        </p:sp>
        <p:sp>
          <p:nvSpPr>
            <p:cNvPr id="55" name="AutoShape 55"/>
            <p:cNvSpPr/>
            <p:nvPr/>
          </p:nvSpPr>
          <p:spPr>
            <a:xfrm flipV="1">
              <a:off x="9461196" y="3248670"/>
              <a:ext cx="2972989" cy="1511392"/>
            </a:xfrm>
            <a:prstGeom prst="line">
              <a:avLst/>
            </a:prstGeom>
            <a:ln w="38100" cap="flat">
              <a:solidFill>
                <a:srgbClr val="FFFFFF"/>
              </a:solidFill>
              <a:prstDash val="sysDash"/>
              <a:headEnd type="none" w="sm" len="sm"/>
              <a:tailEnd type="none" w="sm" len="sm"/>
            </a:ln>
          </p:spPr>
        </p:sp>
        <p:sp>
          <p:nvSpPr>
            <p:cNvPr id="56" name="AutoShape 56"/>
            <p:cNvSpPr/>
            <p:nvPr/>
          </p:nvSpPr>
          <p:spPr>
            <a:xfrm>
              <a:off x="7616980" y="5560078"/>
              <a:ext cx="0" cy="1617541"/>
            </a:xfrm>
            <a:prstGeom prst="line">
              <a:avLst/>
            </a:prstGeom>
            <a:ln w="38100" cap="flat">
              <a:solidFill>
                <a:srgbClr val="FFFFFF"/>
              </a:solidFill>
              <a:prstDash val="sysDash"/>
              <a:headEnd type="none" w="sm" len="sm"/>
              <a:tailEnd type="none" w="sm" len="sm"/>
            </a:ln>
          </p:spPr>
        </p:sp>
        <p:sp>
          <p:nvSpPr>
            <p:cNvPr id="57" name="AutoShape 57"/>
            <p:cNvSpPr/>
            <p:nvPr/>
          </p:nvSpPr>
          <p:spPr>
            <a:xfrm flipV="1">
              <a:off x="17410705" y="5598178"/>
              <a:ext cx="18859" cy="1579441"/>
            </a:xfrm>
            <a:prstGeom prst="line">
              <a:avLst/>
            </a:prstGeom>
            <a:ln w="38100" cap="flat">
              <a:solidFill>
                <a:srgbClr val="FFFFFF"/>
              </a:solidFill>
              <a:prstDash val="sysDash"/>
              <a:headEnd type="none" w="sm" len="sm"/>
              <a:tailEnd type="none" w="sm" len="sm"/>
            </a:ln>
          </p:spPr>
        </p:sp>
        <p:sp>
          <p:nvSpPr>
            <p:cNvPr id="58" name="AutoShape 58"/>
            <p:cNvSpPr/>
            <p:nvPr/>
          </p:nvSpPr>
          <p:spPr>
            <a:xfrm flipH="1">
              <a:off x="7616980" y="8384035"/>
              <a:ext cx="0" cy="765696"/>
            </a:xfrm>
            <a:prstGeom prst="line">
              <a:avLst/>
            </a:prstGeom>
            <a:ln w="38100" cap="flat">
              <a:solidFill>
                <a:srgbClr val="FFFFFF"/>
              </a:solidFill>
              <a:prstDash val="sysDash"/>
              <a:headEnd type="none" w="sm" len="sm"/>
              <a:tailEnd type="none" w="sm" len="sm"/>
            </a:ln>
          </p:spPr>
        </p:sp>
        <p:sp>
          <p:nvSpPr>
            <p:cNvPr id="59" name="AutoShape 59"/>
            <p:cNvSpPr/>
            <p:nvPr/>
          </p:nvSpPr>
          <p:spPr>
            <a:xfrm flipV="1">
              <a:off x="17410705" y="8364985"/>
              <a:ext cx="0" cy="784746"/>
            </a:xfrm>
            <a:prstGeom prst="line">
              <a:avLst/>
            </a:prstGeom>
            <a:ln w="38100" cap="flat">
              <a:solidFill>
                <a:srgbClr val="FFFFFF"/>
              </a:solidFill>
              <a:prstDash val="sysDash"/>
              <a:headEnd type="none" w="sm" len="sm"/>
              <a:tailEnd type="none" w="sm" len="sm"/>
            </a:ln>
          </p:spPr>
        </p:sp>
        <p:sp>
          <p:nvSpPr>
            <p:cNvPr id="60" name="TextBox 60"/>
            <p:cNvSpPr txBox="1"/>
            <p:nvPr/>
          </p:nvSpPr>
          <p:spPr>
            <a:xfrm>
              <a:off x="424428" y="476879"/>
              <a:ext cx="13947695" cy="1564777"/>
            </a:xfrm>
            <a:prstGeom prst="rect">
              <a:avLst/>
            </a:prstGeom>
          </p:spPr>
          <p:txBody>
            <a:bodyPr lIns="0" tIns="0" rIns="0" bIns="0" rtlCol="0" anchor="t">
              <a:spAutoFit/>
            </a:bodyPr>
            <a:lstStyle/>
            <a:p>
              <a:pPr>
                <a:lnSpc>
                  <a:spcPts val="8928"/>
                </a:lnSpc>
              </a:pPr>
              <a:r>
                <a:rPr lang="en-US" sz="7200" b="1" i="1" dirty="0">
                  <a:solidFill>
                    <a:srgbClr val="FFFFFF"/>
                  </a:solidFill>
                  <a:latin typeface="Times New Roman" panose="02020603050405020304" pitchFamily="18" charset="0"/>
                  <a:cs typeface="Times New Roman" panose="02020603050405020304" pitchFamily="18" charset="0"/>
                </a:rPr>
                <a:t>Methodology</a:t>
              </a:r>
            </a:p>
          </p:txBody>
        </p:sp>
        <p:grpSp>
          <p:nvGrpSpPr>
            <p:cNvPr id="61" name="Group 61"/>
            <p:cNvGrpSpPr/>
            <p:nvPr/>
          </p:nvGrpSpPr>
          <p:grpSpPr>
            <a:xfrm>
              <a:off x="4256032" y="11402078"/>
              <a:ext cx="16356307" cy="2571714"/>
              <a:chOff x="0" y="0"/>
              <a:chExt cx="5226931" cy="821834"/>
            </a:xfrm>
          </p:grpSpPr>
          <p:sp>
            <p:nvSpPr>
              <p:cNvPr id="62" name="Freeform 62"/>
              <p:cNvSpPr/>
              <p:nvPr/>
            </p:nvSpPr>
            <p:spPr>
              <a:xfrm>
                <a:off x="0" y="0"/>
                <a:ext cx="5226931" cy="821834"/>
              </a:xfrm>
              <a:custGeom>
                <a:avLst/>
                <a:gdLst/>
                <a:ahLst/>
                <a:cxnLst/>
                <a:rect l="l" t="t" r="r" b="b"/>
                <a:pathLst>
                  <a:path w="5226931" h="821834">
                    <a:moveTo>
                      <a:pt x="0" y="0"/>
                    </a:moveTo>
                    <a:lnTo>
                      <a:pt x="5226931" y="0"/>
                    </a:lnTo>
                    <a:lnTo>
                      <a:pt x="5226931" y="821834"/>
                    </a:lnTo>
                    <a:lnTo>
                      <a:pt x="0" y="821834"/>
                    </a:lnTo>
                    <a:close/>
                  </a:path>
                </a:pathLst>
              </a:custGeom>
              <a:solidFill>
                <a:srgbClr val="13B8FF">
                  <a:alpha val="29804"/>
                </a:srgbClr>
              </a:solidFill>
            </p:spPr>
          </p:sp>
          <p:sp>
            <p:nvSpPr>
              <p:cNvPr id="63" name="TextBox 63"/>
              <p:cNvSpPr txBox="1"/>
              <p:nvPr/>
            </p:nvSpPr>
            <p:spPr>
              <a:xfrm>
                <a:off x="0" y="-38100"/>
                <a:ext cx="5226931" cy="859934"/>
              </a:xfrm>
              <a:prstGeom prst="rect">
                <a:avLst/>
              </a:prstGeom>
            </p:spPr>
            <p:txBody>
              <a:bodyPr lIns="34695" tIns="34695" rIns="34695" bIns="34695" rtlCol="0" anchor="ctr"/>
              <a:lstStyle/>
              <a:p>
                <a:pPr algn="ctr">
                  <a:lnSpc>
                    <a:spcPts val="2659"/>
                  </a:lnSpc>
                </a:pPr>
                <a:endParaRPr>
                  <a:latin typeface="Times New Roman" panose="02020603050405020304" pitchFamily="18" charset="0"/>
                  <a:cs typeface="Times New Roman" panose="02020603050405020304" pitchFamily="18" charset="0"/>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9182" y="-7620"/>
            <a:ext cx="18288000" cy="10294620"/>
            <a:chOff x="0" y="0"/>
            <a:chExt cx="4816593" cy="2711340"/>
          </a:xfrm>
        </p:grpSpPr>
        <p:sp>
          <p:nvSpPr>
            <p:cNvPr id="3" name="Freeform 3"/>
            <p:cNvSpPr/>
            <p:nvPr/>
          </p:nvSpPr>
          <p:spPr>
            <a:xfrm>
              <a:off x="0" y="0"/>
              <a:ext cx="4816592" cy="2711340"/>
            </a:xfrm>
            <a:custGeom>
              <a:avLst/>
              <a:gdLst/>
              <a:ahLst/>
              <a:cxnLst/>
              <a:rect l="l" t="t" r="r" b="b"/>
              <a:pathLst>
                <a:path w="4816592" h="2711340">
                  <a:moveTo>
                    <a:pt x="0" y="0"/>
                  </a:moveTo>
                  <a:lnTo>
                    <a:pt x="4816592" y="0"/>
                  </a:lnTo>
                  <a:lnTo>
                    <a:pt x="4816592" y="2711340"/>
                  </a:lnTo>
                  <a:lnTo>
                    <a:pt x="0" y="2711340"/>
                  </a:lnTo>
                  <a:close/>
                </a:path>
              </a:pathLst>
            </a:custGeom>
            <a:solidFill>
              <a:srgbClr val="001E44">
                <a:alpha val="60000"/>
              </a:srgbClr>
            </a:solidFill>
          </p:spPr>
        </p:sp>
        <p:sp>
          <p:nvSpPr>
            <p:cNvPr id="4" name="TextBox 4"/>
            <p:cNvSpPr txBox="1"/>
            <p:nvPr/>
          </p:nvSpPr>
          <p:spPr>
            <a:xfrm>
              <a:off x="0" y="-38100"/>
              <a:ext cx="4816593" cy="2749440"/>
            </a:xfrm>
            <a:prstGeom prst="rect">
              <a:avLst/>
            </a:prstGeom>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grpSp>
        <p:nvGrpSpPr>
          <p:cNvPr id="5" name="Group 5"/>
          <p:cNvGrpSpPr/>
          <p:nvPr/>
        </p:nvGrpSpPr>
        <p:grpSpPr>
          <a:xfrm>
            <a:off x="1320063" y="761292"/>
            <a:ext cx="2715454" cy="271545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2E52"/>
            </a:solidFill>
            <a:ln w="76200" cap="sq">
              <a:solidFill>
                <a:srgbClr val="13B8FF"/>
              </a:solidFill>
              <a:prstDash val="solid"/>
              <a:miter/>
            </a:ln>
          </p:spPr>
        </p:sp>
        <p:sp>
          <p:nvSpPr>
            <p:cNvPr id="7" name="TextBox 7"/>
            <p:cNvSpPr txBox="1"/>
            <p:nvPr/>
          </p:nvSpPr>
          <p:spPr>
            <a:xfrm>
              <a:off x="76200" y="38100"/>
              <a:ext cx="660400" cy="698500"/>
            </a:xfrm>
            <a:prstGeom prst="rect">
              <a:avLst/>
            </a:prstGeom>
          </p:spPr>
          <p:txBody>
            <a:bodyPr lIns="43549" tIns="43549" rIns="43549" bIns="43549" rtlCol="0" anchor="ctr"/>
            <a:lstStyle/>
            <a:p>
              <a:pPr algn="ctr">
                <a:lnSpc>
                  <a:spcPts val="2280"/>
                </a:lnSpc>
              </a:pPr>
              <a:endParaRPr>
                <a:latin typeface="Times New Roman" panose="02020603050405020304" pitchFamily="18" charset="0"/>
                <a:cs typeface="Times New Roman" panose="02020603050405020304" pitchFamily="18" charset="0"/>
              </a:endParaRPr>
            </a:p>
          </p:txBody>
        </p:sp>
      </p:grpSp>
      <p:sp>
        <p:nvSpPr>
          <p:cNvPr id="8" name="Freeform 8"/>
          <p:cNvSpPr/>
          <p:nvPr/>
        </p:nvSpPr>
        <p:spPr>
          <a:xfrm>
            <a:off x="2003164" y="1524121"/>
            <a:ext cx="1349253" cy="1189796"/>
          </a:xfrm>
          <a:custGeom>
            <a:avLst/>
            <a:gdLst/>
            <a:ahLst/>
            <a:cxnLst/>
            <a:rect l="l" t="t" r="r" b="b"/>
            <a:pathLst>
              <a:path w="1349253" h="1189796">
                <a:moveTo>
                  <a:pt x="0" y="0"/>
                </a:moveTo>
                <a:lnTo>
                  <a:pt x="1349253" y="0"/>
                </a:lnTo>
                <a:lnTo>
                  <a:pt x="1349253" y="1189796"/>
                </a:lnTo>
                <a:lnTo>
                  <a:pt x="0" y="11897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274029" y="5160376"/>
            <a:ext cx="6156775" cy="974434"/>
          </a:xfrm>
          <a:prstGeom prst="rect">
            <a:avLst/>
          </a:prstGeom>
        </p:spPr>
        <p:txBody>
          <a:bodyPr lIns="0" tIns="0" rIns="0" bIns="0" rtlCol="0" anchor="t">
            <a:spAutoFit/>
          </a:bodyPr>
          <a:lstStyle/>
          <a:p>
            <a:pPr>
              <a:lnSpc>
                <a:spcPts val="8059"/>
              </a:lnSpc>
            </a:pPr>
            <a:r>
              <a:rPr lang="en-US" sz="6499" b="1" i="1" dirty="0">
                <a:solidFill>
                  <a:srgbClr val="FFFFFF"/>
                </a:solidFill>
                <a:latin typeface="Times New Roman" panose="02020603050405020304" pitchFamily="18" charset="0"/>
                <a:cs typeface="Times New Roman" panose="02020603050405020304" pitchFamily="18" charset="0"/>
              </a:rPr>
              <a:t>Facility Required</a:t>
            </a:r>
          </a:p>
        </p:txBody>
      </p:sp>
      <p:sp>
        <p:nvSpPr>
          <p:cNvPr id="10" name="TextBox 10"/>
          <p:cNvSpPr txBox="1"/>
          <p:nvPr/>
        </p:nvSpPr>
        <p:spPr>
          <a:xfrm>
            <a:off x="9678133" y="2239573"/>
            <a:ext cx="6177821" cy="1221296"/>
          </a:xfrm>
          <a:prstGeom prst="rect">
            <a:avLst/>
          </a:prstGeom>
        </p:spPr>
        <p:txBody>
          <a:bodyPr lIns="0" tIns="0" rIns="0" bIns="0" rtlCol="0" anchor="t">
            <a:spAutoFit/>
          </a:bodyPr>
          <a:lstStyle/>
          <a:p>
            <a:pPr>
              <a:lnSpc>
                <a:spcPts val="4950"/>
              </a:lnSpc>
            </a:pPr>
            <a:r>
              <a:rPr lang="en-US" sz="3300">
                <a:solidFill>
                  <a:srgbClr val="FFFFFF"/>
                </a:solidFill>
                <a:latin typeface="Times New Roman" panose="02020603050405020304" pitchFamily="18" charset="0"/>
                <a:cs typeface="Times New Roman" panose="02020603050405020304" pitchFamily="18" charset="0"/>
              </a:rPr>
              <a:t>Laptop/PC with minimum 4gb ram</a:t>
            </a:r>
          </a:p>
          <a:p>
            <a:pPr marL="0" lvl="1" indent="0" algn="l">
              <a:lnSpc>
                <a:spcPts val="4950"/>
              </a:lnSpc>
              <a:spcBef>
                <a:spcPct val="0"/>
              </a:spcBef>
            </a:pPr>
            <a:endParaRPr lang="en-US" sz="3300">
              <a:solidFill>
                <a:srgbClr val="FFFFFF"/>
              </a:solidFill>
              <a:latin typeface="Times New Roman" panose="02020603050405020304" pitchFamily="18" charset="0"/>
              <a:cs typeface="Times New Roman" panose="02020603050405020304" pitchFamily="18" charset="0"/>
            </a:endParaRPr>
          </a:p>
        </p:txBody>
      </p:sp>
      <p:sp>
        <p:nvSpPr>
          <p:cNvPr id="11" name="TextBox 11"/>
          <p:cNvSpPr txBox="1"/>
          <p:nvPr/>
        </p:nvSpPr>
        <p:spPr>
          <a:xfrm>
            <a:off x="9678133" y="3926205"/>
            <a:ext cx="6177821" cy="1226820"/>
          </a:xfrm>
          <a:prstGeom prst="rect">
            <a:avLst/>
          </a:prstGeom>
        </p:spPr>
        <p:txBody>
          <a:bodyPr lIns="0" tIns="0" rIns="0" bIns="0" rtlCol="0" anchor="t">
            <a:spAutoFit/>
          </a:bodyPr>
          <a:lstStyle/>
          <a:p>
            <a:pPr>
              <a:lnSpc>
                <a:spcPts val="4950"/>
              </a:lnSpc>
            </a:pPr>
            <a:r>
              <a:rPr lang="en-US" sz="3300">
                <a:solidFill>
                  <a:srgbClr val="FFFFFF"/>
                </a:solidFill>
                <a:latin typeface="Times New Roman" panose="02020603050405020304" pitchFamily="18" charset="0"/>
                <a:cs typeface="Times New Roman" panose="02020603050405020304" pitchFamily="18" charset="0"/>
              </a:rPr>
              <a:t>Prototype automobile</a:t>
            </a:r>
          </a:p>
          <a:p>
            <a:pPr marL="0" lvl="1" indent="0" algn="l">
              <a:lnSpc>
                <a:spcPts val="4950"/>
              </a:lnSpc>
              <a:spcBef>
                <a:spcPct val="0"/>
              </a:spcBef>
            </a:pPr>
            <a:endParaRPr lang="en-US" sz="3300">
              <a:solidFill>
                <a:srgbClr val="FFFFFF"/>
              </a:solidFill>
              <a:latin typeface="Times New Roman" panose="02020603050405020304" pitchFamily="18" charset="0"/>
              <a:cs typeface="Times New Roman" panose="02020603050405020304" pitchFamily="18" charset="0"/>
            </a:endParaRPr>
          </a:p>
        </p:txBody>
      </p:sp>
      <p:sp>
        <p:nvSpPr>
          <p:cNvPr id="12" name="TextBox 12"/>
          <p:cNvSpPr txBox="1"/>
          <p:nvPr/>
        </p:nvSpPr>
        <p:spPr>
          <a:xfrm>
            <a:off x="9678133" y="5348117"/>
            <a:ext cx="6177821" cy="1221296"/>
          </a:xfrm>
          <a:prstGeom prst="rect">
            <a:avLst/>
          </a:prstGeom>
        </p:spPr>
        <p:txBody>
          <a:bodyPr lIns="0" tIns="0" rIns="0" bIns="0" rtlCol="0" anchor="t">
            <a:spAutoFit/>
          </a:bodyPr>
          <a:lstStyle/>
          <a:p>
            <a:pPr marL="0" lvl="1" indent="0" algn="l">
              <a:lnSpc>
                <a:spcPts val="4950"/>
              </a:lnSpc>
              <a:spcBef>
                <a:spcPct val="0"/>
              </a:spcBef>
            </a:pPr>
            <a:r>
              <a:rPr lang="en-US" sz="3300" dirty="0">
                <a:solidFill>
                  <a:srgbClr val="FFFFFF"/>
                </a:solidFill>
                <a:latin typeface="Times New Roman" panose="02020603050405020304" pitchFamily="18" charset="0"/>
                <a:cs typeface="Times New Roman" panose="02020603050405020304" pitchFamily="18" charset="0"/>
              </a:rPr>
              <a:t>Microphone / Speaker / DC &amp; Servo Motors</a:t>
            </a:r>
          </a:p>
        </p:txBody>
      </p:sp>
      <p:sp>
        <p:nvSpPr>
          <p:cNvPr id="13" name="TextBox 13"/>
          <p:cNvSpPr txBox="1"/>
          <p:nvPr/>
        </p:nvSpPr>
        <p:spPr>
          <a:xfrm>
            <a:off x="9678133" y="6790740"/>
            <a:ext cx="6177821" cy="598170"/>
          </a:xfrm>
          <a:prstGeom prst="rect">
            <a:avLst/>
          </a:prstGeom>
        </p:spPr>
        <p:txBody>
          <a:bodyPr lIns="0" tIns="0" rIns="0" bIns="0" rtlCol="0" anchor="t">
            <a:spAutoFit/>
          </a:bodyPr>
          <a:lstStyle/>
          <a:p>
            <a:pPr marL="0" lvl="1" indent="0" algn="l">
              <a:lnSpc>
                <a:spcPts val="4950"/>
              </a:lnSpc>
              <a:spcBef>
                <a:spcPct val="0"/>
              </a:spcBef>
            </a:pPr>
            <a:r>
              <a:rPr lang="en-US" sz="3300" dirty="0">
                <a:solidFill>
                  <a:srgbClr val="FFFFFF"/>
                </a:solidFill>
                <a:latin typeface="Times New Roman" panose="02020603050405020304" pitchFamily="18" charset="0"/>
                <a:cs typeface="Times New Roman" panose="02020603050405020304" pitchFamily="18" charset="0"/>
              </a:rPr>
              <a:t>Raspberrypi 4b / L298 Motor Driver</a:t>
            </a:r>
          </a:p>
        </p:txBody>
      </p:sp>
      <p:sp>
        <p:nvSpPr>
          <p:cNvPr id="14" name="AutoShape 14"/>
          <p:cNvSpPr/>
          <p:nvPr/>
        </p:nvSpPr>
        <p:spPr>
          <a:xfrm>
            <a:off x="6430804" y="5677175"/>
            <a:ext cx="788072" cy="0"/>
          </a:xfrm>
          <a:prstGeom prst="line">
            <a:avLst/>
          </a:prstGeom>
          <a:ln w="28575" cap="flat">
            <a:solidFill>
              <a:srgbClr val="FFFFFF"/>
            </a:solidFill>
            <a:prstDash val="sysDash"/>
            <a:headEnd type="none" w="sm" len="sm"/>
            <a:tailEnd type="none" w="sm" len="sm"/>
          </a:ln>
        </p:spPr>
      </p:sp>
      <p:sp>
        <p:nvSpPr>
          <p:cNvPr id="15" name="AutoShape 15"/>
          <p:cNvSpPr/>
          <p:nvPr/>
        </p:nvSpPr>
        <p:spPr>
          <a:xfrm>
            <a:off x="7191386" y="2679348"/>
            <a:ext cx="163" cy="4458102"/>
          </a:xfrm>
          <a:prstGeom prst="line">
            <a:avLst/>
          </a:prstGeom>
          <a:ln w="28575" cap="flat">
            <a:solidFill>
              <a:srgbClr val="FFFFFF"/>
            </a:solidFill>
            <a:prstDash val="sysDash"/>
            <a:headEnd type="none" w="sm" len="sm"/>
            <a:tailEnd type="none" w="sm" len="sm"/>
          </a:ln>
        </p:spPr>
      </p:sp>
      <p:sp>
        <p:nvSpPr>
          <p:cNvPr id="16" name="AutoShape 16"/>
          <p:cNvSpPr/>
          <p:nvPr/>
        </p:nvSpPr>
        <p:spPr>
          <a:xfrm>
            <a:off x="7190323" y="2665908"/>
            <a:ext cx="1179514" cy="13440"/>
          </a:xfrm>
          <a:prstGeom prst="line">
            <a:avLst/>
          </a:prstGeom>
          <a:ln w="28575" cap="flat">
            <a:solidFill>
              <a:srgbClr val="FFFFFF"/>
            </a:solidFill>
            <a:prstDash val="sysDash"/>
            <a:headEnd type="none" w="sm" len="sm"/>
            <a:tailEnd type="none" w="sm" len="sm"/>
          </a:ln>
        </p:spPr>
      </p:sp>
      <p:sp>
        <p:nvSpPr>
          <p:cNvPr id="17" name="AutoShape 17"/>
          <p:cNvSpPr/>
          <p:nvPr/>
        </p:nvSpPr>
        <p:spPr>
          <a:xfrm>
            <a:off x="7191549" y="4259945"/>
            <a:ext cx="1179514" cy="13440"/>
          </a:xfrm>
          <a:prstGeom prst="line">
            <a:avLst/>
          </a:prstGeom>
          <a:ln w="28575" cap="flat">
            <a:solidFill>
              <a:srgbClr val="FFFFFF"/>
            </a:solidFill>
            <a:prstDash val="sysDash"/>
            <a:headEnd type="none" w="sm" len="sm"/>
            <a:tailEnd type="none" w="sm" len="sm"/>
          </a:ln>
        </p:spPr>
      </p:sp>
      <p:sp>
        <p:nvSpPr>
          <p:cNvPr id="18" name="AutoShape 18"/>
          <p:cNvSpPr/>
          <p:nvPr/>
        </p:nvSpPr>
        <p:spPr>
          <a:xfrm>
            <a:off x="7164059" y="5692494"/>
            <a:ext cx="1179514" cy="13440"/>
          </a:xfrm>
          <a:prstGeom prst="line">
            <a:avLst/>
          </a:prstGeom>
          <a:ln w="28575" cap="flat">
            <a:solidFill>
              <a:srgbClr val="FFFFFF"/>
            </a:solidFill>
            <a:prstDash val="sysDash"/>
            <a:headEnd type="none" w="sm" len="sm"/>
            <a:tailEnd type="none" w="sm" len="sm"/>
          </a:ln>
        </p:spPr>
      </p:sp>
      <p:sp>
        <p:nvSpPr>
          <p:cNvPr id="19" name="AutoShape 19"/>
          <p:cNvSpPr/>
          <p:nvPr/>
        </p:nvSpPr>
        <p:spPr>
          <a:xfrm>
            <a:off x="7191712" y="7109724"/>
            <a:ext cx="1179514" cy="13440"/>
          </a:xfrm>
          <a:prstGeom prst="line">
            <a:avLst/>
          </a:prstGeom>
          <a:ln w="28575" cap="flat">
            <a:solidFill>
              <a:srgbClr val="FFFFFF"/>
            </a:solidFill>
            <a:prstDash val="sysDash"/>
            <a:headEnd type="none" w="sm" len="sm"/>
            <a:tailEnd type="none" w="sm" len="sm"/>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70386"/>
            <a:chOff x="0" y="0"/>
            <a:chExt cx="4816593" cy="2773387"/>
          </a:xfrm>
        </p:grpSpPr>
        <p:sp>
          <p:nvSpPr>
            <p:cNvPr id="3" name="Freeform 3"/>
            <p:cNvSpPr/>
            <p:nvPr/>
          </p:nvSpPr>
          <p:spPr>
            <a:xfrm>
              <a:off x="0" y="0"/>
              <a:ext cx="4816592" cy="2773387"/>
            </a:xfrm>
            <a:custGeom>
              <a:avLst/>
              <a:gdLst/>
              <a:ahLst/>
              <a:cxnLst/>
              <a:rect l="l" t="t" r="r" b="b"/>
              <a:pathLst>
                <a:path w="4816592" h="2773387">
                  <a:moveTo>
                    <a:pt x="0" y="0"/>
                  </a:moveTo>
                  <a:lnTo>
                    <a:pt x="4816592" y="0"/>
                  </a:lnTo>
                  <a:lnTo>
                    <a:pt x="4816592" y="2773387"/>
                  </a:lnTo>
                  <a:lnTo>
                    <a:pt x="0" y="2773387"/>
                  </a:lnTo>
                  <a:close/>
                </a:path>
              </a:pathLst>
            </a:custGeom>
            <a:solidFill>
              <a:srgbClr val="001E44">
                <a:alpha val="74902"/>
              </a:srgbClr>
            </a:solidFill>
          </p:spPr>
        </p:sp>
        <p:sp>
          <p:nvSpPr>
            <p:cNvPr id="4" name="TextBox 4"/>
            <p:cNvSpPr txBox="1"/>
            <p:nvPr/>
          </p:nvSpPr>
          <p:spPr>
            <a:xfrm>
              <a:off x="0" y="-38100"/>
              <a:ext cx="4816593" cy="2811487"/>
            </a:xfrm>
            <a:prstGeom prst="rect">
              <a:avLst/>
            </a:prstGeom>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sp>
        <p:nvSpPr>
          <p:cNvPr id="5" name="TextBox 5"/>
          <p:cNvSpPr txBox="1"/>
          <p:nvPr/>
        </p:nvSpPr>
        <p:spPr>
          <a:xfrm>
            <a:off x="797504" y="636528"/>
            <a:ext cx="8346496" cy="1134491"/>
          </a:xfrm>
          <a:prstGeom prst="rect">
            <a:avLst/>
          </a:prstGeom>
        </p:spPr>
        <p:txBody>
          <a:bodyPr lIns="0" tIns="0" rIns="0" bIns="0" rtlCol="0" anchor="t">
            <a:spAutoFit/>
          </a:bodyPr>
          <a:lstStyle/>
          <a:p>
            <a:pPr>
              <a:lnSpc>
                <a:spcPts val="9051"/>
              </a:lnSpc>
            </a:pPr>
            <a:r>
              <a:rPr lang="en-US" sz="7299" b="1" i="1" dirty="0">
                <a:solidFill>
                  <a:srgbClr val="FFFFFF"/>
                </a:solidFill>
                <a:latin typeface="Times New Roman" panose="02020603050405020304" pitchFamily="18" charset="0"/>
                <a:cs typeface="Times New Roman" panose="02020603050405020304" pitchFamily="18" charset="0"/>
              </a:rPr>
              <a:t>Advantages</a:t>
            </a:r>
          </a:p>
        </p:txBody>
      </p:sp>
      <p:grpSp>
        <p:nvGrpSpPr>
          <p:cNvPr id="6" name="Group 6"/>
          <p:cNvGrpSpPr/>
          <p:nvPr/>
        </p:nvGrpSpPr>
        <p:grpSpPr>
          <a:xfrm>
            <a:off x="953664" y="2840923"/>
            <a:ext cx="796445" cy="79644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000000">
                <a:alpha val="0"/>
              </a:srgbClr>
            </a:solidFill>
            <a:ln w="28575" cap="rnd">
              <a:solidFill>
                <a:srgbClr val="FFFFFF"/>
              </a:solidFill>
              <a:prstDash val="dash"/>
              <a:round/>
            </a:ln>
          </p:spPr>
        </p:sp>
        <p:sp>
          <p:nvSpPr>
            <p:cNvPr id="8" name="TextBox 8"/>
            <p:cNvSpPr txBox="1"/>
            <p:nvPr/>
          </p:nvSpPr>
          <p:spPr>
            <a:xfrm>
              <a:off x="76200" y="57150"/>
              <a:ext cx="660400" cy="679450"/>
            </a:xfrm>
            <a:prstGeom prst="rect">
              <a:avLst/>
            </a:prstGeom>
          </p:spPr>
          <p:txBody>
            <a:bodyPr lIns="55661" tIns="55661" rIns="55661" bIns="55661" rtlCol="0" anchor="ctr"/>
            <a:lstStyle/>
            <a:p>
              <a:pPr algn="ctr">
                <a:lnSpc>
                  <a:spcPts val="920"/>
                </a:lnSpc>
              </a:pPr>
              <a:endParaRPr>
                <a:latin typeface="Times New Roman" panose="02020603050405020304" pitchFamily="18" charset="0"/>
                <a:cs typeface="Times New Roman" panose="02020603050405020304" pitchFamily="18" charset="0"/>
              </a:endParaRPr>
            </a:p>
          </p:txBody>
        </p:sp>
      </p:grpSp>
      <p:grpSp>
        <p:nvGrpSpPr>
          <p:cNvPr id="9" name="Group 9"/>
          <p:cNvGrpSpPr/>
          <p:nvPr/>
        </p:nvGrpSpPr>
        <p:grpSpPr>
          <a:xfrm>
            <a:off x="1070582" y="2972128"/>
            <a:ext cx="562610" cy="56261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B8FF"/>
            </a:solidFill>
          </p:spPr>
        </p:sp>
        <p:sp>
          <p:nvSpPr>
            <p:cNvPr id="11" name="TextBox 11"/>
            <p:cNvSpPr txBox="1"/>
            <p:nvPr/>
          </p:nvSpPr>
          <p:spPr>
            <a:xfrm>
              <a:off x="76200" y="57150"/>
              <a:ext cx="660400" cy="679450"/>
            </a:xfrm>
            <a:prstGeom prst="rect">
              <a:avLst/>
            </a:prstGeom>
          </p:spPr>
          <p:txBody>
            <a:bodyPr lIns="55661" tIns="55661" rIns="55661" bIns="55661" rtlCol="0" anchor="ctr"/>
            <a:lstStyle/>
            <a:p>
              <a:pPr algn="ctr">
                <a:lnSpc>
                  <a:spcPts val="920"/>
                </a:lnSpc>
              </a:pPr>
              <a:endParaRPr>
                <a:latin typeface="Times New Roman" panose="02020603050405020304" pitchFamily="18" charset="0"/>
                <a:cs typeface="Times New Roman" panose="02020603050405020304" pitchFamily="18" charset="0"/>
              </a:endParaRPr>
            </a:p>
          </p:txBody>
        </p:sp>
      </p:grpSp>
      <p:grpSp>
        <p:nvGrpSpPr>
          <p:cNvPr id="12" name="Group 12"/>
          <p:cNvGrpSpPr/>
          <p:nvPr/>
        </p:nvGrpSpPr>
        <p:grpSpPr>
          <a:xfrm>
            <a:off x="6862714" y="2840923"/>
            <a:ext cx="796445" cy="796445"/>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000000">
                <a:alpha val="0"/>
              </a:srgbClr>
            </a:solidFill>
            <a:ln w="28575" cap="rnd">
              <a:solidFill>
                <a:srgbClr val="FFFFFF"/>
              </a:solidFill>
              <a:prstDash val="dash"/>
              <a:round/>
            </a:ln>
          </p:spPr>
        </p:sp>
        <p:sp>
          <p:nvSpPr>
            <p:cNvPr id="14" name="TextBox 14"/>
            <p:cNvSpPr txBox="1"/>
            <p:nvPr/>
          </p:nvSpPr>
          <p:spPr>
            <a:xfrm>
              <a:off x="76200" y="57150"/>
              <a:ext cx="660400" cy="679450"/>
            </a:xfrm>
            <a:prstGeom prst="rect">
              <a:avLst/>
            </a:prstGeom>
          </p:spPr>
          <p:txBody>
            <a:bodyPr lIns="50800" tIns="50800" rIns="50800" bIns="50800" rtlCol="0" anchor="ctr"/>
            <a:lstStyle/>
            <a:p>
              <a:pPr algn="ctr">
                <a:lnSpc>
                  <a:spcPts val="839"/>
                </a:lnSpc>
              </a:pPr>
              <a:endParaRPr>
                <a:latin typeface="Times New Roman" panose="02020603050405020304" pitchFamily="18" charset="0"/>
                <a:cs typeface="Times New Roman" panose="02020603050405020304" pitchFamily="18" charset="0"/>
              </a:endParaRPr>
            </a:p>
          </p:txBody>
        </p:sp>
      </p:grpSp>
      <p:grpSp>
        <p:nvGrpSpPr>
          <p:cNvPr id="15" name="Group 15"/>
          <p:cNvGrpSpPr/>
          <p:nvPr/>
        </p:nvGrpSpPr>
        <p:grpSpPr>
          <a:xfrm>
            <a:off x="6979632" y="2957840"/>
            <a:ext cx="562610" cy="56261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B8FF"/>
            </a:solidFill>
          </p:spPr>
        </p:sp>
        <p:sp>
          <p:nvSpPr>
            <p:cNvPr id="17" name="TextBox 17"/>
            <p:cNvSpPr txBox="1"/>
            <p:nvPr/>
          </p:nvSpPr>
          <p:spPr>
            <a:xfrm>
              <a:off x="76200" y="57150"/>
              <a:ext cx="660400" cy="679450"/>
            </a:xfrm>
            <a:prstGeom prst="rect">
              <a:avLst/>
            </a:prstGeom>
          </p:spPr>
          <p:txBody>
            <a:bodyPr lIns="50800" tIns="50800" rIns="50800" bIns="50800" rtlCol="0" anchor="ctr"/>
            <a:lstStyle/>
            <a:p>
              <a:pPr algn="ctr">
                <a:lnSpc>
                  <a:spcPts val="839"/>
                </a:lnSpc>
              </a:pPr>
              <a:endParaRPr>
                <a:latin typeface="Times New Roman" panose="02020603050405020304" pitchFamily="18" charset="0"/>
                <a:cs typeface="Times New Roman" panose="02020603050405020304" pitchFamily="18" charset="0"/>
              </a:endParaRPr>
            </a:p>
          </p:txBody>
        </p:sp>
      </p:grpSp>
      <p:sp>
        <p:nvSpPr>
          <p:cNvPr id="18" name="AutoShape 18"/>
          <p:cNvSpPr/>
          <p:nvPr/>
        </p:nvSpPr>
        <p:spPr>
          <a:xfrm>
            <a:off x="2026334" y="3253433"/>
            <a:ext cx="4635191" cy="0"/>
          </a:xfrm>
          <a:prstGeom prst="line">
            <a:avLst/>
          </a:prstGeom>
          <a:ln w="28575" cap="flat">
            <a:solidFill>
              <a:srgbClr val="FFFFFF"/>
            </a:solidFill>
            <a:prstDash val="sysDash"/>
            <a:headEnd type="none" w="sm" len="sm"/>
            <a:tailEnd type="none" w="sm" len="sm"/>
          </a:ln>
        </p:spPr>
      </p:sp>
      <p:sp>
        <p:nvSpPr>
          <p:cNvPr id="19" name="AutoShape 19"/>
          <p:cNvSpPr/>
          <p:nvPr/>
        </p:nvSpPr>
        <p:spPr>
          <a:xfrm>
            <a:off x="7860348" y="3253433"/>
            <a:ext cx="4635191" cy="0"/>
          </a:xfrm>
          <a:prstGeom prst="line">
            <a:avLst/>
          </a:prstGeom>
          <a:ln w="28575" cap="flat">
            <a:solidFill>
              <a:srgbClr val="FFFFFF"/>
            </a:solidFill>
            <a:prstDash val="sysDash"/>
            <a:headEnd type="none" w="sm" len="sm"/>
            <a:tailEnd type="none" w="sm" len="sm"/>
          </a:ln>
        </p:spPr>
      </p:sp>
      <p:sp>
        <p:nvSpPr>
          <p:cNvPr id="20" name="AutoShape 20"/>
          <p:cNvSpPr/>
          <p:nvPr/>
        </p:nvSpPr>
        <p:spPr>
          <a:xfrm>
            <a:off x="13652809" y="3253433"/>
            <a:ext cx="4635191" cy="0"/>
          </a:xfrm>
          <a:prstGeom prst="line">
            <a:avLst/>
          </a:prstGeom>
          <a:ln w="28575" cap="flat">
            <a:solidFill>
              <a:srgbClr val="FFFFFF"/>
            </a:solidFill>
            <a:prstDash val="sysDash"/>
            <a:headEnd type="none" w="sm" len="sm"/>
            <a:tailEnd type="none" w="sm" len="sm"/>
          </a:ln>
        </p:spPr>
      </p:sp>
      <p:grpSp>
        <p:nvGrpSpPr>
          <p:cNvPr id="21" name="Group 21"/>
          <p:cNvGrpSpPr/>
          <p:nvPr/>
        </p:nvGrpSpPr>
        <p:grpSpPr>
          <a:xfrm>
            <a:off x="12696728" y="2840923"/>
            <a:ext cx="796445" cy="796445"/>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000000">
                <a:alpha val="0"/>
              </a:srgbClr>
            </a:solidFill>
            <a:ln w="28575" cap="rnd">
              <a:solidFill>
                <a:srgbClr val="FFFFFF"/>
              </a:solidFill>
              <a:prstDash val="dash"/>
              <a:round/>
            </a:ln>
          </p:spPr>
        </p:sp>
        <p:sp>
          <p:nvSpPr>
            <p:cNvPr id="23" name="TextBox 23"/>
            <p:cNvSpPr txBox="1"/>
            <p:nvPr/>
          </p:nvSpPr>
          <p:spPr>
            <a:xfrm>
              <a:off x="76200" y="57150"/>
              <a:ext cx="660400" cy="679450"/>
            </a:xfrm>
            <a:prstGeom prst="rect">
              <a:avLst/>
            </a:prstGeom>
          </p:spPr>
          <p:txBody>
            <a:bodyPr lIns="55661" tIns="55661" rIns="55661" bIns="55661" rtlCol="0" anchor="ctr"/>
            <a:lstStyle/>
            <a:p>
              <a:pPr algn="ctr">
                <a:lnSpc>
                  <a:spcPts val="920"/>
                </a:lnSpc>
              </a:pPr>
              <a:endParaRPr>
                <a:latin typeface="Times New Roman" panose="02020603050405020304" pitchFamily="18" charset="0"/>
                <a:cs typeface="Times New Roman" panose="02020603050405020304" pitchFamily="18" charset="0"/>
              </a:endParaRPr>
            </a:p>
          </p:txBody>
        </p:sp>
      </p:grpSp>
      <p:grpSp>
        <p:nvGrpSpPr>
          <p:cNvPr id="24" name="Group 24"/>
          <p:cNvGrpSpPr/>
          <p:nvPr/>
        </p:nvGrpSpPr>
        <p:grpSpPr>
          <a:xfrm>
            <a:off x="12813645" y="2957840"/>
            <a:ext cx="562610" cy="562610"/>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B8FF"/>
            </a:solidFill>
          </p:spPr>
        </p:sp>
        <p:sp>
          <p:nvSpPr>
            <p:cNvPr id="26" name="TextBox 26"/>
            <p:cNvSpPr txBox="1"/>
            <p:nvPr/>
          </p:nvSpPr>
          <p:spPr>
            <a:xfrm>
              <a:off x="76200" y="57150"/>
              <a:ext cx="660400" cy="679450"/>
            </a:xfrm>
            <a:prstGeom prst="rect">
              <a:avLst/>
            </a:prstGeom>
          </p:spPr>
          <p:txBody>
            <a:bodyPr lIns="55661" tIns="55661" rIns="55661" bIns="55661" rtlCol="0" anchor="ctr"/>
            <a:lstStyle/>
            <a:p>
              <a:pPr algn="ctr">
                <a:lnSpc>
                  <a:spcPts val="920"/>
                </a:lnSpc>
              </a:pPr>
              <a:endParaRPr>
                <a:latin typeface="Times New Roman" panose="02020603050405020304" pitchFamily="18" charset="0"/>
                <a:cs typeface="Times New Roman" panose="02020603050405020304" pitchFamily="18" charset="0"/>
              </a:endParaRPr>
            </a:p>
          </p:txBody>
        </p:sp>
      </p:grpSp>
      <p:sp>
        <p:nvSpPr>
          <p:cNvPr id="27" name="AutoShape 27"/>
          <p:cNvSpPr/>
          <p:nvPr/>
        </p:nvSpPr>
        <p:spPr>
          <a:xfrm>
            <a:off x="1052513" y="4087855"/>
            <a:ext cx="0" cy="2393346"/>
          </a:xfrm>
          <a:prstGeom prst="line">
            <a:avLst/>
          </a:prstGeom>
          <a:ln w="47625" cap="flat">
            <a:solidFill>
              <a:srgbClr val="59CDFF"/>
            </a:solidFill>
            <a:prstDash val="solid"/>
            <a:headEnd type="none" w="sm" len="sm"/>
            <a:tailEnd type="none" w="sm" len="sm"/>
          </a:ln>
        </p:spPr>
      </p:sp>
      <p:sp>
        <p:nvSpPr>
          <p:cNvPr id="28" name="TextBox 28"/>
          <p:cNvSpPr txBox="1"/>
          <p:nvPr/>
        </p:nvSpPr>
        <p:spPr>
          <a:xfrm>
            <a:off x="1426923" y="4011655"/>
            <a:ext cx="4324755" cy="4753289"/>
          </a:xfrm>
          <a:prstGeom prst="rect">
            <a:avLst/>
          </a:prstGeom>
        </p:spPr>
        <p:txBody>
          <a:bodyPr lIns="0" tIns="0" rIns="0" bIns="0" rtlCol="0" anchor="t">
            <a:spAutoFit/>
          </a:bodyPr>
          <a:lstStyle/>
          <a:p>
            <a:pPr marL="0" lvl="1" indent="0" algn="l">
              <a:lnSpc>
                <a:spcPts val="3409"/>
              </a:lnSpc>
              <a:spcBef>
                <a:spcPct val="0"/>
              </a:spcBef>
            </a:pPr>
            <a:r>
              <a:rPr lang="en-US" sz="2199">
                <a:solidFill>
                  <a:srgbClr val="FFFFFF"/>
                </a:solidFill>
                <a:latin typeface="Times New Roman" panose="02020603050405020304" pitchFamily="18" charset="0"/>
                <a:cs typeface="Times New Roman" panose="02020603050405020304" pitchFamily="18" charset="0"/>
              </a:rPr>
              <a:t>Our project's primary benefit is its ability to handle numerous languages at once. While the existing solutions on the market only support English, ours can support numerous languages simultaneously. while existing solutions mostly address software, ours will address both the hardware and software components. Our idea is unique in that it uses voice control to operate simple hardware.</a:t>
            </a:r>
          </a:p>
        </p:txBody>
      </p:sp>
      <p:sp>
        <p:nvSpPr>
          <p:cNvPr id="29" name="AutoShape 29"/>
          <p:cNvSpPr/>
          <p:nvPr/>
        </p:nvSpPr>
        <p:spPr>
          <a:xfrm>
            <a:off x="6886526" y="4087855"/>
            <a:ext cx="0" cy="1193862"/>
          </a:xfrm>
          <a:prstGeom prst="line">
            <a:avLst/>
          </a:prstGeom>
          <a:ln w="47625" cap="flat">
            <a:solidFill>
              <a:srgbClr val="59CDFF"/>
            </a:solidFill>
            <a:prstDash val="solid"/>
            <a:headEnd type="none" w="sm" len="sm"/>
            <a:tailEnd type="none" w="sm" len="sm"/>
          </a:ln>
        </p:spPr>
      </p:sp>
      <p:sp>
        <p:nvSpPr>
          <p:cNvPr id="30" name="TextBox 30"/>
          <p:cNvSpPr txBox="1"/>
          <p:nvPr/>
        </p:nvSpPr>
        <p:spPr>
          <a:xfrm>
            <a:off x="7136413" y="4040896"/>
            <a:ext cx="4324755" cy="2137188"/>
          </a:xfrm>
          <a:prstGeom prst="rect">
            <a:avLst/>
          </a:prstGeom>
        </p:spPr>
        <p:txBody>
          <a:bodyPr lIns="0" tIns="0" rIns="0" bIns="0" rtlCol="0" anchor="t">
            <a:spAutoFit/>
          </a:bodyPr>
          <a:lstStyle/>
          <a:p>
            <a:pPr>
              <a:lnSpc>
                <a:spcPts val="3409"/>
              </a:lnSpc>
            </a:pPr>
            <a:r>
              <a:rPr lang="en-US" sz="2199">
                <a:solidFill>
                  <a:srgbClr val="FFFFFF"/>
                </a:solidFill>
                <a:latin typeface="Times New Roman" panose="02020603050405020304" pitchFamily="18" charset="0"/>
                <a:cs typeface="Times New Roman" panose="02020603050405020304" pitchFamily="18" charset="0"/>
              </a:rPr>
              <a:t>Enhanced Accessibility: Enables users to interact with the vehicle's amenities in their preferred language, accommodating a diverse user base.</a:t>
            </a:r>
          </a:p>
          <a:p>
            <a:pPr marL="0" lvl="1" indent="0" algn="l">
              <a:lnSpc>
                <a:spcPts val="3409"/>
              </a:lnSpc>
              <a:spcBef>
                <a:spcPct val="0"/>
              </a:spcBef>
            </a:pPr>
            <a:endParaRPr lang="en-US" sz="2199">
              <a:solidFill>
                <a:srgbClr val="FFFFFF"/>
              </a:solidFill>
              <a:latin typeface="Times New Roman" panose="02020603050405020304" pitchFamily="18" charset="0"/>
              <a:cs typeface="Times New Roman" panose="02020603050405020304" pitchFamily="18" charset="0"/>
            </a:endParaRPr>
          </a:p>
        </p:txBody>
      </p:sp>
      <p:sp>
        <p:nvSpPr>
          <p:cNvPr id="31" name="AutoShape 31"/>
          <p:cNvSpPr/>
          <p:nvPr/>
        </p:nvSpPr>
        <p:spPr>
          <a:xfrm>
            <a:off x="12720540" y="4012435"/>
            <a:ext cx="0" cy="1574196"/>
          </a:xfrm>
          <a:prstGeom prst="line">
            <a:avLst/>
          </a:prstGeom>
          <a:ln w="47625" cap="flat">
            <a:solidFill>
              <a:srgbClr val="59CDFF"/>
            </a:solidFill>
            <a:prstDash val="solid"/>
            <a:headEnd type="none" w="sm" len="sm"/>
            <a:tailEnd type="none" w="sm" len="sm"/>
          </a:ln>
        </p:spPr>
      </p:sp>
      <p:sp>
        <p:nvSpPr>
          <p:cNvPr id="32" name="TextBox 32"/>
          <p:cNvSpPr txBox="1"/>
          <p:nvPr/>
        </p:nvSpPr>
        <p:spPr>
          <a:xfrm>
            <a:off x="12970427" y="3950856"/>
            <a:ext cx="4324755" cy="2137188"/>
          </a:xfrm>
          <a:prstGeom prst="rect">
            <a:avLst/>
          </a:prstGeom>
        </p:spPr>
        <p:txBody>
          <a:bodyPr lIns="0" tIns="0" rIns="0" bIns="0" rtlCol="0" anchor="t">
            <a:spAutoFit/>
          </a:bodyPr>
          <a:lstStyle/>
          <a:p>
            <a:pPr>
              <a:lnSpc>
                <a:spcPts val="3409"/>
              </a:lnSpc>
            </a:pPr>
            <a:r>
              <a:rPr lang="en-US" sz="2199">
                <a:solidFill>
                  <a:srgbClr val="FFFFFF"/>
                </a:solidFill>
                <a:latin typeface="Times New Roman" panose="02020603050405020304" pitchFamily="18" charset="0"/>
                <a:cs typeface="Times New Roman" panose="02020603050405020304" pitchFamily="18" charset="0"/>
              </a:rPr>
              <a:t>Reduced  manual controls: Minimizes the need for manual controls, enhancing safety by keeping drivers focused on the road.</a:t>
            </a:r>
          </a:p>
          <a:p>
            <a:pPr marL="0" lvl="1" indent="0" algn="l">
              <a:lnSpc>
                <a:spcPts val="3409"/>
              </a:lnSpc>
              <a:spcBef>
                <a:spcPct val="0"/>
              </a:spcBef>
            </a:pPr>
            <a:endParaRPr lang="en-US" sz="2199">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4816593" cy="3132796"/>
          </a:xfrm>
        </p:grpSpPr>
        <p:sp>
          <p:nvSpPr>
            <p:cNvPr id="3" name="Freeform 3"/>
            <p:cNvSpPr/>
            <p:nvPr/>
          </p:nvSpPr>
          <p:spPr>
            <a:xfrm>
              <a:off x="0" y="0"/>
              <a:ext cx="4816592" cy="3132796"/>
            </a:xfrm>
            <a:custGeom>
              <a:avLst/>
              <a:gdLst/>
              <a:ahLst/>
              <a:cxnLst/>
              <a:rect l="l" t="t" r="r" b="b"/>
              <a:pathLst>
                <a:path w="4816592" h="3132796">
                  <a:moveTo>
                    <a:pt x="0" y="0"/>
                  </a:moveTo>
                  <a:lnTo>
                    <a:pt x="4816592" y="0"/>
                  </a:lnTo>
                  <a:lnTo>
                    <a:pt x="4816592" y="3132796"/>
                  </a:lnTo>
                  <a:lnTo>
                    <a:pt x="0" y="3132796"/>
                  </a:lnTo>
                  <a:close/>
                </a:path>
              </a:pathLst>
            </a:custGeom>
            <a:solidFill>
              <a:srgbClr val="001E44">
                <a:alpha val="74902"/>
              </a:srgbClr>
            </a:solidFill>
          </p:spPr>
        </p:sp>
        <p:sp>
          <p:nvSpPr>
            <p:cNvPr id="4" name="TextBox 4"/>
            <p:cNvSpPr txBox="1"/>
            <p:nvPr/>
          </p:nvSpPr>
          <p:spPr>
            <a:xfrm>
              <a:off x="0" y="-38100"/>
              <a:ext cx="4816593" cy="3170896"/>
            </a:xfrm>
            <a:prstGeom prst="rect">
              <a:avLst/>
            </a:prstGeom>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sp>
        <p:nvSpPr>
          <p:cNvPr id="5" name="TextBox 5"/>
          <p:cNvSpPr txBox="1"/>
          <p:nvPr/>
        </p:nvSpPr>
        <p:spPr>
          <a:xfrm>
            <a:off x="797504" y="758130"/>
            <a:ext cx="8346496" cy="1192634"/>
          </a:xfrm>
          <a:prstGeom prst="rect">
            <a:avLst/>
          </a:prstGeom>
        </p:spPr>
        <p:txBody>
          <a:bodyPr lIns="0" tIns="0" rIns="0" bIns="0" rtlCol="0" anchor="t">
            <a:spAutoFit/>
          </a:bodyPr>
          <a:lstStyle/>
          <a:p>
            <a:pPr>
              <a:lnSpc>
                <a:spcPts val="9919"/>
              </a:lnSpc>
            </a:pPr>
            <a:r>
              <a:rPr lang="en-US" sz="7999" b="1" i="1" dirty="0">
                <a:solidFill>
                  <a:srgbClr val="FFFFFF"/>
                </a:solidFill>
                <a:latin typeface="Times New Roman" panose="02020603050405020304" pitchFamily="18" charset="0"/>
                <a:cs typeface="Times New Roman" panose="02020603050405020304" pitchFamily="18" charset="0"/>
              </a:rPr>
              <a:t>Disadvantages</a:t>
            </a:r>
          </a:p>
        </p:txBody>
      </p:sp>
      <p:grpSp>
        <p:nvGrpSpPr>
          <p:cNvPr id="6" name="Group 6"/>
          <p:cNvGrpSpPr/>
          <p:nvPr/>
        </p:nvGrpSpPr>
        <p:grpSpPr>
          <a:xfrm>
            <a:off x="1028700" y="2976813"/>
            <a:ext cx="796445" cy="79644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000000">
                <a:alpha val="0"/>
              </a:srgbClr>
            </a:solidFill>
            <a:ln w="28575" cap="rnd">
              <a:solidFill>
                <a:srgbClr val="FFFFFF"/>
              </a:solidFill>
              <a:prstDash val="dash"/>
              <a:round/>
            </a:ln>
          </p:spPr>
        </p:sp>
        <p:sp>
          <p:nvSpPr>
            <p:cNvPr id="8" name="TextBox 8"/>
            <p:cNvSpPr txBox="1"/>
            <p:nvPr/>
          </p:nvSpPr>
          <p:spPr>
            <a:xfrm>
              <a:off x="76200" y="57150"/>
              <a:ext cx="660400" cy="679450"/>
            </a:xfrm>
            <a:prstGeom prst="rect">
              <a:avLst/>
            </a:prstGeom>
          </p:spPr>
          <p:txBody>
            <a:bodyPr lIns="55661" tIns="55661" rIns="55661" bIns="55661" rtlCol="0" anchor="ctr"/>
            <a:lstStyle/>
            <a:p>
              <a:pPr algn="ctr">
                <a:lnSpc>
                  <a:spcPts val="920"/>
                </a:lnSpc>
              </a:pPr>
              <a:endParaRPr>
                <a:latin typeface="Times New Roman" panose="02020603050405020304" pitchFamily="18" charset="0"/>
                <a:cs typeface="Times New Roman" panose="02020603050405020304" pitchFamily="18" charset="0"/>
              </a:endParaRPr>
            </a:p>
          </p:txBody>
        </p:sp>
      </p:grpSp>
      <p:grpSp>
        <p:nvGrpSpPr>
          <p:cNvPr id="9" name="Group 9"/>
          <p:cNvGrpSpPr/>
          <p:nvPr/>
        </p:nvGrpSpPr>
        <p:grpSpPr>
          <a:xfrm>
            <a:off x="1145618" y="3093730"/>
            <a:ext cx="562610" cy="56261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B8FF"/>
            </a:solidFill>
          </p:spPr>
        </p:sp>
        <p:sp>
          <p:nvSpPr>
            <p:cNvPr id="11" name="TextBox 11"/>
            <p:cNvSpPr txBox="1"/>
            <p:nvPr/>
          </p:nvSpPr>
          <p:spPr>
            <a:xfrm>
              <a:off x="76200" y="57150"/>
              <a:ext cx="660400" cy="679450"/>
            </a:xfrm>
            <a:prstGeom prst="rect">
              <a:avLst/>
            </a:prstGeom>
          </p:spPr>
          <p:txBody>
            <a:bodyPr lIns="55661" tIns="55661" rIns="55661" bIns="55661" rtlCol="0" anchor="ctr"/>
            <a:lstStyle/>
            <a:p>
              <a:pPr algn="ctr">
                <a:lnSpc>
                  <a:spcPts val="920"/>
                </a:lnSpc>
              </a:pPr>
              <a:endParaRPr>
                <a:latin typeface="Times New Roman" panose="02020603050405020304" pitchFamily="18" charset="0"/>
                <a:cs typeface="Times New Roman" panose="02020603050405020304" pitchFamily="18" charset="0"/>
              </a:endParaRPr>
            </a:p>
          </p:txBody>
        </p:sp>
      </p:grpSp>
      <p:grpSp>
        <p:nvGrpSpPr>
          <p:cNvPr id="12" name="Group 12"/>
          <p:cNvGrpSpPr/>
          <p:nvPr/>
        </p:nvGrpSpPr>
        <p:grpSpPr>
          <a:xfrm>
            <a:off x="6861550" y="2976813"/>
            <a:ext cx="796445" cy="796445"/>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000000">
                <a:alpha val="0"/>
              </a:srgbClr>
            </a:solidFill>
            <a:ln w="28575" cap="rnd">
              <a:solidFill>
                <a:srgbClr val="FFFFFF"/>
              </a:solidFill>
              <a:prstDash val="dash"/>
              <a:round/>
            </a:ln>
          </p:spPr>
        </p:sp>
        <p:sp>
          <p:nvSpPr>
            <p:cNvPr id="14" name="TextBox 14"/>
            <p:cNvSpPr txBox="1"/>
            <p:nvPr/>
          </p:nvSpPr>
          <p:spPr>
            <a:xfrm>
              <a:off x="76200" y="57150"/>
              <a:ext cx="660400" cy="679450"/>
            </a:xfrm>
            <a:prstGeom prst="rect">
              <a:avLst/>
            </a:prstGeom>
          </p:spPr>
          <p:txBody>
            <a:bodyPr lIns="50800" tIns="50800" rIns="50800" bIns="50800" rtlCol="0" anchor="ctr"/>
            <a:lstStyle/>
            <a:p>
              <a:pPr algn="ctr">
                <a:lnSpc>
                  <a:spcPts val="839"/>
                </a:lnSpc>
              </a:pPr>
              <a:endParaRPr>
                <a:latin typeface="Times New Roman" panose="02020603050405020304" pitchFamily="18" charset="0"/>
                <a:cs typeface="Times New Roman" panose="02020603050405020304" pitchFamily="18" charset="0"/>
              </a:endParaRPr>
            </a:p>
          </p:txBody>
        </p:sp>
      </p:grpSp>
      <p:grpSp>
        <p:nvGrpSpPr>
          <p:cNvPr id="15" name="Group 15"/>
          <p:cNvGrpSpPr/>
          <p:nvPr/>
        </p:nvGrpSpPr>
        <p:grpSpPr>
          <a:xfrm>
            <a:off x="6975850" y="3093730"/>
            <a:ext cx="562610" cy="56261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B8FF"/>
            </a:solidFill>
          </p:spPr>
        </p:sp>
        <p:sp>
          <p:nvSpPr>
            <p:cNvPr id="17" name="TextBox 17"/>
            <p:cNvSpPr txBox="1"/>
            <p:nvPr/>
          </p:nvSpPr>
          <p:spPr>
            <a:xfrm>
              <a:off x="76200" y="57150"/>
              <a:ext cx="660400" cy="679450"/>
            </a:xfrm>
            <a:prstGeom prst="rect">
              <a:avLst/>
            </a:prstGeom>
          </p:spPr>
          <p:txBody>
            <a:bodyPr lIns="50800" tIns="50800" rIns="50800" bIns="50800" rtlCol="0" anchor="ctr"/>
            <a:lstStyle/>
            <a:p>
              <a:pPr algn="ctr">
                <a:lnSpc>
                  <a:spcPts val="839"/>
                </a:lnSpc>
              </a:pPr>
              <a:endParaRPr>
                <a:latin typeface="Times New Roman" panose="02020603050405020304" pitchFamily="18" charset="0"/>
                <a:cs typeface="Times New Roman" panose="02020603050405020304" pitchFamily="18" charset="0"/>
              </a:endParaRPr>
            </a:p>
          </p:txBody>
        </p:sp>
      </p:grpSp>
      <p:sp>
        <p:nvSpPr>
          <p:cNvPr id="18" name="AutoShape 18"/>
          <p:cNvSpPr/>
          <p:nvPr/>
        </p:nvSpPr>
        <p:spPr>
          <a:xfrm>
            <a:off x="2026334" y="3375035"/>
            <a:ext cx="4635191" cy="0"/>
          </a:xfrm>
          <a:prstGeom prst="line">
            <a:avLst/>
          </a:prstGeom>
          <a:ln w="28575" cap="flat">
            <a:solidFill>
              <a:srgbClr val="FFFFFF"/>
            </a:solidFill>
            <a:prstDash val="sysDash"/>
            <a:headEnd type="none" w="sm" len="sm"/>
            <a:tailEnd type="none" w="sm" len="sm"/>
          </a:ln>
        </p:spPr>
      </p:sp>
      <p:sp>
        <p:nvSpPr>
          <p:cNvPr id="19" name="AutoShape 19"/>
          <p:cNvSpPr/>
          <p:nvPr/>
        </p:nvSpPr>
        <p:spPr>
          <a:xfrm>
            <a:off x="1052513" y="4209458"/>
            <a:ext cx="0" cy="2393346"/>
          </a:xfrm>
          <a:prstGeom prst="line">
            <a:avLst/>
          </a:prstGeom>
          <a:ln w="47625" cap="flat">
            <a:solidFill>
              <a:srgbClr val="59CDFF"/>
            </a:solidFill>
            <a:prstDash val="solid"/>
            <a:headEnd type="none" w="sm" len="sm"/>
            <a:tailEnd type="none" w="sm" len="sm"/>
          </a:ln>
        </p:spPr>
      </p:sp>
      <p:sp>
        <p:nvSpPr>
          <p:cNvPr id="20" name="TextBox 20"/>
          <p:cNvSpPr txBox="1"/>
          <p:nvPr/>
        </p:nvSpPr>
        <p:spPr>
          <a:xfrm>
            <a:off x="1302399" y="4119303"/>
            <a:ext cx="4324755" cy="4559518"/>
          </a:xfrm>
          <a:prstGeom prst="rect">
            <a:avLst/>
          </a:prstGeom>
        </p:spPr>
        <p:txBody>
          <a:bodyPr lIns="0" tIns="0" rIns="0" bIns="0" rtlCol="0" anchor="t">
            <a:spAutoFit/>
          </a:bodyPr>
          <a:lstStyle/>
          <a:p>
            <a:pPr>
              <a:lnSpc>
                <a:spcPts val="4494"/>
              </a:lnSpc>
            </a:pPr>
            <a:r>
              <a:rPr lang="en-US" sz="2899" dirty="0">
                <a:solidFill>
                  <a:srgbClr val="FFFFFF"/>
                </a:solidFill>
                <a:latin typeface="Times New Roman" panose="02020603050405020304" pitchFamily="18" charset="0"/>
                <a:cs typeface="Times New Roman" panose="02020603050405020304" pitchFamily="18" charset="0"/>
              </a:rPr>
              <a:t>Complex Integration: Integrating multilingual voice control can be technically challenging, potentially requiring significant development resources and expertise.</a:t>
            </a:r>
          </a:p>
          <a:p>
            <a:pPr marL="0" lvl="1" indent="0" algn="l">
              <a:lnSpc>
                <a:spcPts val="4494"/>
              </a:lnSpc>
              <a:spcBef>
                <a:spcPct val="0"/>
              </a:spcBef>
            </a:pPr>
            <a:endParaRPr lang="en-US" sz="2899" dirty="0">
              <a:solidFill>
                <a:srgbClr val="FFFFFF"/>
              </a:solidFill>
              <a:latin typeface="Times New Roman" panose="02020603050405020304" pitchFamily="18" charset="0"/>
              <a:cs typeface="Times New Roman" panose="02020603050405020304" pitchFamily="18" charset="0"/>
            </a:endParaRPr>
          </a:p>
        </p:txBody>
      </p:sp>
      <p:sp>
        <p:nvSpPr>
          <p:cNvPr id="21" name="AutoShape 21"/>
          <p:cNvSpPr/>
          <p:nvPr/>
        </p:nvSpPr>
        <p:spPr>
          <a:xfrm>
            <a:off x="6886526" y="4209458"/>
            <a:ext cx="0" cy="1193862"/>
          </a:xfrm>
          <a:prstGeom prst="line">
            <a:avLst/>
          </a:prstGeom>
          <a:ln w="47625" cap="flat">
            <a:solidFill>
              <a:srgbClr val="59CDFF"/>
            </a:solidFill>
            <a:prstDash val="solid"/>
            <a:headEnd type="none" w="sm" len="sm"/>
            <a:tailEnd type="none" w="sm" len="sm"/>
          </a:ln>
        </p:spPr>
      </p:sp>
      <p:sp>
        <p:nvSpPr>
          <p:cNvPr id="22" name="TextBox 22"/>
          <p:cNvSpPr txBox="1"/>
          <p:nvPr/>
        </p:nvSpPr>
        <p:spPr>
          <a:xfrm>
            <a:off x="7136413" y="4133924"/>
            <a:ext cx="4324755" cy="3405356"/>
          </a:xfrm>
          <a:prstGeom prst="rect">
            <a:avLst/>
          </a:prstGeom>
        </p:spPr>
        <p:txBody>
          <a:bodyPr lIns="0" tIns="0" rIns="0" bIns="0" rtlCol="0" anchor="t">
            <a:spAutoFit/>
          </a:bodyPr>
          <a:lstStyle/>
          <a:p>
            <a:pPr marL="0" lvl="1" indent="0" algn="l">
              <a:lnSpc>
                <a:spcPts val="4494"/>
              </a:lnSpc>
              <a:spcBef>
                <a:spcPct val="0"/>
              </a:spcBef>
            </a:pPr>
            <a:r>
              <a:rPr lang="en-US" sz="2899" dirty="0">
                <a:solidFill>
                  <a:srgbClr val="FFFFFF"/>
                </a:solidFill>
                <a:latin typeface="Times New Roman" panose="02020603050405020304" pitchFamily="18" charset="0"/>
                <a:cs typeface="Times New Roman" panose="02020603050405020304" pitchFamily="18" charset="0"/>
              </a:rPr>
              <a:t>Potential Confusion: Users might find it confusing if only a subset of functions can be controlled through voice, leading to a disjointed user experience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675</Words>
  <Application>Microsoft Office PowerPoint</Application>
  <PresentationFormat>Custom</PresentationFormat>
  <Paragraphs>83</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Blue Internet Technology Presentation</dc:title>
  <cp:lastModifiedBy>Pushpak Kamble</cp:lastModifiedBy>
  <cp:revision>27</cp:revision>
  <dcterms:created xsi:type="dcterms:W3CDTF">2006-08-16T00:00:00Z</dcterms:created>
  <dcterms:modified xsi:type="dcterms:W3CDTF">2024-02-17T04:37:44Z</dcterms:modified>
  <dc:identifier>DAF892ag2PM</dc:identifier>
</cp:coreProperties>
</file>