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18"/>
  </p:notesMasterIdLst>
  <p:sldIdLst>
    <p:sldId id="256" r:id="rId2"/>
    <p:sldId id="716" r:id="rId3"/>
    <p:sldId id="717" r:id="rId4"/>
    <p:sldId id="718" r:id="rId5"/>
    <p:sldId id="719" r:id="rId6"/>
    <p:sldId id="720" r:id="rId7"/>
    <p:sldId id="721" r:id="rId8"/>
    <p:sldId id="715" r:id="rId9"/>
    <p:sldId id="725" r:id="rId10"/>
    <p:sldId id="722" r:id="rId11"/>
    <p:sldId id="726" r:id="rId12"/>
    <p:sldId id="727" r:id="rId13"/>
    <p:sldId id="728" r:id="rId14"/>
    <p:sldId id="723" r:id="rId15"/>
    <p:sldId id="724" r:id="rId16"/>
    <p:sldId id="30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106" d="100"/>
          <a:sy n="106" d="100"/>
        </p:scale>
        <p:origin x="654" y="10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06-03-2025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Product Cluster Analysis</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39" y="333615"/>
            <a:ext cx="10834234" cy="612775"/>
          </a:xfrm>
        </p:spPr>
        <p:txBody>
          <a:bodyPr/>
          <a:lstStyle/>
          <a:p>
            <a:r>
              <a:rPr dirty="0"/>
              <a:t>Business Insights &amp; Recommendations</a:t>
            </a:r>
          </a:p>
        </p:txBody>
      </p:sp>
      <p:sp>
        <p:nvSpPr>
          <p:cNvPr id="3" name="Content Placeholder 2"/>
          <p:cNvSpPr>
            <a:spLocks noGrp="1"/>
          </p:cNvSpPr>
          <p:nvPr>
            <p:ph idx="1"/>
          </p:nvPr>
        </p:nvSpPr>
        <p:spPr>
          <a:xfrm>
            <a:off x="344032" y="1399064"/>
            <a:ext cx="10834234" cy="4398066"/>
          </a:xfrm>
        </p:spPr>
        <p:txBody>
          <a:bodyPr>
            <a:normAutofit fontScale="92500" lnSpcReduction="10000"/>
          </a:bodyPr>
          <a:lstStyle/>
          <a:p>
            <a:pPr marL="342900" indent="-342900">
              <a:buAutoNum type="arabicPeriod"/>
            </a:pPr>
            <a:r>
              <a:rPr lang="en-US" sz="1800" b="1" dirty="0">
                <a:latin typeface="Arial" panose="020B0604020202020204" pitchFamily="34" charset="0"/>
                <a:cs typeface="Arial" panose="020B0604020202020204" pitchFamily="34" charset="0"/>
              </a:rPr>
              <a:t>Marketing Strategy</a:t>
            </a:r>
          </a:p>
          <a:p>
            <a:pPr>
              <a:lnSpc>
                <a:spcPct val="110000"/>
              </a:lnSpc>
            </a:pPr>
            <a:r>
              <a:rPr lang="en-US" sz="1700" dirty="0">
                <a:latin typeface="Arial" panose="020B0604020202020204" pitchFamily="34" charset="0"/>
                <a:cs typeface="Arial" panose="020B0604020202020204" pitchFamily="34" charset="0"/>
              </a:rPr>
              <a:t>✅ Targeted Promotions</a:t>
            </a:r>
          </a:p>
          <a:p>
            <a:pPr>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Each cluster represents a different consumer segment; promotional campaigns should be tailored accordingly.</a:t>
            </a:r>
          </a:p>
          <a:p>
            <a:pPr>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For example:</a:t>
            </a:r>
          </a:p>
          <a:p>
            <a:pPr marL="742950" lvl="1" indent="-285750">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High-sales clusters → Focus on loyalty programs and special discounts to retain customers.</a:t>
            </a:r>
          </a:p>
          <a:p>
            <a:pPr marL="742950" lvl="1" indent="-285750">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Low-sales clusters → Offer bundle deals or seasonal discounts to boost sales.</a:t>
            </a:r>
          </a:p>
          <a:p>
            <a:pPr>
              <a:lnSpc>
                <a:spcPct val="110000"/>
              </a:lnSpc>
            </a:pPr>
            <a:r>
              <a:rPr lang="en-US" sz="1700" dirty="0">
                <a:latin typeface="Arial" panose="020B0604020202020204" pitchFamily="34" charset="0"/>
                <a:cs typeface="Arial" panose="020B0604020202020204" pitchFamily="34" charset="0"/>
              </a:rPr>
              <a:t>✅ Product Positioning &amp; Demand Forecasting</a:t>
            </a:r>
          </a:p>
          <a:p>
            <a:pPr>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The analysis highlights top-selling categories (Wines, Liqueurs, Beers, Kegs, Non-Alcoholic Beverages).</a:t>
            </a:r>
          </a:p>
          <a:p>
            <a:pPr>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Helps in better ad placement (e.g., targeting specific clusters with personalized recommendations).</a:t>
            </a:r>
          </a:p>
          <a:p>
            <a:pPr>
              <a:lnSpc>
                <a:spcPct val="110000"/>
              </a:lnSpc>
            </a:pPr>
            <a:r>
              <a:rPr lang="en-US" sz="1700" dirty="0">
                <a:latin typeface="Arial" panose="020B0604020202020204" pitchFamily="34" charset="0"/>
                <a:cs typeface="Arial" panose="020B0604020202020204" pitchFamily="34" charset="0"/>
              </a:rPr>
              <a:t>✅ Geographical Targeting (If Location Data Available)</a:t>
            </a:r>
          </a:p>
          <a:p>
            <a:pPr>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Certain clusters may show demand patterns varying by region.</a:t>
            </a:r>
          </a:p>
          <a:p>
            <a:pPr>
              <a:lnSpc>
                <a:spcPct val="110000"/>
              </a:lnSpc>
              <a:buFont typeface="Arial" panose="020B0604020202020204" pitchFamily="34" charset="0"/>
              <a:buChar char="•"/>
            </a:pPr>
            <a:r>
              <a:rPr lang="en-US" sz="1700" dirty="0">
                <a:latin typeface="Arial" panose="020B0604020202020204" pitchFamily="34" charset="0"/>
                <a:cs typeface="Arial" panose="020B0604020202020204" pitchFamily="34" charset="0"/>
              </a:rPr>
              <a:t>Focus marketing campaigns on areas where certain product categories perform better.</a:t>
            </a:r>
          </a:p>
          <a:p>
            <a:pPr marL="0" indent="0">
              <a:buNone/>
            </a:pPr>
            <a:endParaRPr lang="en-US" sz="17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7" y="279295"/>
            <a:ext cx="10834234" cy="612775"/>
          </a:xfrm>
        </p:spPr>
        <p:txBody>
          <a:bodyPr/>
          <a:lstStyle/>
          <a:p>
            <a:r>
              <a:rPr dirty="0"/>
              <a:t>Business Insights &amp; Recommendations</a:t>
            </a:r>
          </a:p>
        </p:txBody>
      </p:sp>
      <p:sp>
        <p:nvSpPr>
          <p:cNvPr id="3" name="Content Placeholder 2"/>
          <p:cNvSpPr>
            <a:spLocks noGrp="1"/>
          </p:cNvSpPr>
          <p:nvPr>
            <p:ph idx="1"/>
          </p:nvPr>
        </p:nvSpPr>
        <p:spPr>
          <a:xfrm>
            <a:off x="0" y="1326636"/>
            <a:ext cx="10834234" cy="4398066"/>
          </a:xfrm>
        </p:spPr>
        <p:txBody>
          <a:bodyPr>
            <a:normAutofit fontScale="77500" lnSpcReduction="20000"/>
          </a:bodyPr>
          <a:lstStyle/>
          <a:p>
            <a:pPr marL="0" indent="0">
              <a:lnSpc>
                <a:spcPct val="110000"/>
              </a:lnSpc>
              <a:buNone/>
            </a:pPr>
            <a:r>
              <a:rPr lang="en-US" sz="2200" dirty="0">
                <a:latin typeface="Arial" panose="020B0604020202020204" pitchFamily="34" charset="0"/>
                <a:cs typeface="Arial" panose="020B0604020202020204" pitchFamily="34" charset="0"/>
              </a:rPr>
              <a:t>2. </a:t>
            </a:r>
            <a:r>
              <a:rPr lang="en-US" sz="2300" b="1" dirty="0">
                <a:latin typeface="Arial" panose="020B0604020202020204" pitchFamily="34" charset="0"/>
                <a:cs typeface="Arial" panose="020B0604020202020204" pitchFamily="34" charset="0"/>
              </a:rPr>
              <a:t>Inventory Optimization</a:t>
            </a:r>
          </a:p>
          <a:p>
            <a:pPr>
              <a:lnSpc>
                <a:spcPct val="110000"/>
              </a:lnSpc>
            </a:pPr>
            <a:r>
              <a:rPr lang="en-US" sz="2200" dirty="0">
                <a:latin typeface="Arial" panose="020B0604020202020204" pitchFamily="34" charset="0"/>
                <a:cs typeface="Arial" panose="020B0604020202020204" pitchFamily="34" charset="0"/>
              </a:rPr>
              <a:t>✅ Efficient Stocking Strategies</a:t>
            </a:r>
          </a:p>
          <a:p>
            <a:pPr>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Stock High-Sales Cluster Products in Large Quantities</a:t>
            </a:r>
          </a:p>
          <a:p>
            <a:pPr marL="742950" lvl="1" indent="-285750">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Avoid stockouts of popular items like premium wines and beers.</a:t>
            </a:r>
          </a:p>
          <a:p>
            <a:pPr>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Reduce Overstocking of Slow-Moving Products</a:t>
            </a:r>
          </a:p>
          <a:p>
            <a:pPr marL="742950" lvl="1" indent="-285750">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Adjust warehouse space and order frequency to match demand patterns.</a:t>
            </a:r>
          </a:p>
          <a:p>
            <a:pPr>
              <a:lnSpc>
                <a:spcPct val="110000"/>
              </a:lnSpc>
            </a:pPr>
            <a:r>
              <a:rPr lang="en-US" sz="2200" dirty="0">
                <a:latin typeface="Arial" panose="020B0604020202020204" pitchFamily="34" charset="0"/>
                <a:cs typeface="Arial" panose="020B0604020202020204" pitchFamily="34" charset="0"/>
              </a:rPr>
              <a:t>✅ Warehouse &amp; Retail Demand Matching</a:t>
            </a:r>
          </a:p>
          <a:p>
            <a:pPr>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Clustering results help optimize warehouse distribution based on product movement.</a:t>
            </a:r>
          </a:p>
          <a:p>
            <a:pPr>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Reduce holding costs by dynamically adjusting inventory levels.</a:t>
            </a:r>
          </a:p>
          <a:p>
            <a:pPr>
              <a:lnSpc>
                <a:spcPct val="110000"/>
              </a:lnSpc>
            </a:pPr>
            <a:r>
              <a:rPr lang="en-US" sz="2200" dirty="0">
                <a:latin typeface="Arial" panose="020B0604020202020204" pitchFamily="34" charset="0"/>
                <a:cs typeface="Arial" panose="020B0604020202020204" pitchFamily="34" charset="0"/>
              </a:rPr>
              <a:t>✅ Supplier Collaboration</a:t>
            </a:r>
          </a:p>
          <a:p>
            <a:pPr>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Work closely with suppliers to ensure timely deliveries for high-demand products.</a:t>
            </a:r>
          </a:p>
          <a:p>
            <a:pPr>
              <a:lnSpc>
                <a:spcPct val="110000"/>
              </a:lnSpc>
              <a:buFont typeface="Arial" panose="020B0604020202020204" pitchFamily="34" charset="0"/>
              <a:buChar char="•"/>
            </a:pPr>
            <a:r>
              <a:rPr lang="en-US" sz="2200" dirty="0">
                <a:latin typeface="Arial" panose="020B0604020202020204" pitchFamily="34" charset="0"/>
                <a:cs typeface="Arial" panose="020B0604020202020204" pitchFamily="34" charset="0"/>
              </a:rPr>
              <a:t>Negotiate better terms for underperforming products to reduce losses.</a:t>
            </a:r>
          </a:p>
          <a:p>
            <a:pPr marL="0" indent="0">
              <a:buNone/>
            </a:pP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4574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7" y="279295"/>
            <a:ext cx="10834234" cy="612775"/>
          </a:xfrm>
        </p:spPr>
        <p:txBody>
          <a:bodyPr/>
          <a:lstStyle/>
          <a:p>
            <a:r>
              <a:rPr dirty="0"/>
              <a:t>Business Insights &amp; Recommendations</a:t>
            </a:r>
          </a:p>
        </p:txBody>
      </p:sp>
      <p:sp>
        <p:nvSpPr>
          <p:cNvPr id="3" name="Content Placeholder 2"/>
          <p:cNvSpPr>
            <a:spLocks noGrp="1"/>
          </p:cNvSpPr>
          <p:nvPr>
            <p:ph idx="1"/>
          </p:nvPr>
        </p:nvSpPr>
        <p:spPr>
          <a:xfrm>
            <a:off x="244317" y="1163674"/>
            <a:ext cx="10834234" cy="4398066"/>
          </a:xfrm>
        </p:spPr>
        <p:txBody>
          <a:bodyPr>
            <a:normAutofit/>
          </a:bodyPr>
          <a:lstStyle/>
          <a:p>
            <a:pPr marL="0" indent="0">
              <a:buNone/>
            </a:pPr>
            <a:r>
              <a:rPr lang="en-US" sz="1800" dirty="0">
                <a:latin typeface="Arial" panose="020B0604020202020204" pitchFamily="34" charset="0"/>
                <a:cs typeface="Arial" panose="020B0604020202020204" pitchFamily="34" charset="0"/>
              </a:rPr>
              <a:t>3. </a:t>
            </a:r>
            <a:r>
              <a:rPr lang="en-US" sz="1800" b="1" dirty="0">
                <a:latin typeface="Arial" panose="020B0604020202020204" pitchFamily="34" charset="0"/>
                <a:cs typeface="Arial" panose="020B0604020202020204" pitchFamily="34" charset="0"/>
              </a:rPr>
              <a:t>Pricing Strategy</a:t>
            </a:r>
          </a:p>
          <a:p>
            <a:r>
              <a:rPr lang="en-US" sz="1800" dirty="0">
                <a:latin typeface="Arial" panose="020B0604020202020204" pitchFamily="34" charset="0"/>
                <a:cs typeface="Arial" panose="020B0604020202020204" pitchFamily="34" charset="0"/>
              </a:rPr>
              <a:t>✅ Dynamic Pricing for Different Clusters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Popular Products (High-Sales Cluster) → Can sustain slight price increases due to high demand.</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Low-Sales Cluster Products → Require discounts, bundle deals, or rebranding to improve performance.</a:t>
            </a:r>
          </a:p>
          <a:p>
            <a:r>
              <a:rPr lang="en-US" sz="1800" dirty="0">
                <a:latin typeface="Arial" panose="020B0604020202020204" pitchFamily="34" charset="0"/>
                <a:cs typeface="Arial" panose="020B0604020202020204" pitchFamily="34" charset="0"/>
              </a:rPr>
              <a:t>✅ Seasonal Adjustments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Example: Increase wine stock before holidays; introduce more non-alcoholic drinks in summer.</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Use cluster insights to prepare ahead for peak sales periods.</a:t>
            </a:r>
          </a:p>
          <a:p>
            <a:r>
              <a:rPr lang="en-US" sz="1800" dirty="0">
                <a:latin typeface="Arial" panose="020B0604020202020204" pitchFamily="34" charset="0"/>
                <a:cs typeface="Arial" panose="020B0604020202020204" pitchFamily="34" charset="0"/>
              </a:rPr>
              <a:t>✅ Competitive Pricing for Key Segments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If competitors are pricing similar products differently, adjust pricing based on the competitive landscape.</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26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17" y="279295"/>
            <a:ext cx="10834234" cy="612775"/>
          </a:xfrm>
        </p:spPr>
        <p:txBody>
          <a:bodyPr/>
          <a:lstStyle/>
          <a:p>
            <a:r>
              <a:rPr dirty="0"/>
              <a:t>Business Insights &amp; Recommendations</a:t>
            </a:r>
          </a:p>
        </p:txBody>
      </p:sp>
      <p:sp>
        <p:nvSpPr>
          <p:cNvPr id="3" name="Content Placeholder 2"/>
          <p:cNvSpPr>
            <a:spLocks noGrp="1"/>
          </p:cNvSpPr>
          <p:nvPr>
            <p:ph idx="1"/>
          </p:nvPr>
        </p:nvSpPr>
        <p:spPr>
          <a:xfrm>
            <a:off x="244317" y="1163674"/>
            <a:ext cx="10834234" cy="4398066"/>
          </a:xfrm>
        </p:spPr>
        <p:txBody>
          <a:bodyPr>
            <a:normAutofit/>
          </a:bodyPr>
          <a:lstStyle/>
          <a:p>
            <a:pPr marL="0" indent="0">
              <a:buNone/>
            </a:pPr>
            <a:r>
              <a:rPr lang="en-US" sz="1800" dirty="0">
                <a:latin typeface="Arial" panose="020B0604020202020204" pitchFamily="34" charset="0"/>
                <a:cs typeface="Arial" panose="020B0604020202020204" pitchFamily="34" charset="0"/>
              </a:rPr>
              <a:t>3. </a:t>
            </a:r>
            <a:r>
              <a:rPr lang="en-US" sz="1800" b="1" dirty="0">
                <a:latin typeface="Arial" panose="020B0604020202020204" pitchFamily="34" charset="0"/>
                <a:cs typeface="Arial" panose="020B0604020202020204" pitchFamily="34" charset="0"/>
              </a:rPr>
              <a:t>Pricing Strategy</a:t>
            </a:r>
          </a:p>
          <a:p>
            <a:r>
              <a:rPr lang="en-US" sz="1800" dirty="0">
                <a:latin typeface="Arial" panose="020B0604020202020204" pitchFamily="34" charset="0"/>
                <a:cs typeface="Arial" panose="020B0604020202020204" pitchFamily="34" charset="0"/>
              </a:rPr>
              <a:t>✅ Dynamic Pricing for Different Clusters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Popular Products (High-Sales Cluster) → Can sustain slight price increases due to high demand.</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Low-Sales Cluster Products → Require discounts, bundle deals, or rebranding to improve performance.</a:t>
            </a:r>
          </a:p>
          <a:p>
            <a:r>
              <a:rPr lang="en-US" sz="1800" dirty="0">
                <a:latin typeface="Arial" panose="020B0604020202020204" pitchFamily="34" charset="0"/>
                <a:cs typeface="Arial" panose="020B0604020202020204" pitchFamily="34" charset="0"/>
              </a:rPr>
              <a:t>✅ Seasonal Adjustments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Example: Increase wine stock before holidays; introduce more non-alcoholic drinks in summer.</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Use cluster insights to prepare ahead for peak sales periods.</a:t>
            </a:r>
          </a:p>
          <a:p>
            <a:r>
              <a:rPr lang="en-US" sz="1800" dirty="0">
                <a:latin typeface="Arial" panose="020B0604020202020204" pitchFamily="34" charset="0"/>
                <a:cs typeface="Arial" panose="020B0604020202020204" pitchFamily="34" charset="0"/>
              </a:rPr>
              <a:t>✅ Competitive Pricing for Key Segments</a:t>
            </a:r>
          </a:p>
          <a:p>
            <a:pPr>
              <a:buFont typeface="Arial" panose="020B0604020202020204" pitchFamily="34" charset="0"/>
              <a:buChar char="•"/>
            </a:pPr>
            <a:r>
              <a:rPr lang="en-US" sz="1800" dirty="0">
                <a:latin typeface="Arial" panose="020B0604020202020204" pitchFamily="34" charset="0"/>
                <a:cs typeface="Arial" panose="020B0604020202020204" pitchFamily="34" charset="0"/>
              </a:rPr>
              <a:t>If competitors are pricing similar products differently, adjust pricing based on the competitive landscape.</a:t>
            </a:r>
          </a:p>
          <a:p>
            <a:pPr marL="0" indent="0">
              <a:buNone/>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5056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585" y="272498"/>
            <a:ext cx="10834234" cy="612775"/>
          </a:xfrm>
        </p:spPr>
        <p:txBody>
          <a:bodyPr/>
          <a:lstStyle/>
          <a:p>
            <a:r>
              <a:rPr dirty="0"/>
              <a:t>Conclusion</a:t>
            </a:r>
          </a:p>
        </p:txBody>
      </p:sp>
      <p:sp>
        <p:nvSpPr>
          <p:cNvPr id="3" name="Content Placeholder 2"/>
          <p:cNvSpPr>
            <a:spLocks noGrp="1"/>
          </p:cNvSpPr>
          <p:nvPr>
            <p:ph idx="1"/>
          </p:nvPr>
        </p:nvSpPr>
        <p:spPr>
          <a:xfrm>
            <a:off x="295584" y="628073"/>
            <a:ext cx="11409181" cy="5313507"/>
          </a:xfrm>
        </p:spPr>
        <p:txBody>
          <a:bodyPr>
            <a:noAutofit/>
          </a:bodyPr>
          <a:lstStyle/>
          <a:p>
            <a:pPr marL="0" marR="0" lvl="0" indent="0" algn="l" defTabSz="914400" rtl="0" eaLnBrk="0" fontAlgn="base" latinLnBrk="0" hangingPunct="0">
              <a:lnSpc>
                <a:spcPct val="11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10000"/>
              </a:lnSpc>
              <a:spcBef>
                <a:spcPct val="0"/>
              </a:spcBef>
              <a:spcAft>
                <a:spcPct val="0"/>
              </a:spcAft>
              <a:buClrTx/>
              <a:buSzTx/>
              <a:buFontTx/>
              <a:buAutoNum type="arabicPeriod"/>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Data-Driven Decisions: Continuously analyze sales data and consumer trends to optimize                                                  stock levels and minimize stockouts/overstock.</a:t>
            </a:r>
          </a:p>
          <a:p>
            <a:pPr marL="0" marR="0" lvl="0" indent="0" algn="l" defTabSz="914400" rtl="0" eaLnBrk="0" fontAlgn="base" latinLnBrk="0" hangingPunct="0">
              <a:lnSpc>
                <a:spcPct val="110000"/>
              </a:lnSpc>
              <a:spcBef>
                <a:spcPct val="0"/>
              </a:spcBef>
              <a:spcAft>
                <a:spcPct val="0"/>
              </a:spcAft>
              <a:buClrTx/>
              <a:buSzTx/>
              <a:buFontTx/>
              <a:buAutoNum type="arabicPeriod" startAt="2"/>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Supplier Collaboration: Work closely with suppliers for flexible supply chains, ensure timely deliveries, and avoid overstocking.</a:t>
            </a:r>
          </a:p>
          <a:p>
            <a:pPr marL="0" marR="0" lvl="0" indent="0" algn="l" defTabSz="914400" rtl="0" eaLnBrk="0" fontAlgn="base" latinLnBrk="0" hangingPunct="0">
              <a:lnSpc>
                <a:spcPct val="110000"/>
              </a:lnSpc>
              <a:spcBef>
                <a:spcPct val="0"/>
              </a:spcBef>
              <a:spcAft>
                <a:spcPct val="0"/>
              </a:spcAft>
              <a:buClrTx/>
              <a:buSzTx/>
              <a:buFontTx/>
              <a:buAutoNum type="arabicPeriod" startAt="3"/>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Regular Inventory Audits: Conduct regular audits to identify slow-moving/obsolete inventory and take proactive measures to free up capital.</a:t>
            </a:r>
          </a:p>
          <a:p>
            <a:pPr marL="0" marR="0" lvl="0" indent="0" algn="l" defTabSz="914400" rtl="0" eaLnBrk="0" fontAlgn="base" latinLnBrk="0" hangingPunct="0">
              <a:lnSpc>
                <a:spcPct val="110000"/>
              </a:lnSpc>
              <a:spcBef>
                <a:spcPct val="0"/>
              </a:spcBef>
              <a:spcAft>
                <a:spcPct val="0"/>
              </a:spcAft>
              <a:buClrTx/>
              <a:buSzTx/>
              <a:buFontTx/>
              <a:buAutoNum type="arabicPeriod" startAt="4"/>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Prioritize Beer &amp; Wine: Focus on stocking and promoting high-demand beer and wine products across all      channels.</a:t>
            </a:r>
          </a:p>
          <a:p>
            <a:pPr marL="0" marR="0" lvl="0" indent="0" algn="l" defTabSz="914400" rtl="0" eaLnBrk="0" fontAlgn="base" latinLnBrk="0" hangingPunct="0">
              <a:lnSpc>
                <a:spcPct val="110000"/>
              </a:lnSpc>
              <a:spcBef>
                <a:spcPct val="0"/>
              </a:spcBef>
              <a:spcAft>
                <a:spcPct val="0"/>
              </a:spcAft>
              <a:buClrTx/>
              <a:buSzTx/>
              <a:buFontTx/>
              <a:buAutoNum type="arabicPeriod" startAt="5"/>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Seasonal Adjustments: Adapt inventory levels based on seasonal trends (e.g., stock up on wine before holidays, offer more non-alcoholic beverages in warmer months).</a:t>
            </a:r>
          </a:p>
          <a:p>
            <a:pPr marL="0" marR="0" lvl="0" indent="0" algn="l" defTabSz="914400" rtl="0" eaLnBrk="0" fontAlgn="base" latinLnBrk="0" hangingPunct="0">
              <a:lnSpc>
                <a:spcPct val="110000"/>
              </a:lnSpc>
              <a:spcBef>
                <a:spcPct val="0"/>
              </a:spcBef>
              <a:spcAft>
                <a:spcPct val="0"/>
              </a:spcAft>
              <a:buClrTx/>
              <a:buSzTx/>
              <a:buFontTx/>
              <a:buAutoNum type="arabicPeriod" startAt="6"/>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Targeted Marketing &amp; Promotions: Tailor marketing and promotions to specific customer segments based on their preferences and buying behaviors.</a:t>
            </a:r>
          </a:p>
          <a:p>
            <a:pPr marL="0" marR="0" lvl="0" indent="0" algn="l" defTabSz="914400" rtl="0" eaLnBrk="0" fontAlgn="base" latinLnBrk="0" hangingPunct="0">
              <a:lnSpc>
                <a:spcPct val="110000"/>
              </a:lnSpc>
              <a:spcBef>
                <a:spcPct val="0"/>
              </a:spcBef>
              <a:spcAft>
                <a:spcPct val="0"/>
              </a:spcAft>
              <a:buClrTx/>
              <a:buSzTx/>
              <a:buFontTx/>
              <a:buAutoNum type="arabicPeriod" startAt="7"/>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Efficient Keg Distribution: Optimize warehouse operations to streamline keg distribution for wholesale channels and ensure timely supply to commercial establishments.</a:t>
            </a:r>
          </a:p>
          <a:p>
            <a:pPr marL="0" marR="0" lvl="0" indent="0" algn="l" defTabSz="914400" rtl="0" eaLnBrk="0" fontAlgn="base" latinLnBrk="0" hangingPunct="0">
              <a:lnSpc>
                <a:spcPct val="110000"/>
              </a:lnSpc>
              <a:spcBef>
                <a:spcPct val="0"/>
              </a:spcBef>
              <a:spcAft>
                <a:spcPct val="0"/>
              </a:spcAft>
              <a:buClrTx/>
              <a:buSzTx/>
              <a:buFontTx/>
              <a:buAutoNum type="arabicPeriod" startAt="8"/>
              <a:tabLst/>
            </a:pPr>
            <a:r>
              <a:rPr kumimoji="0" lang="en-US" altLang="en-US" sz="1800" b="0" i="0" u="none" strike="noStrike" cap="none" normalizeH="0" baseline="0" dirty="0">
                <a:ln>
                  <a:noFill/>
                </a:ln>
                <a:effectLst/>
                <a:latin typeface="Arial" panose="020B0604020202020204" pitchFamily="34" charset="0"/>
                <a:cs typeface="Arial" panose="020B0604020202020204" pitchFamily="34" charset="0"/>
              </a:rPr>
              <a:t>Product Portfolio Diversification: Explore expanding or specializing product offerings within market clusters (e.g., introduce premium wine selections).</a:t>
            </a:r>
          </a:p>
          <a:p>
            <a:pPr marL="0" marR="0" lvl="0" indent="0" algn="l" defTabSz="914400" rtl="0" eaLnBrk="0" fontAlgn="base" latinLnBrk="0" hangingPunct="0">
              <a:lnSpc>
                <a:spcPct val="11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cs typeface="Arial" panose="020B0604020202020204" pitchFamily="34" charset="0"/>
            </a:endParaRPr>
          </a:p>
          <a:p>
            <a:pPr>
              <a:lnSpc>
                <a:spcPct val="110000"/>
              </a:lnSpc>
            </a:pPr>
            <a:endParaRPr sz="1800" dirty="0"/>
          </a:p>
        </p:txBody>
      </p:sp>
      <p:sp>
        <p:nvSpPr>
          <p:cNvPr id="7" name="Rectangle 4">
            <a:extLst>
              <a:ext uri="{FF2B5EF4-FFF2-40B4-BE49-F238E27FC236}">
                <a16:creationId xmlns:a16="http://schemas.microsoft.com/office/drawing/2014/main" id="{3F25D3B7-109C-47B1-A4E0-FE959936404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E3E3E3"/>
                </a:solidFill>
                <a:effectLst/>
                <a:latin typeface="Roboto" panose="02000000000000000000" pitchFamily="2" charset="0"/>
              </a:rPr>
              <a:t>Strategic Approach to Beverage Market Optimization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7BAFE70F-633E-4CC7-ACCA-8AD81891AA7A}"/>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Questions?</a:t>
            </a:r>
          </a:p>
        </p:txBody>
      </p:sp>
      <p:sp>
        <p:nvSpPr>
          <p:cNvPr id="3" name="Content Placeholder 2"/>
          <p:cNvSpPr>
            <a:spLocks noGrp="1"/>
          </p:cNvSpPr>
          <p:nvPr>
            <p:ph idx="1"/>
          </p:nvPr>
        </p:nvSpPr>
        <p:spPr/>
        <p:txBody>
          <a:bodyPr/>
          <a:lstStyle/>
          <a:p>
            <a:r>
              <a:t>Open floor for discussion.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Agenda</a:t>
            </a:r>
          </a:p>
        </p:txBody>
      </p:sp>
      <p:sp>
        <p:nvSpPr>
          <p:cNvPr id="3" name="Content Placeholder 2"/>
          <p:cNvSpPr>
            <a:spLocks noGrp="1"/>
          </p:cNvSpPr>
          <p:nvPr>
            <p:ph idx="1"/>
          </p:nvPr>
        </p:nvSpPr>
        <p:spPr/>
        <p:txBody>
          <a:bodyPr>
            <a:normAutofit/>
          </a:bodyPr>
          <a:lstStyle/>
          <a:p>
            <a:r>
              <a:rPr sz="2400" b="1" i="1" dirty="0">
                <a:latin typeface="Arial" panose="020B0604020202020204" pitchFamily="34" charset="0"/>
                <a:cs typeface="Arial" panose="020B0604020202020204" pitchFamily="34" charset="0"/>
              </a:rPr>
              <a:t> Introduction</a:t>
            </a:r>
          </a:p>
          <a:p>
            <a:r>
              <a:rPr sz="2400" b="1" i="1" dirty="0">
                <a:latin typeface="Arial" panose="020B0604020202020204" pitchFamily="34" charset="0"/>
                <a:cs typeface="Arial" panose="020B0604020202020204" pitchFamily="34" charset="0"/>
              </a:rPr>
              <a:t> Data Exploration</a:t>
            </a:r>
          </a:p>
          <a:p>
            <a:r>
              <a:rPr sz="2400" b="1" i="1" dirty="0">
                <a:latin typeface="Arial" panose="020B0604020202020204" pitchFamily="34" charset="0"/>
                <a:cs typeface="Arial" panose="020B0604020202020204" pitchFamily="34" charset="0"/>
              </a:rPr>
              <a:t> Preprocessing &amp; Feature Engineering</a:t>
            </a:r>
          </a:p>
          <a:p>
            <a:r>
              <a:rPr sz="2400" b="1" i="1" dirty="0">
                <a:latin typeface="Arial" panose="020B0604020202020204" pitchFamily="34" charset="0"/>
                <a:cs typeface="Arial" panose="020B0604020202020204" pitchFamily="34" charset="0"/>
              </a:rPr>
              <a:t> Clustering Techniques</a:t>
            </a:r>
          </a:p>
          <a:p>
            <a:r>
              <a:rPr sz="2400" b="1" i="1" dirty="0">
                <a:latin typeface="Arial" panose="020B0604020202020204" pitchFamily="34" charset="0"/>
                <a:cs typeface="Arial" panose="020B0604020202020204" pitchFamily="34" charset="0"/>
              </a:rPr>
              <a:t> Results &amp; Visualization</a:t>
            </a:r>
          </a:p>
          <a:p>
            <a:r>
              <a:rPr sz="2400" b="1" i="1" dirty="0">
                <a:latin typeface="Arial" panose="020B0604020202020204" pitchFamily="34" charset="0"/>
                <a:cs typeface="Arial" panose="020B0604020202020204" pitchFamily="34" charset="0"/>
              </a:rPr>
              <a:t> Business Insights &amp; Recommendations</a:t>
            </a:r>
          </a:p>
          <a:p>
            <a:r>
              <a:rPr sz="2400" b="1" i="1" dirty="0">
                <a:latin typeface="Arial" panose="020B0604020202020204" pitchFamily="34" charset="0"/>
                <a:cs typeface="Arial" panose="020B0604020202020204" pitchFamily="34" charset="0"/>
              </a:rPr>
              <a:t> Conclusion &amp; Next Steps</a:t>
            </a:r>
          </a:p>
        </p:txBody>
      </p:sp>
      <p:pic>
        <p:nvPicPr>
          <p:cNvPr id="4" name="Picture 3">
            <a:extLst>
              <a:ext uri="{FF2B5EF4-FFF2-40B4-BE49-F238E27FC236}">
                <a16:creationId xmlns:a16="http://schemas.microsoft.com/office/drawing/2014/main" id="{03A3FF1B-05B5-4BF3-A6E2-9D802BEDCE2B}"/>
              </a:ext>
            </a:extLst>
          </p:cNvPr>
          <p:cNvPicPr>
            <a:picLocks noChangeAspect="1"/>
          </p:cNvPicPr>
          <p:nvPr/>
        </p:nvPicPr>
        <p:blipFill>
          <a:blip r:embed="rId2"/>
          <a:stretch>
            <a:fillRect/>
          </a:stretch>
        </p:blipFill>
        <p:spPr>
          <a:xfrm>
            <a:off x="6862526" y="910053"/>
            <a:ext cx="4735717" cy="39880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398226" y="1341831"/>
            <a:ext cx="10834234" cy="4398066"/>
          </a:xfrm>
        </p:spPr>
        <p:txBody>
          <a:bodyPr>
            <a:normAutofit/>
          </a:bodyPr>
          <a:lstStyle/>
          <a:p>
            <a:pPr>
              <a:lnSpc>
                <a:spcPct val="100000"/>
              </a:lnSpc>
            </a:pPr>
            <a:r>
              <a:rPr lang="en-US" sz="2000" dirty="0">
                <a:solidFill>
                  <a:schemeClr val="tx1"/>
                </a:solidFill>
                <a:latin typeface="Arial" panose="020B0604020202020204" pitchFamily="34" charset="0"/>
                <a:cs typeface="Arial" panose="020B0604020202020204" pitchFamily="34" charset="0"/>
              </a:rPr>
              <a:t>The primary objective of clustering this warehouse and retail sales data is to identify meaningful patterns and groupings within the data. This will help in understanding different aspects of sales performance, inventory management, and supplier performance. By clustering the data, we aim to make data-driven decisions that can enhance operational efficiency, optimize inventory levels, and improve sales strategies.</a:t>
            </a:r>
          </a:p>
          <a:p>
            <a:pPr>
              <a:lnSpc>
                <a:spcPct val="100000"/>
              </a:lnSpc>
            </a:pPr>
            <a:r>
              <a:rPr sz="2000" dirty="0">
                <a:latin typeface="Arial" panose="020B0604020202020204" pitchFamily="34" charset="0"/>
                <a:cs typeface="Arial" panose="020B0604020202020204" pitchFamily="34" charset="0"/>
              </a:rPr>
              <a:t>Objective: Segment products into clusters for optimized marketing</a:t>
            </a:r>
            <a:r>
              <a:rPr lang="en-IN" sz="200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 &amp; inventory.</a:t>
            </a:r>
          </a:p>
          <a:p>
            <a:pPr>
              <a:lnSpc>
                <a:spcPct val="100000"/>
              </a:lnSpc>
            </a:pPr>
            <a:r>
              <a:rPr sz="2000" dirty="0">
                <a:latin typeface="Arial" panose="020B0604020202020204" pitchFamily="34" charset="0"/>
                <a:cs typeface="Arial" panose="020B0604020202020204" pitchFamily="34" charset="0"/>
              </a:rPr>
              <a:t>Business Impact: Personalized marketing, better pricing strategies,</a:t>
            </a:r>
            <a:r>
              <a:rPr lang="en-IN" sz="200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 improved demand forecasting.</a:t>
            </a:r>
          </a:p>
          <a:p>
            <a:pPr>
              <a:lnSpc>
                <a:spcPct val="100000"/>
              </a:lnSpc>
            </a:pPr>
            <a:r>
              <a:rPr sz="2000" dirty="0">
                <a:latin typeface="Arial" panose="020B0604020202020204" pitchFamily="34" charset="0"/>
                <a:cs typeface="Arial" panose="020B0604020202020204" pitchFamily="34" charset="0"/>
              </a:rPr>
              <a:t>Methodology Overview: Data preparation, clustering, </a:t>
            </a:r>
            <a:r>
              <a:rPr lang="en-IN" sz="2000"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and business insights generation.</a:t>
            </a:r>
            <a:endParaRPr lang="en-IN" sz="2000" dirty="0">
              <a:latin typeface="Arial" panose="020B0604020202020204" pitchFamily="34" charset="0"/>
              <a:cs typeface="Arial" panose="020B0604020202020204" pitchFamily="34" charset="0"/>
            </a:endParaRPr>
          </a:p>
          <a:p>
            <a:pPr>
              <a:lnSpc>
                <a:spcPct val="100000"/>
              </a:lnSpc>
            </a:pPr>
            <a:endParaRPr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D5DD951-A43F-4680-9AB3-321FF14C7A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13433" y="2706986"/>
            <a:ext cx="3872944" cy="3032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458" y="286794"/>
            <a:ext cx="10834234" cy="612775"/>
          </a:xfrm>
        </p:spPr>
        <p:txBody>
          <a:bodyPr/>
          <a:lstStyle/>
          <a:p>
            <a:r>
              <a:rPr dirty="0"/>
              <a:t>Data Exploration</a:t>
            </a:r>
          </a:p>
        </p:txBody>
      </p:sp>
      <p:sp>
        <p:nvSpPr>
          <p:cNvPr id="3" name="Content Placeholder 2"/>
          <p:cNvSpPr>
            <a:spLocks noGrp="1"/>
          </p:cNvSpPr>
          <p:nvPr>
            <p:ph idx="1"/>
          </p:nvPr>
        </p:nvSpPr>
        <p:spPr>
          <a:xfrm>
            <a:off x="176606" y="899569"/>
            <a:ext cx="11169086" cy="4856700"/>
          </a:xfrm>
        </p:spPr>
        <p:txBody>
          <a:bodyPr numCol="3">
            <a:normAutofit/>
          </a:bodyPr>
          <a:lstStyle/>
          <a:p>
            <a:r>
              <a:rPr lang="en-US" sz="1600" b="1" dirty="0">
                <a:latin typeface="Arial" panose="020B0604020202020204" pitchFamily="34" charset="0"/>
                <a:cs typeface="Arial" panose="020B0604020202020204" pitchFamily="34" charset="0"/>
              </a:rPr>
              <a:t>1. Dataset Overview</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The dataset consists of </a:t>
            </a:r>
            <a:r>
              <a:rPr lang="en-US" sz="1600" b="1" dirty="0">
                <a:latin typeface="Arial" panose="020B0604020202020204" pitchFamily="34" charset="0"/>
                <a:cs typeface="Arial" panose="020B0604020202020204" pitchFamily="34" charset="0"/>
              </a:rPr>
              <a:t>177,222 records</a:t>
            </a:r>
            <a:r>
              <a:rPr lang="en-US" sz="1600" dirty="0">
                <a:latin typeface="Arial" panose="020B0604020202020204" pitchFamily="34" charset="0"/>
                <a:cs typeface="Arial" panose="020B0604020202020204" pitchFamily="34" charset="0"/>
              </a:rPr>
              <a:t> with </a:t>
            </a:r>
            <a:r>
              <a:rPr lang="en-US" sz="1600" b="1" dirty="0">
                <a:latin typeface="Arial" panose="020B0604020202020204" pitchFamily="34" charset="0"/>
                <a:cs typeface="Arial" panose="020B0604020202020204" pitchFamily="34" charset="0"/>
              </a:rPr>
              <a:t>9 attributes</a:t>
            </a:r>
            <a:r>
              <a:rPr lang="en-US" sz="1600" dirty="0">
                <a:latin typeface="Arial" panose="020B0604020202020204" pitchFamily="34" charset="0"/>
                <a:cs typeface="Arial" panose="020B0604020202020204" pitchFamily="34" charset="0"/>
              </a:rPr>
              <a:t>, covering warehouse and retail sales.</a:t>
            </a:r>
          </a:p>
          <a:p>
            <a:pPr>
              <a:buFont typeface="Arial" panose="020B0604020202020204" pitchFamily="34" charset="0"/>
              <a:buChar char="•"/>
            </a:pPr>
            <a:r>
              <a:rPr lang="en-US" sz="1600" dirty="0">
                <a:latin typeface="Arial" panose="020B0604020202020204" pitchFamily="34" charset="0"/>
                <a:cs typeface="Arial" panose="020B0604020202020204" pitchFamily="34" charset="0"/>
              </a:rPr>
              <a:t>Key variables: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YEAR, MONTH</a:t>
            </a:r>
            <a:r>
              <a:rPr lang="en-US" sz="1400" dirty="0">
                <a:latin typeface="Arial" panose="020B0604020202020204" pitchFamily="34" charset="0"/>
                <a:cs typeface="Arial" panose="020B0604020202020204" pitchFamily="34" charset="0"/>
              </a:rPr>
              <a:t> – Time-based attributes.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SUPPLIER</a:t>
            </a:r>
            <a:r>
              <a:rPr lang="en-US" sz="1400" dirty="0">
                <a:latin typeface="Arial" panose="020B0604020202020204" pitchFamily="34" charset="0"/>
                <a:cs typeface="Arial" panose="020B0604020202020204" pitchFamily="34" charset="0"/>
              </a:rPr>
              <a:t> – Name of the product supplier.</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ITEM CODE, ITEM DESCRIPTION, ITEM TYPE</a:t>
            </a:r>
            <a:r>
              <a:rPr lang="en-US" sz="1400" dirty="0">
                <a:latin typeface="Arial" panose="020B0604020202020204" pitchFamily="34" charset="0"/>
                <a:cs typeface="Arial" panose="020B0604020202020204" pitchFamily="34" charset="0"/>
              </a:rPr>
              <a:t> – Unique product identifiers.</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RETAIL SALES</a:t>
            </a:r>
            <a:r>
              <a:rPr lang="en-US" sz="1400" dirty="0">
                <a:latin typeface="Arial" panose="020B0604020202020204" pitchFamily="34" charset="0"/>
                <a:cs typeface="Arial" panose="020B0604020202020204" pitchFamily="34" charset="0"/>
              </a:rPr>
              <a:t> – Total sales of a product in retail.</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RETAIL TRANSFERS</a:t>
            </a:r>
            <a:r>
              <a:rPr lang="en-US" sz="1400" dirty="0">
                <a:latin typeface="Arial" panose="020B0604020202020204" pitchFamily="34" charset="0"/>
                <a:cs typeface="Arial" panose="020B0604020202020204" pitchFamily="34" charset="0"/>
              </a:rPr>
              <a:t> – Number of times the product was transferred.</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WAREHOUSE SALES</a:t>
            </a:r>
            <a:r>
              <a:rPr lang="en-US" sz="1400" dirty="0">
                <a:latin typeface="Arial" panose="020B0604020202020204" pitchFamily="34" charset="0"/>
                <a:cs typeface="Arial" panose="020B0604020202020204" pitchFamily="34" charset="0"/>
              </a:rPr>
              <a:t> – Number of items sold directly from the warehouse.</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2. Handling Categorical Data</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ITEM DESCRIPTION, SUPPLIER, and ITEM CODE</a:t>
            </a:r>
            <a:r>
              <a:rPr lang="en-US" sz="1400" dirty="0">
                <a:latin typeface="Arial" panose="020B0604020202020204" pitchFamily="34" charset="0"/>
                <a:cs typeface="Arial" panose="020B0604020202020204" pitchFamily="34" charset="0"/>
              </a:rPr>
              <a:t> were removed because they are categorical and not directly useful for clustering.</a:t>
            </a:r>
          </a:p>
          <a:p>
            <a:pPr>
              <a:buFont typeface="Arial" panose="020B0604020202020204" pitchFamily="34" charset="0"/>
              <a:buChar char="•"/>
            </a:pPr>
            <a:r>
              <a:rPr lang="en-US" sz="1400" b="1" dirty="0">
                <a:latin typeface="Arial" panose="020B0604020202020204" pitchFamily="34" charset="0"/>
                <a:cs typeface="Arial" panose="020B0604020202020204" pitchFamily="34" charset="0"/>
              </a:rPr>
              <a:t>ITEM TYPE</a:t>
            </a:r>
            <a:r>
              <a:rPr lang="en-US" sz="1400" dirty="0">
                <a:latin typeface="Arial" panose="020B0604020202020204" pitchFamily="34" charset="0"/>
                <a:cs typeface="Arial" panose="020B0604020202020204" pitchFamily="34" charset="0"/>
              </a:rPr>
              <a:t> may have been one-hot encoded or label encoded if used in clustering.</a:t>
            </a: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r>
              <a:rPr lang="en-US" sz="1600" b="1" dirty="0">
                <a:latin typeface="Arial" panose="020B0604020202020204" pitchFamily="34" charset="0"/>
                <a:cs typeface="Arial" panose="020B0604020202020204" pitchFamily="34" charset="0"/>
              </a:rPr>
              <a:t>3. Time-Based Considerations</a:t>
            </a:r>
          </a:p>
          <a:p>
            <a:pPr>
              <a:buFont typeface="Arial" panose="020B0604020202020204" pitchFamily="34" charset="0"/>
              <a:buChar char="•"/>
            </a:pPr>
            <a:r>
              <a:rPr lang="en-US" sz="1600" b="1" dirty="0">
                <a:latin typeface="Arial" panose="020B0604020202020204" pitchFamily="34" charset="0"/>
                <a:cs typeface="Arial" panose="020B0604020202020204" pitchFamily="34" charset="0"/>
              </a:rPr>
              <a:t>YEAR &amp; MONTH Columns Were Dropped</a:t>
            </a:r>
            <a:endParaRPr lang="en-US" sz="16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The data was unevenly distributed across </a:t>
            </a:r>
            <a:r>
              <a:rPr lang="en-US" sz="1600" b="1" dirty="0">
                <a:latin typeface="Arial" panose="020B0604020202020204" pitchFamily="34" charset="0"/>
                <a:cs typeface="Arial" panose="020B0604020202020204" pitchFamily="34" charset="0"/>
              </a:rPr>
              <a:t>2017, 2018, 2019, and 2020</a:t>
            </a:r>
            <a:r>
              <a:rPr lang="en-US" sz="16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600" dirty="0">
                <a:latin typeface="Arial" panose="020B0604020202020204" pitchFamily="34" charset="0"/>
                <a:cs typeface="Arial" panose="020B0604020202020204" pitchFamily="34" charset="0"/>
              </a:rPr>
              <a:t>Uneven distribution introduces </a:t>
            </a:r>
            <a:r>
              <a:rPr lang="en-US" sz="1600" b="1" dirty="0">
                <a:latin typeface="Arial" panose="020B0604020202020204" pitchFamily="34" charset="0"/>
                <a:cs typeface="Arial" panose="020B0604020202020204" pitchFamily="34" charset="0"/>
              </a:rPr>
              <a:t>bias</a:t>
            </a:r>
            <a:r>
              <a:rPr lang="en-US" sz="1600" dirty="0">
                <a:latin typeface="Arial" panose="020B0604020202020204" pitchFamily="34" charset="0"/>
                <a:cs typeface="Arial" panose="020B0604020202020204" pitchFamily="34" charset="0"/>
              </a:rPr>
              <a:t> and can distort clustering results.</a:t>
            </a:r>
          </a:p>
          <a:p>
            <a:pPr marL="742950" lvl="1"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4. Identifying Missing Values &amp; Outliers</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Some attributes contained </a:t>
            </a:r>
            <a:r>
              <a:rPr lang="en-US" sz="1400" b="1" dirty="0">
                <a:latin typeface="Arial" panose="020B0604020202020204" pitchFamily="34" charset="0"/>
                <a:cs typeface="Arial" panose="020B0604020202020204" pitchFamily="34" charset="0"/>
              </a:rPr>
              <a:t>missing values</a:t>
            </a:r>
            <a:r>
              <a:rPr lang="en-US" sz="1400" dirty="0">
                <a:latin typeface="Arial" panose="020B0604020202020204" pitchFamily="34" charset="0"/>
                <a:cs typeface="Arial" panose="020B0604020202020204" pitchFamily="34" charset="0"/>
              </a:rPr>
              <a:t>, which were handled using imputation techniques (e.g., mean/median filling).</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Outliers were </a:t>
            </a:r>
            <a:r>
              <a:rPr lang="en-US" sz="1400" b="1" dirty="0">
                <a:latin typeface="Arial" panose="020B0604020202020204" pitchFamily="34" charset="0"/>
                <a:cs typeface="Arial" panose="020B0604020202020204" pitchFamily="34" charset="0"/>
              </a:rPr>
              <a:t>detected in RETAIL SALES and WAREHOUSE SALES</a:t>
            </a:r>
            <a:r>
              <a:rPr lang="en-US" sz="1400" dirty="0">
                <a:latin typeface="Arial" panose="020B0604020202020204" pitchFamily="34" charset="0"/>
                <a:cs typeface="Arial" panose="020B0604020202020204" pitchFamily="34" charset="0"/>
              </a:rPr>
              <a:t>, requiring careful treatment.</a:t>
            </a:r>
          </a:p>
          <a:p>
            <a:pPr marL="742950" lvl="1" indent="-285750">
              <a:buFont typeface="Arial" panose="020B0604020202020204" pitchFamily="34" charset="0"/>
              <a:buChar char="•"/>
            </a:pPr>
            <a:r>
              <a:rPr lang="en-US" sz="1400" b="1" dirty="0">
                <a:latin typeface="Arial" panose="020B0604020202020204" pitchFamily="34" charset="0"/>
                <a:cs typeface="Arial" panose="020B0604020202020204" pitchFamily="34" charset="0"/>
              </a:rPr>
              <a:t>Extreme values</a:t>
            </a:r>
            <a:r>
              <a:rPr lang="en-US" sz="1400" dirty="0">
                <a:latin typeface="Arial" panose="020B0604020202020204" pitchFamily="34" charset="0"/>
                <a:cs typeface="Arial" panose="020B0604020202020204" pitchFamily="34" charset="0"/>
              </a:rPr>
              <a:t> might indicate either </a:t>
            </a:r>
            <a:r>
              <a:rPr lang="en-US" sz="1400" b="1" dirty="0">
                <a:latin typeface="Arial" panose="020B0604020202020204" pitchFamily="34" charset="0"/>
                <a:cs typeface="Arial" panose="020B0604020202020204" pitchFamily="34" charset="0"/>
              </a:rPr>
              <a:t>high-demand products</a:t>
            </a:r>
            <a:r>
              <a:rPr lang="en-US" sz="1400" dirty="0">
                <a:latin typeface="Arial" panose="020B0604020202020204" pitchFamily="34" charset="0"/>
                <a:cs typeface="Arial" panose="020B0604020202020204" pitchFamily="34" charset="0"/>
              </a:rPr>
              <a:t> or </a:t>
            </a:r>
            <a:r>
              <a:rPr lang="en-US" sz="1400" b="1" dirty="0">
                <a:latin typeface="Arial" panose="020B0604020202020204" pitchFamily="34" charset="0"/>
                <a:cs typeface="Arial" panose="020B0604020202020204" pitchFamily="34" charset="0"/>
              </a:rPr>
              <a:t>erroneous data points</a:t>
            </a:r>
            <a:r>
              <a:rPr lang="en-US" sz="14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Distribution plots showed </a:t>
            </a:r>
            <a:r>
              <a:rPr lang="en-US" sz="1400" b="1" dirty="0">
                <a:latin typeface="Arial" panose="020B0604020202020204" pitchFamily="34" charset="0"/>
                <a:cs typeface="Arial" panose="020B0604020202020204" pitchFamily="34" charset="0"/>
              </a:rPr>
              <a:t>skewness</a:t>
            </a:r>
            <a:r>
              <a:rPr lang="en-US" sz="1400" dirty="0">
                <a:latin typeface="Arial" panose="020B0604020202020204" pitchFamily="34" charset="0"/>
                <a:cs typeface="Arial" panose="020B0604020202020204" pitchFamily="34" charset="0"/>
              </a:rPr>
              <a:t>, requiring transformation (e.g., log scaling) for better clustering performance.</a:t>
            </a: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013" y="350169"/>
            <a:ext cx="10834234" cy="612775"/>
          </a:xfrm>
        </p:spPr>
        <p:txBody>
          <a:bodyPr/>
          <a:lstStyle/>
          <a:p>
            <a:r>
              <a:rPr dirty="0"/>
              <a:t>Preprocessing &amp; Feature Engineering</a:t>
            </a:r>
          </a:p>
        </p:txBody>
      </p:sp>
      <p:sp>
        <p:nvSpPr>
          <p:cNvPr id="6" name="Rectangle 3">
            <a:extLst>
              <a:ext uri="{FF2B5EF4-FFF2-40B4-BE49-F238E27FC236}">
                <a16:creationId xmlns:a16="http://schemas.microsoft.com/office/drawing/2014/main" id="{CC2C13E7-C5C2-4834-8679-523257A792CE}"/>
              </a:ext>
            </a:extLst>
          </p:cNvPr>
          <p:cNvSpPr>
            <a:spLocks noGrp="1" noChangeArrowheads="1"/>
          </p:cNvSpPr>
          <p:nvPr>
            <p:ph idx="1"/>
          </p:nvPr>
        </p:nvSpPr>
        <p:spPr bwMode="auto">
          <a:xfrm>
            <a:off x="362013" y="1165634"/>
            <a:ext cx="1131915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Handling Missing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Missing values were imputed using suitable statistical techniques (e.g., mean, median imputation).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Columns with excessive missing data were removed to avoid bias.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Scaling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Normalization (</a:t>
            </a:r>
            <a:r>
              <a:rPr kumimoji="0" lang="en-US" altLang="en-US" sz="1800" b="0" i="0" u="none" strike="noStrike" cap="none" normalizeH="0" baseline="0" dirty="0" err="1">
                <a:ln>
                  <a:noFill/>
                </a:ln>
                <a:solidFill>
                  <a:schemeClr val="tx1"/>
                </a:solidFill>
                <a:effectLst/>
                <a:latin typeface="Arial" panose="020B0604020202020204" pitchFamily="34" charset="0"/>
              </a:rPr>
              <a:t>MinMaxScaler</a:t>
            </a:r>
            <a:r>
              <a:rPr kumimoji="0" lang="en-US" altLang="en-US" sz="1800" b="0" i="0" u="none" strike="noStrike" cap="none" normalizeH="0" baseline="0" dirty="0">
                <a:ln>
                  <a:noFill/>
                </a:ln>
                <a:solidFill>
                  <a:schemeClr val="tx1"/>
                </a:solidFill>
                <a:effectLst/>
                <a:latin typeface="Arial" panose="020B0604020202020204" pitchFamily="34" charset="0"/>
              </a:rPr>
              <a:t>) or Standardization (Z-score normalization) was applied to ensure features are on the same scale for better clustering results.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contained categorical features like </a:t>
            </a:r>
            <a:r>
              <a:rPr kumimoji="0" lang="en-US" altLang="en-US" sz="1800" b="0" i="1" u="none" strike="noStrike" cap="none" normalizeH="0" baseline="0" dirty="0">
                <a:ln>
                  <a:noFill/>
                </a:ln>
                <a:solidFill>
                  <a:schemeClr val="tx1"/>
                </a:solidFill>
                <a:effectLst/>
                <a:latin typeface="Arial" panose="020B0604020202020204" pitchFamily="34" charset="0"/>
              </a:rPr>
              <a:t>Item Description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Supplier</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Item Code</a:t>
            </a:r>
            <a:r>
              <a:rPr kumimoji="0" lang="en-US" altLang="en-US" sz="1800" b="0" i="0" u="none" strike="noStrike" cap="none" normalizeH="0" baseline="0" dirty="0">
                <a:ln>
                  <a:noFill/>
                </a:ln>
                <a:solidFill>
                  <a:schemeClr val="tx1"/>
                </a:solidFill>
                <a:effectLst/>
                <a:latin typeface="Arial" panose="020B0604020202020204" pitchFamily="34" charset="0"/>
              </a:rPr>
              <a:t>, which were removed as they don't contribute directly to clustering.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dirty="0">
                <a:ln>
                  <a:noFill/>
                </a:ln>
                <a:solidFill>
                  <a:schemeClr val="tx1"/>
                </a:solidFill>
                <a:effectLst/>
                <a:latin typeface="Arial" panose="020B0604020202020204" pitchFamily="34" charset="0"/>
              </a:rPr>
              <a:t>Year</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1" u="none" strike="noStrike" cap="none" normalizeH="0" baseline="0" dirty="0">
                <a:ln>
                  <a:noFill/>
                </a:ln>
                <a:solidFill>
                  <a:schemeClr val="tx1"/>
                </a:solidFill>
                <a:effectLst/>
                <a:latin typeface="Arial" panose="020B0604020202020204" pitchFamily="34" charset="0"/>
              </a:rPr>
              <a:t>Month</a:t>
            </a:r>
            <a:r>
              <a:rPr kumimoji="0" lang="en-US" altLang="en-US" sz="1800" b="0" i="0" u="none" strike="noStrike" cap="none" normalizeH="0" baseline="0" dirty="0">
                <a:ln>
                  <a:noFill/>
                </a:ln>
                <a:solidFill>
                  <a:schemeClr val="tx1"/>
                </a:solidFill>
                <a:effectLst/>
                <a:latin typeface="Arial" panose="020B0604020202020204" pitchFamily="34" charset="0"/>
              </a:rPr>
              <a:t> were also removed due to uneven distribution across different years, avoiding bias.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Dimensionality Reduction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Principal Component Analysis (PCA) or t-SNE was used (if applicable) to reduce dimensionality while retaining maximum variance, improving clustering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601" y="359222"/>
            <a:ext cx="10834234" cy="612775"/>
          </a:xfrm>
        </p:spPr>
        <p:txBody>
          <a:bodyPr/>
          <a:lstStyle/>
          <a:p>
            <a:r>
              <a:rPr dirty="0"/>
              <a:t>Clustering Techniques Used</a:t>
            </a:r>
          </a:p>
        </p:txBody>
      </p:sp>
      <p:sp>
        <p:nvSpPr>
          <p:cNvPr id="4" name="Rectangle 1">
            <a:extLst>
              <a:ext uri="{FF2B5EF4-FFF2-40B4-BE49-F238E27FC236}">
                <a16:creationId xmlns:a16="http://schemas.microsoft.com/office/drawing/2014/main" id="{03A6DC26-A5AD-468C-80D1-1FDF3571E559}"/>
              </a:ext>
            </a:extLst>
          </p:cNvPr>
          <p:cNvSpPr>
            <a:spLocks noGrp="1" noChangeArrowheads="1"/>
          </p:cNvSpPr>
          <p:nvPr>
            <p:ph idx="1"/>
          </p:nvPr>
        </p:nvSpPr>
        <p:spPr bwMode="auto">
          <a:xfrm>
            <a:off x="329978" y="1144831"/>
            <a:ext cx="11086442"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K-Means Clustering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to segment products into meaningful groups based on similarities in sales, transfers, and warehouse distributions.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Elbow Method</a:t>
            </a:r>
            <a:r>
              <a:rPr kumimoji="0" lang="en-US" altLang="en-US" sz="1800" b="0" i="0" u="none" strike="noStrike" cap="none" normalizeH="0" baseline="0" dirty="0">
                <a:ln>
                  <a:noFill/>
                </a:ln>
                <a:solidFill>
                  <a:schemeClr val="tx1"/>
                </a:solidFill>
                <a:effectLst/>
                <a:latin typeface="Arial" panose="020B0604020202020204" pitchFamily="34" charset="0"/>
              </a:rPr>
              <a:t> was applied to determine the optimal number of clusters.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Silhouette Score</a:t>
            </a:r>
            <a:r>
              <a:rPr kumimoji="0" lang="en-US" altLang="en-US" sz="1800" b="0" i="0" u="none" strike="noStrike" cap="none" normalizeH="0" baseline="0" dirty="0">
                <a:ln>
                  <a:noFill/>
                </a:ln>
                <a:solidFill>
                  <a:schemeClr val="tx1"/>
                </a:solidFill>
                <a:effectLst/>
                <a:latin typeface="Arial" panose="020B0604020202020204" pitchFamily="34" charset="0"/>
              </a:rPr>
              <a:t> was used to measure clustering effectiveness.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Hierarchical Clustering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Created a </a:t>
            </a:r>
            <a:r>
              <a:rPr kumimoji="0" lang="en-US" altLang="en-US" sz="1800" b="1" i="0" u="none" strike="noStrike" cap="none" normalizeH="0" baseline="0" dirty="0">
                <a:ln>
                  <a:noFill/>
                </a:ln>
                <a:solidFill>
                  <a:schemeClr val="tx1"/>
                </a:solidFill>
                <a:effectLst/>
                <a:latin typeface="Arial" panose="020B0604020202020204" pitchFamily="34" charset="0"/>
              </a:rPr>
              <a:t>Dendrogram</a:t>
            </a:r>
            <a:r>
              <a:rPr kumimoji="0" lang="en-US" altLang="en-US" sz="1800" b="0" i="0" u="none" strike="noStrike" cap="none" normalizeH="0" baseline="0" dirty="0">
                <a:ln>
                  <a:noFill/>
                </a:ln>
                <a:solidFill>
                  <a:schemeClr val="tx1"/>
                </a:solidFill>
                <a:effectLst/>
                <a:latin typeface="Arial" panose="020B0604020202020204" pitchFamily="34" charset="0"/>
              </a:rPr>
              <a:t> to visualize cluster hierarchy and determine relationships between product groups.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Useful for identifying sub-clusters in the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DBSCAN (If Used)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method helped detect </a:t>
            </a:r>
            <a:r>
              <a:rPr kumimoji="0" lang="en-US" altLang="en-US" sz="1800" b="1" i="0" u="none" strike="noStrike" cap="none" normalizeH="0" baseline="0" dirty="0">
                <a:ln>
                  <a:noFill/>
                </a:ln>
                <a:solidFill>
                  <a:schemeClr val="tx1"/>
                </a:solidFill>
                <a:effectLst/>
                <a:latin typeface="Arial" panose="020B0604020202020204" pitchFamily="34" charset="0"/>
              </a:rPr>
              <a:t>anomalies and noise</a:t>
            </a:r>
            <a:r>
              <a:rPr kumimoji="0" lang="en-US" altLang="en-US" sz="1800" b="0" i="0" u="none" strike="noStrike" cap="none" normalizeH="0" baseline="0" dirty="0">
                <a:ln>
                  <a:noFill/>
                </a:ln>
                <a:solidFill>
                  <a:schemeClr val="tx1"/>
                </a:solidFill>
                <a:effectLst/>
                <a:latin typeface="Arial" panose="020B0604020202020204" pitchFamily="34" charset="0"/>
              </a:rPr>
              <a:t> in sales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does not require specifying the number of clusters beforehand.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Cluster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Compared clustering performance using </a:t>
            </a:r>
            <a:r>
              <a:rPr kumimoji="0" lang="en-US" altLang="en-US" sz="1800" b="1" i="0" u="none" strike="noStrike" cap="none" normalizeH="0" baseline="0" dirty="0">
                <a:ln>
                  <a:noFill/>
                </a:ln>
                <a:solidFill>
                  <a:schemeClr val="tx1"/>
                </a:solidFill>
                <a:effectLst/>
                <a:latin typeface="Arial" panose="020B0604020202020204" pitchFamily="34" charset="0"/>
              </a:rPr>
              <a:t>Silhouette Score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Davies-Bouldin Index</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inertia (within-cluster variance)</a:t>
            </a:r>
            <a:r>
              <a:rPr kumimoji="0" lang="en-US" altLang="en-US" sz="1800" b="0" i="0" u="none" strike="noStrike" cap="none" normalizeH="0" baseline="0" dirty="0">
                <a:ln>
                  <a:noFill/>
                </a:ln>
                <a:solidFill>
                  <a:schemeClr val="tx1"/>
                </a:solidFill>
                <a:effectLst/>
                <a:latin typeface="Arial" panose="020B0604020202020204" pitchFamily="34" charset="0"/>
              </a:rPr>
              <a:t> to ensure the best approach.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441" y="341116"/>
            <a:ext cx="10834234" cy="612775"/>
          </a:xfrm>
        </p:spPr>
        <p:txBody>
          <a:bodyPr/>
          <a:lstStyle/>
          <a:p>
            <a:r>
              <a:rPr dirty="0"/>
              <a:t>Results &amp; Visualization</a:t>
            </a:r>
          </a:p>
        </p:txBody>
      </p:sp>
      <p:sp>
        <p:nvSpPr>
          <p:cNvPr id="3" name="Content Placeholder 2"/>
          <p:cNvSpPr>
            <a:spLocks noGrp="1"/>
          </p:cNvSpPr>
          <p:nvPr>
            <p:ph idx="1"/>
          </p:nvPr>
        </p:nvSpPr>
        <p:spPr>
          <a:xfrm>
            <a:off x="289585" y="1349149"/>
            <a:ext cx="10834234" cy="4698565"/>
          </a:xfrm>
        </p:spPr>
        <p:txBody>
          <a:bodyPr>
            <a:noAutofit/>
          </a:bodyPr>
          <a:lstStyle/>
          <a:p>
            <a:pPr>
              <a:buFont typeface="+mj-lt"/>
              <a:buAutoNum type="arabicPeriod"/>
            </a:pPr>
            <a:r>
              <a:rPr lang="en-US" sz="1800" b="1" dirty="0">
                <a:latin typeface="Arial" panose="020B0604020202020204" pitchFamily="34" charset="0"/>
                <a:cs typeface="Arial" panose="020B0604020202020204" pitchFamily="34" charset="0"/>
              </a:rPr>
              <a:t>Cluster Interpretation</a:t>
            </a:r>
            <a:endParaRPr lang="en-US" sz="1800" dirty="0">
              <a:latin typeface="Arial" panose="020B0604020202020204" pitchFamily="34" charset="0"/>
              <a:cs typeface="Arial" panose="020B0604020202020204" pitchFamily="34" charset="0"/>
            </a:endParaRPr>
          </a:p>
          <a:p>
            <a:pPr marL="742950" lvl="1" indent="-285750">
              <a:buFont typeface="+mj-lt"/>
              <a:buAutoNum type="arabicPeriod"/>
            </a:pPr>
            <a:r>
              <a:rPr lang="en-US" sz="1800" dirty="0">
                <a:latin typeface="Arial" panose="020B0604020202020204" pitchFamily="34" charset="0"/>
                <a:cs typeface="Arial" panose="020B0604020202020204" pitchFamily="34" charset="0"/>
              </a:rPr>
              <a:t>Identified different product clusters based on their sales behavior, helping in better inventory planning and marketing strategies.</a:t>
            </a:r>
          </a:p>
          <a:p>
            <a:pPr marL="742950" lvl="1" indent="-285750">
              <a:buFont typeface="+mj-lt"/>
              <a:buAutoNum type="arabicPeriod"/>
            </a:pPr>
            <a:r>
              <a:rPr lang="en-US" sz="1800" dirty="0">
                <a:latin typeface="Arial" panose="020B0604020202020204" pitchFamily="34" charset="0"/>
                <a:cs typeface="Arial" panose="020B0604020202020204" pitchFamily="34" charset="0"/>
              </a:rPr>
              <a:t>Products were categorized into groups like </a:t>
            </a:r>
            <a:r>
              <a:rPr lang="en-US" sz="1800" b="1" dirty="0">
                <a:latin typeface="Arial" panose="020B0604020202020204" pitchFamily="34" charset="0"/>
                <a:cs typeface="Arial" panose="020B0604020202020204" pitchFamily="34" charset="0"/>
              </a:rPr>
              <a:t>high sales, moderate sales, and low sales</a:t>
            </a:r>
            <a:r>
              <a:rPr lang="en-US" sz="1800" dirty="0">
                <a:latin typeface="Arial" panose="020B0604020202020204" pitchFamily="34" charset="0"/>
                <a:cs typeface="Arial" panose="020B0604020202020204" pitchFamily="34" charset="0"/>
              </a:rPr>
              <a:t> clusters.</a:t>
            </a:r>
          </a:p>
          <a:p>
            <a:pPr>
              <a:buFont typeface="+mj-lt"/>
              <a:buAutoNum type="arabicPeriod"/>
            </a:pPr>
            <a:r>
              <a:rPr lang="en-US" sz="1800" b="1" dirty="0">
                <a:latin typeface="Arial" panose="020B0604020202020204" pitchFamily="34" charset="0"/>
                <a:cs typeface="Arial" panose="020B0604020202020204" pitchFamily="34" charset="0"/>
              </a:rPr>
              <a:t>Visual Representations</a:t>
            </a:r>
            <a:endParaRPr lang="en-US" sz="1800" dirty="0">
              <a:latin typeface="Arial" panose="020B0604020202020204" pitchFamily="34" charset="0"/>
              <a:cs typeface="Arial" panose="020B0604020202020204" pitchFamily="34" charset="0"/>
            </a:endParaRPr>
          </a:p>
          <a:p>
            <a:pPr marL="742950" lvl="1" indent="-285750">
              <a:buFont typeface="+mj-lt"/>
              <a:buAutoNum type="arabicPeriod"/>
            </a:pPr>
            <a:r>
              <a:rPr lang="en-US" sz="1800" b="1" dirty="0">
                <a:latin typeface="Arial" panose="020B0604020202020204" pitchFamily="34" charset="0"/>
                <a:cs typeface="Arial" panose="020B0604020202020204" pitchFamily="34" charset="0"/>
              </a:rPr>
              <a:t>Scatter Plots</a:t>
            </a:r>
            <a:r>
              <a:rPr lang="en-US" sz="1800" dirty="0">
                <a:latin typeface="Arial" panose="020B0604020202020204" pitchFamily="34" charset="0"/>
                <a:cs typeface="Arial" panose="020B0604020202020204" pitchFamily="34" charset="0"/>
              </a:rPr>
              <a:t> were used to visualize how different clusters were formed.</a:t>
            </a:r>
          </a:p>
          <a:p>
            <a:pPr marL="742950" lvl="1" indent="-285750">
              <a:buFont typeface="+mj-lt"/>
              <a:buAutoNum type="arabicPeriod"/>
            </a:pPr>
            <a:r>
              <a:rPr lang="en-US" sz="1800" b="1" dirty="0">
                <a:latin typeface="Arial" panose="020B0604020202020204" pitchFamily="34" charset="0"/>
                <a:cs typeface="Arial" panose="020B0604020202020204" pitchFamily="34" charset="0"/>
              </a:rPr>
              <a:t>Heatmaps</a:t>
            </a:r>
            <a:r>
              <a:rPr lang="en-US" sz="1800" dirty="0">
                <a:latin typeface="Arial" panose="020B0604020202020204" pitchFamily="34" charset="0"/>
                <a:cs typeface="Arial" panose="020B0604020202020204" pitchFamily="34" charset="0"/>
              </a:rPr>
              <a:t> displayed correlations between product types and sales trends.</a:t>
            </a:r>
          </a:p>
          <a:p>
            <a:pPr marL="742950" lvl="1" indent="-285750">
              <a:buFont typeface="+mj-lt"/>
              <a:buAutoNum type="arabicPeriod"/>
            </a:pPr>
            <a:r>
              <a:rPr lang="en-US" sz="1800" b="1" dirty="0">
                <a:latin typeface="Arial" panose="020B0604020202020204" pitchFamily="34" charset="0"/>
                <a:cs typeface="Arial" panose="020B0604020202020204" pitchFamily="34" charset="0"/>
              </a:rPr>
              <a:t>PCA Plots</a:t>
            </a:r>
            <a:r>
              <a:rPr lang="en-US" sz="1800" dirty="0">
                <a:latin typeface="Arial" panose="020B0604020202020204" pitchFamily="34" charset="0"/>
                <a:cs typeface="Arial" panose="020B0604020202020204" pitchFamily="34" charset="0"/>
              </a:rPr>
              <a:t> showed how data distribution changed after dimensionality reduction.</a:t>
            </a:r>
          </a:p>
          <a:p>
            <a:pPr>
              <a:buFont typeface="+mj-lt"/>
              <a:buAutoNum type="arabicPeriod"/>
            </a:pPr>
            <a:r>
              <a:rPr lang="en-US" sz="1800" b="1" dirty="0">
                <a:latin typeface="Arial" panose="020B0604020202020204" pitchFamily="34" charset="0"/>
                <a:cs typeface="Arial" panose="020B0604020202020204" pitchFamily="34" charset="0"/>
              </a:rPr>
              <a:t>Key Takeaways</a:t>
            </a:r>
            <a:endParaRPr lang="en-US" sz="1800" dirty="0">
              <a:latin typeface="Arial" panose="020B0604020202020204" pitchFamily="34" charset="0"/>
              <a:cs typeface="Arial" panose="020B0604020202020204" pitchFamily="34" charset="0"/>
            </a:endParaRPr>
          </a:p>
          <a:p>
            <a:pPr marL="742950" lvl="1" indent="-285750">
              <a:buFont typeface="+mj-lt"/>
              <a:buAutoNum type="arabicPeriod"/>
            </a:pPr>
            <a:r>
              <a:rPr lang="en-US" sz="1800" dirty="0">
                <a:latin typeface="Arial" panose="020B0604020202020204" pitchFamily="34" charset="0"/>
                <a:cs typeface="Arial" panose="020B0604020202020204" pitchFamily="34" charset="0"/>
              </a:rPr>
              <a:t>Identified seasonal trends affecting product sales.</a:t>
            </a:r>
          </a:p>
          <a:p>
            <a:pPr marL="742950" lvl="1" indent="-285750">
              <a:buFont typeface="+mj-lt"/>
              <a:buAutoNum type="arabicPeriod"/>
            </a:pPr>
            <a:r>
              <a:rPr lang="en-US" sz="1800" dirty="0">
                <a:latin typeface="Arial" panose="020B0604020202020204" pitchFamily="34" charset="0"/>
                <a:cs typeface="Arial" panose="020B0604020202020204" pitchFamily="34" charset="0"/>
              </a:rPr>
              <a:t>Highlighted the top </a:t>
            </a:r>
            <a:r>
              <a:rPr lang="en-US" sz="1800" b="1" dirty="0">
                <a:latin typeface="Arial" panose="020B0604020202020204" pitchFamily="34" charset="0"/>
                <a:cs typeface="Arial" panose="020B0604020202020204" pitchFamily="34" charset="0"/>
              </a:rPr>
              <a:t>5 ranking categories</a:t>
            </a:r>
            <a:r>
              <a:rPr lang="en-US" sz="1800" dirty="0">
                <a:latin typeface="Arial" panose="020B0604020202020204" pitchFamily="34" charset="0"/>
                <a:cs typeface="Arial" panose="020B0604020202020204" pitchFamily="34" charset="0"/>
              </a:rPr>
              <a:t> (Wines, Liqueurs, Beers, Kegs, Non-Alcoholic Beverages).</a:t>
            </a:r>
          </a:p>
          <a:p>
            <a:pPr marL="742950" lvl="1" indent="-285750">
              <a:buFont typeface="+mj-lt"/>
              <a:buAutoNum type="arabicPeriod"/>
            </a:pPr>
            <a:r>
              <a:rPr lang="en-US" sz="1800" dirty="0">
                <a:latin typeface="Arial" panose="020B0604020202020204" pitchFamily="34" charset="0"/>
                <a:cs typeface="Arial" panose="020B0604020202020204" pitchFamily="34" charset="0"/>
              </a:rPr>
              <a:t>Detected outliers that could skew sales performance analysis.</a:t>
            </a:r>
          </a:p>
          <a:p>
            <a:pPr marL="742950" lvl="1" indent="-285750">
              <a:buFont typeface="+mj-lt"/>
              <a:buAutoNum type="arabicPeriod"/>
            </a:pPr>
            <a:r>
              <a:rPr lang="en-US" sz="1800" dirty="0">
                <a:latin typeface="Arial" panose="020B0604020202020204" pitchFamily="34" charset="0"/>
                <a:cs typeface="Arial" panose="020B0604020202020204" pitchFamily="34" charset="0"/>
              </a:rPr>
              <a:t>Helped businesses make </a:t>
            </a:r>
            <a:r>
              <a:rPr lang="en-US" sz="1800" b="1" dirty="0">
                <a:latin typeface="Arial" panose="020B0604020202020204" pitchFamily="34" charset="0"/>
                <a:cs typeface="Arial" panose="020B0604020202020204" pitchFamily="34" charset="0"/>
              </a:rPr>
              <a:t>data-driven decisions</a:t>
            </a:r>
            <a:r>
              <a:rPr lang="en-US" sz="1800" dirty="0">
                <a:latin typeface="Arial" panose="020B0604020202020204" pitchFamily="34" charset="0"/>
                <a:cs typeface="Arial" panose="020B0604020202020204" pitchFamily="34" charset="0"/>
              </a:rPr>
              <a:t> regarding pricing, stock levels, and supplier coordination.</a:t>
            </a:r>
          </a:p>
          <a:p>
            <a:pPr marL="0" indent="0">
              <a:buNone/>
            </a:pPr>
            <a:endParaRPr lang="en-US" sz="1800"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 Cluster Analysis</a:t>
            </a:r>
          </a:p>
        </p:txBody>
      </p:sp>
      <p:pic>
        <p:nvPicPr>
          <p:cNvPr id="4" name="Picture 3" descr="plot_3.png"/>
          <p:cNvPicPr>
            <a:picLocks noChangeAspect="1"/>
          </p:cNvPicPr>
          <p:nvPr/>
        </p:nvPicPr>
        <p:blipFill>
          <a:blip r:embed="rId2"/>
          <a:stretch>
            <a:fillRect/>
          </a:stretch>
        </p:blipFill>
        <p:spPr>
          <a:xfrm>
            <a:off x="407406" y="1523775"/>
            <a:ext cx="5486400" cy="3200400"/>
          </a:xfrm>
          <a:prstGeom prst="rect">
            <a:avLst/>
          </a:prstGeom>
        </p:spPr>
      </p:pic>
      <p:pic>
        <p:nvPicPr>
          <p:cNvPr id="5" name="Content Placeholder 4" descr="plot_1.png">
            <a:extLst>
              <a:ext uri="{FF2B5EF4-FFF2-40B4-BE49-F238E27FC236}">
                <a16:creationId xmlns:a16="http://schemas.microsoft.com/office/drawing/2014/main" id="{6C75145D-4DD9-4630-AA82-51C47796EF2F}"/>
              </a:ext>
            </a:extLst>
          </p:cNvPr>
          <p:cNvPicPr>
            <a:picLocks noGrp="1" noChangeAspect="1"/>
          </p:cNvPicPr>
          <p:nvPr>
            <p:ph idx="1"/>
          </p:nvPr>
        </p:nvPicPr>
        <p:blipFill>
          <a:blip r:embed="rId3"/>
          <a:stretch>
            <a:fillRect/>
          </a:stretch>
        </p:blipFill>
        <p:spPr>
          <a:xfrm>
            <a:off x="6165850" y="1285874"/>
            <a:ext cx="5618744" cy="3438301"/>
          </a:xfrm>
          <a:prstGeom prst="rect">
            <a:avLst/>
          </a:prstGeom>
        </p:spPr>
      </p:pic>
      <p:sp>
        <p:nvSpPr>
          <p:cNvPr id="6" name="TextBox 5">
            <a:extLst>
              <a:ext uri="{FF2B5EF4-FFF2-40B4-BE49-F238E27FC236}">
                <a16:creationId xmlns:a16="http://schemas.microsoft.com/office/drawing/2014/main" id="{8E4230DE-BD4F-452C-9B50-01304D544075}"/>
              </a:ext>
            </a:extLst>
          </p:cNvPr>
          <p:cNvSpPr txBox="1"/>
          <p:nvPr/>
        </p:nvSpPr>
        <p:spPr>
          <a:xfrm>
            <a:off x="172018" y="4724175"/>
            <a:ext cx="5854133" cy="1384995"/>
          </a:xfrm>
          <a:prstGeom prst="rect">
            <a:avLst/>
          </a:prstGeom>
          <a:noFill/>
        </p:spPr>
        <p:txBody>
          <a:bodyPr wrap="square" rtlCol="0">
            <a:spAutoFit/>
          </a:bodyPr>
          <a:lstStyle/>
          <a:p>
            <a:pPr algn="just"/>
            <a:r>
              <a:rPr lang="en-US" sz="1400" b="0" dirty="0">
                <a:effectLst/>
                <a:latin typeface="Arial" panose="020B0604020202020204" pitchFamily="34" charset="0"/>
                <a:cs typeface="Arial" panose="020B0604020202020204" pitchFamily="34" charset="0"/>
              </a:rPr>
              <a:t>- Distinct seasonal trends or irregularities influencing sales performance.</a:t>
            </a:r>
          </a:p>
          <a:p>
            <a:pPr algn="just"/>
            <a:r>
              <a:rPr lang="en-US" sz="1400" b="0" dirty="0">
                <a:effectLst/>
                <a:latin typeface="Arial" panose="020B0604020202020204" pitchFamily="34" charset="0"/>
                <a:cs typeface="Arial" panose="020B0604020202020204" pitchFamily="34" charset="0"/>
              </a:rPr>
              <a:t>- Implications for business operations, requiring strategic planning in inventory management and resource allocation.</a:t>
            </a:r>
          </a:p>
          <a:p>
            <a:pPr algn="just"/>
            <a:r>
              <a:rPr lang="en-US" sz="1400" b="0" dirty="0">
                <a:effectLst/>
                <a:latin typeface="Arial" panose="020B0604020202020204" pitchFamily="34" charset="0"/>
                <a:cs typeface="Arial" panose="020B0604020202020204" pitchFamily="34" charset="0"/>
              </a:rPr>
              <a:t>- Critical insights into market demand, supply chain dynamics, and seasonal consumer behavior.</a:t>
            </a:r>
          </a:p>
          <a:p>
            <a:pPr algn="just"/>
            <a:endParaRPr lang="en-IN" sz="12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BD726AB-13B7-4542-94F6-CFA0BA182D0D}"/>
              </a:ext>
            </a:extLst>
          </p:cNvPr>
          <p:cNvSpPr txBox="1"/>
          <p:nvPr/>
        </p:nvSpPr>
        <p:spPr>
          <a:xfrm>
            <a:off x="6557635" y="4793608"/>
            <a:ext cx="5226959" cy="738664"/>
          </a:xfrm>
          <a:prstGeom prst="rect">
            <a:avLst/>
          </a:prstGeom>
          <a:noFill/>
        </p:spPr>
        <p:txBody>
          <a:bodyPr wrap="square" rtlCol="0">
            <a:spAutoFit/>
          </a:bodyPr>
          <a:lstStyle/>
          <a:p>
            <a:r>
              <a:rPr lang="en-US" sz="1400" b="0" i="0" dirty="0">
                <a:effectLst/>
                <a:latin typeface="Arial" panose="020B0604020202020204" pitchFamily="34" charset="0"/>
                <a:cs typeface="Arial" panose="020B0604020202020204" pitchFamily="34" charset="0"/>
              </a:rPr>
              <a:t>Highlighting top 5 ranking (Wines, Liqueurs, Beers, Kegs, and Non-alcoholic Beverages</a:t>
            </a:r>
          </a:p>
          <a:p>
            <a:endParaRPr lang="en-IN" sz="1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Product Cluster Analysis</a:t>
            </a:r>
          </a:p>
        </p:txBody>
      </p:sp>
      <p:pic>
        <p:nvPicPr>
          <p:cNvPr id="5" name="Content Placeholder 4" descr="plot_2.png">
            <a:extLst>
              <a:ext uri="{FF2B5EF4-FFF2-40B4-BE49-F238E27FC236}">
                <a16:creationId xmlns:a16="http://schemas.microsoft.com/office/drawing/2014/main" id="{E2586732-7DE8-4192-B479-DF97FF03186F}"/>
              </a:ext>
            </a:extLst>
          </p:cNvPr>
          <p:cNvPicPr>
            <a:picLocks noGrp="1" noChangeAspect="1"/>
          </p:cNvPicPr>
          <p:nvPr>
            <p:ph idx="1"/>
          </p:nvPr>
        </p:nvPicPr>
        <p:blipFill>
          <a:blip r:embed="rId2"/>
          <a:stretch>
            <a:fillRect/>
          </a:stretch>
        </p:blipFill>
        <p:spPr>
          <a:xfrm>
            <a:off x="407846" y="1403914"/>
            <a:ext cx="10833100" cy="3564634"/>
          </a:xfrm>
          <a:prstGeom prst="rect">
            <a:avLst/>
          </a:prstGeom>
        </p:spPr>
      </p:pic>
      <p:sp>
        <p:nvSpPr>
          <p:cNvPr id="6" name="TextBox 5">
            <a:extLst>
              <a:ext uri="{FF2B5EF4-FFF2-40B4-BE49-F238E27FC236}">
                <a16:creationId xmlns:a16="http://schemas.microsoft.com/office/drawing/2014/main" id="{C6BDC073-ACB5-4322-8DC9-5192DF84C3C5}"/>
              </a:ext>
            </a:extLst>
          </p:cNvPr>
          <p:cNvSpPr txBox="1"/>
          <p:nvPr/>
        </p:nvSpPr>
        <p:spPr>
          <a:xfrm>
            <a:off x="525101" y="4968548"/>
            <a:ext cx="8600431" cy="1200329"/>
          </a:xfrm>
          <a:prstGeom prst="rect">
            <a:avLst/>
          </a:prstGeom>
          <a:noFill/>
        </p:spPr>
        <p:txBody>
          <a:bodyPr wrap="none" rtlCol="0">
            <a:spAutoFit/>
          </a:bodyPr>
          <a:lstStyle/>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presence of more extreme values or outliers.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Departure from a normal distribution, with a more peaked shape and heavier tails.</a:t>
            </a:r>
          </a:p>
          <a:p>
            <a:pPr algn="l">
              <a:buFont typeface="Arial" panose="020B0604020202020204" pitchFamily="34" charset="0"/>
              <a:buChar char="•"/>
            </a:pPr>
            <a:r>
              <a:rPr lang="en-US" b="0" i="0" dirty="0">
                <a:effectLst/>
                <a:latin typeface="Arial" panose="020B0604020202020204" pitchFamily="34" charset="0"/>
                <a:cs typeface="Arial" panose="020B0604020202020204" pitchFamily="34" charset="0"/>
              </a:rPr>
              <a:t>Potential skewness and impact on statistical analyses.</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35780841"/>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6959</TotalTime>
  <Words>1468</Words>
  <Application>Microsoft Office PowerPoint</Application>
  <PresentationFormat>Widescreen</PresentationFormat>
  <Paragraphs>152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Roboto</vt:lpstr>
      <vt:lpstr>BIA Template</vt:lpstr>
      <vt:lpstr>PowerPoint Presentation</vt:lpstr>
      <vt:lpstr>Agenda</vt:lpstr>
      <vt:lpstr>Introduction</vt:lpstr>
      <vt:lpstr>Data Exploration</vt:lpstr>
      <vt:lpstr>Preprocessing &amp; Feature Engineering</vt:lpstr>
      <vt:lpstr>Clustering Techniques Used</vt:lpstr>
      <vt:lpstr>Results &amp; Visualization</vt:lpstr>
      <vt:lpstr>Product Cluster Analysis</vt:lpstr>
      <vt:lpstr>Product Cluster Analysis</vt:lpstr>
      <vt:lpstr>Business Insights &amp; Recommendations</vt:lpstr>
      <vt:lpstr>Business Insights &amp; Recommendations</vt:lpstr>
      <vt:lpstr>Business Insights &amp; Recommendations</vt:lpstr>
      <vt:lpstr>Business Insights &amp; Recommendations</vt:lpstr>
      <vt:lpstr>Conclusion</vt:lpstr>
      <vt:lpstr>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Pushpak Shrimal</cp:lastModifiedBy>
  <cp:revision>2261</cp:revision>
  <dcterms:created xsi:type="dcterms:W3CDTF">2020-12-23T13:36:00Z</dcterms:created>
  <dcterms:modified xsi:type="dcterms:W3CDTF">2025-03-06T15:01:18Z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