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65" r:id="rId4"/>
    <p:sldId id="263" r:id="rId5"/>
    <p:sldId id="258" r:id="rId6"/>
    <p:sldId id="259" r:id="rId7"/>
    <p:sldId id="260" r:id="rId8"/>
    <p:sldId id="261" r:id="rId9"/>
    <p:sldId id="262" r:id="rId10"/>
    <p:sldId id="264"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1" autoAdjust="0"/>
    <p:restoredTop sz="94660"/>
  </p:normalViewPr>
  <p:slideViewPr>
    <p:cSldViewPr>
      <p:cViewPr varScale="1">
        <p:scale>
          <a:sx n="113" d="100"/>
          <a:sy n="113" d="100"/>
        </p:scale>
        <p:origin x="2076" y="84"/>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F5620C2-4712-4BC0-9CBE-FE9E31C4756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en-US"/>
          </a:p>
        </p:txBody>
      </p:sp>
      <p:sp>
        <p:nvSpPr>
          <p:cNvPr id="69635" name="Rectangle 3">
            <a:extLst>
              <a:ext uri="{FF2B5EF4-FFF2-40B4-BE49-F238E27FC236}">
                <a16:creationId xmlns:a16="http://schemas.microsoft.com/office/drawing/2014/main" id="{F968E796-C843-4F02-A39B-409704478BD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en-US"/>
          </a:p>
        </p:txBody>
      </p:sp>
      <p:sp>
        <p:nvSpPr>
          <p:cNvPr id="69636" name="Rectangle 4">
            <a:extLst>
              <a:ext uri="{FF2B5EF4-FFF2-40B4-BE49-F238E27FC236}">
                <a16:creationId xmlns:a16="http://schemas.microsoft.com/office/drawing/2014/main" id="{AB7320FC-15BD-42E9-BE83-7158C94EB9E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a:extLst>
              <a:ext uri="{FF2B5EF4-FFF2-40B4-BE49-F238E27FC236}">
                <a16:creationId xmlns:a16="http://schemas.microsoft.com/office/drawing/2014/main" id="{CCCC9E2A-31C9-499D-839E-3D3EE4EFCC8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en-US"/>
              <a:t>Click to edit Master text styles</a:t>
            </a:r>
          </a:p>
          <a:p>
            <a:pPr lvl="1"/>
            <a:r>
              <a:rPr lang="ru-RU" altLang="en-US"/>
              <a:t>Second level</a:t>
            </a:r>
          </a:p>
          <a:p>
            <a:pPr lvl="2"/>
            <a:r>
              <a:rPr lang="ru-RU" altLang="en-US"/>
              <a:t>Third level</a:t>
            </a:r>
          </a:p>
          <a:p>
            <a:pPr lvl="3"/>
            <a:r>
              <a:rPr lang="ru-RU" altLang="en-US"/>
              <a:t>Fourth level</a:t>
            </a:r>
          </a:p>
          <a:p>
            <a:pPr lvl="4"/>
            <a:r>
              <a:rPr lang="ru-RU" altLang="en-US"/>
              <a:t>Fifth level</a:t>
            </a:r>
          </a:p>
        </p:txBody>
      </p:sp>
      <p:sp>
        <p:nvSpPr>
          <p:cNvPr id="69638" name="Rectangle 6">
            <a:extLst>
              <a:ext uri="{FF2B5EF4-FFF2-40B4-BE49-F238E27FC236}">
                <a16:creationId xmlns:a16="http://schemas.microsoft.com/office/drawing/2014/main" id="{9C90E9F6-5B7A-4AEF-ACB0-64F459F1F56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en-US"/>
          </a:p>
        </p:txBody>
      </p:sp>
      <p:sp>
        <p:nvSpPr>
          <p:cNvPr id="69639" name="Rectangle 7">
            <a:extLst>
              <a:ext uri="{FF2B5EF4-FFF2-40B4-BE49-F238E27FC236}">
                <a16:creationId xmlns:a16="http://schemas.microsoft.com/office/drawing/2014/main" id="{76556EFF-E099-48EA-93BD-284F0D8CFA2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E493AA9-A869-4826-86C6-EC4E4CA1069E}" type="slidenum">
              <a:rPr lang="ru-RU" altLang="en-US"/>
              <a:pPr/>
              <a:t>‹#›</a:t>
            </a:fld>
            <a:endParaRPr lang="ru-RU"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B13F3FD-3C46-414F-A021-98E3EB6CEEEA}"/>
              </a:ext>
            </a:extLst>
          </p:cNvPr>
          <p:cNvSpPr>
            <a:spLocks noGrp="1" noChangeArrowheads="1"/>
          </p:cNvSpPr>
          <p:nvPr>
            <p:ph type="ctrTitle"/>
          </p:nvPr>
        </p:nvSpPr>
        <p:spPr>
          <a:xfrm>
            <a:off x="1692275" y="765175"/>
            <a:ext cx="5327650" cy="893763"/>
          </a:xfrm>
          <a:effectLst>
            <a:outerShdw dist="17961" dir="2700000" algn="ctr" rotWithShape="0">
              <a:schemeClr val="bg2"/>
            </a:outerShdw>
          </a:effectLst>
        </p:spPr>
        <p:txBody>
          <a:bodyPr/>
          <a:lstStyle>
            <a:lvl1pPr>
              <a:defRPr sz="1600"/>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3A538DED-61AE-4438-B45B-512CBDC73911}"/>
              </a:ext>
            </a:extLst>
          </p:cNvPr>
          <p:cNvSpPr>
            <a:spLocks noGrp="1" noChangeArrowheads="1"/>
          </p:cNvSpPr>
          <p:nvPr>
            <p:ph type="subTitle" idx="1"/>
          </p:nvPr>
        </p:nvSpPr>
        <p:spPr>
          <a:xfrm>
            <a:off x="1692275" y="1557338"/>
            <a:ext cx="5707063" cy="503237"/>
          </a:xfrm>
          <a:effectLst>
            <a:outerShdw dist="17961" dir="2700000" algn="ctr" rotWithShape="0">
              <a:schemeClr val="bg2"/>
            </a:outerShdw>
          </a:effectLst>
        </p:spPr>
        <p:txBody>
          <a:bodyPr/>
          <a:lstStyle>
            <a:lvl1pPr marL="0" indent="0">
              <a:buFontTx/>
              <a:buNone/>
              <a:defRPr sz="2000" b="1"/>
            </a:lvl1pPr>
          </a:lstStyle>
          <a:p>
            <a:pPr lvl="0"/>
            <a:r>
              <a:rPr lang="en-US" altLang="en-US" noProof="0"/>
              <a:t>Click to edit Master subtitle style</a:t>
            </a:r>
            <a:endParaRPr lang="ru-RU"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CC51-6FA6-4E81-890A-4B11598C60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547A7-4A8F-4BE3-B86E-B714BC115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4671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711D9-353C-4219-8401-66FC69061EAF}"/>
              </a:ext>
            </a:extLst>
          </p:cNvPr>
          <p:cNvSpPr>
            <a:spLocks noGrp="1"/>
          </p:cNvSpPr>
          <p:nvPr>
            <p:ph type="title" orient="vert"/>
          </p:nvPr>
        </p:nvSpPr>
        <p:spPr>
          <a:xfrm>
            <a:off x="7019925" y="115888"/>
            <a:ext cx="1871663" cy="61944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B098F9-1FF3-4EA8-88BD-327E2B5706DE}"/>
              </a:ext>
            </a:extLst>
          </p:cNvPr>
          <p:cNvSpPr>
            <a:spLocks noGrp="1"/>
          </p:cNvSpPr>
          <p:nvPr>
            <p:ph type="body" orient="vert" idx="1"/>
          </p:nvPr>
        </p:nvSpPr>
        <p:spPr>
          <a:xfrm>
            <a:off x="1403350" y="115888"/>
            <a:ext cx="5464175" cy="6194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84310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E596-0433-4391-8625-3E6B6A292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F437B-6D11-48AE-9C04-58155C1A08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04118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D151-ED87-4D39-B521-1D39A22EECB5}"/>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EC11B0-C6BE-44E3-B85D-E819968DC50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538002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CB8A-742A-46CD-BA07-A1F1397E37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A67D1-D807-4CAE-8DC8-D8EB3A7D5F71}"/>
              </a:ext>
            </a:extLst>
          </p:cNvPr>
          <p:cNvSpPr>
            <a:spLocks noGrp="1"/>
          </p:cNvSpPr>
          <p:nvPr>
            <p:ph sz="half" idx="1"/>
          </p:nvPr>
        </p:nvSpPr>
        <p:spPr>
          <a:xfrm>
            <a:off x="1403350" y="765175"/>
            <a:ext cx="3667125" cy="5545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B12A6B-7305-44FF-8A77-CDE37911D51A}"/>
              </a:ext>
            </a:extLst>
          </p:cNvPr>
          <p:cNvSpPr>
            <a:spLocks noGrp="1"/>
          </p:cNvSpPr>
          <p:nvPr>
            <p:ph sz="half" idx="2"/>
          </p:nvPr>
        </p:nvSpPr>
        <p:spPr>
          <a:xfrm>
            <a:off x="5222875" y="765175"/>
            <a:ext cx="3668713" cy="5545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68357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8D100-69EB-49FC-BA60-A90A1C0E08FE}"/>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882AA-EEFD-4194-BF5E-0848CB96817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1B0AD9-D14E-4CC0-B87C-F5A52BD1F493}"/>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87C82D-70BB-4190-950D-00B9463EC7A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F4483-57C6-4767-B75F-92C30371BC2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68684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C7AB-51B0-4D64-8BD6-13EAA467F60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353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01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C27A-B49E-4398-B7F4-7586966F215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34E2A9-7DC1-4AE8-B254-FC703AA2502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C295164-5092-4256-ACDC-97C38A63CCA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34786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3B8F-3D05-4692-8F17-945ADC4A5CF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A2348E-C86C-49C4-A57B-09942C8AEA4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5C80C24-ADD4-41A2-B170-FB1FA022AA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2660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DF70775-7906-47B1-BD88-08A397DC2287}"/>
              </a:ext>
            </a:extLst>
          </p:cNvPr>
          <p:cNvSpPr>
            <a:spLocks noGrp="1" noChangeArrowheads="1"/>
          </p:cNvSpPr>
          <p:nvPr>
            <p:ph type="title"/>
          </p:nvPr>
        </p:nvSpPr>
        <p:spPr bwMode="auto">
          <a:xfrm>
            <a:off x="2051050" y="115888"/>
            <a:ext cx="61214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9A36219E-3DD1-48A4-8F2A-60C56509BBAE}"/>
              </a:ext>
            </a:extLst>
          </p:cNvPr>
          <p:cNvSpPr>
            <a:spLocks noGrp="1" noChangeArrowheads="1"/>
          </p:cNvSpPr>
          <p:nvPr>
            <p:ph type="body" idx="1"/>
          </p:nvPr>
        </p:nvSpPr>
        <p:spPr bwMode="auto">
          <a:xfrm>
            <a:off x="1403350" y="765175"/>
            <a:ext cx="7488238"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2800" b="1" kern="1200">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panose="020B0604020202020204" pitchFamily="34" charset="0"/>
        </a:defRPr>
      </a:lvl2pPr>
      <a:lvl3pPr algn="l" rtl="0" eaLnBrk="1" fontAlgn="base" hangingPunct="1">
        <a:spcBef>
          <a:spcPct val="0"/>
        </a:spcBef>
        <a:spcAft>
          <a:spcPct val="0"/>
        </a:spcAft>
        <a:defRPr sz="2800" b="1">
          <a:solidFill>
            <a:schemeClr val="bg1"/>
          </a:solidFill>
          <a:latin typeface="Arial" panose="020B0604020202020204" pitchFamily="34" charset="0"/>
        </a:defRPr>
      </a:lvl3pPr>
      <a:lvl4pPr algn="l" rtl="0" eaLnBrk="1" fontAlgn="base" hangingPunct="1">
        <a:spcBef>
          <a:spcPct val="0"/>
        </a:spcBef>
        <a:spcAft>
          <a:spcPct val="0"/>
        </a:spcAft>
        <a:defRPr sz="2800" b="1">
          <a:solidFill>
            <a:schemeClr val="bg1"/>
          </a:solidFill>
          <a:latin typeface="Arial" panose="020B0604020202020204" pitchFamily="34" charset="0"/>
        </a:defRPr>
      </a:lvl4pPr>
      <a:lvl5pPr algn="l" rtl="0" eaLnBrk="1" fontAlgn="base" hangingPunct="1">
        <a:spcBef>
          <a:spcPct val="0"/>
        </a:spcBef>
        <a:spcAft>
          <a:spcPct val="0"/>
        </a:spcAft>
        <a:defRPr sz="2800" b="1">
          <a:solidFill>
            <a:schemeClr val="bg1"/>
          </a:solidFill>
          <a:latin typeface="Arial" panose="020B0604020202020204" pitchFamily="34" charset="0"/>
        </a:defRPr>
      </a:lvl5pPr>
      <a:lvl6pPr marL="457200" algn="l" rtl="0" eaLnBrk="1" fontAlgn="base" hangingPunct="1">
        <a:spcBef>
          <a:spcPct val="0"/>
        </a:spcBef>
        <a:spcAft>
          <a:spcPct val="0"/>
        </a:spcAft>
        <a:defRPr sz="2800" b="1">
          <a:solidFill>
            <a:schemeClr val="bg1"/>
          </a:solidFill>
          <a:latin typeface="Arial" panose="020B0604020202020204" pitchFamily="34" charset="0"/>
        </a:defRPr>
      </a:lvl6pPr>
      <a:lvl7pPr marL="914400" algn="l" rtl="0" eaLnBrk="1" fontAlgn="base" hangingPunct="1">
        <a:spcBef>
          <a:spcPct val="0"/>
        </a:spcBef>
        <a:spcAft>
          <a:spcPct val="0"/>
        </a:spcAft>
        <a:defRPr sz="2800" b="1">
          <a:solidFill>
            <a:schemeClr val="bg1"/>
          </a:solidFill>
          <a:latin typeface="Arial" panose="020B0604020202020204" pitchFamily="34" charset="0"/>
        </a:defRPr>
      </a:lvl7pPr>
      <a:lvl8pPr marL="1371600" algn="l" rtl="0" eaLnBrk="1" fontAlgn="base" hangingPunct="1">
        <a:spcBef>
          <a:spcPct val="0"/>
        </a:spcBef>
        <a:spcAft>
          <a:spcPct val="0"/>
        </a:spcAft>
        <a:defRPr sz="2800" b="1">
          <a:solidFill>
            <a:schemeClr val="bg1"/>
          </a:solidFill>
          <a:latin typeface="Arial" panose="020B0604020202020204" pitchFamily="34" charset="0"/>
        </a:defRPr>
      </a:lvl8pPr>
      <a:lvl9pPr marL="1828800" algn="l" rtl="0" eaLnBrk="1" fontAlgn="base" hangingPunct="1">
        <a:spcBef>
          <a:spcPct val="0"/>
        </a:spcBef>
        <a:spcAft>
          <a:spcPct val="0"/>
        </a:spcAft>
        <a:defRPr sz="2800" b="1">
          <a:solidFill>
            <a:schemeClr val="bg1"/>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28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400" b="1"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F5359D5-FF5C-4BCF-A5EC-7D677A663A11}"/>
              </a:ext>
            </a:extLst>
          </p:cNvPr>
          <p:cNvSpPr>
            <a:spLocks noGrp="1" noChangeArrowheads="1"/>
          </p:cNvSpPr>
          <p:nvPr>
            <p:ph type="ctrTitle"/>
          </p:nvPr>
        </p:nvSpPr>
        <p:spPr>
          <a:xfrm>
            <a:off x="323528" y="188640"/>
            <a:ext cx="6048672" cy="2160240"/>
          </a:xfrm>
          <a:noFill/>
        </p:spPr>
        <p:txBody>
          <a:bodyPr/>
          <a:lstStyle/>
          <a:p>
            <a:r>
              <a:rPr lang="en-IN" sz="3200" dirty="0">
                <a:latin typeface="+mn-lt"/>
                <a:ea typeface="+mn-ea"/>
                <a:cs typeface="+mn-cs"/>
              </a:rPr>
              <a:t>Predicting Company Bankruptcies</a:t>
            </a:r>
            <a:endParaRPr lang="uk-UA" altLang="en-US" sz="3200" dirty="0">
              <a:latin typeface="+mn-lt"/>
              <a:ea typeface="+mn-ea"/>
              <a:cs typeface="+mn-cs"/>
            </a:endParaRPr>
          </a:p>
        </p:txBody>
      </p:sp>
      <p:sp>
        <p:nvSpPr>
          <p:cNvPr id="34819" name="Rectangle 3">
            <a:extLst>
              <a:ext uri="{FF2B5EF4-FFF2-40B4-BE49-F238E27FC236}">
                <a16:creationId xmlns:a16="http://schemas.microsoft.com/office/drawing/2014/main" id="{618E49D8-9795-4DED-8D6C-B0F6CB9C8777}"/>
              </a:ext>
            </a:extLst>
          </p:cNvPr>
          <p:cNvSpPr>
            <a:spLocks noGrp="1" noChangeArrowheads="1"/>
          </p:cNvSpPr>
          <p:nvPr>
            <p:ph type="subTitle" idx="1"/>
          </p:nvPr>
        </p:nvSpPr>
        <p:spPr>
          <a:xfrm>
            <a:off x="5724128" y="6108774"/>
            <a:ext cx="3600623" cy="433388"/>
          </a:xfrm>
        </p:spPr>
        <p:txBody>
          <a:bodyPr/>
          <a:lstStyle/>
          <a:p>
            <a:r>
              <a:rPr lang="en-IN" dirty="0"/>
              <a:t>Spinnaker Analytics</a:t>
            </a:r>
            <a:endParaRPr lang="uk-UA" altLang="en-US" dirty="0"/>
          </a:p>
        </p:txBody>
      </p:sp>
      <p:sp>
        <p:nvSpPr>
          <p:cNvPr id="2" name="TextBox 1">
            <a:extLst>
              <a:ext uri="{FF2B5EF4-FFF2-40B4-BE49-F238E27FC236}">
                <a16:creationId xmlns:a16="http://schemas.microsoft.com/office/drawing/2014/main" id="{4E9D73AF-5C92-49F9-A74B-EA5D4B0FF2CE}"/>
              </a:ext>
            </a:extLst>
          </p:cNvPr>
          <p:cNvSpPr txBox="1"/>
          <p:nvPr/>
        </p:nvSpPr>
        <p:spPr>
          <a:xfrm>
            <a:off x="4556741" y="5733256"/>
            <a:ext cx="4641237" cy="400110"/>
          </a:xfrm>
          <a:prstGeom prst="rect">
            <a:avLst/>
          </a:prstGeom>
          <a:noFill/>
        </p:spPr>
        <p:txBody>
          <a:bodyPr wrap="square" rtlCol="0">
            <a:spAutoFit/>
          </a:bodyPr>
          <a:lstStyle/>
          <a:p>
            <a:r>
              <a:rPr lang="en-IN" sz="2000" b="1" dirty="0">
                <a:solidFill>
                  <a:schemeClr val="bg1"/>
                </a:solidFill>
                <a:latin typeface="+mn-lt"/>
              </a:rPr>
              <a:t>Name – Pushpak Sanjay Shrimal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835696" y="474762"/>
            <a:ext cx="7056438" cy="723900"/>
          </a:xfrm>
        </p:spPr>
        <p:txBody>
          <a:bodyPr/>
          <a:lstStyle/>
          <a:p>
            <a:r>
              <a:rPr lang="en-US" altLang="en-US" dirty="0">
                <a:solidFill>
                  <a:schemeClr val="tx2"/>
                </a:solidFill>
              </a:rPr>
              <a:t>Exploratory Data Analysis (EDA)</a:t>
            </a:r>
            <a:br>
              <a:rPr lang="en-US" altLang="en-US" dirty="0">
                <a:solidFill>
                  <a:schemeClr val="tx2"/>
                </a:solidFill>
              </a:rPr>
            </a:br>
            <a:br>
              <a:rPr lang="en-US" altLang="en-US" dirty="0">
                <a:solidFill>
                  <a:schemeClr val="tx2"/>
                </a:solidFill>
              </a:rPr>
            </a:br>
            <a:endParaRPr lang="en-US" altLang="en-US" dirty="0">
              <a:solidFill>
                <a:schemeClr val="tx2"/>
              </a:solidFill>
            </a:endParaRP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763688" y="836712"/>
            <a:ext cx="6840760"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GB" sz="1800" dirty="0">
                <a:solidFill>
                  <a:schemeClr val="tx2"/>
                </a:solidFill>
                <a:latin typeface="+mj-lt"/>
                <a:cs typeface="Times New Roman" panose="02020603050405020304" pitchFamily="18" charset="0"/>
              </a:rPr>
              <a:t>Null Values</a:t>
            </a:r>
          </a:p>
          <a:p>
            <a:pPr marL="0" indent="0">
              <a:buNone/>
            </a:pPr>
            <a:r>
              <a:rPr lang="en-GB" sz="1800" dirty="0">
                <a:solidFill>
                  <a:schemeClr val="tx2"/>
                </a:solidFill>
                <a:latin typeface="+mj-lt"/>
                <a:cs typeface="Times New Roman" panose="02020603050405020304" pitchFamily="18" charset="0"/>
              </a:rPr>
              <a:t>                                                           Finding Duplicate data</a:t>
            </a:r>
          </a:p>
        </p:txBody>
      </p:sp>
      <p:pic>
        <p:nvPicPr>
          <p:cNvPr id="6" name="Picture 5">
            <a:extLst>
              <a:ext uri="{FF2B5EF4-FFF2-40B4-BE49-F238E27FC236}">
                <a16:creationId xmlns:a16="http://schemas.microsoft.com/office/drawing/2014/main" id="{E8D736E7-A9D7-47FF-AA75-A5A5D7090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8080" y="1340768"/>
            <a:ext cx="3351991" cy="365768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884E5D1B-FE0E-4C3B-AE63-B41993808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588100"/>
            <a:ext cx="2934109" cy="847843"/>
          </a:xfrm>
          <a:prstGeom prst="rect">
            <a:avLst/>
          </a:prstGeom>
        </p:spPr>
      </p:pic>
    </p:spTree>
    <p:extLst>
      <p:ext uri="{BB962C8B-B14F-4D97-AF65-F5344CB8AC3E}">
        <p14:creationId xmlns:p14="http://schemas.microsoft.com/office/powerpoint/2010/main" val="221790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881995" y="139292"/>
            <a:ext cx="7056438" cy="723900"/>
          </a:xfrm>
        </p:spPr>
        <p:txBody>
          <a:bodyPr/>
          <a:lstStyle/>
          <a:p>
            <a:r>
              <a:rPr lang="en-GB" dirty="0">
                <a:solidFill>
                  <a:schemeClr val="tx2"/>
                </a:solidFill>
              </a:rPr>
              <a:t>Visualizations</a:t>
            </a: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835696" y="980728"/>
            <a:ext cx="6840760"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marL="0" indent="0">
              <a:buNone/>
            </a:pPr>
            <a:r>
              <a:rPr lang="en-GB" sz="1800" dirty="0">
                <a:solidFill>
                  <a:schemeClr val="tx2"/>
                </a:solidFill>
                <a:latin typeface="+mj-lt"/>
                <a:cs typeface="Times New Roman" panose="02020603050405020304" pitchFamily="18" charset="0"/>
              </a:rPr>
              <a:t>                                                           </a:t>
            </a:r>
          </a:p>
        </p:txBody>
      </p:sp>
      <p:pic>
        <p:nvPicPr>
          <p:cNvPr id="3" name="Picture 2">
            <a:extLst>
              <a:ext uri="{FF2B5EF4-FFF2-40B4-BE49-F238E27FC236}">
                <a16:creationId xmlns:a16="http://schemas.microsoft.com/office/drawing/2014/main" id="{0E63C405-2690-4B7C-892D-76F20F073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5869" y="1018708"/>
            <a:ext cx="2881765" cy="2279113"/>
          </a:xfrm>
          <a:prstGeom prst="rect">
            <a:avLst/>
          </a:prstGeom>
        </p:spPr>
      </p:pic>
      <p:pic>
        <p:nvPicPr>
          <p:cNvPr id="5" name="Picture 4">
            <a:extLst>
              <a:ext uri="{FF2B5EF4-FFF2-40B4-BE49-F238E27FC236}">
                <a16:creationId xmlns:a16="http://schemas.microsoft.com/office/drawing/2014/main" id="{B81CF64B-B961-4378-A8B7-9E05646DC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9912" y="3768930"/>
            <a:ext cx="3142296" cy="2479992"/>
          </a:xfrm>
          <a:prstGeom prst="rect">
            <a:avLst/>
          </a:prstGeom>
        </p:spPr>
      </p:pic>
      <p:pic>
        <p:nvPicPr>
          <p:cNvPr id="2" name="Picture 1">
            <a:extLst>
              <a:ext uri="{FF2B5EF4-FFF2-40B4-BE49-F238E27FC236}">
                <a16:creationId xmlns:a16="http://schemas.microsoft.com/office/drawing/2014/main" id="{1E3BC3F5-4A26-4295-92B2-0288A9DE4B97}"/>
              </a:ext>
            </a:extLst>
          </p:cNvPr>
          <p:cNvPicPr>
            <a:picLocks noChangeAspect="1"/>
          </p:cNvPicPr>
          <p:nvPr/>
        </p:nvPicPr>
        <p:blipFill>
          <a:blip r:embed="rId5"/>
          <a:stretch>
            <a:fillRect/>
          </a:stretch>
        </p:blipFill>
        <p:spPr>
          <a:xfrm>
            <a:off x="5893334" y="902969"/>
            <a:ext cx="2783122" cy="2317093"/>
          </a:xfrm>
          <a:prstGeom prst="rect">
            <a:avLst/>
          </a:prstGeom>
        </p:spPr>
      </p:pic>
      <p:sp>
        <p:nvSpPr>
          <p:cNvPr id="4" name="TextBox 3">
            <a:extLst>
              <a:ext uri="{FF2B5EF4-FFF2-40B4-BE49-F238E27FC236}">
                <a16:creationId xmlns:a16="http://schemas.microsoft.com/office/drawing/2014/main" id="{3A9C99FF-8166-43E8-92CD-148A77070BC8}"/>
              </a:ext>
            </a:extLst>
          </p:cNvPr>
          <p:cNvSpPr txBox="1"/>
          <p:nvPr/>
        </p:nvSpPr>
        <p:spPr>
          <a:xfrm>
            <a:off x="2987824" y="3274339"/>
            <a:ext cx="1018227" cy="369332"/>
          </a:xfrm>
          <a:prstGeom prst="rect">
            <a:avLst/>
          </a:prstGeom>
          <a:noFill/>
        </p:spPr>
        <p:txBody>
          <a:bodyPr wrap="none" rtlCol="0">
            <a:spAutoFit/>
          </a:bodyPr>
          <a:lstStyle/>
          <a:p>
            <a:r>
              <a:rPr lang="en-IN" dirty="0">
                <a:solidFill>
                  <a:schemeClr val="tx2"/>
                </a:solidFill>
              </a:rPr>
              <a:t>Image 1</a:t>
            </a:r>
          </a:p>
        </p:txBody>
      </p:sp>
      <p:sp>
        <p:nvSpPr>
          <p:cNvPr id="6" name="TextBox 5">
            <a:extLst>
              <a:ext uri="{FF2B5EF4-FFF2-40B4-BE49-F238E27FC236}">
                <a16:creationId xmlns:a16="http://schemas.microsoft.com/office/drawing/2014/main" id="{665E4BC3-2E34-4E76-8374-C665E793A563}"/>
              </a:ext>
            </a:extLst>
          </p:cNvPr>
          <p:cNvSpPr txBox="1"/>
          <p:nvPr/>
        </p:nvSpPr>
        <p:spPr>
          <a:xfrm>
            <a:off x="6775781" y="3247812"/>
            <a:ext cx="1018227" cy="369332"/>
          </a:xfrm>
          <a:prstGeom prst="rect">
            <a:avLst/>
          </a:prstGeom>
          <a:noFill/>
        </p:spPr>
        <p:txBody>
          <a:bodyPr wrap="none" rtlCol="0">
            <a:spAutoFit/>
          </a:bodyPr>
          <a:lstStyle/>
          <a:p>
            <a:r>
              <a:rPr lang="en-IN" dirty="0"/>
              <a:t>Image 2</a:t>
            </a:r>
          </a:p>
        </p:txBody>
      </p:sp>
      <p:sp>
        <p:nvSpPr>
          <p:cNvPr id="7" name="TextBox 6">
            <a:extLst>
              <a:ext uri="{FF2B5EF4-FFF2-40B4-BE49-F238E27FC236}">
                <a16:creationId xmlns:a16="http://schemas.microsoft.com/office/drawing/2014/main" id="{F37196C8-1C59-41D4-8CFB-569722DC239A}"/>
              </a:ext>
            </a:extLst>
          </p:cNvPr>
          <p:cNvSpPr txBox="1"/>
          <p:nvPr/>
        </p:nvSpPr>
        <p:spPr>
          <a:xfrm>
            <a:off x="4841946" y="6311484"/>
            <a:ext cx="1018227" cy="369332"/>
          </a:xfrm>
          <a:prstGeom prst="rect">
            <a:avLst/>
          </a:prstGeom>
          <a:noFill/>
        </p:spPr>
        <p:txBody>
          <a:bodyPr wrap="none" rtlCol="0">
            <a:spAutoFit/>
          </a:bodyPr>
          <a:lstStyle/>
          <a:p>
            <a:r>
              <a:rPr lang="en-IN" dirty="0"/>
              <a:t>Image 3</a:t>
            </a:r>
          </a:p>
        </p:txBody>
      </p:sp>
    </p:spTree>
    <p:extLst>
      <p:ext uri="{BB962C8B-B14F-4D97-AF65-F5344CB8AC3E}">
        <p14:creationId xmlns:p14="http://schemas.microsoft.com/office/powerpoint/2010/main" val="362811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881995" y="139292"/>
            <a:ext cx="7056438" cy="723900"/>
          </a:xfrm>
        </p:spPr>
        <p:txBody>
          <a:bodyPr/>
          <a:lstStyle/>
          <a:p>
            <a:r>
              <a:rPr lang="en-US" dirty="0">
                <a:solidFill>
                  <a:schemeClr val="tx2"/>
                </a:solidFill>
              </a:rPr>
              <a:t>Splitting the data into X and y</a:t>
            </a: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763688" y="3429000"/>
            <a:ext cx="6840760"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marL="285750" indent="-285750" rtl="0">
              <a:buFont typeface="Arial" panose="020B0604020202020204" pitchFamily="34" charset="0"/>
              <a:buChar char="•"/>
            </a:pPr>
            <a:r>
              <a:rPr lang="en-GB" sz="1600" dirty="0">
                <a:solidFill>
                  <a:schemeClr val="tx2"/>
                </a:solidFill>
                <a:latin typeface="+mj-lt"/>
                <a:cs typeface="Times New Roman" panose="02020603050405020304" pitchFamily="18" charset="0"/>
              </a:rPr>
              <a:t> </a:t>
            </a:r>
            <a:r>
              <a:rPr lang="en-US" sz="1600" dirty="0">
                <a:solidFill>
                  <a:schemeClr val="tx2"/>
                </a:solidFill>
                <a:latin typeface="+mj-lt"/>
              </a:rPr>
              <a:t>Next, we divided the dataset into test and training sets. </a:t>
            </a:r>
          </a:p>
          <a:p>
            <a:pPr marL="285750" indent="-285750" rtl="0">
              <a:buFont typeface="Arial" panose="020B0604020202020204" pitchFamily="34" charset="0"/>
              <a:buChar char="•"/>
            </a:pPr>
            <a:endParaRPr lang="en-US" sz="1600" dirty="0">
              <a:solidFill>
                <a:schemeClr val="tx2"/>
              </a:solidFill>
              <a:latin typeface="+mj-lt"/>
            </a:endParaRPr>
          </a:p>
          <a:p>
            <a:pPr marL="285750" indent="-285750" rtl="0">
              <a:buFont typeface="Arial" panose="020B0604020202020204" pitchFamily="34" charset="0"/>
              <a:buChar char="•"/>
            </a:pPr>
            <a:r>
              <a:rPr lang="en-US" sz="1600" dirty="0">
                <a:solidFill>
                  <a:schemeClr val="tx2"/>
                </a:solidFill>
                <a:latin typeface="+mj-lt"/>
              </a:rPr>
              <a:t>We split our data 70:30, which means that 70% of it is training data and the remaining 30% is testing data. Thus, we used a test size of 0.2.</a:t>
            </a:r>
          </a:p>
          <a:p>
            <a:pPr marL="285750" indent="-285750" rtl="0">
              <a:buFont typeface="Arial" panose="020B0604020202020204" pitchFamily="34" charset="0"/>
              <a:buChar char="•"/>
            </a:pPr>
            <a:endParaRPr lang="en-US" sz="1600" dirty="0">
              <a:solidFill>
                <a:schemeClr val="tx2"/>
              </a:solidFill>
              <a:latin typeface="+mj-lt"/>
            </a:endParaRPr>
          </a:p>
          <a:p>
            <a:pPr marL="285750" indent="-285750" rtl="0">
              <a:buFont typeface="Arial" panose="020B0604020202020204" pitchFamily="34" charset="0"/>
              <a:buChar char="•"/>
            </a:pPr>
            <a:r>
              <a:rPr lang="en-US" sz="1600" dirty="0">
                <a:solidFill>
                  <a:schemeClr val="tx2"/>
                </a:solidFill>
                <a:latin typeface="+mj-lt"/>
              </a:rPr>
              <a:t>For Random State, we used 0. This ensured that our results would be consistent between runs.</a:t>
            </a:r>
          </a:p>
          <a:p>
            <a:pPr marL="285750" indent="-285750" rtl="0">
              <a:buFont typeface="Arial" panose="020B0604020202020204" pitchFamily="34" charset="0"/>
              <a:buChar char="•"/>
            </a:pPr>
            <a:endParaRPr lang="en-US" sz="1600" dirty="0">
              <a:solidFill>
                <a:schemeClr val="tx2"/>
              </a:solidFill>
              <a:latin typeface="+mj-lt"/>
            </a:endParaRPr>
          </a:p>
          <a:p>
            <a:pPr marL="285750" indent="-285750" rtl="0">
              <a:buFont typeface="Arial" panose="020B0604020202020204" pitchFamily="34" charset="0"/>
              <a:buChar char="•"/>
            </a:pPr>
            <a:r>
              <a:rPr lang="en-US" sz="1600" dirty="0">
                <a:solidFill>
                  <a:schemeClr val="tx2"/>
                </a:solidFill>
                <a:latin typeface="+mj-lt"/>
              </a:rPr>
              <a:t>To make sure that our Target Variable (y) is spread proportionately, we additionally used Stratify = y.</a:t>
            </a:r>
          </a:p>
          <a:p>
            <a:pPr marL="285750" indent="-285750" rtl="0">
              <a:buFont typeface="Arial" panose="020B0604020202020204" pitchFamily="34" charset="0"/>
              <a:buChar char="•"/>
            </a:pPr>
            <a:endParaRPr lang="en-US" sz="1600" dirty="0">
              <a:solidFill>
                <a:schemeClr val="tx2"/>
              </a:solidFill>
              <a:latin typeface="+mj-lt"/>
            </a:endParaRPr>
          </a:p>
          <a:p>
            <a:pPr marL="0" indent="0">
              <a:buNone/>
            </a:pPr>
            <a:r>
              <a:rPr lang="en-GB" sz="1600" dirty="0">
                <a:solidFill>
                  <a:schemeClr val="tx2"/>
                </a:solidFill>
                <a:latin typeface="+mj-lt"/>
                <a:cs typeface="Times New Roman" panose="02020603050405020304" pitchFamily="18" charset="0"/>
              </a:rPr>
              <a:t>              </a:t>
            </a:r>
          </a:p>
        </p:txBody>
      </p:sp>
      <p:sp>
        <p:nvSpPr>
          <p:cNvPr id="9" name="TextBox 8">
            <a:extLst>
              <a:ext uri="{FF2B5EF4-FFF2-40B4-BE49-F238E27FC236}">
                <a16:creationId xmlns:a16="http://schemas.microsoft.com/office/drawing/2014/main" id="{213433DC-0DEA-4881-8ADD-6C1D647BCFA7}"/>
              </a:ext>
            </a:extLst>
          </p:cNvPr>
          <p:cNvSpPr txBox="1"/>
          <p:nvPr/>
        </p:nvSpPr>
        <p:spPr>
          <a:xfrm>
            <a:off x="1907807" y="863192"/>
            <a:ext cx="7030625" cy="1815882"/>
          </a:xfrm>
          <a:prstGeom prst="rect">
            <a:avLst/>
          </a:prstGeom>
          <a:noFill/>
        </p:spPr>
        <p:txBody>
          <a:bodyPr wrap="square">
            <a:spAutoFit/>
          </a:bodyPr>
          <a:lstStyle/>
          <a:p>
            <a:pPr marL="285750" indent="-285750" rtl="0">
              <a:buFont typeface="Arial" panose="020B0604020202020204" pitchFamily="34" charset="0"/>
              <a:buChar char="•"/>
            </a:pPr>
            <a:r>
              <a:rPr lang="en-US" sz="1600" dirty="0">
                <a:solidFill>
                  <a:schemeClr val="tx2"/>
                </a:solidFill>
                <a:latin typeface="+mj-lt"/>
              </a:rPr>
              <a:t>In this step, we partitioned the dataset into two components: X and y.</a:t>
            </a:r>
          </a:p>
          <a:p>
            <a:pPr marL="285750" indent="-285750" rtl="0">
              <a:buFont typeface="Arial" panose="020B0604020202020204" pitchFamily="34" charset="0"/>
              <a:buChar char="•"/>
            </a:pPr>
            <a:endParaRPr lang="en-US" sz="1600" dirty="0">
              <a:solidFill>
                <a:schemeClr val="tx2"/>
              </a:solidFill>
              <a:latin typeface="+mj-lt"/>
            </a:endParaRPr>
          </a:p>
          <a:p>
            <a:pPr marL="285750" indent="-285750" rtl="0">
              <a:buFont typeface="Arial" panose="020B0604020202020204" pitchFamily="34" charset="0"/>
              <a:buChar char="•"/>
            </a:pPr>
            <a:r>
              <a:rPr lang="en-US" sz="1600" dirty="0">
                <a:solidFill>
                  <a:schemeClr val="tx2"/>
                </a:solidFill>
                <a:latin typeface="+mj-lt"/>
              </a:rPr>
              <a:t>The variable X encompasses all independent variables, representing the features that contribute to our predictions.</a:t>
            </a:r>
          </a:p>
          <a:p>
            <a:pPr marL="285750" indent="-285750" rtl="0">
              <a:buFont typeface="Arial" panose="020B0604020202020204" pitchFamily="34" charset="0"/>
              <a:buChar char="•"/>
            </a:pPr>
            <a:endParaRPr lang="en-US" sz="1600" dirty="0">
              <a:solidFill>
                <a:schemeClr val="tx2"/>
              </a:solidFill>
              <a:latin typeface="+mj-lt"/>
            </a:endParaRPr>
          </a:p>
          <a:p>
            <a:pPr marL="285750" indent="-285750" rtl="0">
              <a:buFont typeface="Arial" panose="020B0604020202020204" pitchFamily="34" charset="0"/>
              <a:buChar char="•"/>
            </a:pPr>
            <a:r>
              <a:rPr lang="en-US" sz="1600" dirty="0">
                <a:solidFill>
                  <a:schemeClr val="tx2"/>
                </a:solidFill>
                <a:latin typeface="+mj-lt"/>
              </a:rPr>
              <a:t>On the other hand, y encapsulates the dependent variable or target variable, serving as the outcome we aim to predict.</a:t>
            </a:r>
          </a:p>
        </p:txBody>
      </p:sp>
      <p:sp>
        <p:nvSpPr>
          <p:cNvPr id="11" name="TextBox 10">
            <a:extLst>
              <a:ext uri="{FF2B5EF4-FFF2-40B4-BE49-F238E27FC236}">
                <a16:creationId xmlns:a16="http://schemas.microsoft.com/office/drawing/2014/main" id="{A125A337-A2AD-4251-90FF-37CAE50A1091}"/>
              </a:ext>
            </a:extLst>
          </p:cNvPr>
          <p:cNvSpPr txBox="1"/>
          <p:nvPr/>
        </p:nvSpPr>
        <p:spPr>
          <a:xfrm>
            <a:off x="1932546" y="2903921"/>
            <a:ext cx="4572000" cy="400110"/>
          </a:xfrm>
          <a:prstGeom prst="rect">
            <a:avLst/>
          </a:prstGeom>
          <a:noFill/>
        </p:spPr>
        <p:txBody>
          <a:bodyPr wrap="square">
            <a:spAutoFit/>
          </a:bodyPr>
          <a:lstStyle/>
          <a:p>
            <a:r>
              <a:rPr lang="en-GB" sz="2000" b="1" dirty="0">
                <a:solidFill>
                  <a:schemeClr val="tx2"/>
                </a:solidFill>
                <a:latin typeface="+mj-lt"/>
              </a:rPr>
              <a:t>Train-Test Split</a:t>
            </a:r>
          </a:p>
        </p:txBody>
      </p:sp>
    </p:spTree>
    <p:extLst>
      <p:ext uri="{BB962C8B-B14F-4D97-AF65-F5344CB8AC3E}">
        <p14:creationId xmlns:p14="http://schemas.microsoft.com/office/powerpoint/2010/main" val="2791076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881995" y="139292"/>
            <a:ext cx="7056438" cy="723900"/>
          </a:xfrm>
        </p:spPr>
        <p:txBody>
          <a:bodyPr/>
          <a:lstStyle/>
          <a:p>
            <a:r>
              <a:rPr lang="en-US" dirty="0">
                <a:solidFill>
                  <a:schemeClr val="tx2"/>
                </a:solidFill>
              </a:rPr>
              <a:t>Machine Learning Algorithms</a:t>
            </a: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763688" y="692696"/>
            <a:ext cx="6840760"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This Solar Energy Production challenge is one of multiclass classification. </a:t>
            </a:r>
          </a:p>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Models used: </a:t>
            </a:r>
          </a:p>
          <a:p>
            <a:pPr marL="285750" indent="-285750" rtl="0">
              <a:buFont typeface="Arial" panose="020B0604020202020204" pitchFamily="34" charset="0"/>
              <a:buChar char="•"/>
            </a:pPr>
            <a:endParaRPr lang="en-US" sz="1200" dirty="0">
              <a:solidFill>
                <a:schemeClr val="tx2"/>
              </a:solidFill>
              <a:latin typeface="Rockwell" panose="02060603020205020403" pitchFamily="18" charset="0"/>
              <a:cs typeface="Times New Roman" panose="02020603050405020304" pitchFamily="18" charset="0"/>
            </a:endParaRPr>
          </a:p>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Linear Regression : Linear regression is a statistical technique for modeling and predicting the connection between a dependent variable and one or more independent variables by fitting a linear equation to observed data. The purpose is to determine which linear equation best describes the variance in the dependent variable as a function of the independent variables.</a:t>
            </a:r>
          </a:p>
          <a:p>
            <a:pPr marL="285750" indent="-285750" rtl="0">
              <a:buFont typeface="Arial" panose="020B0604020202020204" pitchFamily="34" charset="0"/>
              <a:buChar char="•"/>
            </a:pPr>
            <a:endParaRPr lang="en-US" sz="1200" dirty="0">
              <a:solidFill>
                <a:schemeClr val="tx2"/>
              </a:solidFill>
              <a:latin typeface="Rockwell" panose="02060603020205020403" pitchFamily="18" charset="0"/>
              <a:cs typeface="Times New Roman" panose="02020603050405020304" pitchFamily="18" charset="0"/>
            </a:endParaRPr>
          </a:p>
          <a:p>
            <a:pPr marL="285750" indent="-285750" rtl="0">
              <a:buFont typeface="Arial" panose="020B0604020202020204" pitchFamily="34" charset="0"/>
              <a:buChar char="•"/>
            </a:pPr>
            <a:r>
              <a:rPr lang="en-US" sz="1200" dirty="0" err="1">
                <a:solidFill>
                  <a:schemeClr val="tx2"/>
                </a:solidFill>
                <a:latin typeface="Rockwell" panose="02060603020205020403" pitchFamily="18" charset="0"/>
                <a:cs typeface="Times New Roman" panose="02020603050405020304" pitchFamily="18" charset="0"/>
              </a:rPr>
              <a:t>DecisionTreeRegressor</a:t>
            </a:r>
            <a:r>
              <a:rPr lang="en-US" sz="1200" dirty="0">
                <a:solidFill>
                  <a:schemeClr val="tx2"/>
                </a:solidFill>
                <a:latin typeface="Rockwell" panose="02060603020205020403" pitchFamily="18" charset="0"/>
                <a:cs typeface="Times New Roman" panose="02020603050405020304" pitchFamily="18" charset="0"/>
              </a:rPr>
              <a:t> : Decision trees use a tree structure to construct models for classification or regression. It partitions a dataset into progressively smaller subgroups and simultaneously builds a corresponding decision tree piecemeal. A tree containing decision nodes and leaf nodes is the end product.</a:t>
            </a:r>
          </a:p>
          <a:p>
            <a:pPr marL="285750" indent="-285750" rtl="0">
              <a:buFont typeface="Arial" panose="020B0604020202020204" pitchFamily="34" charset="0"/>
              <a:buChar char="•"/>
            </a:pPr>
            <a:endParaRPr lang="en-US" sz="1200" dirty="0">
              <a:solidFill>
                <a:schemeClr val="tx2"/>
              </a:solidFill>
              <a:latin typeface="Rockwell" panose="02060603020205020403" pitchFamily="18" charset="0"/>
              <a:cs typeface="Times New Roman" panose="02020603050405020304" pitchFamily="18" charset="0"/>
            </a:endParaRPr>
          </a:p>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KN-</a:t>
            </a:r>
            <a:r>
              <a:rPr lang="en-US" sz="1200" dirty="0" err="1">
                <a:solidFill>
                  <a:schemeClr val="tx2"/>
                </a:solidFill>
                <a:latin typeface="Rockwell" panose="02060603020205020403" pitchFamily="18" charset="0"/>
                <a:cs typeface="Times New Roman" panose="02020603050405020304" pitchFamily="18" charset="0"/>
              </a:rPr>
              <a:t>Neighbour</a:t>
            </a:r>
            <a:r>
              <a:rPr lang="en-US" sz="1200" dirty="0">
                <a:solidFill>
                  <a:schemeClr val="tx2"/>
                </a:solidFill>
                <a:latin typeface="Rockwell" panose="02060603020205020403" pitchFamily="18" charset="0"/>
                <a:cs typeface="Times New Roman" panose="02020603050405020304" pitchFamily="18" charset="0"/>
              </a:rPr>
              <a:t> Regressor :  A machine learning technique called the KN-</a:t>
            </a:r>
            <a:r>
              <a:rPr lang="en-US" sz="1200" dirty="0" err="1">
                <a:solidFill>
                  <a:schemeClr val="tx2"/>
                </a:solidFill>
                <a:latin typeface="Rockwell" panose="02060603020205020403" pitchFamily="18" charset="0"/>
                <a:cs typeface="Times New Roman" panose="02020603050405020304" pitchFamily="18" charset="0"/>
              </a:rPr>
              <a:t>Neighbour</a:t>
            </a:r>
            <a:r>
              <a:rPr lang="en-US" sz="1200" dirty="0">
                <a:solidFill>
                  <a:schemeClr val="tx2"/>
                </a:solidFill>
                <a:latin typeface="Rockwell" panose="02060603020205020403" pitchFamily="18" charset="0"/>
                <a:cs typeface="Times New Roman" panose="02020603050405020304" pitchFamily="18" charset="0"/>
              </a:rPr>
              <a:t> Regressor is used for regression problems. It predicts a target variable's value by averaging, or weighting, the target values of the k nearest neighbors in the future space.</a:t>
            </a:r>
          </a:p>
          <a:p>
            <a:pPr marL="285750" indent="-285750" rtl="0">
              <a:buFont typeface="Arial" panose="020B0604020202020204" pitchFamily="34" charset="0"/>
              <a:buChar char="•"/>
            </a:pPr>
            <a:endParaRPr lang="en-US" sz="1200" dirty="0">
              <a:solidFill>
                <a:schemeClr val="tx2"/>
              </a:solidFill>
              <a:latin typeface="Rockwell" panose="02060603020205020403" pitchFamily="18" charset="0"/>
              <a:cs typeface="Times New Roman" panose="02020603050405020304" pitchFamily="18" charset="0"/>
            </a:endParaRPr>
          </a:p>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Random Forest Regressor : Random Forest Regressor: Designed for regression problems, a Random Forest Regressor is an ensemble learning technique that generates numerous decision trees during training and outputs the mean of them in order to reduce overfitting and increase accuracy.</a:t>
            </a:r>
          </a:p>
          <a:p>
            <a:pPr marL="285750" indent="-285750" rtl="0">
              <a:buFont typeface="Arial" panose="020B0604020202020204" pitchFamily="34" charset="0"/>
              <a:buChar char="•"/>
            </a:pPr>
            <a:endParaRPr lang="en-US" sz="1200" dirty="0">
              <a:solidFill>
                <a:schemeClr val="tx2"/>
              </a:solidFill>
              <a:latin typeface="Rockwell" panose="02060603020205020403" pitchFamily="18" charset="0"/>
              <a:cs typeface="Times New Roman" panose="02020603050405020304" pitchFamily="18" charset="0"/>
            </a:endParaRPr>
          </a:p>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SVC : Support Vector Regression (SVR) is an extension of Support Vector Machines (SVM) that can be used to solve regression problems. It optimizes a function by finding a tube that approximates a continuous-valued function while minimizing the prediction error.</a:t>
            </a:r>
          </a:p>
          <a:p>
            <a:pPr marL="0" indent="0" rtl="0">
              <a:buNone/>
            </a:pPr>
            <a:endParaRPr lang="en-US" sz="1200" dirty="0">
              <a:solidFill>
                <a:schemeClr val="tx2"/>
              </a:solidFill>
              <a:latin typeface="Rockwell" panose="02060603020205020403" pitchFamily="18" charset="0"/>
              <a:cs typeface="Times New Roman" panose="02020603050405020304" pitchFamily="18" charset="0"/>
            </a:endParaRPr>
          </a:p>
          <a:p>
            <a:pPr marL="285750" indent="-285750" rtl="0">
              <a:buFont typeface="Arial" panose="020B0604020202020204" pitchFamily="34" charset="0"/>
              <a:buChar char="•"/>
            </a:pPr>
            <a:r>
              <a:rPr lang="en-US" sz="1200" dirty="0">
                <a:solidFill>
                  <a:schemeClr val="tx2"/>
                </a:solidFill>
                <a:latin typeface="Rockwell" panose="02060603020205020403" pitchFamily="18" charset="0"/>
                <a:cs typeface="Times New Roman" panose="02020603050405020304" pitchFamily="18" charset="0"/>
              </a:rPr>
              <a:t>ANN : A neural network is a method in artificial intelligence that teaches computers to process data in a way that is inspired by the human brain. It is a type of machine learning process, called deep learning</a:t>
            </a:r>
          </a:p>
        </p:txBody>
      </p:sp>
    </p:spTree>
    <p:extLst>
      <p:ext uri="{BB962C8B-B14F-4D97-AF65-F5344CB8AC3E}">
        <p14:creationId xmlns:p14="http://schemas.microsoft.com/office/powerpoint/2010/main" val="2865334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flipH="1">
            <a:off x="2195735" y="188640"/>
            <a:ext cx="5760640" cy="723900"/>
          </a:xfrm>
        </p:spPr>
        <p:txBody>
          <a:bodyPr/>
          <a:lstStyle/>
          <a:p>
            <a:r>
              <a:rPr lang="en-US" dirty="0">
                <a:solidFill>
                  <a:schemeClr val="tx2"/>
                </a:solidFill>
              </a:rPr>
              <a:t>Results</a:t>
            </a:r>
          </a:p>
        </p:txBody>
      </p:sp>
      <p:pic>
        <p:nvPicPr>
          <p:cNvPr id="3" name="Picture 2">
            <a:extLst>
              <a:ext uri="{FF2B5EF4-FFF2-40B4-BE49-F238E27FC236}">
                <a16:creationId xmlns:a16="http://schemas.microsoft.com/office/drawing/2014/main" id="{861C86A9-70EA-4ECF-990E-B0A89CDB4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422" y="1335471"/>
            <a:ext cx="2366373" cy="1373449"/>
          </a:xfrm>
          <a:prstGeom prst="rect">
            <a:avLst/>
          </a:prstGeom>
        </p:spPr>
      </p:pic>
      <p:sp>
        <p:nvSpPr>
          <p:cNvPr id="4" name="TextBox 3">
            <a:extLst>
              <a:ext uri="{FF2B5EF4-FFF2-40B4-BE49-F238E27FC236}">
                <a16:creationId xmlns:a16="http://schemas.microsoft.com/office/drawing/2014/main" id="{EB2E46EF-1725-484B-985A-1C66846D50BF}"/>
              </a:ext>
            </a:extLst>
          </p:cNvPr>
          <p:cNvSpPr txBox="1"/>
          <p:nvPr/>
        </p:nvSpPr>
        <p:spPr>
          <a:xfrm>
            <a:off x="1940828" y="958185"/>
            <a:ext cx="2016225" cy="338554"/>
          </a:xfrm>
          <a:prstGeom prst="rect">
            <a:avLst/>
          </a:prstGeom>
          <a:noFill/>
        </p:spPr>
        <p:txBody>
          <a:bodyPr wrap="square" rtlCol="0">
            <a:spAutoFit/>
          </a:bodyPr>
          <a:lstStyle/>
          <a:p>
            <a:r>
              <a:rPr lang="en-GB" sz="1600" dirty="0">
                <a:latin typeface="+mj-lt"/>
              </a:rPr>
              <a:t>Linear Regression</a:t>
            </a:r>
            <a:endParaRPr lang="en-IN" sz="1600" dirty="0">
              <a:latin typeface="+mj-lt"/>
            </a:endParaRPr>
          </a:p>
        </p:txBody>
      </p:sp>
      <p:pic>
        <p:nvPicPr>
          <p:cNvPr id="6" name="Picture 5">
            <a:extLst>
              <a:ext uri="{FF2B5EF4-FFF2-40B4-BE49-F238E27FC236}">
                <a16:creationId xmlns:a16="http://schemas.microsoft.com/office/drawing/2014/main" id="{1DAF08A0-EE12-45CC-AC4E-8F738AA14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6826" y="3269620"/>
            <a:ext cx="2562035" cy="1561232"/>
          </a:xfrm>
          <a:prstGeom prst="rect">
            <a:avLst/>
          </a:prstGeom>
        </p:spPr>
      </p:pic>
      <p:sp>
        <p:nvSpPr>
          <p:cNvPr id="8" name="TextBox 7">
            <a:extLst>
              <a:ext uri="{FF2B5EF4-FFF2-40B4-BE49-F238E27FC236}">
                <a16:creationId xmlns:a16="http://schemas.microsoft.com/office/drawing/2014/main" id="{5B2D248F-E1A5-4C02-B877-4B7FC90ECDA9}"/>
              </a:ext>
            </a:extLst>
          </p:cNvPr>
          <p:cNvSpPr txBox="1"/>
          <p:nvPr/>
        </p:nvSpPr>
        <p:spPr>
          <a:xfrm>
            <a:off x="1958257" y="2900282"/>
            <a:ext cx="2592287" cy="323165"/>
          </a:xfrm>
          <a:prstGeom prst="rect">
            <a:avLst/>
          </a:prstGeom>
          <a:noFill/>
        </p:spPr>
        <p:txBody>
          <a:bodyPr wrap="square" rtlCol="0">
            <a:spAutoFit/>
          </a:bodyPr>
          <a:lstStyle/>
          <a:p>
            <a:r>
              <a:rPr lang="en-GB" sz="1500" dirty="0">
                <a:solidFill>
                  <a:schemeClr val="tx2"/>
                </a:solidFill>
                <a:latin typeface="+mj-lt"/>
              </a:rPr>
              <a:t>KN-Neighbour Regressor</a:t>
            </a:r>
            <a:endParaRPr lang="en-IN" sz="1500" dirty="0">
              <a:solidFill>
                <a:schemeClr val="tx2"/>
              </a:solidFill>
              <a:latin typeface="+mj-lt"/>
            </a:endParaRPr>
          </a:p>
        </p:txBody>
      </p:sp>
      <p:pic>
        <p:nvPicPr>
          <p:cNvPr id="10" name="Picture 9">
            <a:extLst>
              <a:ext uri="{FF2B5EF4-FFF2-40B4-BE49-F238E27FC236}">
                <a16:creationId xmlns:a16="http://schemas.microsoft.com/office/drawing/2014/main" id="{5D66488D-503B-4773-AE28-F0BE248CE4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97445" y="1330534"/>
            <a:ext cx="2376264" cy="1326718"/>
          </a:xfrm>
          <a:prstGeom prst="rect">
            <a:avLst/>
          </a:prstGeom>
        </p:spPr>
      </p:pic>
      <p:sp>
        <p:nvSpPr>
          <p:cNvPr id="11" name="TextBox 10">
            <a:extLst>
              <a:ext uri="{FF2B5EF4-FFF2-40B4-BE49-F238E27FC236}">
                <a16:creationId xmlns:a16="http://schemas.microsoft.com/office/drawing/2014/main" id="{F9C2AC64-51AC-4882-A076-5847B6196CF6}"/>
              </a:ext>
            </a:extLst>
          </p:cNvPr>
          <p:cNvSpPr txBox="1"/>
          <p:nvPr/>
        </p:nvSpPr>
        <p:spPr>
          <a:xfrm>
            <a:off x="5969672" y="771659"/>
            <a:ext cx="2376264" cy="553998"/>
          </a:xfrm>
          <a:prstGeom prst="rect">
            <a:avLst/>
          </a:prstGeom>
          <a:noFill/>
        </p:spPr>
        <p:txBody>
          <a:bodyPr wrap="square" rtlCol="0">
            <a:spAutoFit/>
          </a:bodyPr>
          <a:lstStyle/>
          <a:p>
            <a:endParaRPr lang="en-IN" sz="1500" dirty="0">
              <a:solidFill>
                <a:schemeClr val="tx2"/>
              </a:solidFill>
            </a:endParaRPr>
          </a:p>
          <a:p>
            <a:r>
              <a:rPr lang="en-IN" sz="1500" dirty="0" err="1">
                <a:solidFill>
                  <a:schemeClr val="tx2"/>
                </a:solidFill>
              </a:rPr>
              <a:t>DecisionTreeRegressor</a:t>
            </a:r>
            <a:r>
              <a:rPr lang="en-IN" sz="1500" dirty="0">
                <a:solidFill>
                  <a:schemeClr val="tx2"/>
                </a:solidFill>
              </a:rPr>
              <a:t> </a:t>
            </a:r>
          </a:p>
        </p:txBody>
      </p:sp>
      <p:pic>
        <p:nvPicPr>
          <p:cNvPr id="13" name="Picture 12">
            <a:extLst>
              <a:ext uri="{FF2B5EF4-FFF2-40B4-BE49-F238E27FC236}">
                <a16:creationId xmlns:a16="http://schemas.microsoft.com/office/drawing/2014/main" id="{B76790D0-CBE1-4FAB-9C5D-1B76DE6F23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7445" y="3235753"/>
            <a:ext cx="2562035" cy="1552517"/>
          </a:xfrm>
          <a:prstGeom prst="rect">
            <a:avLst/>
          </a:prstGeom>
        </p:spPr>
      </p:pic>
      <p:sp>
        <p:nvSpPr>
          <p:cNvPr id="14" name="TextBox 13">
            <a:extLst>
              <a:ext uri="{FF2B5EF4-FFF2-40B4-BE49-F238E27FC236}">
                <a16:creationId xmlns:a16="http://schemas.microsoft.com/office/drawing/2014/main" id="{6FDFF213-ADF0-4399-B600-6EBA4027BC88}"/>
              </a:ext>
            </a:extLst>
          </p:cNvPr>
          <p:cNvSpPr txBox="1"/>
          <p:nvPr/>
        </p:nvSpPr>
        <p:spPr>
          <a:xfrm>
            <a:off x="6090330" y="2864514"/>
            <a:ext cx="2376264" cy="338554"/>
          </a:xfrm>
          <a:prstGeom prst="rect">
            <a:avLst/>
          </a:prstGeom>
          <a:noFill/>
        </p:spPr>
        <p:txBody>
          <a:bodyPr wrap="square" rtlCol="0">
            <a:spAutoFit/>
          </a:bodyPr>
          <a:lstStyle/>
          <a:p>
            <a:r>
              <a:rPr lang="en-IN" sz="1600" dirty="0" err="1">
                <a:solidFill>
                  <a:schemeClr val="tx2"/>
                </a:solidFill>
              </a:rPr>
              <a:t>RandomForestClassifier</a:t>
            </a:r>
            <a:endParaRPr lang="en-IN" sz="1600" dirty="0">
              <a:solidFill>
                <a:schemeClr val="tx2"/>
              </a:solidFill>
            </a:endParaRPr>
          </a:p>
        </p:txBody>
      </p:sp>
      <p:pic>
        <p:nvPicPr>
          <p:cNvPr id="16" name="Picture 15">
            <a:extLst>
              <a:ext uri="{FF2B5EF4-FFF2-40B4-BE49-F238E27FC236}">
                <a16:creationId xmlns:a16="http://schemas.microsoft.com/office/drawing/2014/main" id="{2E751759-3DEF-4343-B283-CCD24F928C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67099" y="5319544"/>
            <a:ext cx="2672417" cy="1471448"/>
          </a:xfrm>
          <a:prstGeom prst="rect">
            <a:avLst/>
          </a:prstGeom>
        </p:spPr>
      </p:pic>
      <p:sp>
        <p:nvSpPr>
          <p:cNvPr id="17" name="TextBox 16">
            <a:extLst>
              <a:ext uri="{FF2B5EF4-FFF2-40B4-BE49-F238E27FC236}">
                <a16:creationId xmlns:a16="http://schemas.microsoft.com/office/drawing/2014/main" id="{9FE1816F-F145-4D48-9D52-C5F8058D8C8B}"/>
              </a:ext>
            </a:extLst>
          </p:cNvPr>
          <p:cNvSpPr txBox="1"/>
          <p:nvPr/>
        </p:nvSpPr>
        <p:spPr>
          <a:xfrm>
            <a:off x="2032899" y="4948033"/>
            <a:ext cx="1108709" cy="338554"/>
          </a:xfrm>
          <a:prstGeom prst="rect">
            <a:avLst/>
          </a:prstGeom>
          <a:noFill/>
        </p:spPr>
        <p:txBody>
          <a:bodyPr wrap="square" rtlCol="0">
            <a:spAutoFit/>
          </a:bodyPr>
          <a:lstStyle/>
          <a:p>
            <a:r>
              <a:rPr lang="en-IN" sz="1600" dirty="0"/>
              <a:t>SVC</a:t>
            </a:r>
          </a:p>
        </p:txBody>
      </p:sp>
      <p:pic>
        <p:nvPicPr>
          <p:cNvPr id="19" name="Picture 18">
            <a:extLst>
              <a:ext uri="{FF2B5EF4-FFF2-40B4-BE49-F238E27FC236}">
                <a16:creationId xmlns:a16="http://schemas.microsoft.com/office/drawing/2014/main" id="{B0FA4139-97B1-4E75-A033-9A4BDF3E2E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2279" y="5320949"/>
            <a:ext cx="2798020" cy="1471448"/>
          </a:xfrm>
          <a:prstGeom prst="rect">
            <a:avLst/>
          </a:prstGeom>
        </p:spPr>
      </p:pic>
      <p:sp>
        <p:nvSpPr>
          <p:cNvPr id="20" name="TextBox 19">
            <a:extLst>
              <a:ext uri="{FF2B5EF4-FFF2-40B4-BE49-F238E27FC236}">
                <a16:creationId xmlns:a16="http://schemas.microsoft.com/office/drawing/2014/main" id="{9F176401-6302-44AB-A77F-08DDC8883228}"/>
              </a:ext>
            </a:extLst>
          </p:cNvPr>
          <p:cNvSpPr txBox="1"/>
          <p:nvPr/>
        </p:nvSpPr>
        <p:spPr>
          <a:xfrm>
            <a:off x="6141461" y="4942100"/>
            <a:ext cx="2088232" cy="338554"/>
          </a:xfrm>
          <a:prstGeom prst="rect">
            <a:avLst/>
          </a:prstGeom>
          <a:noFill/>
        </p:spPr>
        <p:txBody>
          <a:bodyPr wrap="square" rtlCol="0">
            <a:spAutoFit/>
          </a:bodyPr>
          <a:lstStyle/>
          <a:p>
            <a:r>
              <a:rPr lang="en-IN" sz="1600" dirty="0">
                <a:solidFill>
                  <a:schemeClr val="tx2"/>
                </a:solidFill>
              </a:rPr>
              <a:t>ANN</a:t>
            </a:r>
          </a:p>
        </p:txBody>
      </p:sp>
    </p:spTree>
    <p:extLst>
      <p:ext uri="{BB962C8B-B14F-4D97-AF65-F5344CB8AC3E}">
        <p14:creationId xmlns:p14="http://schemas.microsoft.com/office/powerpoint/2010/main" val="318014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5A4C-0A4F-4D41-B633-2D9DA1A7D31E}"/>
              </a:ext>
            </a:extLst>
          </p:cNvPr>
          <p:cNvSpPr>
            <a:spLocks noGrp="1"/>
          </p:cNvSpPr>
          <p:nvPr>
            <p:ph type="title"/>
          </p:nvPr>
        </p:nvSpPr>
        <p:spPr>
          <a:xfrm>
            <a:off x="1865867" y="404664"/>
            <a:ext cx="6121400" cy="508000"/>
          </a:xfrm>
        </p:spPr>
        <p:txBody>
          <a:bodyPr/>
          <a:lstStyle/>
          <a:p>
            <a:r>
              <a:rPr lang="en-IN" dirty="0">
                <a:solidFill>
                  <a:schemeClr val="tx2"/>
                </a:solidFill>
              </a:rPr>
              <a:t>RESULTS</a:t>
            </a:r>
          </a:p>
        </p:txBody>
      </p:sp>
      <p:pic>
        <p:nvPicPr>
          <p:cNvPr id="7" name="Picture 6">
            <a:extLst>
              <a:ext uri="{FF2B5EF4-FFF2-40B4-BE49-F238E27FC236}">
                <a16:creationId xmlns:a16="http://schemas.microsoft.com/office/drawing/2014/main" id="{2661FC11-A796-401C-8157-A10A10B43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867" y="1124744"/>
            <a:ext cx="7056784" cy="4176464"/>
          </a:xfrm>
          <a:prstGeom prst="rect">
            <a:avLst/>
          </a:prstGeom>
        </p:spPr>
      </p:pic>
    </p:spTree>
    <p:extLst>
      <p:ext uri="{BB962C8B-B14F-4D97-AF65-F5344CB8AC3E}">
        <p14:creationId xmlns:p14="http://schemas.microsoft.com/office/powerpoint/2010/main" val="3792588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5A4C-0A4F-4D41-B633-2D9DA1A7D31E}"/>
              </a:ext>
            </a:extLst>
          </p:cNvPr>
          <p:cNvSpPr>
            <a:spLocks noGrp="1"/>
          </p:cNvSpPr>
          <p:nvPr>
            <p:ph type="title"/>
          </p:nvPr>
        </p:nvSpPr>
        <p:spPr>
          <a:xfrm>
            <a:off x="1865867" y="404664"/>
            <a:ext cx="6121400" cy="508000"/>
          </a:xfrm>
        </p:spPr>
        <p:txBody>
          <a:bodyPr/>
          <a:lstStyle/>
          <a:p>
            <a:r>
              <a:rPr lang="en-IN" dirty="0">
                <a:solidFill>
                  <a:schemeClr val="tx2"/>
                </a:solidFill>
              </a:rPr>
              <a:t>Conclusion</a:t>
            </a:r>
          </a:p>
        </p:txBody>
      </p:sp>
      <p:sp>
        <p:nvSpPr>
          <p:cNvPr id="8" name="TextBox 7">
            <a:extLst>
              <a:ext uri="{FF2B5EF4-FFF2-40B4-BE49-F238E27FC236}">
                <a16:creationId xmlns:a16="http://schemas.microsoft.com/office/drawing/2014/main" id="{A4931B79-9DFD-4285-85AE-565A1E14A75F}"/>
              </a:ext>
            </a:extLst>
          </p:cNvPr>
          <p:cNvSpPr txBox="1"/>
          <p:nvPr/>
        </p:nvSpPr>
        <p:spPr>
          <a:xfrm>
            <a:off x="1900808" y="836712"/>
            <a:ext cx="6991672" cy="6678751"/>
          </a:xfrm>
          <a:prstGeom prst="rect">
            <a:avLst/>
          </a:prstGeom>
          <a:noFill/>
        </p:spPr>
        <p:txBody>
          <a:bodyPr wrap="square">
            <a:spAutoFit/>
          </a:bodyPr>
          <a:lstStyle/>
          <a:p>
            <a:r>
              <a:rPr lang="en-IN" sz="1400" dirty="0">
                <a:solidFill>
                  <a:schemeClr val="tx2"/>
                </a:solidFill>
              </a:rPr>
              <a:t>Corporate default forecasts are utilized in a variety of economic areas. Corporations can use prediction models to assess their existing situation and develop strategy. Executives may improve their organizations' stability by monitoring key parameters that determine a company's default risk. Investors can enhance their portfolios and strategies by assessing the company's chance of default. Governments can also use corporate default projections to develop macroprudential policies and strengthen relevant financial laws. In these ways, default prediction models aid in the design and improvement of financial systems. Corporate default projections, which use machine learning algorithms and statistical models, are also at the forefront of modern financial engineering. The current global financial crisis, as well as a rise in credit risk, have underlined the sector's importance.</a:t>
            </a:r>
          </a:p>
          <a:p>
            <a:endParaRPr lang="en-IN" sz="1400" dirty="0">
              <a:solidFill>
                <a:schemeClr val="tx2"/>
              </a:solidFill>
            </a:endParaRPr>
          </a:p>
          <a:p>
            <a:r>
              <a:rPr lang="en-IN" sz="1400" dirty="0">
                <a:solidFill>
                  <a:schemeClr val="tx2"/>
                </a:solidFill>
              </a:rPr>
              <a:t>Because of their importance, corporate default predictions have been widely </a:t>
            </a:r>
            <a:r>
              <a:rPr lang="en-IN" sz="1400" dirty="0" err="1">
                <a:solidFill>
                  <a:schemeClr val="tx2"/>
                </a:solidFill>
              </a:rPr>
              <a:t>studied.In</a:t>
            </a:r>
            <a:r>
              <a:rPr lang="en-IN" sz="1400" dirty="0">
                <a:solidFill>
                  <a:schemeClr val="tx2"/>
                </a:solidFill>
              </a:rPr>
              <a:t> this analysis, some important results were found as follows:</a:t>
            </a:r>
          </a:p>
          <a:p>
            <a:endParaRPr lang="en-IN" sz="1400" dirty="0">
              <a:solidFill>
                <a:schemeClr val="tx2"/>
              </a:solidFill>
            </a:endParaRPr>
          </a:p>
          <a:p>
            <a:r>
              <a:rPr lang="en-IN" sz="1400" dirty="0">
                <a:solidFill>
                  <a:schemeClr val="tx2"/>
                </a:solidFill>
              </a:rPr>
              <a:t>The topic uses Machine Learning models to come up with the best model for predicting bankruptcy at companies.</a:t>
            </a:r>
          </a:p>
          <a:p>
            <a:r>
              <a:rPr lang="en-US" sz="1400" dirty="0">
                <a:solidFill>
                  <a:schemeClr val="tx2"/>
                </a:solidFill>
              </a:rPr>
              <a:t>The best model given is the Logistic Regression Model.</a:t>
            </a:r>
          </a:p>
          <a:p>
            <a:endParaRPr lang="en-US" sz="1400" dirty="0">
              <a:solidFill>
                <a:schemeClr val="tx2"/>
              </a:solidFill>
            </a:endParaRPr>
          </a:p>
          <a:p>
            <a:r>
              <a:rPr lang="en-US" sz="1200" dirty="0">
                <a:solidFill>
                  <a:schemeClr val="tx2"/>
                </a:solidFill>
              </a:rPr>
              <a:t>The accuracy of the built model is 97.21%. ROC is very high (</a:t>
            </a:r>
            <a:r>
              <a:rPr lang="en-US" sz="1200" dirty="0" err="1">
                <a:solidFill>
                  <a:schemeClr val="tx2"/>
                </a:solidFill>
              </a:rPr>
              <a:t>auc</a:t>
            </a:r>
            <a:r>
              <a:rPr lang="en-US" sz="1200" dirty="0">
                <a:solidFill>
                  <a:schemeClr val="tx2"/>
                </a:solidFill>
              </a:rPr>
              <a:t> = 92.6%).</a:t>
            </a:r>
          </a:p>
          <a:p>
            <a:endParaRPr lang="en-US" sz="1200" dirty="0">
              <a:solidFill>
                <a:schemeClr val="tx2"/>
              </a:solidFill>
            </a:endParaRPr>
          </a:p>
          <a:p>
            <a:r>
              <a:rPr lang="en-US" sz="1200" dirty="0">
                <a:solidFill>
                  <a:schemeClr val="tx2"/>
                </a:solidFill>
              </a:rPr>
              <a:t>In addition, the top 10 features that have a major impact on Bankruptcy include:</a:t>
            </a:r>
          </a:p>
          <a:p>
            <a:endParaRPr lang="en-US" sz="1200" dirty="0">
              <a:solidFill>
                <a:schemeClr val="tx2"/>
              </a:solidFill>
            </a:endParaRPr>
          </a:p>
          <a:p>
            <a:r>
              <a:rPr lang="en-US" sz="1200" dirty="0">
                <a:solidFill>
                  <a:schemeClr val="tx2"/>
                </a:solidFill>
              </a:rPr>
              <a:t>Continuous interest rate (after tax),</a:t>
            </a:r>
          </a:p>
          <a:p>
            <a:endParaRPr lang="en-US" sz="1200" dirty="0">
              <a:solidFill>
                <a:schemeClr val="tx2"/>
              </a:solidFill>
            </a:endParaRPr>
          </a:p>
          <a:p>
            <a:r>
              <a:rPr lang="en-US" sz="1200" dirty="0">
                <a:solidFill>
                  <a:schemeClr val="tx2"/>
                </a:solidFill>
              </a:rPr>
              <a:t>Persistent EPS in the Last Four Seasons</a:t>
            </a:r>
          </a:p>
          <a:p>
            <a:endParaRPr lang="en-US" sz="1200" dirty="0">
              <a:solidFill>
                <a:schemeClr val="tx2"/>
              </a:solidFill>
            </a:endParaRPr>
          </a:p>
          <a:p>
            <a:r>
              <a:rPr lang="en-US" sz="1200" dirty="0">
                <a:solidFill>
                  <a:schemeClr val="tx2"/>
                </a:solidFill>
              </a:rPr>
              <a:t>Per Share Net profit before tax (Yuan ¥)</a:t>
            </a:r>
          </a:p>
          <a:p>
            <a:endParaRPr lang="en-US" sz="1200" dirty="0">
              <a:solidFill>
                <a:schemeClr val="tx2"/>
              </a:solidFill>
            </a:endParaRPr>
          </a:p>
          <a:p>
            <a:endParaRPr lang="en-IN" sz="1400" dirty="0">
              <a:solidFill>
                <a:schemeClr val="tx2"/>
              </a:solidFill>
            </a:endParaRPr>
          </a:p>
          <a:p>
            <a:endParaRPr lang="en-IN" sz="1400" dirty="0">
              <a:solidFill>
                <a:schemeClr val="tx2"/>
              </a:solidFill>
            </a:endParaRPr>
          </a:p>
          <a:p>
            <a:endParaRPr lang="en-IN" sz="1400" dirty="0">
              <a:solidFill>
                <a:schemeClr val="tx2"/>
              </a:solidFill>
            </a:endParaRPr>
          </a:p>
        </p:txBody>
      </p:sp>
    </p:spTree>
    <p:extLst>
      <p:ext uri="{BB962C8B-B14F-4D97-AF65-F5344CB8AC3E}">
        <p14:creationId xmlns:p14="http://schemas.microsoft.com/office/powerpoint/2010/main" val="160353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5A4C-0A4F-4D41-B633-2D9DA1A7D31E}"/>
              </a:ext>
            </a:extLst>
          </p:cNvPr>
          <p:cNvSpPr>
            <a:spLocks noGrp="1"/>
          </p:cNvSpPr>
          <p:nvPr>
            <p:ph type="title"/>
          </p:nvPr>
        </p:nvSpPr>
        <p:spPr>
          <a:xfrm>
            <a:off x="1865867" y="404664"/>
            <a:ext cx="6121400" cy="508000"/>
          </a:xfrm>
        </p:spPr>
        <p:txBody>
          <a:bodyPr/>
          <a:lstStyle/>
          <a:p>
            <a:r>
              <a:rPr lang="en-IN" dirty="0">
                <a:solidFill>
                  <a:schemeClr val="tx2"/>
                </a:solidFill>
              </a:rPr>
              <a:t>Conclusion</a:t>
            </a:r>
          </a:p>
        </p:txBody>
      </p:sp>
      <p:sp>
        <p:nvSpPr>
          <p:cNvPr id="5" name="TextBox 4">
            <a:extLst>
              <a:ext uri="{FF2B5EF4-FFF2-40B4-BE49-F238E27FC236}">
                <a16:creationId xmlns:a16="http://schemas.microsoft.com/office/drawing/2014/main" id="{3FA32F50-6B59-42B1-921A-DAE1490691F8}"/>
              </a:ext>
            </a:extLst>
          </p:cNvPr>
          <p:cNvSpPr txBox="1"/>
          <p:nvPr/>
        </p:nvSpPr>
        <p:spPr>
          <a:xfrm>
            <a:off x="1979712" y="980728"/>
            <a:ext cx="5071451" cy="2016224"/>
          </a:xfrm>
          <a:prstGeom prst="rect">
            <a:avLst/>
          </a:prstGeom>
          <a:noFill/>
        </p:spPr>
        <p:txBody>
          <a:bodyPr wrap="square" numCol="2">
            <a:spAutoFit/>
          </a:bodyPr>
          <a:lstStyle/>
          <a:p>
            <a:r>
              <a:rPr lang="en-US" sz="1400" dirty="0">
                <a:solidFill>
                  <a:schemeClr val="tx2"/>
                </a:solidFill>
              </a:rPr>
              <a:t>Debt ratio %</a:t>
            </a:r>
          </a:p>
          <a:p>
            <a:endParaRPr lang="en-US" sz="1400" dirty="0">
              <a:solidFill>
                <a:schemeClr val="tx2"/>
              </a:solidFill>
            </a:endParaRPr>
          </a:p>
          <a:p>
            <a:r>
              <a:rPr lang="en-US" sz="1400" dirty="0">
                <a:solidFill>
                  <a:schemeClr val="tx2"/>
                </a:solidFill>
              </a:rPr>
              <a:t>Net worth/Assets</a:t>
            </a:r>
          </a:p>
          <a:p>
            <a:endParaRPr lang="en-US" sz="1400" dirty="0">
              <a:solidFill>
                <a:schemeClr val="tx2"/>
              </a:solidFill>
            </a:endParaRPr>
          </a:p>
          <a:p>
            <a:r>
              <a:rPr lang="en-US" sz="1400" dirty="0">
                <a:solidFill>
                  <a:schemeClr val="tx2"/>
                </a:solidFill>
              </a:rPr>
              <a:t>Borrowing dependence</a:t>
            </a:r>
          </a:p>
          <a:p>
            <a:endParaRPr lang="en-US" sz="1400" dirty="0">
              <a:solidFill>
                <a:schemeClr val="tx2"/>
              </a:solidFill>
            </a:endParaRPr>
          </a:p>
          <a:p>
            <a:r>
              <a:rPr lang="en-US" sz="1400" dirty="0">
                <a:solidFill>
                  <a:schemeClr val="tx2"/>
                </a:solidFill>
              </a:rPr>
              <a:t>Net profit before tax/Paid-in capital</a:t>
            </a:r>
          </a:p>
          <a:p>
            <a:endParaRPr lang="en-US" sz="1400" dirty="0">
              <a:solidFill>
                <a:schemeClr val="tx2"/>
              </a:solidFill>
            </a:endParaRPr>
          </a:p>
          <a:p>
            <a:r>
              <a:rPr lang="en-US" sz="1400" dirty="0">
                <a:solidFill>
                  <a:schemeClr val="tx2"/>
                </a:solidFill>
              </a:rPr>
              <a:t>Net Income to Total Assets</a:t>
            </a:r>
          </a:p>
          <a:p>
            <a:endParaRPr lang="en-US" sz="1400" dirty="0">
              <a:solidFill>
                <a:schemeClr val="tx2"/>
              </a:solidFill>
            </a:endParaRPr>
          </a:p>
          <a:p>
            <a:r>
              <a:rPr lang="en-US" sz="1400" dirty="0">
                <a:solidFill>
                  <a:schemeClr val="tx2"/>
                </a:solidFill>
              </a:rPr>
              <a:t>Net Income to Stockholder's Equity</a:t>
            </a:r>
          </a:p>
          <a:p>
            <a:endParaRPr lang="en-US" sz="1400" dirty="0">
              <a:solidFill>
                <a:schemeClr val="tx2"/>
              </a:solidFill>
            </a:endParaRPr>
          </a:p>
          <a:p>
            <a:r>
              <a:rPr lang="en-US" sz="1400" dirty="0">
                <a:solidFill>
                  <a:schemeClr val="tx2"/>
                </a:solidFill>
              </a:rPr>
              <a:t>Equity to Liability</a:t>
            </a:r>
          </a:p>
        </p:txBody>
      </p:sp>
      <p:sp>
        <p:nvSpPr>
          <p:cNvPr id="4" name="TextBox 3">
            <a:extLst>
              <a:ext uri="{FF2B5EF4-FFF2-40B4-BE49-F238E27FC236}">
                <a16:creationId xmlns:a16="http://schemas.microsoft.com/office/drawing/2014/main" id="{D1EE16B5-8026-45C0-BACE-7BCF45C0B4B0}"/>
              </a:ext>
            </a:extLst>
          </p:cNvPr>
          <p:cNvSpPr txBox="1"/>
          <p:nvPr/>
        </p:nvSpPr>
        <p:spPr>
          <a:xfrm>
            <a:off x="1968211" y="3020355"/>
            <a:ext cx="6840760" cy="2031325"/>
          </a:xfrm>
          <a:prstGeom prst="rect">
            <a:avLst/>
          </a:prstGeom>
          <a:noFill/>
        </p:spPr>
        <p:txBody>
          <a:bodyPr wrap="square" rtlCol="0">
            <a:spAutoFit/>
          </a:bodyPr>
          <a:lstStyle/>
          <a:p>
            <a:r>
              <a:rPr lang="en-US" sz="1400" dirty="0">
                <a:solidFill>
                  <a:schemeClr val="tx2"/>
                </a:solidFill>
              </a:rPr>
              <a:t>In short, building a model to predict default risk (or bankruptcy risk) is very important for every business. Therefore, when undertaking corporate default forecasting, it is necessary to choose an appropriate method that can provide appropriate information for forecasting purposes, which requires a thorough understanding of the appropriate use of each method.</a:t>
            </a:r>
          </a:p>
          <a:p>
            <a:endParaRPr lang="en-US" sz="1400" dirty="0">
              <a:solidFill>
                <a:schemeClr val="tx2"/>
              </a:solidFill>
            </a:endParaRPr>
          </a:p>
          <a:p>
            <a:r>
              <a:rPr lang="en-US" sz="1400" dirty="0">
                <a:solidFill>
                  <a:schemeClr val="tx2"/>
                </a:solidFill>
              </a:rPr>
              <a:t>In the future, it is possible to combine other Machine Learning models such as Gradient Boosted Tree, , GBM to create a model with higher accuracy.</a:t>
            </a:r>
          </a:p>
          <a:p>
            <a:endParaRPr lang="en-IN" sz="1400" dirty="0">
              <a:solidFill>
                <a:schemeClr val="tx2"/>
              </a:solidFill>
            </a:endParaRPr>
          </a:p>
        </p:txBody>
      </p:sp>
    </p:spTree>
    <p:extLst>
      <p:ext uri="{BB962C8B-B14F-4D97-AF65-F5344CB8AC3E}">
        <p14:creationId xmlns:p14="http://schemas.microsoft.com/office/powerpoint/2010/main" val="3853351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5A4C-0A4F-4D41-B633-2D9DA1A7D31E}"/>
              </a:ext>
            </a:extLst>
          </p:cNvPr>
          <p:cNvSpPr>
            <a:spLocks noGrp="1"/>
          </p:cNvSpPr>
          <p:nvPr>
            <p:ph type="title"/>
          </p:nvPr>
        </p:nvSpPr>
        <p:spPr>
          <a:xfrm>
            <a:off x="1865867" y="404664"/>
            <a:ext cx="6121400" cy="508000"/>
          </a:xfrm>
        </p:spPr>
        <p:txBody>
          <a:bodyPr/>
          <a:lstStyle/>
          <a:p>
            <a:r>
              <a:rPr lang="en-IN" dirty="0">
                <a:solidFill>
                  <a:schemeClr val="tx2"/>
                </a:solidFill>
              </a:rPr>
              <a:t>Q&amp;A</a:t>
            </a:r>
          </a:p>
        </p:txBody>
      </p:sp>
      <p:sp>
        <p:nvSpPr>
          <p:cNvPr id="5" name="TextBox 4">
            <a:extLst>
              <a:ext uri="{FF2B5EF4-FFF2-40B4-BE49-F238E27FC236}">
                <a16:creationId xmlns:a16="http://schemas.microsoft.com/office/drawing/2014/main" id="{3FA32F50-6B59-42B1-921A-DAE1490691F8}"/>
              </a:ext>
            </a:extLst>
          </p:cNvPr>
          <p:cNvSpPr txBox="1"/>
          <p:nvPr/>
        </p:nvSpPr>
        <p:spPr>
          <a:xfrm>
            <a:off x="1968211" y="1268760"/>
            <a:ext cx="5071451" cy="2554545"/>
          </a:xfrm>
          <a:prstGeom prst="rect">
            <a:avLst/>
          </a:prstGeom>
          <a:noFill/>
        </p:spPr>
        <p:txBody>
          <a:bodyPr wrap="square" numCol="1">
            <a:spAutoFit/>
          </a:bodyPr>
          <a:lstStyle/>
          <a:p>
            <a:r>
              <a:rPr lang="en-US" sz="2000" dirty="0">
                <a:solidFill>
                  <a:schemeClr val="tx2"/>
                </a:solidFill>
              </a:rPr>
              <a:t>Questions ?</a:t>
            </a:r>
          </a:p>
          <a:p>
            <a:endParaRPr lang="en-US" sz="2000" dirty="0">
              <a:solidFill>
                <a:schemeClr val="tx2"/>
              </a:solidFill>
            </a:endParaRPr>
          </a:p>
          <a:p>
            <a:r>
              <a:rPr lang="en-US" sz="2000" dirty="0">
                <a:solidFill>
                  <a:schemeClr val="tx2"/>
                </a:solidFill>
              </a:rPr>
              <a:t>1.</a:t>
            </a:r>
          </a:p>
          <a:p>
            <a:r>
              <a:rPr lang="en-US" sz="2000" dirty="0">
                <a:solidFill>
                  <a:schemeClr val="tx2"/>
                </a:solidFill>
              </a:rPr>
              <a:t>2.</a:t>
            </a:r>
          </a:p>
          <a:p>
            <a:r>
              <a:rPr lang="en-US" sz="2000" dirty="0">
                <a:solidFill>
                  <a:schemeClr val="tx2"/>
                </a:solidFill>
              </a:rPr>
              <a:t>3.</a:t>
            </a:r>
          </a:p>
          <a:p>
            <a:r>
              <a:rPr lang="en-US" sz="2000" dirty="0">
                <a:solidFill>
                  <a:schemeClr val="tx2"/>
                </a:solidFill>
              </a:rPr>
              <a:t>4.</a:t>
            </a:r>
          </a:p>
          <a:p>
            <a:r>
              <a:rPr lang="en-US" sz="2000" dirty="0">
                <a:solidFill>
                  <a:schemeClr val="tx2"/>
                </a:solidFill>
              </a:rPr>
              <a:t>5.</a:t>
            </a:r>
          </a:p>
          <a:p>
            <a:r>
              <a:rPr lang="en-US" sz="2000" dirty="0">
                <a:solidFill>
                  <a:schemeClr val="tx2"/>
                </a:solidFill>
              </a:rPr>
              <a:t>6.</a:t>
            </a:r>
          </a:p>
        </p:txBody>
      </p:sp>
    </p:spTree>
    <p:extLst>
      <p:ext uri="{BB962C8B-B14F-4D97-AF65-F5344CB8AC3E}">
        <p14:creationId xmlns:p14="http://schemas.microsoft.com/office/powerpoint/2010/main" val="334943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CF11C8EF-4564-43D4-A8FD-3F6AB70D1D28}"/>
              </a:ext>
            </a:extLst>
          </p:cNvPr>
          <p:cNvSpPr>
            <a:spLocks noGrp="1" noChangeArrowheads="1"/>
          </p:cNvSpPr>
          <p:nvPr>
            <p:ph type="body" idx="1"/>
          </p:nvPr>
        </p:nvSpPr>
        <p:spPr>
          <a:xfrm>
            <a:off x="2699792" y="2996952"/>
            <a:ext cx="6630988" cy="1224136"/>
          </a:xfrm>
        </p:spPr>
        <p:txBody>
          <a:bodyPr/>
          <a:lstStyle/>
          <a:p>
            <a:pPr marL="0" indent="0">
              <a:lnSpc>
                <a:spcPct val="90000"/>
              </a:lnSpc>
              <a:buNone/>
            </a:pPr>
            <a:r>
              <a:rPr lang="en-IN" altLang="en-US" sz="4400" dirty="0"/>
              <a:t>THANK YOU</a:t>
            </a:r>
            <a:endParaRPr lang="uk-UA" altLang="en-US" sz="4400" dirty="0"/>
          </a:p>
        </p:txBody>
      </p:sp>
    </p:spTree>
    <p:extLst>
      <p:ext uri="{BB962C8B-B14F-4D97-AF65-F5344CB8AC3E}">
        <p14:creationId xmlns:p14="http://schemas.microsoft.com/office/powerpoint/2010/main" val="107555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CF11C8EF-4564-43D4-A8FD-3F6AB70D1D28}"/>
              </a:ext>
            </a:extLst>
          </p:cNvPr>
          <p:cNvSpPr>
            <a:spLocks noGrp="1" noChangeArrowheads="1"/>
          </p:cNvSpPr>
          <p:nvPr>
            <p:ph type="body" idx="1"/>
          </p:nvPr>
        </p:nvSpPr>
        <p:spPr>
          <a:xfrm>
            <a:off x="539552" y="1196752"/>
            <a:ext cx="6630988" cy="4818062"/>
          </a:xfrm>
        </p:spPr>
        <p:txBody>
          <a:bodyPr/>
          <a:lstStyle/>
          <a:p>
            <a:pPr>
              <a:lnSpc>
                <a:spcPct val="90000"/>
              </a:lnSpc>
            </a:pPr>
            <a:r>
              <a:rPr lang="en-US" altLang="ko-KR" sz="2400" dirty="0">
                <a:latin typeface="Verdana" panose="020B0604030504040204" pitchFamily="34" charset="0"/>
                <a:ea typeface="굴림" panose="020B0503020000020004" pitchFamily="34" charset="-127"/>
              </a:rPr>
              <a:t>What is Bankruptcy</a:t>
            </a:r>
          </a:p>
          <a:p>
            <a:pPr>
              <a:lnSpc>
                <a:spcPct val="90000"/>
              </a:lnSpc>
            </a:pPr>
            <a:endParaRPr lang="en-US" altLang="ko-KR" sz="2000" dirty="0">
              <a:latin typeface="Verdana" panose="020B0604030504040204" pitchFamily="34" charset="0"/>
              <a:ea typeface="굴림" panose="020B0503020000020004" pitchFamily="34" charset="-127"/>
            </a:endParaRPr>
          </a:p>
          <a:p>
            <a:pPr>
              <a:lnSpc>
                <a:spcPct val="90000"/>
              </a:lnSpc>
            </a:pPr>
            <a:r>
              <a:rPr lang="en-US" altLang="ko-KR" sz="2000" dirty="0">
                <a:latin typeface="Verdana" panose="020B0604030504040204" pitchFamily="34" charset="0"/>
                <a:ea typeface="굴림" panose="020B0503020000020004" pitchFamily="34" charset="-127"/>
              </a:rPr>
              <a:t>Bankruptcy is a legal proceeding initiated when a person or business cannot repay outstanding debts or obligations. It offers a fresh start for people who can no longer afford to pay their bills.</a:t>
            </a:r>
          </a:p>
          <a:p>
            <a:pPr>
              <a:lnSpc>
                <a:spcPct val="90000"/>
              </a:lnSpc>
            </a:pPr>
            <a:endParaRPr lang="en-US" altLang="ko-KR" sz="2000" dirty="0">
              <a:latin typeface="Verdana" panose="020B0604030504040204" pitchFamily="34" charset="0"/>
              <a:ea typeface="굴림" panose="020B0503020000020004" pitchFamily="34" charset="-127"/>
            </a:endParaRPr>
          </a:p>
          <a:p>
            <a:pPr>
              <a:lnSpc>
                <a:spcPct val="90000"/>
              </a:lnSpc>
            </a:pPr>
            <a:r>
              <a:rPr lang="en-US" altLang="ko-KR" sz="2000" dirty="0">
                <a:latin typeface="Verdana" panose="020B0604030504040204" pitchFamily="34" charset="0"/>
                <a:ea typeface="굴림" panose="020B0503020000020004" pitchFamily="34" charset="-127"/>
              </a:rPr>
              <a:t>The bankruptcy process begins with a petition filed by the debtor, which is most common, or on behalf of creditors, which is less common. All of the debtor's assets are measured and evaluated, and the assets may be used to repay a portion of the outstanding debt.</a:t>
            </a:r>
          </a:p>
          <a:p>
            <a:pPr marL="0" indent="0">
              <a:lnSpc>
                <a:spcPct val="90000"/>
              </a:lnSpc>
              <a:buNone/>
            </a:pPr>
            <a:r>
              <a:rPr lang="ru-RU" altLang="ko-KR" sz="2000" dirty="0">
                <a:latin typeface="Verdana" panose="020B0604030504040204" pitchFamily="34" charset="0"/>
                <a:ea typeface="굴림" panose="020B0503020000020004" pitchFamily="34" charset="-127"/>
              </a:rPr>
              <a:t> </a:t>
            </a:r>
            <a:endParaRPr lang="uk-UA"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908175" y="188913"/>
            <a:ext cx="7056438" cy="723900"/>
          </a:xfrm>
        </p:spPr>
        <p:txBody>
          <a:bodyPr/>
          <a:lstStyle/>
          <a:p>
            <a:pPr marL="0" indent="0">
              <a:buNone/>
            </a:pPr>
            <a:r>
              <a:rPr lang="en-US" sz="2800" dirty="0">
                <a:solidFill>
                  <a:schemeClr val="tx2"/>
                </a:solidFill>
              </a:rPr>
              <a:t>Table of Contents</a:t>
            </a: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908175" y="1125538"/>
            <a:ext cx="7056438" cy="554355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numCol="2"/>
          <a:lstStyle/>
          <a:p>
            <a:pPr>
              <a:buAutoNum type="arabicPeriod"/>
            </a:pPr>
            <a:r>
              <a:rPr lang="en-US" sz="1600" dirty="0">
                <a:solidFill>
                  <a:schemeClr val="tx2"/>
                </a:solidFill>
              </a:rPr>
              <a:t>Load data</a:t>
            </a:r>
          </a:p>
          <a:p>
            <a:pPr marL="0" indent="0">
              <a:buNone/>
            </a:pPr>
            <a:r>
              <a:rPr lang="en-US" sz="1600" dirty="0">
                <a:solidFill>
                  <a:schemeClr val="tx2"/>
                </a:solidFill>
              </a:rPr>
              <a:t>- 1.1 Import the libraries</a:t>
            </a:r>
          </a:p>
          <a:p>
            <a:pPr marL="0" indent="0">
              <a:buNone/>
            </a:pPr>
            <a:r>
              <a:rPr lang="en-US" sz="1600" dirty="0">
                <a:solidFill>
                  <a:schemeClr val="tx2"/>
                </a:solidFill>
              </a:rPr>
              <a:t>- 1.2 Load the dataset</a:t>
            </a:r>
          </a:p>
          <a:p>
            <a:pPr marL="0" indent="0">
              <a:buNone/>
            </a:pPr>
            <a:endParaRPr lang="en-US" sz="1600" dirty="0">
              <a:solidFill>
                <a:schemeClr val="tx2"/>
              </a:solidFill>
            </a:endParaRPr>
          </a:p>
          <a:p>
            <a:pPr marL="0" indent="0">
              <a:buNone/>
            </a:pPr>
            <a:r>
              <a:rPr lang="en-US" sz="1600" dirty="0">
                <a:solidFill>
                  <a:schemeClr val="tx2"/>
                </a:solidFill>
              </a:rPr>
              <a:t>2. Exploratory Data Analysis</a:t>
            </a:r>
          </a:p>
          <a:p>
            <a:pPr marL="0" indent="0">
              <a:buNone/>
            </a:pPr>
            <a:r>
              <a:rPr lang="en-US" sz="1600" dirty="0">
                <a:solidFill>
                  <a:schemeClr val="tx2"/>
                </a:solidFill>
              </a:rPr>
              <a:t>-  2.1 Understanding dataset</a:t>
            </a:r>
          </a:p>
          <a:p>
            <a:pPr marL="0" indent="0">
              <a:buNone/>
            </a:pPr>
            <a:r>
              <a:rPr lang="en-US" sz="1600" dirty="0">
                <a:solidFill>
                  <a:schemeClr val="tx2"/>
                </a:solidFill>
              </a:rPr>
              <a:t>- 2.2 Data Cleaning</a:t>
            </a:r>
          </a:p>
          <a:p>
            <a:pPr marL="0" indent="0">
              <a:buNone/>
            </a:pPr>
            <a:endParaRPr lang="en-US" sz="1600" dirty="0">
              <a:solidFill>
                <a:schemeClr val="tx2"/>
              </a:solidFill>
            </a:endParaRPr>
          </a:p>
          <a:p>
            <a:pPr marL="0" indent="0">
              <a:buNone/>
            </a:pPr>
            <a:r>
              <a:rPr lang="en-US" sz="1600" dirty="0">
                <a:solidFill>
                  <a:schemeClr val="tx2"/>
                </a:solidFill>
              </a:rPr>
              <a:t>3. EDA and Visualization</a:t>
            </a:r>
          </a:p>
          <a:p>
            <a:pPr marL="0" indent="0">
              <a:buNone/>
            </a:pPr>
            <a:r>
              <a:rPr lang="en-US" sz="1600" dirty="0">
                <a:solidFill>
                  <a:schemeClr val="tx2"/>
                </a:solidFill>
              </a:rPr>
              <a:t>- 3.1 Feature Selection</a:t>
            </a:r>
          </a:p>
          <a:p>
            <a:pPr marL="0" indent="0">
              <a:buNone/>
            </a:pPr>
            <a:r>
              <a:rPr lang="en-US" sz="1600" dirty="0">
                <a:solidFill>
                  <a:schemeClr val="tx2"/>
                </a:solidFill>
              </a:rPr>
              <a:t>- 3.2 Data Visualization</a:t>
            </a:r>
          </a:p>
          <a:p>
            <a:pPr marL="0" indent="0">
              <a:buNone/>
            </a:pPr>
            <a:r>
              <a:rPr lang="en-US" sz="1600" dirty="0">
                <a:solidFill>
                  <a:schemeClr val="tx2"/>
                </a:solidFill>
              </a:rPr>
              <a:t>- 3.3 Imbalanced Data</a:t>
            </a:r>
          </a:p>
          <a:p>
            <a:pPr marL="0" indent="0">
              <a:buNone/>
            </a:pPr>
            <a:r>
              <a:rPr lang="en-US" sz="1600" dirty="0">
                <a:solidFill>
                  <a:schemeClr val="tx2"/>
                </a:solidFill>
              </a:rPr>
              <a:t>- 3.4 Splitting and training</a:t>
            </a:r>
          </a:p>
          <a:p>
            <a:pPr>
              <a:buFontTx/>
              <a:buChar char="-"/>
            </a:pPr>
            <a:endParaRPr lang="en-US" sz="1600" dirty="0">
              <a:solidFill>
                <a:schemeClr val="tx2"/>
              </a:solidFill>
            </a:endParaRPr>
          </a:p>
          <a:p>
            <a:pPr>
              <a:buFontTx/>
              <a:buChar char="-"/>
            </a:pPr>
            <a:endParaRPr lang="en-US" sz="1600" dirty="0">
              <a:solidFill>
                <a:schemeClr val="tx2"/>
              </a:solidFill>
            </a:endParaRPr>
          </a:p>
          <a:p>
            <a:pPr>
              <a:buFontTx/>
              <a:buChar char="-"/>
            </a:pPr>
            <a:endParaRPr lang="en-US" sz="1600" dirty="0">
              <a:solidFill>
                <a:schemeClr val="tx2"/>
              </a:solidFill>
            </a:endParaRPr>
          </a:p>
          <a:p>
            <a:pPr>
              <a:buFontTx/>
              <a:buChar char="-"/>
            </a:pPr>
            <a:endParaRPr lang="en-US" sz="1600" dirty="0">
              <a:solidFill>
                <a:schemeClr val="tx2"/>
              </a:solidFill>
            </a:endParaRPr>
          </a:p>
          <a:p>
            <a:pPr marL="0" indent="0">
              <a:buNone/>
            </a:pPr>
            <a:endParaRPr lang="en-US" sz="1600" dirty="0">
              <a:solidFill>
                <a:schemeClr val="tx2"/>
              </a:solidFill>
            </a:endParaRPr>
          </a:p>
          <a:p>
            <a:pPr marL="0" indent="0">
              <a:buNone/>
            </a:pPr>
            <a:r>
              <a:rPr lang="en-US" sz="1600" dirty="0">
                <a:solidFill>
                  <a:schemeClr val="tx2"/>
                </a:solidFill>
              </a:rPr>
              <a:t>4. Model building</a:t>
            </a:r>
          </a:p>
          <a:p>
            <a:pPr marL="0" indent="0">
              <a:buNone/>
            </a:pPr>
            <a:r>
              <a:rPr lang="en-US" sz="1600" dirty="0">
                <a:solidFill>
                  <a:schemeClr val="tx2"/>
                </a:solidFill>
              </a:rPr>
              <a:t>- 4.1 </a:t>
            </a:r>
            <a:r>
              <a:rPr lang="en-US" sz="1600" dirty="0" err="1">
                <a:solidFill>
                  <a:schemeClr val="tx2"/>
                </a:solidFill>
              </a:rPr>
              <a:t>Logisitc</a:t>
            </a:r>
            <a:r>
              <a:rPr lang="en-US" sz="1600" dirty="0">
                <a:solidFill>
                  <a:schemeClr val="tx2"/>
                </a:solidFill>
              </a:rPr>
              <a:t> Regression</a:t>
            </a:r>
          </a:p>
          <a:p>
            <a:pPr marL="0" indent="0">
              <a:buNone/>
            </a:pPr>
            <a:r>
              <a:rPr lang="en-US" sz="1600" dirty="0">
                <a:solidFill>
                  <a:schemeClr val="tx2"/>
                </a:solidFill>
              </a:rPr>
              <a:t>- 4.2 </a:t>
            </a:r>
            <a:r>
              <a:rPr lang="en-US" sz="1600" dirty="0" err="1">
                <a:solidFill>
                  <a:schemeClr val="tx2"/>
                </a:solidFill>
              </a:rPr>
              <a:t>KNeighborsClassifier</a:t>
            </a:r>
            <a:endParaRPr lang="en-US" sz="1600" dirty="0">
              <a:solidFill>
                <a:schemeClr val="tx2"/>
              </a:solidFill>
            </a:endParaRPr>
          </a:p>
          <a:p>
            <a:pPr marL="0" indent="0">
              <a:buNone/>
            </a:pPr>
            <a:r>
              <a:rPr lang="en-US" sz="1600" dirty="0">
                <a:solidFill>
                  <a:schemeClr val="tx2"/>
                </a:solidFill>
              </a:rPr>
              <a:t>- 4.3 Decision Tree</a:t>
            </a:r>
          </a:p>
          <a:p>
            <a:pPr marL="0" indent="0">
              <a:buNone/>
            </a:pPr>
            <a:r>
              <a:rPr lang="en-US" sz="1600" dirty="0">
                <a:solidFill>
                  <a:schemeClr val="tx2"/>
                </a:solidFill>
              </a:rPr>
              <a:t>- 4.4 Random Forest</a:t>
            </a:r>
          </a:p>
          <a:p>
            <a:pPr marL="0" indent="0">
              <a:buNone/>
            </a:pPr>
            <a:r>
              <a:rPr lang="en-US" sz="1600" dirty="0">
                <a:solidFill>
                  <a:schemeClr val="tx2"/>
                </a:solidFill>
              </a:rPr>
              <a:t>- 4.5 SVM</a:t>
            </a:r>
          </a:p>
          <a:p>
            <a:pPr marL="0" indent="0">
              <a:buNone/>
            </a:pPr>
            <a:r>
              <a:rPr lang="en-US" sz="1600" dirty="0">
                <a:solidFill>
                  <a:schemeClr val="tx2"/>
                </a:solidFill>
              </a:rPr>
              <a:t>- 4.6 ANN</a:t>
            </a:r>
          </a:p>
          <a:p>
            <a:pPr marL="0" indent="0">
              <a:buNone/>
            </a:pPr>
            <a:endParaRPr lang="en-US" sz="1600" dirty="0">
              <a:solidFill>
                <a:schemeClr val="tx2"/>
              </a:solidFill>
            </a:endParaRPr>
          </a:p>
          <a:p>
            <a:pPr marL="0" indent="0">
              <a:buNone/>
            </a:pPr>
            <a:r>
              <a:rPr lang="en-US" sz="1600" dirty="0">
                <a:solidFill>
                  <a:schemeClr val="tx2"/>
                </a:solidFill>
              </a:rPr>
              <a:t>5. Result</a:t>
            </a:r>
          </a:p>
          <a:p>
            <a:pPr marL="0" indent="0">
              <a:buNone/>
            </a:pPr>
            <a:endParaRPr lang="en-US" sz="1600" dirty="0">
              <a:solidFill>
                <a:schemeClr val="tx2"/>
              </a:solidFill>
            </a:endParaRPr>
          </a:p>
          <a:p>
            <a:pPr marL="0" indent="0">
              <a:buNone/>
            </a:pPr>
            <a:r>
              <a:rPr lang="en-US" sz="1600" dirty="0">
                <a:solidFill>
                  <a:schemeClr val="tx2"/>
                </a:solidFill>
              </a:rPr>
              <a:t>6. Conclusions</a:t>
            </a:r>
          </a:p>
        </p:txBody>
      </p:sp>
    </p:spTree>
    <p:extLst>
      <p:ext uri="{BB962C8B-B14F-4D97-AF65-F5344CB8AC3E}">
        <p14:creationId xmlns:p14="http://schemas.microsoft.com/office/powerpoint/2010/main" val="155378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908175" y="188913"/>
            <a:ext cx="7056438" cy="723900"/>
          </a:xfrm>
        </p:spPr>
        <p:txBody>
          <a:bodyPr/>
          <a:lstStyle/>
          <a:p>
            <a:r>
              <a:rPr lang="en-IN" dirty="0">
                <a:solidFill>
                  <a:schemeClr val="tx2"/>
                </a:solidFill>
              </a:rPr>
              <a:t>Importance of the Project</a:t>
            </a:r>
            <a:endParaRPr lang="en-US" altLang="en-US" dirty="0">
              <a:solidFill>
                <a:schemeClr val="tx2"/>
              </a:solidFill>
            </a:endParaRP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908175" y="1125538"/>
            <a:ext cx="7056438" cy="554355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sz="2400" dirty="0">
                <a:solidFill>
                  <a:schemeClr val="tx2"/>
                </a:solidFill>
              </a:rPr>
              <a:t>Improved Risk Management:</a:t>
            </a:r>
          </a:p>
          <a:p>
            <a:r>
              <a:rPr lang="en-US" sz="2400" dirty="0">
                <a:solidFill>
                  <a:schemeClr val="tx2"/>
                </a:solidFill>
              </a:rPr>
              <a:t>Identify companies at high risk of bankruptcy.</a:t>
            </a:r>
          </a:p>
          <a:p>
            <a:r>
              <a:rPr lang="en-US" sz="2400" dirty="0">
                <a:solidFill>
                  <a:schemeClr val="tx2"/>
                </a:solidFill>
              </a:rPr>
              <a:t>Enable proactive measures to mitigate financial losses.</a:t>
            </a:r>
          </a:p>
          <a:p>
            <a:r>
              <a:rPr lang="en-US" sz="2400" dirty="0">
                <a:solidFill>
                  <a:schemeClr val="tx2"/>
                </a:solidFill>
              </a:rPr>
              <a:t>Better Decision Making:</a:t>
            </a:r>
          </a:p>
          <a:p>
            <a:r>
              <a:rPr lang="en-US" sz="2400" dirty="0">
                <a:solidFill>
                  <a:schemeClr val="tx2"/>
                </a:solidFill>
              </a:rPr>
              <a:t>Support informed lending and investment strategies.</a:t>
            </a:r>
          </a:p>
          <a:p>
            <a:r>
              <a:rPr lang="en-US" sz="2400" dirty="0">
                <a:solidFill>
                  <a:schemeClr val="tx2"/>
                </a:solidFill>
              </a:rPr>
              <a:t>Portfolio Optimization:</a:t>
            </a:r>
          </a:p>
          <a:p>
            <a:r>
              <a:rPr lang="en-US" sz="2400" dirty="0">
                <a:solidFill>
                  <a:schemeClr val="tx2"/>
                </a:solidFill>
              </a:rPr>
              <a:t>Assist in maintaining a balanced and low-risk financial portfolio.</a:t>
            </a:r>
          </a:p>
        </p:txBody>
      </p:sp>
    </p:spTree>
    <p:extLst>
      <p:ext uri="{BB962C8B-B14F-4D97-AF65-F5344CB8AC3E}">
        <p14:creationId xmlns:p14="http://schemas.microsoft.com/office/powerpoint/2010/main" val="379416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908175" y="188913"/>
            <a:ext cx="7056438" cy="723900"/>
          </a:xfrm>
        </p:spPr>
        <p:txBody>
          <a:bodyPr/>
          <a:lstStyle/>
          <a:p>
            <a:r>
              <a:rPr lang="en-US" altLang="en-US" dirty="0">
                <a:solidFill>
                  <a:schemeClr val="tx2"/>
                </a:solidFill>
              </a:rPr>
              <a:t>Problem Statement</a:t>
            </a: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908175" y="1125538"/>
            <a:ext cx="7056438" cy="5543550"/>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sz="2400" b="0" i="0" dirty="0">
                <a:solidFill>
                  <a:schemeClr val="tx2"/>
                </a:solidFill>
                <a:effectLst/>
                <a:latin typeface="+mj-lt"/>
              </a:rPr>
              <a:t>Develop a robust machine learning model to accurately predict company bankruptcies. By utilizing this model, the institution aims to improve risk assessment, make informed lending decisions, and optimize their financial portfolio management.</a:t>
            </a:r>
            <a:endParaRPr lang="en-US" altLang="en-US" sz="2400" dirty="0">
              <a:solidFill>
                <a:schemeClr val="tx2"/>
              </a:solidFill>
              <a:latin typeface="+mj-lt"/>
            </a:endParaRPr>
          </a:p>
        </p:txBody>
      </p:sp>
      <p:pic>
        <p:nvPicPr>
          <p:cNvPr id="2" name="Picture 1">
            <a:extLst>
              <a:ext uri="{FF2B5EF4-FFF2-40B4-BE49-F238E27FC236}">
                <a16:creationId xmlns:a16="http://schemas.microsoft.com/office/drawing/2014/main" id="{0005A4F2-C57A-4515-B3F1-37259018A8D8}"/>
              </a:ext>
            </a:extLst>
          </p:cNvPr>
          <p:cNvPicPr>
            <a:picLocks noChangeAspect="1"/>
          </p:cNvPicPr>
          <p:nvPr/>
        </p:nvPicPr>
        <p:blipFill>
          <a:blip r:embed="rId3"/>
          <a:stretch>
            <a:fillRect/>
          </a:stretch>
        </p:blipFill>
        <p:spPr>
          <a:xfrm>
            <a:off x="323528" y="3356992"/>
            <a:ext cx="6090432" cy="35010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2075767" y="258738"/>
            <a:ext cx="7056438" cy="723900"/>
          </a:xfrm>
        </p:spPr>
        <p:txBody>
          <a:bodyPr/>
          <a:lstStyle/>
          <a:p>
            <a:r>
              <a:rPr lang="en-US" altLang="en-US" dirty="0">
                <a:solidFill>
                  <a:schemeClr val="tx2"/>
                </a:solidFill>
              </a:rPr>
              <a:t>Dataset Information</a:t>
            </a:r>
            <a:br>
              <a:rPr lang="en-US" altLang="en-US" dirty="0">
                <a:solidFill>
                  <a:schemeClr val="tx2"/>
                </a:solidFill>
              </a:rPr>
            </a:br>
            <a:endParaRPr lang="en-US" altLang="en-US" dirty="0">
              <a:solidFill>
                <a:schemeClr val="tx2"/>
              </a:solidFill>
            </a:endParaRP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763688" y="620688"/>
            <a:ext cx="7380312"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sz="1400" dirty="0">
                <a:solidFill>
                  <a:schemeClr val="tx2"/>
                </a:solidFill>
                <a:latin typeface="Rockwell" panose="02060603020205020403" pitchFamily="18" charset="0"/>
              </a:rPr>
              <a:t>Here are the key details about the dataset used in this project:</a:t>
            </a:r>
          </a:p>
          <a:p>
            <a:pPr marL="0" indent="0">
              <a:buNone/>
            </a:pPr>
            <a:endParaRPr lang="en-GB" sz="1400" dirty="0">
              <a:solidFill>
                <a:schemeClr val="tx2"/>
              </a:solidFill>
              <a:latin typeface="Rockwell" panose="02060603020205020403" pitchFamily="18" charset="0"/>
            </a:endParaRPr>
          </a:p>
          <a:p>
            <a:pPr marL="742950" lvl="1" indent="-285750">
              <a:lnSpc>
                <a:spcPct val="150000"/>
              </a:lnSpc>
              <a:buFont typeface="Arial" panose="020B0604020202020204" pitchFamily="34" charset="0"/>
              <a:buChar char="•"/>
            </a:pPr>
            <a:r>
              <a:rPr lang="en-GB" sz="1600" b="1" dirty="0">
                <a:solidFill>
                  <a:schemeClr val="tx2"/>
                </a:solidFill>
                <a:latin typeface="+mj-lt"/>
              </a:rPr>
              <a:t>Number of records: </a:t>
            </a:r>
            <a:r>
              <a:rPr lang="en-GB" sz="1600" b="0" dirty="0">
                <a:solidFill>
                  <a:schemeClr val="tx2"/>
                </a:solidFill>
                <a:latin typeface="+mj-lt"/>
              </a:rPr>
              <a:t> </a:t>
            </a:r>
            <a:r>
              <a:rPr lang="en-US" sz="1600" b="0" dirty="0">
                <a:solidFill>
                  <a:schemeClr val="tx2"/>
                </a:solidFill>
                <a:latin typeface="+mj-lt"/>
              </a:rPr>
              <a:t>Our dataset comprises a robust collection of data, consisting of 6,820 records. Each record represents a unique entry, contributing to the richness and depth of our analysis.</a:t>
            </a:r>
          </a:p>
          <a:p>
            <a:pPr marL="742950" lvl="1" indent="-285750">
              <a:lnSpc>
                <a:spcPct val="150000"/>
              </a:lnSpc>
              <a:buFont typeface="Arial" panose="020B0604020202020204" pitchFamily="34" charset="0"/>
              <a:buChar char="•"/>
            </a:pPr>
            <a:endParaRPr lang="en-US" sz="1600" dirty="0">
              <a:solidFill>
                <a:schemeClr val="tx2"/>
              </a:solidFill>
              <a:latin typeface="+mj-lt"/>
            </a:endParaRPr>
          </a:p>
          <a:p>
            <a:pPr marL="742950" lvl="1" indent="-285750">
              <a:lnSpc>
                <a:spcPct val="150000"/>
              </a:lnSpc>
              <a:buFont typeface="Arial" panose="020B0604020202020204" pitchFamily="34" charset="0"/>
              <a:buChar char="•"/>
            </a:pPr>
            <a:r>
              <a:rPr lang="en-US" sz="1600" b="1" dirty="0">
                <a:solidFill>
                  <a:schemeClr val="tx2"/>
                </a:solidFill>
                <a:latin typeface="+mj-lt"/>
              </a:rPr>
              <a:t>Features/Columns:</a:t>
            </a:r>
            <a:r>
              <a:rPr lang="en-US" sz="1600" b="0" dirty="0">
                <a:solidFill>
                  <a:schemeClr val="tx2"/>
                </a:solidFill>
                <a:latin typeface="+mj-lt"/>
              </a:rPr>
              <a:t>  The dataset is characterized by a diverse set of features, each providing valuable insights. In total, there are 96 features/columns that form the basis of our predictive modeling.</a:t>
            </a:r>
          </a:p>
          <a:p>
            <a:pPr marL="742950" lvl="1" indent="-285750">
              <a:lnSpc>
                <a:spcPct val="150000"/>
              </a:lnSpc>
              <a:buFont typeface="Arial" panose="020B0604020202020204" pitchFamily="34" charset="0"/>
              <a:buChar char="•"/>
            </a:pPr>
            <a:endParaRPr lang="en-US" sz="1600" dirty="0">
              <a:solidFill>
                <a:schemeClr val="tx2"/>
              </a:solidFill>
              <a:latin typeface="+mj-lt"/>
            </a:endParaRPr>
          </a:p>
          <a:p>
            <a:pPr>
              <a:lnSpc>
                <a:spcPct val="150000"/>
              </a:lnSpc>
            </a:pPr>
            <a:r>
              <a:rPr lang="en-US" sz="1600" b="1" dirty="0">
                <a:solidFill>
                  <a:schemeClr val="tx2"/>
                </a:solidFill>
                <a:latin typeface="+mj-lt"/>
              </a:rPr>
              <a:t>Source of the Data:  </a:t>
            </a:r>
            <a:r>
              <a:rPr lang="en-US" sz="1600" dirty="0">
                <a:solidFill>
                  <a:schemeClr val="tx2"/>
                </a:solidFill>
                <a:latin typeface="+mj-lt"/>
              </a:rPr>
              <a:t>The dataset is sourced from LMS, ensuring reliability and relevance. The data's origin plays a crucial role in shaping the context and ensuring that our analysis is grounded in real-world scenarios and industry dynamics. Here are the key details about the dataset used in this project:</a:t>
            </a:r>
          </a:p>
          <a:p>
            <a:pPr>
              <a:lnSpc>
                <a:spcPct val="150000"/>
              </a:lnSpc>
            </a:pPr>
            <a:r>
              <a:rPr lang="en-US" sz="1400" dirty="0">
                <a:solidFill>
                  <a:schemeClr val="tx2"/>
                </a:solidFill>
                <a:latin typeface="+mj-lt"/>
              </a:rPr>
              <a:t>.</a:t>
            </a:r>
            <a:endParaRPr lang="en-GB" sz="1400" dirty="0">
              <a:solidFill>
                <a:schemeClr val="tx2"/>
              </a:solidFill>
              <a:latin typeface="+mj-lt"/>
            </a:endParaRPr>
          </a:p>
          <a:p>
            <a:pPr marL="742950" lvl="1" indent="-285750">
              <a:buFont typeface="Arial" panose="020B0604020202020204" pitchFamily="34" charset="0"/>
              <a:buChar char="•"/>
            </a:pPr>
            <a:endParaRPr lang="en-GB" sz="1400" dirty="0">
              <a:solidFill>
                <a:schemeClr val="tx2"/>
              </a:solidFill>
              <a:latin typeface="Rockwell" panose="02060603020205020403" pitchFamily="18" charset="0"/>
            </a:endParaRPr>
          </a:p>
        </p:txBody>
      </p:sp>
    </p:spTree>
    <p:extLst>
      <p:ext uri="{BB962C8B-B14F-4D97-AF65-F5344CB8AC3E}">
        <p14:creationId xmlns:p14="http://schemas.microsoft.com/office/powerpoint/2010/main" val="2572710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2075767" y="258738"/>
            <a:ext cx="7056438" cy="723900"/>
          </a:xfrm>
        </p:spPr>
        <p:txBody>
          <a:bodyPr/>
          <a:lstStyle/>
          <a:p>
            <a:r>
              <a:rPr lang="en-US" altLang="en-US" dirty="0">
                <a:solidFill>
                  <a:schemeClr val="tx2"/>
                </a:solidFill>
              </a:rPr>
              <a:t>Dataset Information</a:t>
            </a:r>
            <a:br>
              <a:rPr lang="en-US" altLang="en-US" dirty="0">
                <a:solidFill>
                  <a:schemeClr val="tx2"/>
                </a:solidFill>
              </a:rPr>
            </a:br>
            <a:endParaRPr lang="en-US" altLang="en-US" dirty="0">
              <a:solidFill>
                <a:schemeClr val="tx2"/>
              </a:solidFill>
            </a:endParaRPr>
          </a:p>
        </p:txBody>
      </p:sp>
      <p:pic>
        <p:nvPicPr>
          <p:cNvPr id="4" name="Picture 2" descr="Python Image Processing Libraries - GeeksforGeeks">
            <a:extLst>
              <a:ext uri="{FF2B5EF4-FFF2-40B4-BE49-F238E27FC236}">
                <a16:creationId xmlns:a16="http://schemas.microsoft.com/office/drawing/2014/main" id="{A9F2E288-C8E3-489D-813C-AC43F1F3F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65" y="1844824"/>
            <a:ext cx="4968552" cy="33888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619672" y="764704"/>
            <a:ext cx="7380312"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IN" sz="1600" dirty="0">
                <a:solidFill>
                  <a:schemeClr val="tx2"/>
                </a:solidFill>
                <a:latin typeface="+mj-lt"/>
                <a:cs typeface="Times New Roman" panose="02020603050405020304" pitchFamily="18" charset="0"/>
              </a:rPr>
              <a:t># Importing 'Pandas’                                  </a:t>
            </a:r>
          </a:p>
          <a:p>
            <a:r>
              <a:rPr lang="en-IN" sz="1600" dirty="0">
                <a:solidFill>
                  <a:schemeClr val="tx2"/>
                </a:solidFill>
                <a:latin typeface="+mj-lt"/>
                <a:cs typeface="Times New Roman" panose="02020603050405020304" pitchFamily="18" charset="0"/>
              </a:rPr>
              <a:t>import pandas as pd</a:t>
            </a:r>
          </a:p>
          <a:p>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cs typeface="Times New Roman" panose="02020603050405020304" pitchFamily="18" charset="0"/>
              </a:rPr>
              <a:t># Importing '</a:t>
            </a:r>
            <a:r>
              <a:rPr lang="en-IN" sz="1600" dirty="0" err="1">
                <a:solidFill>
                  <a:schemeClr val="tx2"/>
                </a:solidFill>
                <a:latin typeface="+mj-lt"/>
                <a:cs typeface="Times New Roman" panose="02020603050405020304" pitchFamily="18" charset="0"/>
              </a:rPr>
              <a:t>Numpy</a:t>
            </a:r>
            <a:r>
              <a:rPr lang="en-IN" sz="1600" dirty="0">
                <a:solidFill>
                  <a:schemeClr val="tx2"/>
                </a:solidFill>
                <a:latin typeface="+mj-lt"/>
                <a:cs typeface="Times New Roman" panose="02020603050405020304" pitchFamily="18" charset="0"/>
              </a:rPr>
              <a:t>'</a:t>
            </a:r>
          </a:p>
          <a:p>
            <a:r>
              <a:rPr lang="en-IN" sz="1600" dirty="0">
                <a:solidFill>
                  <a:schemeClr val="tx2"/>
                </a:solidFill>
                <a:latin typeface="+mj-lt"/>
                <a:cs typeface="Times New Roman" panose="02020603050405020304" pitchFamily="18" charset="0"/>
              </a:rPr>
              <a:t>import </a:t>
            </a:r>
            <a:r>
              <a:rPr lang="en-IN" sz="1600" dirty="0" err="1">
                <a:solidFill>
                  <a:schemeClr val="tx2"/>
                </a:solidFill>
                <a:latin typeface="+mj-lt"/>
                <a:cs typeface="Times New Roman" panose="02020603050405020304" pitchFamily="18" charset="0"/>
              </a:rPr>
              <a:t>numpy</a:t>
            </a:r>
            <a:r>
              <a:rPr lang="en-IN" sz="1600" dirty="0">
                <a:solidFill>
                  <a:schemeClr val="tx2"/>
                </a:solidFill>
                <a:latin typeface="+mj-lt"/>
                <a:cs typeface="Times New Roman" panose="02020603050405020304" pitchFamily="18" charset="0"/>
              </a:rPr>
              <a:t> as np</a:t>
            </a:r>
          </a:p>
          <a:p>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cs typeface="Times New Roman" panose="02020603050405020304" pitchFamily="18" charset="0"/>
              </a:rPr>
              <a:t># Importing 'Matplotlib'</a:t>
            </a:r>
          </a:p>
          <a:p>
            <a:r>
              <a:rPr lang="en-IN" sz="1600" dirty="0">
                <a:solidFill>
                  <a:schemeClr val="tx2"/>
                </a:solidFill>
                <a:latin typeface="+mj-lt"/>
                <a:cs typeface="Times New Roman" panose="02020603050405020304" pitchFamily="18" charset="0"/>
              </a:rPr>
              <a:t>import matplotlib as </a:t>
            </a:r>
            <a:r>
              <a:rPr lang="en-IN" sz="1600" dirty="0" err="1">
                <a:solidFill>
                  <a:schemeClr val="tx2"/>
                </a:solidFill>
                <a:latin typeface="+mj-lt"/>
                <a:cs typeface="Times New Roman" panose="02020603050405020304" pitchFamily="18" charset="0"/>
              </a:rPr>
              <a:t>plt</a:t>
            </a:r>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cs typeface="Times New Roman" panose="02020603050405020304" pitchFamily="18" charset="0"/>
              </a:rPr>
              <a:t>import </a:t>
            </a:r>
            <a:r>
              <a:rPr lang="en-IN" sz="1600" dirty="0" err="1">
                <a:solidFill>
                  <a:schemeClr val="tx2"/>
                </a:solidFill>
                <a:latin typeface="+mj-lt"/>
                <a:cs typeface="Times New Roman" panose="02020603050405020304" pitchFamily="18" charset="0"/>
              </a:rPr>
              <a:t>matplotlib.pyplot</a:t>
            </a:r>
            <a:r>
              <a:rPr lang="en-IN" sz="1600" dirty="0">
                <a:solidFill>
                  <a:schemeClr val="tx2"/>
                </a:solidFill>
                <a:latin typeface="+mj-lt"/>
                <a:cs typeface="Times New Roman" panose="02020603050405020304" pitchFamily="18" charset="0"/>
              </a:rPr>
              <a:t> as </a:t>
            </a:r>
            <a:r>
              <a:rPr lang="en-IN" sz="1600" dirty="0" err="1">
                <a:solidFill>
                  <a:schemeClr val="tx2"/>
                </a:solidFill>
                <a:latin typeface="+mj-lt"/>
                <a:cs typeface="Times New Roman" panose="02020603050405020304" pitchFamily="18" charset="0"/>
              </a:rPr>
              <a:t>plt</a:t>
            </a:r>
            <a:endParaRPr lang="en-IN" sz="1600" dirty="0">
              <a:solidFill>
                <a:schemeClr val="tx2"/>
              </a:solidFill>
              <a:latin typeface="+mj-lt"/>
              <a:cs typeface="Times New Roman" panose="02020603050405020304" pitchFamily="18" charset="0"/>
            </a:endParaRPr>
          </a:p>
          <a:p>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cs typeface="Times New Roman" panose="02020603050405020304" pitchFamily="18" charset="0"/>
              </a:rPr>
              <a:t># Importing 'Seaborn'</a:t>
            </a:r>
          </a:p>
          <a:p>
            <a:r>
              <a:rPr lang="en-IN" sz="1600" dirty="0">
                <a:solidFill>
                  <a:schemeClr val="tx2"/>
                </a:solidFill>
                <a:latin typeface="+mj-lt"/>
                <a:cs typeface="Times New Roman" panose="02020603050405020304" pitchFamily="18" charset="0"/>
              </a:rPr>
              <a:t>import seaborn as </a:t>
            </a:r>
            <a:r>
              <a:rPr lang="en-IN" sz="1600" dirty="0" err="1">
                <a:solidFill>
                  <a:schemeClr val="tx2"/>
                </a:solidFill>
                <a:latin typeface="+mj-lt"/>
                <a:cs typeface="Times New Roman" panose="02020603050405020304" pitchFamily="18" charset="0"/>
              </a:rPr>
              <a:t>sns</a:t>
            </a:r>
            <a:endParaRPr lang="en-IN" sz="1600" dirty="0">
              <a:solidFill>
                <a:schemeClr val="tx2"/>
              </a:solidFill>
              <a:latin typeface="+mj-lt"/>
              <a:cs typeface="Times New Roman" panose="02020603050405020304" pitchFamily="18" charset="0"/>
            </a:endParaRPr>
          </a:p>
          <a:p>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cs typeface="Times New Roman" panose="02020603050405020304" pitchFamily="18" charset="0"/>
              </a:rPr>
              <a:t># To supress warnings</a:t>
            </a:r>
          </a:p>
          <a:p>
            <a:r>
              <a:rPr lang="en-IN" sz="1600" dirty="0">
                <a:solidFill>
                  <a:schemeClr val="tx2"/>
                </a:solidFill>
                <a:latin typeface="+mj-lt"/>
                <a:cs typeface="Times New Roman" panose="02020603050405020304" pitchFamily="18" charset="0"/>
              </a:rPr>
              <a:t>import warnings</a:t>
            </a:r>
          </a:p>
          <a:p>
            <a:endParaRPr lang="en-IN" sz="1600" dirty="0">
              <a:solidFill>
                <a:schemeClr val="tx2"/>
              </a:solidFill>
              <a:latin typeface="+mj-lt"/>
              <a:cs typeface="Times New Roman" panose="02020603050405020304" pitchFamily="18" charset="0"/>
            </a:endParaRPr>
          </a:p>
          <a:p>
            <a:r>
              <a:rPr lang="en-IN" sz="1600" dirty="0" err="1">
                <a:solidFill>
                  <a:schemeClr val="tx2"/>
                </a:solidFill>
                <a:latin typeface="+mj-lt"/>
                <a:cs typeface="Times New Roman" panose="02020603050405020304" pitchFamily="18" charset="0"/>
              </a:rPr>
              <a:t>warnings.filterwarnings</a:t>
            </a:r>
            <a:r>
              <a:rPr lang="en-IN" sz="1600" dirty="0">
                <a:solidFill>
                  <a:schemeClr val="tx2"/>
                </a:solidFill>
                <a:latin typeface="+mj-lt"/>
                <a:cs typeface="Times New Roman" panose="02020603050405020304" pitchFamily="18" charset="0"/>
              </a:rPr>
              <a:t>('ignore’)</a:t>
            </a:r>
          </a:p>
          <a:p>
            <a:r>
              <a:rPr lang="en-IN" sz="1600" dirty="0">
                <a:solidFill>
                  <a:schemeClr val="tx2"/>
                </a:solidFill>
                <a:latin typeface="+mj-lt"/>
                <a:cs typeface="Times New Roman" panose="02020603050405020304" pitchFamily="18" charset="0"/>
              </a:rPr>
              <a:t>import random </a:t>
            </a:r>
          </a:p>
          <a:p>
            <a:pPr marL="742950" lvl="1" indent="-285750">
              <a:buFont typeface="Arial" panose="020B0604020202020204" pitchFamily="34" charset="0"/>
              <a:buChar char="•"/>
            </a:pPr>
            <a:endParaRPr lang="en-GB" sz="1600" dirty="0">
              <a:solidFill>
                <a:schemeClr val="tx2"/>
              </a:solidFill>
              <a:latin typeface="+mj-lt"/>
            </a:endParaRPr>
          </a:p>
        </p:txBody>
      </p:sp>
    </p:spTree>
    <p:extLst>
      <p:ext uri="{BB962C8B-B14F-4D97-AF65-F5344CB8AC3E}">
        <p14:creationId xmlns:p14="http://schemas.microsoft.com/office/powerpoint/2010/main" val="3900467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2074542" y="474762"/>
            <a:ext cx="7056438" cy="723900"/>
          </a:xfrm>
        </p:spPr>
        <p:txBody>
          <a:bodyPr/>
          <a:lstStyle/>
          <a:p>
            <a:r>
              <a:rPr lang="en-US" altLang="en-US" dirty="0">
                <a:solidFill>
                  <a:schemeClr val="tx2"/>
                </a:solidFill>
              </a:rPr>
              <a:t>Libraries Imported</a:t>
            </a:r>
            <a:br>
              <a:rPr lang="en-US" altLang="en-US" dirty="0">
                <a:solidFill>
                  <a:schemeClr val="tx2"/>
                </a:solidFill>
              </a:rPr>
            </a:br>
            <a:br>
              <a:rPr lang="en-US" altLang="en-US" dirty="0">
                <a:solidFill>
                  <a:schemeClr val="tx2"/>
                </a:solidFill>
              </a:rPr>
            </a:br>
            <a:endParaRPr lang="en-US" altLang="en-US" dirty="0">
              <a:solidFill>
                <a:schemeClr val="tx2"/>
              </a:solidFill>
            </a:endParaRP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763688" y="836712"/>
            <a:ext cx="7678146"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IN" sz="1600" dirty="0">
                <a:solidFill>
                  <a:schemeClr val="tx2"/>
                </a:solidFill>
                <a:latin typeface="+mj-lt"/>
                <a:cs typeface="Times New Roman" panose="02020603050405020304" pitchFamily="18" charset="0"/>
              </a:rPr>
              <a:t>from </a:t>
            </a:r>
            <a:r>
              <a:rPr lang="en-IN" sz="1600" dirty="0" err="1">
                <a:solidFill>
                  <a:schemeClr val="tx2"/>
                </a:solidFill>
                <a:latin typeface="+mj-lt"/>
                <a:cs typeface="Times New Roman" panose="02020603050405020304" pitchFamily="18" charset="0"/>
              </a:rPr>
              <a:t>sklearn.model_selection</a:t>
            </a:r>
            <a:r>
              <a:rPr lang="en-IN" sz="1600" dirty="0">
                <a:solidFill>
                  <a:schemeClr val="tx2"/>
                </a:solidFill>
                <a:latin typeface="+mj-lt"/>
                <a:cs typeface="Times New Roman" panose="02020603050405020304" pitchFamily="18" charset="0"/>
              </a:rPr>
              <a:t> import </a:t>
            </a:r>
            <a:r>
              <a:rPr lang="en-IN" sz="1600" dirty="0" err="1">
                <a:solidFill>
                  <a:schemeClr val="tx2"/>
                </a:solidFill>
                <a:latin typeface="+mj-lt"/>
                <a:cs typeface="Times New Roman" panose="02020603050405020304" pitchFamily="18" charset="0"/>
              </a:rPr>
              <a:t>train_test_split</a:t>
            </a:r>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cs typeface="Times New Roman" panose="02020603050405020304" pitchFamily="18" charset="0"/>
              </a:rPr>
              <a:t>from </a:t>
            </a:r>
            <a:r>
              <a:rPr lang="en-IN" sz="1600" dirty="0" err="1">
                <a:solidFill>
                  <a:schemeClr val="tx2"/>
                </a:solidFill>
                <a:latin typeface="+mj-lt"/>
                <a:cs typeface="Times New Roman" panose="02020603050405020304" pitchFamily="18" charset="0"/>
              </a:rPr>
              <a:t>sklearn.preprocessing</a:t>
            </a:r>
            <a:r>
              <a:rPr lang="en-IN" sz="1600" dirty="0">
                <a:solidFill>
                  <a:schemeClr val="tx2"/>
                </a:solidFill>
                <a:latin typeface="+mj-lt"/>
                <a:cs typeface="Times New Roman" panose="02020603050405020304" pitchFamily="18" charset="0"/>
              </a:rPr>
              <a:t> import </a:t>
            </a:r>
            <a:r>
              <a:rPr lang="en-IN" sz="1600" dirty="0" err="1">
                <a:solidFill>
                  <a:schemeClr val="tx2"/>
                </a:solidFill>
                <a:latin typeface="+mj-lt"/>
                <a:cs typeface="Times New Roman" panose="02020603050405020304" pitchFamily="18" charset="0"/>
              </a:rPr>
              <a:t>LabelEncoder</a:t>
            </a:r>
            <a:endParaRPr lang="en-IN" sz="1600" dirty="0">
              <a:solidFill>
                <a:schemeClr val="tx2"/>
              </a:solidFill>
              <a:latin typeface="+mj-lt"/>
              <a:cs typeface="Times New Roman" panose="02020603050405020304" pitchFamily="18" charset="0"/>
            </a:endParaRPr>
          </a:p>
          <a:p>
            <a:r>
              <a:rPr lang="en-IN" sz="1600" dirty="0">
                <a:solidFill>
                  <a:schemeClr val="tx2"/>
                </a:solidFill>
                <a:latin typeface="+mj-lt"/>
              </a:rPr>
              <a:t>from </a:t>
            </a:r>
            <a:r>
              <a:rPr lang="en-IN" sz="1600" dirty="0" err="1">
                <a:solidFill>
                  <a:schemeClr val="tx2"/>
                </a:solidFill>
                <a:latin typeface="+mj-lt"/>
              </a:rPr>
              <a:t>sklearn.linear_model</a:t>
            </a:r>
            <a:r>
              <a:rPr lang="en-IN" sz="1600" dirty="0">
                <a:solidFill>
                  <a:schemeClr val="tx2"/>
                </a:solidFill>
                <a:latin typeface="+mj-lt"/>
              </a:rPr>
              <a:t> import </a:t>
            </a:r>
            <a:r>
              <a:rPr lang="en-IN" sz="1600" dirty="0" err="1">
                <a:solidFill>
                  <a:schemeClr val="tx2"/>
                </a:solidFill>
                <a:latin typeface="+mj-lt"/>
              </a:rPr>
              <a:t>LinearRegression</a:t>
            </a:r>
            <a:endParaRPr lang="en-IN" sz="1600" dirty="0">
              <a:solidFill>
                <a:schemeClr val="tx2"/>
              </a:solidFill>
              <a:latin typeface="+mj-lt"/>
            </a:endParaRPr>
          </a:p>
          <a:p>
            <a:r>
              <a:rPr lang="en-IN" sz="1600" dirty="0">
                <a:solidFill>
                  <a:schemeClr val="tx2"/>
                </a:solidFill>
                <a:latin typeface="+mj-lt"/>
              </a:rPr>
              <a:t>from </a:t>
            </a:r>
            <a:r>
              <a:rPr lang="en-IN" sz="1600" dirty="0" err="1">
                <a:solidFill>
                  <a:schemeClr val="tx2"/>
                </a:solidFill>
                <a:latin typeface="+mj-lt"/>
              </a:rPr>
              <a:t>sklearn.tree</a:t>
            </a:r>
            <a:r>
              <a:rPr lang="en-IN" sz="1600" dirty="0">
                <a:solidFill>
                  <a:schemeClr val="tx2"/>
                </a:solidFill>
                <a:latin typeface="+mj-lt"/>
              </a:rPr>
              <a:t> import </a:t>
            </a:r>
            <a:r>
              <a:rPr lang="en-IN" sz="1600" dirty="0" err="1">
                <a:solidFill>
                  <a:schemeClr val="tx2"/>
                </a:solidFill>
                <a:latin typeface="+mj-lt"/>
              </a:rPr>
              <a:t>DecisionTreeRegressor</a:t>
            </a:r>
            <a:endParaRPr lang="en-IN" sz="1600" dirty="0">
              <a:solidFill>
                <a:schemeClr val="tx2"/>
              </a:solidFill>
              <a:latin typeface="+mj-lt"/>
            </a:endParaRPr>
          </a:p>
          <a:p>
            <a:r>
              <a:rPr lang="en-IN" sz="1600" dirty="0">
                <a:solidFill>
                  <a:schemeClr val="tx2"/>
                </a:solidFill>
                <a:latin typeface="+mj-lt"/>
              </a:rPr>
              <a:t>from </a:t>
            </a:r>
            <a:r>
              <a:rPr lang="en-IN" sz="1600" dirty="0" err="1">
                <a:solidFill>
                  <a:schemeClr val="tx2"/>
                </a:solidFill>
                <a:latin typeface="+mj-lt"/>
              </a:rPr>
              <a:t>sklearn.neighbors</a:t>
            </a:r>
            <a:r>
              <a:rPr lang="en-IN" sz="1600" dirty="0">
                <a:solidFill>
                  <a:schemeClr val="tx2"/>
                </a:solidFill>
                <a:latin typeface="+mj-lt"/>
              </a:rPr>
              <a:t> import </a:t>
            </a:r>
            <a:r>
              <a:rPr lang="en-IN" sz="1600" dirty="0" err="1">
                <a:solidFill>
                  <a:schemeClr val="tx2"/>
                </a:solidFill>
                <a:latin typeface="+mj-lt"/>
              </a:rPr>
              <a:t>KNeighborsRegressor</a:t>
            </a:r>
            <a:endParaRPr lang="en-IN" sz="1600" dirty="0">
              <a:solidFill>
                <a:schemeClr val="tx2"/>
              </a:solidFill>
              <a:latin typeface="+mj-lt"/>
            </a:endParaRPr>
          </a:p>
          <a:p>
            <a:r>
              <a:rPr lang="en-GB" sz="1600" dirty="0">
                <a:solidFill>
                  <a:schemeClr val="tx2"/>
                </a:solidFill>
                <a:latin typeface="+mj-lt"/>
                <a:cs typeface="Times New Roman" panose="02020603050405020304" pitchFamily="18" charset="0"/>
              </a:rPr>
              <a:t>from </a:t>
            </a:r>
            <a:r>
              <a:rPr lang="en-GB" sz="1600" dirty="0" err="1">
                <a:solidFill>
                  <a:schemeClr val="tx2"/>
                </a:solidFill>
                <a:latin typeface="+mj-lt"/>
                <a:cs typeface="Times New Roman" panose="02020603050405020304" pitchFamily="18" charset="0"/>
              </a:rPr>
              <a:t>sklearn.ensemble</a:t>
            </a:r>
            <a:r>
              <a:rPr lang="en-GB" sz="1600" dirty="0">
                <a:solidFill>
                  <a:schemeClr val="tx2"/>
                </a:solidFill>
                <a:latin typeface="+mj-lt"/>
                <a:cs typeface="Times New Roman" panose="02020603050405020304" pitchFamily="18" charset="0"/>
              </a:rPr>
              <a:t> import </a:t>
            </a:r>
            <a:r>
              <a:rPr lang="en-GB" sz="1600" dirty="0" err="1">
                <a:solidFill>
                  <a:schemeClr val="tx2"/>
                </a:solidFill>
                <a:latin typeface="+mj-lt"/>
                <a:cs typeface="Times New Roman" panose="02020603050405020304" pitchFamily="18" charset="0"/>
              </a:rPr>
              <a:t>RandomForestRegressor</a:t>
            </a:r>
            <a:endParaRPr lang="en-GB" sz="1600" dirty="0">
              <a:solidFill>
                <a:schemeClr val="tx2"/>
              </a:solidFill>
              <a:latin typeface="+mj-lt"/>
              <a:cs typeface="Times New Roman" panose="02020603050405020304" pitchFamily="18" charset="0"/>
            </a:endParaRPr>
          </a:p>
          <a:p>
            <a:r>
              <a:rPr lang="en-US" sz="1600" dirty="0">
                <a:solidFill>
                  <a:schemeClr val="tx2"/>
                </a:solidFill>
                <a:latin typeface="+mj-lt"/>
              </a:rPr>
              <a:t>from </a:t>
            </a:r>
            <a:r>
              <a:rPr lang="en-US" sz="1600" dirty="0" err="1">
                <a:solidFill>
                  <a:schemeClr val="tx2"/>
                </a:solidFill>
                <a:latin typeface="+mj-lt"/>
              </a:rPr>
              <a:t>sklearn.svm</a:t>
            </a:r>
            <a:r>
              <a:rPr lang="en-US" sz="1600" dirty="0">
                <a:solidFill>
                  <a:schemeClr val="tx2"/>
                </a:solidFill>
                <a:latin typeface="+mj-lt"/>
              </a:rPr>
              <a:t> import SVC</a:t>
            </a:r>
            <a:endParaRPr lang="en-GB" sz="1600" dirty="0">
              <a:solidFill>
                <a:schemeClr val="tx2"/>
              </a:solidFill>
              <a:latin typeface="+mj-lt"/>
              <a:cs typeface="Times New Roman" panose="02020603050405020304" pitchFamily="18" charset="0"/>
            </a:endParaRPr>
          </a:p>
          <a:p>
            <a:r>
              <a:rPr lang="en-IN" sz="1600" dirty="0">
                <a:solidFill>
                  <a:schemeClr val="tx2"/>
                </a:solidFill>
                <a:latin typeface="+mj-lt"/>
              </a:rPr>
              <a:t>from </a:t>
            </a:r>
            <a:r>
              <a:rPr lang="en-IN" sz="1600" dirty="0" err="1">
                <a:solidFill>
                  <a:schemeClr val="tx2"/>
                </a:solidFill>
                <a:latin typeface="+mj-lt"/>
              </a:rPr>
              <a:t>sklearn.svm</a:t>
            </a:r>
            <a:r>
              <a:rPr lang="en-IN" sz="1600" dirty="0">
                <a:solidFill>
                  <a:schemeClr val="tx2"/>
                </a:solidFill>
                <a:latin typeface="+mj-lt"/>
              </a:rPr>
              <a:t> import </a:t>
            </a:r>
            <a:r>
              <a:rPr lang="en-IN" sz="1600" dirty="0" err="1">
                <a:solidFill>
                  <a:schemeClr val="tx2"/>
                </a:solidFill>
                <a:latin typeface="+mj-lt"/>
              </a:rPr>
              <a:t>SVCfrom</a:t>
            </a:r>
            <a:r>
              <a:rPr lang="en-IN" sz="1600" dirty="0">
                <a:solidFill>
                  <a:schemeClr val="tx2"/>
                </a:solidFill>
                <a:latin typeface="+mj-lt"/>
              </a:rPr>
              <a:t> </a:t>
            </a:r>
            <a:r>
              <a:rPr lang="en-IN" sz="1600" dirty="0" err="1">
                <a:solidFill>
                  <a:schemeClr val="tx2"/>
                </a:solidFill>
                <a:latin typeface="+mj-lt"/>
              </a:rPr>
              <a:t>tensorflow</a:t>
            </a:r>
            <a:r>
              <a:rPr lang="en-IN" sz="1600" dirty="0">
                <a:solidFill>
                  <a:schemeClr val="tx2"/>
                </a:solidFill>
                <a:latin typeface="+mj-lt"/>
              </a:rPr>
              <a:t> import </a:t>
            </a:r>
            <a:r>
              <a:rPr lang="en-IN" sz="1600" dirty="0" err="1">
                <a:solidFill>
                  <a:schemeClr val="tx2"/>
                </a:solidFill>
                <a:latin typeface="+mj-lt"/>
              </a:rPr>
              <a:t>keras</a:t>
            </a:r>
            <a:endParaRPr lang="en-IN" sz="1600" dirty="0">
              <a:solidFill>
                <a:schemeClr val="tx2"/>
              </a:solidFill>
              <a:latin typeface="+mj-lt"/>
            </a:endParaRPr>
          </a:p>
          <a:p>
            <a:r>
              <a:rPr lang="en-IN" sz="1600" dirty="0">
                <a:solidFill>
                  <a:schemeClr val="tx2"/>
                </a:solidFill>
                <a:latin typeface="+mj-lt"/>
              </a:rPr>
              <a:t>from </a:t>
            </a:r>
            <a:r>
              <a:rPr lang="en-IN" sz="1600" dirty="0" err="1">
                <a:solidFill>
                  <a:schemeClr val="tx2"/>
                </a:solidFill>
                <a:latin typeface="+mj-lt"/>
              </a:rPr>
              <a:t>sklearn.metrics</a:t>
            </a:r>
            <a:r>
              <a:rPr lang="en-IN" sz="1600" dirty="0">
                <a:solidFill>
                  <a:schemeClr val="tx2"/>
                </a:solidFill>
                <a:latin typeface="+mj-lt"/>
              </a:rPr>
              <a:t> import </a:t>
            </a:r>
            <a:r>
              <a:rPr lang="en-IN" sz="1600" dirty="0" err="1">
                <a:solidFill>
                  <a:schemeClr val="tx2"/>
                </a:solidFill>
                <a:latin typeface="+mj-lt"/>
              </a:rPr>
              <a:t>classification_report</a:t>
            </a:r>
            <a:r>
              <a:rPr lang="en-IN" sz="1600" dirty="0">
                <a:solidFill>
                  <a:schemeClr val="tx2"/>
                </a:solidFill>
                <a:latin typeface="+mj-lt"/>
              </a:rPr>
              <a:t>, </a:t>
            </a:r>
            <a:r>
              <a:rPr lang="en-IN" sz="1600" dirty="0" err="1">
                <a:solidFill>
                  <a:schemeClr val="tx2"/>
                </a:solidFill>
                <a:latin typeface="+mj-lt"/>
              </a:rPr>
              <a:t>confusion_matrix</a:t>
            </a:r>
            <a:endParaRPr lang="en-IN" sz="1600" dirty="0">
              <a:solidFill>
                <a:schemeClr val="tx2"/>
              </a:solidFill>
              <a:latin typeface="+mj-lt"/>
            </a:endParaRPr>
          </a:p>
          <a:p>
            <a:r>
              <a:rPr lang="en-IN" sz="1600" dirty="0">
                <a:solidFill>
                  <a:schemeClr val="tx2"/>
                </a:solidFill>
                <a:latin typeface="+mj-lt"/>
              </a:rPr>
              <a:t>from </a:t>
            </a:r>
            <a:r>
              <a:rPr lang="en-IN" sz="1600" dirty="0" err="1">
                <a:solidFill>
                  <a:schemeClr val="tx2"/>
                </a:solidFill>
                <a:latin typeface="+mj-lt"/>
              </a:rPr>
              <a:t>tensorflow.keras.models</a:t>
            </a:r>
            <a:r>
              <a:rPr lang="en-IN" sz="1600" dirty="0">
                <a:solidFill>
                  <a:schemeClr val="tx2"/>
                </a:solidFill>
                <a:latin typeface="+mj-lt"/>
              </a:rPr>
              <a:t> import Sequential</a:t>
            </a:r>
          </a:p>
          <a:p>
            <a:r>
              <a:rPr lang="en-IN" sz="1600" dirty="0">
                <a:solidFill>
                  <a:schemeClr val="tx2"/>
                </a:solidFill>
                <a:latin typeface="+mj-lt"/>
              </a:rPr>
              <a:t>from </a:t>
            </a:r>
            <a:r>
              <a:rPr lang="en-IN" sz="1600" dirty="0" err="1">
                <a:solidFill>
                  <a:schemeClr val="tx2"/>
                </a:solidFill>
                <a:latin typeface="+mj-lt"/>
              </a:rPr>
              <a:t>tensorflow.keras.layers</a:t>
            </a:r>
            <a:r>
              <a:rPr lang="en-IN" sz="1600" dirty="0">
                <a:solidFill>
                  <a:schemeClr val="tx2"/>
                </a:solidFill>
                <a:latin typeface="+mj-lt"/>
              </a:rPr>
              <a:t> import Dense, </a:t>
            </a:r>
            <a:r>
              <a:rPr lang="en-IN" sz="1600" dirty="0" err="1">
                <a:solidFill>
                  <a:schemeClr val="tx2"/>
                </a:solidFill>
                <a:latin typeface="+mj-lt"/>
              </a:rPr>
              <a:t>Activation,Dropout</a:t>
            </a:r>
            <a:endParaRPr lang="en-IN" sz="1600" dirty="0">
              <a:solidFill>
                <a:schemeClr val="tx2"/>
              </a:solidFill>
              <a:latin typeface="+mj-lt"/>
            </a:endParaRPr>
          </a:p>
          <a:p>
            <a:r>
              <a:rPr lang="en-IN" sz="1600" dirty="0">
                <a:solidFill>
                  <a:schemeClr val="tx2"/>
                </a:solidFill>
                <a:latin typeface="+mj-lt"/>
              </a:rPr>
              <a:t>from </a:t>
            </a:r>
            <a:r>
              <a:rPr lang="en-IN" sz="1600" dirty="0" err="1">
                <a:solidFill>
                  <a:schemeClr val="tx2"/>
                </a:solidFill>
                <a:latin typeface="+mj-lt"/>
              </a:rPr>
              <a:t>tensorflow.keras.callbacks</a:t>
            </a:r>
            <a:r>
              <a:rPr lang="en-IN" sz="1600" dirty="0">
                <a:solidFill>
                  <a:schemeClr val="tx2"/>
                </a:solidFill>
                <a:latin typeface="+mj-lt"/>
              </a:rPr>
              <a:t> import </a:t>
            </a:r>
            <a:r>
              <a:rPr lang="en-IN" sz="1600" dirty="0" err="1">
                <a:solidFill>
                  <a:schemeClr val="tx2"/>
                </a:solidFill>
                <a:latin typeface="+mj-lt"/>
              </a:rPr>
              <a:t>EarlyStopping</a:t>
            </a:r>
            <a:endParaRPr lang="en-IN" sz="1600" dirty="0">
              <a:solidFill>
                <a:schemeClr val="tx2"/>
              </a:solidFill>
              <a:latin typeface="+mj-lt"/>
            </a:endParaRPr>
          </a:p>
          <a:p>
            <a:r>
              <a:rPr lang="en-IN" sz="1600" dirty="0">
                <a:solidFill>
                  <a:schemeClr val="tx2"/>
                </a:solidFill>
                <a:latin typeface="+mj-lt"/>
              </a:rPr>
              <a:t>from </a:t>
            </a:r>
            <a:r>
              <a:rPr lang="en-IN" sz="1600" dirty="0" err="1">
                <a:solidFill>
                  <a:schemeClr val="tx2"/>
                </a:solidFill>
                <a:latin typeface="+mj-lt"/>
              </a:rPr>
              <a:t>sklearn.metrics</a:t>
            </a:r>
            <a:r>
              <a:rPr lang="en-IN" sz="1600" dirty="0">
                <a:solidFill>
                  <a:schemeClr val="tx2"/>
                </a:solidFill>
                <a:latin typeface="+mj-lt"/>
              </a:rPr>
              <a:t> import </a:t>
            </a:r>
            <a:r>
              <a:rPr lang="en-IN" sz="1600" dirty="0" err="1">
                <a:solidFill>
                  <a:schemeClr val="tx2"/>
                </a:solidFill>
                <a:latin typeface="+mj-lt"/>
              </a:rPr>
              <a:t>classification_report</a:t>
            </a:r>
            <a:r>
              <a:rPr lang="en-IN" sz="1600" dirty="0">
                <a:solidFill>
                  <a:schemeClr val="tx2"/>
                </a:solidFill>
                <a:latin typeface="+mj-lt"/>
              </a:rPr>
              <a:t>, </a:t>
            </a:r>
            <a:r>
              <a:rPr lang="en-IN" sz="1600" dirty="0" err="1">
                <a:solidFill>
                  <a:schemeClr val="tx2"/>
                </a:solidFill>
                <a:latin typeface="+mj-lt"/>
              </a:rPr>
              <a:t>confusion_matrix</a:t>
            </a:r>
            <a:endParaRPr lang="en-IN" sz="1600" dirty="0">
              <a:solidFill>
                <a:schemeClr val="tx2"/>
              </a:solidFill>
              <a:latin typeface="+mj-lt"/>
            </a:endParaRPr>
          </a:p>
          <a:p>
            <a:r>
              <a:rPr lang="en-US" sz="1600" dirty="0">
                <a:solidFill>
                  <a:schemeClr val="tx2"/>
                </a:solidFill>
                <a:latin typeface="+mj-lt"/>
              </a:rPr>
              <a:t>from </a:t>
            </a:r>
            <a:r>
              <a:rPr lang="en-US" sz="1600" dirty="0" err="1">
                <a:solidFill>
                  <a:schemeClr val="tx2"/>
                </a:solidFill>
                <a:latin typeface="+mj-lt"/>
              </a:rPr>
              <a:t>sklearn.preprocessing</a:t>
            </a:r>
            <a:r>
              <a:rPr lang="en-US" sz="1600" dirty="0">
                <a:solidFill>
                  <a:schemeClr val="tx2"/>
                </a:solidFill>
                <a:latin typeface="+mj-lt"/>
              </a:rPr>
              <a:t> import </a:t>
            </a:r>
            <a:r>
              <a:rPr lang="en-US" sz="1600" dirty="0" err="1">
                <a:solidFill>
                  <a:schemeClr val="tx2"/>
                </a:solidFill>
                <a:latin typeface="+mj-lt"/>
              </a:rPr>
              <a:t>StandardScaler</a:t>
            </a:r>
            <a:endParaRPr lang="en-IN" sz="1600" dirty="0">
              <a:solidFill>
                <a:schemeClr val="tx2"/>
              </a:solidFill>
              <a:latin typeface="+mj-lt"/>
            </a:endParaRPr>
          </a:p>
          <a:p>
            <a:r>
              <a:rPr lang="en-US" sz="1600" dirty="0">
                <a:solidFill>
                  <a:schemeClr val="tx2"/>
                </a:solidFill>
                <a:latin typeface="+mj-lt"/>
                <a:cs typeface="Times New Roman" panose="02020603050405020304" pitchFamily="18" charset="0"/>
              </a:rPr>
              <a:t>from </a:t>
            </a:r>
            <a:r>
              <a:rPr lang="en-US" sz="1600" dirty="0" err="1">
                <a:solidFill>
                  <a:schemeClr val="tx2"/>
                </a:solidFill>
                <a:latin typeface="+mj-lt"/>
                <a:cs typeface="Times New Roman" panose="02020603050405020304" pitchFamily="18" charset="0"/>
              </a:rPr>
              <a:t>imblearn.over_sampling</a:t>
            </a:r>
            <a:r>
              <a:rPr lang="en-US" sz="1600" dirty="0">
                <a:solidFill>
                  <a:schemeClr val="tx2"/>
                </a:solidFill>
                <a:latin typeface="+mj-lt"/>
                <a:cs typeface="Times New Roman" panose="02020603050405020304" pitchFamily="18" charset="0"/>
              </a:rPr>
              <a:t> import SMOTE</a:t>
            </a:r>
          </a:p>
          <a:p>
            <a:r>
              <a:rPr lang="en-IN" sz="1600" dirty="0">
                <a:solidFill>
                  <a:schemeClr val="tx2"/>
                </a:solidFill>
                <a:latin typeface="+mj-lt"/>
                <a:cs typeface="Times New Roman" panose="02020603050405020304" pitchFamily="18" charset="0"/>
              </a:rPr>
              <a:t>from </a:t>
            </a:r>
            <a:r>
              <a:rPr lang="en-IN" sz="1600" dirty="0" err="1">
                <a:solidFill>
                  <a:schemeClr val="tx2"/>
                </a:solidFill>
                <a:latin typeface="+mj-lt"/>
                <a:cs typeface="Times New Roman" panose="02020603050405020304" pitchFamily="18" charset="0"/>
              </a:rPr>
              <a:t>sklearn.metrics</a:t>
            </a:r>
            <a:r>
              <a:rPr lang="en-IN" sz="1600" dirty="0">
                <a:solidFill>
                  <a:schemeClr val="tx2"/>
                </a:solidFill>
                <a:latin typeface="+mj-lt"/>
                <a:cs typeface="Times New Roman" panose="02020603050405020304" pitchFamily="18" charset="0"/>
              </a:rPr>
              <a:t> import </a:t>
            </a:r>
            <a:r>
              <a:rPr lang="en-IN" sz="1600" dirty="0" err="1">
                <a:solidFill>
                  <a:schemeClr val="tx2"/>
                </a:solidFill>
                <a:latin typeface="+mj-lt"/>
                <a:cs typeface="Times New Roman" panose="02020603050405020304" pitchFamily="18" charset="0"/>
              </a:rPr>
              <a:t>accuracy_score</a:t>
            </a:r>
            <a:r>
              <a:rPr lang="en-IN" sz="1600" dirty="0">
                <a:solidFill>
                  <a:schemeClr val="tx2"/>
                </a:solidFill>
                <a:latin typeface="+mj-lt"/>
                <a:cs typeface="Times New Roman" panose="02020603050405020304" pitchFamily="18" charset="0"/>
              </a:rPr>
              <a:t>, </a:t>
            </a:r>
            <a:r>
              <a:rPr lang="en-IN" sz="1600" dirty="0" err="1">
                <a:solidFill>
                  <a:schemeClr val="tx2"/>
                </a:solidFill>
                <a:latin typeface="+mj-lt"/>
                <a:cs typeface="Times New Roman" panose="02020603050405020304" pitchFamily="18" charset="0"/>
              </a:rPr>
              <a:t>recall_score</a:t>
            </a:r>
            <a:r>
              <a:rPr lang="en-IN" sz="1600" dirty="0">
                <a:solidFill>
                  <a:schemeClr val="tx2"/>
                </a:solidFill>
                <a:latin typeface="+mj-lt"/>
                <a:cs typeface="Times New Roman" panose="02020603050405020304" pitchFamily="18" charset="0"/>
              </a:rPr>
              <a:t>, </a:t>
            </a:r>
            <a:r>
              <a:rPr lang="en-IN" sz="1600" dirty="0" err="1">
                <a:solidFill>
                  <a:schemeClr val="tx2"/>
                </a:solidFill>
                <a:latin typeface="+mj-lt"/>
                <a:cs typeface="Times New Roman" panose="02020603050405020304" pitchFamily="18" charset="0"/>
              </a:rPr>
              <a:t>precision_score</a:t>
            </a:r>
            <a:r>
              <a:rPr lang="en-IN" sz="1600" dirty="0">
                <a:solidFill>
                  <a:schemeClr val="tx2"/>
                </a:solidFill>
                <a:latin typeface="+mj-lt"/>
                <a:cs typeface="Times New Roman" panose="02020603050405020304" pitchFamily="18" charset="0"/>
              </a:rPr>
              <a:t>, f1_score</a:t>
            </a:r>
          </a:p>
          <a:p>
            <a:r>
              <a:rPr lang="en-IN" sz="1600" dirty="0">
                <a:solidFill>
                  <a:schemeClr val="tx2"/>
                </a:solidFill>
                <a:latin typeface="+mj-lt"/>
                <a:cs typeface="Times New Roman" panose="02020603050405020304" pitchFamily="18" charset="0"/>
              </a:rPr>
              <a:t>from </a:t>
            </a:r>
            <a:r>
              <a:rPr lang="en-IN" sz="1600" dirty="0" err="1">
                <a:solidFill>
                  <a:schemeClr val="tx2"/>
                </a:solidFill>
                <a:latin typeface="+mj-lt"/>
                <a:cs typeface="Times New Roman" panose="02020603050405020304" pitchFamily="18" charset="0"/>
              </a:rPr>
              <a:t>sklearn.metrics</a:t>
            </a:r>
            <a:r>
              <a:rPr lang="en-IN" sz="1600" dirty="0">
                <a:solidFill>
                  <a:schemeClr val="tx2"/>
                </a:solidFill>
                <a:latin typeface="+mj-lt"/>
                <a:cs typeface="Times New Roman" panose="02020603050405020304" pitchFamily="18" charset="0"/>
              </a:rPr>
              <a:t> import </a:t>
            </a:r>
            <a:r>
              <a:rPr lang="en-IN" sz="1600" dirty="0" err="1">
                <a:solidFill>
                  <a:schemeClr val="tx2"/>
                </a:solidFill>
                <a:latin typeface="+mj-lt"/>
                <a:cs typeface="Times New Roman" panose="02020603050405020304" pitchFamily="18" charset="0"/>
              </a:rPr>
              <a:t>classification_report</a:t>
            </a:r>
            <a:r>
              <a:rPr lang="en-IN" sz="1600" dirty="0">
                <a:solidFill>
                  <a:schemeClr val="tx2"/>
                </a:solidFill>
                <a:latin typeface="+mj-lt"/>
                <a:cs typeface="Times New Roman" panose="02020603050405020304" pitchFamily="18" charset="0"/>
              </a:rPr>
              <a:t>, </a:t>
            </a:r>
            <a:r>
              <a:rPr lang="en-IN" sz="1600" dirty="0" err="1">
                <a:solidFill>
                  <a:schemeClr val="tx2"/>
                </a:solidFill>
                <a:latin typeface="+mj-lt"/>
                <a:cs typeface="Times New Roman" panose="02020603050405020304" pitchFamily="18" charset="0"/>
              </a:rPr>
              <a:t>confusion_matrix</a:t>
            </a:r>
            <a:endParaRPr lang="en-IN" sz="1600" dirty="0">
              <a:solidFill>
                <a:schemeClr val="tx2"/>
              </a:solidFill>
              <a:latin typeface="+mj-lt"/>
              <a:cs typeface="Times New Roman" panose="02020603050405020304" pitchFamily="18" charset="0"/>
            </a:endParaRPr>
          </a:p>
          <a:p>
            <a:endParaRPr lang="en-GB" sz="1800"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92228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B7ECE1A-9D13-4307-81C3-CAB3FECECA9B}"/>
              </a:ext>
            </a:extLst>
          </p:cNvPr>
          <p:cNvSpPr>
            <a:spLocks noGrp="1" noChangeArrowheads="1"/>
          </p:cNvSpPr>
          <p:nvPr>
            <p:ph type="title"/>
          </p:nvPr>
        </p:nvSpPr>
        <p:spPr>
          <a:xfrm>
            <a:off x="1835696" y="474762"/>
            <a:ext cx="7056438" cy="723900"/>
          </a:xfrm>
        </p:spPr>
        <p:txBody>
          <a:bodyPr/>
          <a:lstStyle/>
          <a:p>
            <a:r>
              <a:rPr lang="en-US" altLang="en-US" dirty="0">
                <a:solidFill>
                  <a:schemeClr val="tx2"/>
                </a:solidFill>
              </a:rPr>
              <a:t>Exploratory Data Analysis (EDA)</a:t>
            </a:r>
            <a:br>
              <a:rPr lang="en-US" altLang="en-US" dirty="0">
                <a:solidFill>
                  <a:schemeClr val="tx2"/>
                </a:solidFill>
              </a:rPr>
            </a:br>
            <a:br>
              <a:rPr lang="en-US" altLang="en-US" dirty="0">
                <a:solidFill>
                  <a:schemeClr val="tx2"/>
                </a:solidFill>
              </a:rPr>
            </a:br>
            <a:endParaRPr lang="en-US" altLang="en-US" dirty="0">
              <a:solidFill>
                <a:schemeClr val="tx2"/>
              </a:solidFill>
            </a:endParaRPr>
          </a:p>
        </p:txBody>
      </p:sp>
      <p:sp>
        <p:nvSpPr>
          <p:cNvPr id="114691" name="Rectangle 3">
            <a:extLst>
              <a:ext uri="{FF2B5EF4-FFF2-40B4-BE49-F238E27FC236}">
                <a16:creationId xmlns:a16="http://schemas.microsoft.com/office/drawing/2014/main" id="{F997F874-671C-402D-A164-1A8F878EAC57}"/>
              </a:ext>
            </a:extLst>
          </p:cNvPr>
          <p:cNvSpPr>
            <a:spLocks noGrp="1" noChangeArrowheads="1"/>
          </p:cNvSpPr>
          <p:nvPr>
            <p:ph type="body" idx="1"/>
          </p:nvPr>
        </p:nvSpPr>
        <p:spPr>
          <a:xfrm>
            <a:off x="1763688" y="836712"/>
            <a:ext cx="6840760" cy="6237312"/>
          </a:xfrm>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sz="1800" dirty="0">
                <a:solidFill>
                  <a:schemeClr val="tx2"/>
                </a:solidFill>
                <a:latin typeface="+mj-lt"/>
                <a:cs typeface="Times New Roman" panose="02020603050405020304" pitchFamily="18" charset="0"/>
              </a:rPr>
              <a:t>Data exploration allowed us to gain a comprehensive grasp of the structure of the data.</a:t>
            </a:r>
          </a:p>
          <a:p>
            <a:endParaRPr lang="en-US" sz="1800" dirty="0">
              <a:solidFill>
                <a:schemeClr val="tx2"/>
              </a:solidFill>
              <a:latin typeface="+mj-lt"/>
              <a:cs typeface="Times New Roman" panose="02020603050405020304" pitchFamily="18" charset="0"/>
            </a:endParaRPr>
          </a:p>
          <a:p>
            <a:r>
              <a:rPr lang="en-US" sz="1800" dirty="0">
                <a:solidFill>
                  <a:schemeClr val="tx2"/>
                </a:solidFill>
                <a:latin typeface="+mj-lt"/>
                <a:cs typeface="Times New Roman" panose="02020603050405020304" pitchFamily="18" charset="0"/>
              </a:rPr>
              <a:t> It gave us vital dataset insights, helped us spot significant trends, and exposed potential patterns.</a:t>
            </a:r>
          </a:p>
          <a:p>
            <a:endParaRPr lang="en-US" sz="1800" dirty="0">
              <a:solidFill>
                <a:schemeClr val="tx2"/>
              </a:solidFill>
              <a:latin typeface="+mj-lt"/>
              <a:cs typeface="Times New Roman" panose="02020603050405020304" pitchFamily="18" charset="0"/>
            </a:endParaRPr>
          </a:p>
          <a:p>
            <a:r>
              <a:rPr lang="en-US" sz="1800" dirty="0">
                <a:solidFill>
                  <a:schemeClr val="tx2"/>
                </a:solidFill>
                <a:latin typeface="+mj-lt"/>
                <a:cs typeface="Times New Roman" panose="02020603050405020304" pitchFamily="18" charset="0"/>
              </a:rPr>
              <a:t>We looked at relationships and the distribution of the individual traits. and during the EDA process examined any inherent relationships between variables.</a:t>
            </a:r>
          </a:p>
          <a:p>
            <a:endParaRPr lang="en-GB" sz="1800" dirty="0">
              <a:solidFill>
                <a:schemeClr val="tx2"/>
              </a:solidFill>
              <a:latin typeface="+mj-lt"/>
              <a:cs typeface="Times New Roman" panose="02020603050405020304" pitchFamily="18" charset="0"/>
            </a:endParaRPr>
          </a:p>
        </p:txBody>
      </p:sp>
      <p:pic>
        <p:nvPicPr>
          <p:cNvPr id="2" name="Picture 1">
            <a:extLst>
              <a:ext uri="{FF2B5EF4-FFF2-40B4-BE49-F238E27FC236}">
                <a16:creationId xmlns:a16="http://schemas.microsoft.com/office/drawing/2014/main" id="{327706B4-BBF4-4321-8C95-84090C82CDEE}"/>
              </a:ext>
            </a:extLst>
          </p:cNvPr>
          <p:cNvPicPr>
            <a:picLocks noChangeAspect="1"/>
          </p:cNvPicPr>
          <p:nvPr/>
        </p:nvPicPr>
        <p:blipFill>
          <a:blip r:embed="rId3"/>
          <a:stretch>
            <a:fillRect/>
          </a:stretch>
        </p:blipFill>
        <p:spPr>
          <a:xfrm>
            <a:off x="4572000" y="3634018"/>
            <a:ext cx="4649006" cy="3233331"/>
          </a:xfrm>
          <a:prstGeom prst="rect">
            <a:avLst/>
          </a:prstGeom>
        </p:spPr>
      </p:pic>
    </p:spTree>
    <p:extLst>
      <p:ext uri="{BB962C8B-B14F-4D97-AF65-F5344CB8AC3E}">
        <p14:creationId xmlns:p14="http://schemas.microsoft.com/office/powerpoint/2010/main" val="2104078323"/>
      </p:ext>
    </p:extLst>
  </p:cSld>
  <p:clrMapOvr>
    <a:masterClrMapping/>
  </p:clrMapOvr>
</p:sld>
</file>

<file path=ppt/theme/theme1.xml><?xml version="1.0" encoding="utf-8"?>
<a:theme xmlns:a="http://schemas.openxmlformats.org/drawingml/2006/main" name="template">
  <a:themeElements>
    <a:clrScheme name="template 5">
      <a:dk1>
        <a:srgbClr val="4D4D4D"/>
      </a:dk1>
      <a:lt1>
        <a:srgbClr val="FFFFFF"/>
      </a:lt1>
      <a:dk2>
        <a:srgbClr val="000000"/>
      </a:dk2>
      <a:lt2>
        <a:srgbClr val="80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plate 1">
        <a:dk1>
          <a:srgbClr val="111111"/>
        </a:dk1>
        <a:lt1>
          <a:srgbClr val="FFFFFF"/>
        </a:lt1>
        <a:dk2>
          <a:srgbClr val="000000"/>
        </a:dk2>
        <a:lt2>
          <a:srgbClr val="800000"/>
        </a:lt2>
        <a:accent1>
          <a:srgbClr val="CC0000"/>
        </a:accent1>
        <a:accent2>
          <a:srgbClr val="FFFF99"/>
        </a:accent2>
        <a:accent3>
          <a:srgbClr val="FFFFFF"/>
        </a:accent3>
        <a:accent4>
          <a:srgbClr val="0D0D0D"/>
        </a:accent4>
        <a:accent5>
          <a:srgbClr val="E2AAAA"/>
        </a:accent5>
        <a:accent6>
          <a:srgbClr val="E7E78A"/>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111111"/>
        </a:dk1>
        <a:lt1>
          <a:srgbClr val="FFFFFF"/>
        </a:lt1>
        <a:dk2>
          <a:srgbClr val="000000"/>
        </a:dk2>
        <a:lt2>
          <a:srgbClr val="990000"/>
        </a:lt2>
        <a:accent1>
          <a:srgbClr val="FF5050"/>
        </a:accent1>
        <a:accent2>
          <a:srgbClr val="CC0000"/>
        </a:accent2>
        <a:accent3>
          <a:srgbClr val="FFFFFF"/>
        </a:accent3>
        <a:accent4>
          <a:srgbClr val="0D0D0D"/>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99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111111"/>
        </a:dk1>
        <a:lt1>
          <a:srgbClr val="FFFFFF"/>
        </a:lt1>
        <a:dk2>
          <a:srgbClr val="000000"/>
        </a:dk2>
        <a:lt2>
          <a:srgbClr val="600000"/>
        </a:lt2>
        <a:accent1>
          <a:srgbClr val="B40000"/>
        </a:accent1>
        <a:accent2>
          <a:srgbClr val="CC0000"/>
        </a:accent2>
        <a:accent3>
          <a:srgbClr val="FFFFFF"/>
        </a:accent3>
        <a:accent4>
          <a:srgbClr val="0D0D0D"/>
        </a:accent4>
        <a:accent5>
          <a:srgbClr val="D6AAAA"/>
        </a:accent5>
        <a:accent6>
          <a:srgbClr val="B90000"/>
        </a:accent6>
        <a:hlink>
          <a:srgbClr val="8219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800000"/>
        </a:lt2>
        <a:accent1>
          <a:srgbClr val="FF5050"/>
        </a:accent1>
        <a:accent2>
          <a:srgbClr val="CC0000"/>
        </a:accent2>
        <a:accent3>
          <a:srgbClr val="FFFFFF"/>
        </a:accent3>
        <a:accent4>
          <a:srgbClr val="404040"/>
        </a:accent4>
        <a:accent5>
          <a:srgbClr val="FFB3B3"/>
        </a:accent5>
        <a:accent6>
          <a:srgbClr val="B90000"/>
        </a:accent6>
        <a:hlink>
          <a:srgbClr val="FF0000"/>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6C0501"/>
        </a:lt2>
        <a:accent1>
          <a:srgbClr val="7F0B02"/>
        </a:accent1>
        <a:accent2>
          <a:srgbClr val="B3250F"/>
        </a:accent2>
        <a:accent3>
          <a:srgbClr val="FFFFFF"/>
        </a:accent3>
        <a:accent4>
          <a:srgbClr val="404040"/>
        </a:accent4>
        <a:accent5>
          <a:srgbClr val="C0AAAA"/>
        </a:accent5>
        <a:accent6>
          <a:srgbClr val="A2200C"/>
        </a:accent6>
        <a:hlink>
          <a:srgbClr val="D93819"/>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850B02"/>
        </a:lt2>
        <a:accent1>
          <a:srgbClr val="E1401E"/>
        </a:accent1>
        <a:accent2>
          <a:srgbClr val="A0A0A0"/>
        </a:accent2>
        <a:accent3>
          <a:srgbClr val="FFFFFF"/>
        </a:accent3>
        <a:accent4>
          <a:srgbClr val="404040"/>
        </a:accent4>
        <a:accent5>
          <a:srgbClr val="EEAFAB"/>
        </a:accent5>
        <a:accent6>
          <a:srgbClr val="919191"/>
        </a:accent6>
        <a:hlink>
          <a:srgbClr val="D61F00"/>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7C0901"/>
        </a:lt2>
        <a:accent1>
          <a:srgbClr val="DD3A1A"/>
        </a:accent1>
        <a:accent2>
          <a:srgbClr val="3C3C3C"/>
        </a:accent2>
        <a:accent3>
          <a:srgbClr val="FFFFFF"/>
        </a:accent3>
        <a:accent4>
          <a:srgbClr val="404040"/>
        </a:accent4>
        <a:accent5>
          <a:srgbClr val="EBAEAB"/>
        </a:accent5>
        <a:accent6>
          <a:srgbClr val="353535"/>
        </a:accent6>
        <a:hlink>
          <a:srgbClr val="A2230E"/>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640702"/>
        </a:lt2>
        <a:accent1>
          <a:srgbClr val="931409"/>
        </a:accent1>
        <a:accent2>
          <a:srgbClr val="CF2A12"/>
        </a:accent2>
        <a:accent3>
          <a:srgbClr val="FFFFFF"/>
        </a:accent3>
        <a:accent4>
          <a:srgbClr val="404040"/>
        </a:accent4>
        <a:accent5>
          <a:srgbClr val="C8AAAA"/>
        </a:accent5>
        <a:accent6>
          <a:srgbClr val="BB250F"/>
        </a:accent6>
        <a:hlink>
          <a:srgbClr val="010101"/>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111111"/>
        </a:dk1>
        <a:lt1>
          <a:srgbClr val="FFFFFF"/>
        </a:lt1>
        <a:dk2>
          <a:srgbClr val="000000"/>
        </a:dk2>
        <a:lt2>
          <a:srgbClr val="9A1303"/>
        </a:lt2>
        <a:accent1>
          <a:srgbClr val="FE130F"/>
        </a:accent1>
        <a:accent2>
          <a:srgbClr val="DF3A19"/>
        </a:accent2>
        <a:accent3>
          <a:srgbClr val="FFFFFF"/>
        </a:accent3>
        <a:accent4>
          <a:srgbClr val="0D0D0D"/>
        </a:accent4>
        <a:accent5>
          <a:srgbClr val="FEAAAA"/>
        </a:accent5>
        <a:accent6>
          <a:srgbClr val="CA3416"/>
        </a:accent6>
        <a:hlink>
          <a:srgbClr val="F57234"/>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111111"/>
        </a:dk1>
        <a:lt1>
          <a:srgbClr val="FFFFFF"/>
        </a:lt1>
        <a:dk2>
          <a:srgbClr val="000000"/>
        </a:dk2>
        <a:lt2>
          <a:srgbClr val="9A1303"/>
        </a:lt2>
        <a:accent1>
          <a:srgbClr val="FF540F"/>
        </a:accent1>
        <a:accent2>
          <a:srgbClr val="DF3A19"/>
        </a:accent2>
        <a:accent3>
          <a:srgbClr val="FFFFFF"/>
        </a:accent3>
        <a:accent4>
          <a:srgbClr val="0D0D0D"/>
        </a:accent4>
        <a:accent5>
          <a:srgbClr val="FFB3AA"/>
        </a:accent5>
        <a:accent6>
          <a:srgbClr val="CA3416"/>
        </a:accent6>
        <a:hlink>
          <a:srgbClr val="F57234"/>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111111"/>
        </a:dk1>
        <a:lt1>
          <a:srgbClr val="FFFFFF"/>
        </a:lt1>
        <a:dk2>
          <a:srgbClr val="000000"/>
        </a:dk2>
        <a:lt2>
          <a:srgbClr val="600000"/>
        </a:lt2>
        <a:accent1>
          <a:srgbClr val="B40000"/>
        </a:accent1>
        <a:accent2>
          <a:srgbClr val="CC0000"/>
        </a:accent2>
        <a:accent3>
          <a:srgbClr val="FFFFFF"/>
        </a:accent3>
        <a:accent4>
          <a:srgbClr val="0D0D0D"/>
        </a:accent4>
        <a:accent5>
          <a:srgbClr val="D6AAAA"/>
        </a:accent5>
        <a:accent6>
          <a:srgbClr val="B90000"/>
        </a:accent6>
        <a:hlink>
          <a:srgbClr val="EC7600"/>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511</TotalTime>
  <Words>1564</Words>
  <Application>Microsoft Office PowerPoint</Application>
  <PresentationFormat>On-screen Show (4:3)</PresentationFormat>
  <Paragraphs>195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Rockwell</vt:lpstr>
      <vt:lpstr>Verdana</vt:lpstr>
      <vt:lpstr>template</vt:lpstr>
      <vt:lpstr>Predicting Company Bankruptcies</vt:lpstr>
      <vt:lpstr>PowerPoint Presentation</vt:lpstr>
      <vt:lpstr>Table of Contents</vt:lpstr>
      <vt:lpstr>Importance of the Project</vt:lpstr>
      <vt:lpstr>Problem Statement</vt:lpstr>
      <vt:lpstr>Dataset Information </vt:lpstr>
      <vt:lpstr>Dataset Information </vt:lpstr>
      <vt:lpstr>Libraries Imported  </vt:lpstr>
      <vt:lpstr>Exploratory Data Analysis (EDA)  </vt:lpstr>
      <vt:lpstr>Exploratory Data Analysis (EDA)  </vt:lpstr>
      <vt:lpstr>Visualizations</vt:lpstr>
      <vt:lpstr>Splitting the data into X and y</vt:lpstr>
      <vt:lpstr>Machine Learning Algorithms</vt:lpstr>
      <vt:lpstr>Results</vt:lpstr>
      <vt:lpstr>RESULTS</vt:lpstr>
      <vt:lpstr>Conclusion</vt:lpstr>
      <vt:lpstr>Conclusion</vt:lpstr>
      <vt:lpstr>Q&amp;A</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Company Bankruptcies</dc:title>
  <dc:creator>Pushpak Shrimal</dc:creator>
  <cp:lastModifiedBy>Pushpak Shrimal</cp:lastModifiedBy>
  <cp:revision>20</cp:revision>
  <dcterms:created xsi:type="dcterms:W3CDTF">2024-08-30T12:51:35Z</dcterms:created>
  <dcterms:modified xsi:type="dcterms:W3CDTF">2024-09-02T08:09:25Z</dcterms:modified>
</cp:coreProperties>
</file>