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71" r:id="rId5"/>
    <p:sldId id="273" r:id="rId6"/>
    <p:sldId id="270" r:id="rId7"/>
  </p:sldIdLst>
  <p:sldSz cx="18288000" cy="10287000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Bebas Neue Bold" panose="020B0604020202020204" charset="0"/>
      <p:regular r:id="rId10"/>
    </p:embeddedFont>
    <p:embeddedFont>
      <p:font typeface="Raleway" pitchFamily="2" charset="0"/>
      <p:regular r:id="rId11"/>
    </p:embeddedFont>
    <p:embeddedFont>
      <p:font typeface="Raleway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F8BCF-1823-49E2-8AF5-58F29786E90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D3D-2E4B-4ABC-80D1-D4D0CB56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9D3D-2E4B-4ABC-80D1-D4D0CB562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9D3D-2E4B-4ABC-80D1-D4D0CB5620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5742B-5280-9CD2-4B0D-A38F424FB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351D8-ACA9-BB19-14B0-5CA383D5A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728A96-9184-2C7C-563F-FE82C179D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0C827-CF8A-1314-1354-F22692571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9D3D-2E4B-4ABC-80D1-D4D0CB562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9D3D-2E4B-4ABC-80D1-D4D0CB5620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C2F6F">
                <a:alpha val="100000"/>
              </a:srgbClr>
            </a:gs>
            <a:gs pos="100000">
              <a:srgbClr val="490F3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33163" y="1500333"/>
            <a:ext cx="7387257" cy="73872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5E9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632374" y="1028700"/>
            <a:ext cx="3413934" cy="341393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5E9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863737" y="2440148"/>
            <a:ext cx="5916396" cy="5507627"/>
          </a:xfrm>
          <a:custGeom>
            <a:avLst/>
            <a:gdLst/>
            <a:ahLst/>
            <a:cxnLst/>
            <a:rect l="l" t="t" r="r" b="b"/>
            <a:pathLst>
              <a:path w="5916396" h="5507627">
                <a:moveTo>
                  <a:pt x="0" y="0"/>
                </a:moveTo>
                <a:lnTo>
                  <a:pt x="5916396" y="0"/>
                </a:lnTo>
                <a:lnTo>
                  <a:pt x="5916396" y="5507627"/>
                </a:lnTo>
                <a:lnTo>
                  <a:pt x="0" y="5507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423809" y="2980977"/>
            <a:ext cx="7720191" cy="161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20"/>
              </a:lnSpc>
            </a:pPr>
            <a:r>
              <a:rPr lang="en-US" sz="11920" b="1">
                <a:solidFill>
                  <a:srgbClr val="D563A1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analyzers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66659" y="4124919"/>
            <a:ext cx="6602343" cy="336119"/>
          </a:xfrm>
          <a:custGeom>
            <a:avLst/>
            <a:gdLst/>
            <a:ahLst/>
            <a:cxnLst/>
            <a:rect l="l" t="t" r="r" b="b"/>
            <a:pathLst>
              <a:path w="6602343" h="336119">
                <a:moveTo>
                  <a:pt x="0" y="0"/>
                </a:moveTo>
                <a:lnTo>
                  <a:pt x="6602344" y="0"/>
                </a:lnTo>
                <a:lnTo>
                  <a:pt x="6602344" y="336119"/>
                </a:lnTo>
                <a:lnTo>
                  <a:pt x="0" y="3361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745465" y="6448040"/>
            <a:ext cx="5034668" cy="2810260"/>
          </a:xfrm>
          <a:custGeom>
            <a:avLst/>
            <a:gdLst/>
            <a:ahLst/>
            <a:cxnLst/>
            <a:rect l="l" t="t" r="r" b="b"/>
            <a:pathLst>
              <a:path w="5034668" h="2810260">
                <a:moveTo>
                  <a:pt x="0" y="0"/>
                </a:moveTo>
                <a:lnTo>
                  <a:pt x="5034668" y="0"/>
                </a:lnTo>
                <a:lnTo>
                  <a:pt x="5034668" y="2810260"/>
                </a:lnTo>
                <a:lnTo>
                  <a:pt x="0" y="28102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1091936" y="552280"/>
            <a:ext cx="2843806" cy="1587361"/>
          </a:xfrm>
          <a:custGeom>
            <a:avLst/>
            <a:gdLst/>
            <a:ahLst/>
            <a:cxnLst/>
            <a:rect l="l" t="t" r="r" b="b"/>
            <a:pathLst>
              <a:path w="2843806" h="1587361">
                <a:moveTo>
                  <a:pt x="0" y="0"/>
                </a:moveTo>
                <a:lnTo>
                  <a:pt x="2843807" y="0"/>
                </a:lnTo>
                <a:lnTo>
                  <a:pt x="2843807" y="1587361"/>
                </a:lnTo>
                <a:lnTo>
                  <a:pt x="0" y="15873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7579417" y="8585700"/>
            <a:ext cx="1075518" cy="708583"/>
            <a:chOff x="0" y="0"/>
            <a:chExt cx="283264" cy="1866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3264" cy="186623"/>
            </a:xfrm>
            <a:custGeom>
              <a:avLst/>
              <a:gdLst/>
              <a:ahLst/>
              <a:cxnLst/>
              <a:rect l="l" t="t" r="r" b="b"/>
              <a:pathLst>
                <a:path w="283264" h="186623">
                  <a:moveTo>
                    <a:pt x="0" y="0"/>
                  </a:moveTo>
                  <a:lnTo>
                    <a:pt x="283264" y="0"/>
                  </a:lnTo>
                  <a:lnTo>
                    <a:pt x="283264" y="186623"/>
                  </a:lnTo>
                  <a:lnTo>
                    <a:pt x="0" y="18662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3264" cy="22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23809" y="1787896"/>
            <a:ext cx="7720191" cy="160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20"/>
              </a:lnSpc>
            </a:pPr>
            <a:r>
              <a:rPr lang="en-US" sz="11920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lease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73092" y="622741"/>
            <a:ext cx="2859297" cy="60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6"/>
              </a:lnSpc>
            </a:pPr>
            <a:r>
              <a:rPr lang="en-US" sz="174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MATH 500</a:t>
            </a:r>
          </a:p>
          <a:p>
            <a:pPr algn="l">
              <a:lnSpc>
                <a:spcPts val="2436"/>
              </a:lnSpc>
              <a:spcBef>
                <a:spcPct val="0"/>
              </a:spcBef>
            </a:pPr>
            <a:r>
              <a:rPr lang="en-US" sz="174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SCIENCE SEMINAR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792856" y="8741720"/>
            <a:ext cx="338855" cy="34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6"/>
              </a:lnSpc>
              <a:spcBef>
                <a:spcPct val="0"/>
              </a:spcBef>
            </a:pPr>
            <a:r>
              <a:rPr lang="en-US" sz="1940" b="1">
                <a:solidFill>
                  <a:srgbClr val="3D2882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23809" y="4777616"/>
            <a:ext cx="7067384" cy="684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6"/>
              </a:lnSpc>
              <a:spcBef>
                <a:spcPct val="0"/>
              </a:spcBef>
            </a:pPr>
            <a:r>
              <a:rPr lang="en-US" sz="194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UNDERSTANDING SAVILL'S DATASET ABOUT LEASING FROM 2018-2024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73092" y="6804784"/>
            <a:ext cx="4451459" cy="2907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 u="sng" dirty="0">
                <a:solidFill>
                  <a:srgbClr val="F8F7F1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Team</a:t>
            </a:r>
            <a:r>
              <a:rPr lang="en-US" sz="4099" b="1" dirty="0">
                <a:solidFill>
                  <a:srgbClr val="F3E78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3E78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Khushi Choudhary</a:t>
            </a:r>
          </a:p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3E78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Zakir </a:t>
            </a:r>
            <a:r>
              <a:rPr lang="en-US" sz="4099" b="1" dirty="0" err="1">
                <a:solidFill>
                  <a:srgbClr val="F3E78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Elaskar</a:t>
            </a:r>
            <a:endParaRPr lang="en-US" sz="4099" b="1" dirty="0">
              <a:solidFill>
                <a:srgbClr val="F3E780"/>
              </a:solidFill>
              <a:latin typeface="Bebas Neue Bold"/>
              <a:ea typeface="Bebas Neue Bold"/>
              <a:cs typeface="Bebas Neue Bold"/>
              <a:sym typeface="Bebas Neue Bold"/>
            </a:endParaRPr>
          </a:p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3E78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Pushpak Rane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C2F6F">
                <a:alpha val="100000"/>
              </a:srgbClr>
            </a:gs>
            <a:gs pos="100000">
              <a:srgbClr val="490F3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498549">
            <a:off x="14571659" y="4508829"/>
            <a:ext cx="3413934" cy="341393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37009" y="1729566"/>
            <a:ext cx="3413934" cy="341393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579417" y="8585700"/>
            <a:ext cx="1075518" cy="708583"/>
            <a:chOff x="0" y="0"/>
            <a:chExt cx="283264" cy="18662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3264" cy="186623"/>
            </a:xfrm>
            <a:custGeom>
              <a:avLst/>
              <a:gdLst/>
              <a:ahLst/>
              <a:cxnLst/>
              <a:rect l="l" t="t" r="r" b="b"/>
              <a:pathLst>
                <a:path w="283264" h="186623">
                  <a:moveTo>
                    <a:pt x="0" y="0"/>
                  </a:moveTo>
                  <a:lnTo>
                    <a:pt x="283264" y="0"/>
                  </a:lnTo>
                  <a:lnTo>
                    <a:pt x="283264" y="186623"/>
                  </a:lnTo>
                  <a:lnTo>
                    <a:pt x="0" y="18662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3264" cy="22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792856" y="8741720"/>
            <a:ext cx="385473" cy="34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6"/>
              </a:lnSpc>
              <a:spcBef>
                <a:spcPct val="0"/>
              </a:spcBef>
            </a:pPr>
            <a:r>
              <a:rPr lang="en-US" sz="1940" b="1">
                <a:solidFill>
                  <a:srgbClr val="3D2882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5941CD-25E6-2C9A-6DAE-C7A798ACB01C}"/>
              </a:ext>
            </a:extLst>
          </p:cNvPr>
          <p:cNvGrpSpPr/>
          <p:nvPr/>
        </p:nvGrpSpPr>
        <p:grpSpPr>
          <a:xfrm>
            <a:off x="599218" y="405613"/>
            <a:ext cx="16980199" cy="9154539"/>
            <a:chOff x="599218" y="405613"/>
            <a:chExt cx="16980199" cy="9154539"/>
          </a:xfrm>
        </p:grpSpPr>
        <p:sp>
          <p:nvSpPr>
            <p:cNvPr id="11" name="Freeform 11"/>
            <p:cNvSpPr/>
            <p:nvPr/>
          </p:nvSpPr>
          <p:spPr>
            <a:xfrm>
              <a:off x="6392866" y="1729566"/>
              <a:ext cx="11186551" cy="7830586"/>
            </a:xfrm>
            <a:custGeom>
              <a:avLst/>
              <a:gdLst/>
              <a:ahLst/>
              <a:cxnLst/>
              <a:rect l="l" t="t" r="r" b="b"/>
              <a:pathLst>
                <a:path w="11186551" h="7830586">
                  <a:moveTo>
                    <a:pt x="0" y="0"/>
                  </a:moveTo>
                  <a:lnTo>
                    <a:pt x="11186551" y="0"/>
                  </a:lnTo>
                  <a:lnTo>
                    <a:pt x="11186551" y="7830586"/>
                  </a:lnTo>
                  <a:lnTo>
                    <a:pt x="0" y="7830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28700" y="405613"/>
              <a:ext cx="14197697" cy="1779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815"/>
                </a:lnSpc>
              </a:pPr>
              <a:r>
                <a:rPr lang="en-US" sz="6815" b="1" dirty="0">
                  <a:solidFill>
                    <a:srgbClr val="FFFFFF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Identifying the Powerhouses: Where is Leasing Concentrated?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99218" y="2621901"/>
              <a:ext cx="5121843" cy="5977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r>
                <a:rPr lang="en-US" sz="3706" dirty="0">
                  <a:solidFill>
                    <a:srgbClr val="F2E98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ANALYSIS RANKS TOP 15 US MARKETS BY TOTAL SQUARE FOOTAGE LEASED (2018-2024).</a:t>
              </a:r>
            </a:p>
            <a:p>
              <a:pPr algn="just">
                <a:lnSpc>
                  <a:spcPts val="5188"/>
                </a:lnSpc>
              </a:pPr>
              <a:endParaRPr lang="en-US" sz="3706" dirty="0">
                <a:solidFill>
                  <a:srgbClr val="F2E98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r>
                <a:rPr lang="en-US" sz="3706" dirty="0">
                  <a:solidFill>
                    <a:srgbClr val="F2E98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HIGHLIGHTS CONCENTRATION: KEY HUBS LIKE MANHATTAN, LA, orange county DOMINATE ACTIVITY.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C2F6F">
                <a:alpha val="100000"/>
              </a:srgbClr>
            </a:gs>
            <a:gs pos="100000">
              <a:srgbClr val="490F3E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7873-1ACE-1CF0-843A-399632CD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9AA5DB3-3112-5D0B-36C8-A77A7139A601}"/>
              </a:ext>
            </a:extLst>
          </p:cNvPr>
          <p:cNvGrpSpPr/>
          <p:nvPr/>
        </p:nvGrpSpPr>
        <p:grpSpPr>
          <a:xfrm rot="-7498549">
            <a:off x="14571659" y="4508829"/>
            <a:ext cx="3413934" cy="3413934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8738136-CF2B-6D70-B4B2-F2C42614D2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A8C2E67-E3F5-7D0A-FF3B-88AFB89C43F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97B7B25-3E45-4F07-1698-07B3CC4A7F2C}"/>
              </a:ext>
            </a:extLst>
          </p:cNvPr>
          <p:cNvGrpSpPr/>
          <p:nvPr/>
        </p:nvGrpSpPr>
        <p:grpSpPr>
          <a:xfrm>
            <a:off x="11737009" y="1729566"/>
            <a:ext cx="3413934" cy="341393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315E49C-5934-1447-CA79-2DCF9CC9680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5640EC4-E495-ABD3-5D5F-C4BE25A0423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ED56419-5DE7-ABB4-63DE-E64DC9F0E455}"/>
              </a:ext>
            </a:extLst>
          </p:cNvPr>
          <p:cNvGrpSpPr/>
          <p:nvPr/>
        </p:nvGrpSpPr>
        <p:grpSpPr>
          <a:xfrm>
            <a:off x="17579417" y="8585700"/>
            <a:ext cx="1075518" cy="708583"/>
            <a:chOff x="0" y="0"/>
            <a:chExt cx="283264" cy="18662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12EA77-4C76-7A90-5558-269638B2BD82}"/>
                </a:ext>
              </a:extLst>
            </p:cNvPr>
            <p:cNvSpPr/>
            <p:nvPr/>
          </p:nvSpPr>
          <p:spPr>
            <a:xfrm>
              <a:off x="0" y="0"/>
              <a:ext cx="283264" cy="186623"/>
            </a:xfrm>
            <a:custGeom>
              <a:avLst/>
              <a:gdLst/>
              <a:ahLst/>
              <a:cxnLst/>
              <a:rect l="l" t="t" r="r" b="b"/>
              <a:pathLst>
                <a:path w="283264" h="186623">
                  <a:moveTo>
                    <a:pt x="0" y="0"/>
                  </a:moveTo>
                  <a:lnTo>
                    <a:pt x="283264" y="0"/>
                  </a:lnTo>
                  <a:lnTo>
                    <a:pt x="283264" y="186623"/>
                  </a:lnTo>
                  <a:lnTo>
                    <a:pt x="0" y="18662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B829311-9176-4730-7289-D6A18DFAEF04}"/>
                </a:ext>
              </a:extLst>
            </p:cNvPr>
            <p:cNvSpPr txBox="1"/>
            <p:nvPr/>
          </p:nvSpPr>
          <p:spPr>
            <a:xfrm>
              <a:off x="0" y="-38100"/>
              <a:ext cx="283264" cy="22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B81B1AB5-ACF0-4B19-6140-DC6D00F55940}"/>
              </a:ext>
            </a:extLst>
          </p:cNvPr>
          <p:cNvSpPr txBox="1"/>
          <p:nvPr/>
        </p:nvSpPr>
        <p:spPr>
          <a:xfrm>
            <a:off x="17792856" y="8741720"/>
            <a:ext cx="385473" cy="34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6"/>
              </a:lnSpc>
              <a:spcBef>
                <a:spcPct val="0"/>
              </a:spcBef>
            </a:pPr>
            <a:r>
              <a:rPr lang="en-US" sz="1940" b="1">
                <a:solidFill>
                  <a:srgbClr val="3D2882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1294CC-6F01-10D0-E517-42A92193C6F1}"/>
              </a:ext>
            </a:extLst>
          </p:cNvPr>
          <p:cNvGrpSpPr/>
          <p:nvPr/>
        </p:nvGrpSpPr>
        <p:grpSpPr>
          <a:xfrm>
            <a:off x="499830" y="516488"/>
            <a:ext cx="17135730" cy="9254023"/>
            <a:chOff x="576135" y="343092"/>
            <a:chExt cx="17135730" cy="9254023"/>
          </a:xfrm>
        </p:grpSpPr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77405365-F756-A3C0-DFE0-171DF6F86DC0}"/>
                </a:ext>
              </a:extLst>
            </p:cNvPr>
            <p:cNvSpPr txBox="1"/>
            <p:nvPr/>
          </p:nvSpPr>
          <p:spPr>
            <a:xfrm>
              <a:off x="953246" y="343092"/>
              <a:ext cx="14197697" cy="1779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815"/>
                </a:lnSpc>
              </a:pPr>
              <a:r>
                <a:rPr lang="en-US" sz="6815" b="1" dirty="0">
                  <a:solidFill>
                    <a:srgbClr val="FFFFFF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Market Personalities: Downtown Core or Suburban Sprawl?</a:t>
              </a:r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940295E9-7905-8D46-C1E0-92B835DA7431}"/>
                </a:ext>
              </a:extLst>
            </p:cNvPr>
            <p:cNvSpPr txBox="1"/>
            <p:nvPr/>
          </p:nvSpPr>
          <p:spPr>
            <a:xfrm>
              <a:off x="576135" y="2587680"/>
              <a:ext cx="5121843" cy="5977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r>
                <a:rPr lang="en-US" sz="3706" dirty="0">
                  <a:solidFill>
                    <a:srgbClr val="F2E98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Compares Central Business District (CBD) vs. Suburban leasing within top markets.</a:t>
              </a:r>
            </a:p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endParaRPr lang="en-US" sz="3706" dirty="0">
                <a:solidFill>
                  <a:srgbClr val="F2E98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r>
                <a:rPr lang="en-US" sz="3706" dirty="0">
                  <a:solidFill>
                    <a:srgbClr val="F2E98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Reveals distinct location strategies: e.g., Manhattan (CBD-heavy) vs. orange county  (Suburban-heavy).</a:t>
              </a:r>
            </a:p>
          </p:txBody>
        </p:sp>
        <p:pic>
          <p:nvPicPr>
            <p:cNvPr id="23" name="Picture 22" descr="A graph of a number of individuals&#10;&#10;AI-generated content may be incorrect.">
              <a:extLst>
                <a:ext uri="{FF2B5EF4-FFF2-40B4-BE49-F238E27FC236}">
                  <a16:creationId xmlns:a16="http://schemas.microsoft.com/office/drawing/2014/main" id="{69BBE268-64A4-B0B7-6345-3E8CE8FA8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304" y="1731002"/>
              <a:ext cx="11216561" cy="7866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1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C2F6F">
                <a:alpha val="100000"/>
              </a:srgbClr>
            </a:gs>
            <a:gs pos="100000">
              <a:srgbClr val="490F3E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20E1B-FC8B-0438-BE72-FADC19E97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92D2A6-E11A-6C71-7D93-66B2A166FF5F}"/>
              </a:ext>
            </a:extLst>
          </p:cNvPr>
          <p:cNvGrpSpPr/>
          <p:nvPr/>
        </p:nvGrpSpPr>
        <p:grpSpPr>
          <a:xfrm rot="-7498549">
            <a:off x="14571659" y="4508829"/>
            <a:ext cx="3413934" cy="3413934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02DCC5-3285-93AA-FAD6-A6E359276AC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3052B2E-1B57-1EB4-0AC1-6EA21A0F286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3288165-94E8-2A17-DF5F-7DE80D57E03E}"/>
              </a:ext>
            </a:extLst>
          </p:cNvPr>
          <p:cNvGrpSpPr/>
          <p:nvPr/>
        </p:nvGrpSpPr>
        <p:grpSpPr>
          <a:xfrm>
            <a:off x="11737009" y="1729566"/>
            <a:ext cx="3413934" cy="341393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B39871F-7E29-EAB1-14AA-91489DCA28D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B432DF5-A0A4-510C-6586-CBF6C621F3A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3D4326B-38AD-EACB-45BF-FB1BF9F940C9}"/>
              </a:ext>
            </a:extLst>
          </p:cNvPr>
          <p:cNvGrpSpPr/>
          <p:nvPr/>
        </p:nvGrpSpPr>
        <p:grpSpPr>
          <a:xfrm>
            <a:off x="17579417" y="8585700"/>
            <a:ext cx="1075518" cy="708583"/>
            <a:chOff x="0" y="0"/>
            <a:chExt cx="283264" cy="18662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A975162-2224-542E-436E-8AA792A342E9}"/>
                </a:ext>
              </a:extLst>
            </p:cNvPr>
            <p:cNvSpPr/>
            <p:nvPr/>
          </p:nvSpPr>
          <p:spPr>
            <a:xfrm>
              <a:off x="0" y="0"/>
              <a:ext cx="283264" cy="186623"/>
            </a:xfrm>
            <a:custGeom>
              <a:avLst/>
              <a:gdLst/>
              <a:ahLst/>
              <a:cxnLst/>
              <a:rect l="l" t="t" r="r" b="b"/>
              <a:pathLst>
                <a:path w="283264" h="186623">
                  <a:moveTo>
                    <a:pt x="0" y="0"/>
                  </a:moveTo>
                  <a:lnTo>
                    <a:pt x="283264" y="0"/>
                  </a:lnTo>
                  <a:lnTo>
                    <a:pt x="283264" y="186623"/>
                  </a:lnTo>
                  <a:lnTo>
                    <a:pt x="0" y="18662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D022ABB-8026-77AA-FCEA-24A8DEFBADC8}"/>
                </a:ext>
              </a:extLst>
            </p:cNvPr>
            <p:cNvSpPr txBox="1"/>
            <p:nvPr/>
          </p:nvSpPr>
          <p:spPr>
            <a:xfrm>
              <a:off x="0" y="-38100"/>
              <a:ext cx="283264" cy="22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7C12534F-B103-F1F9-7E02-8F1BF2312422}"/>
              </a:ext>
            </a:extLst>
          </p:cNvPr>
          <p:cNvSpPr txBox="1"/>
          <p:nvPr/>
        </p:nvSpPr>
        <p:spPr>
          <a:xfrm>
            <a:off x="17792856" y="8741720"/>
            <a:ext cx="385473" cy="31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6"/>
              </a:lnSpc>
              <a:spcBef>
                <a:spcPct val="0"/>
              </a:spcBef>
            </a:pPr>
            <a:r>
              <a:rPr lang="en-US" sz="1940" b="1" dirty="0">
                <a:solidFill>
                  <a:srgbClr val="3D2882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8E40A-AD7D-7A9E-8C51-96A33AB5FF8D}"/>
              </a:ext>
            </a:extLst>
          </p:cNvPr>
          <p:cNvGrpSpPr/>
          <p:nvPr/>
        </p:nvGrpSpPr>
        <p:grpSpPr>
          <a:xfrm>
            <a:off x="599218" y="405613"/>
            <a:ext cx="16978487" cy="9595400"/>
            <a:chOff x="599218" y="405613"/>
            <a:chExt cx="16978487" cy="95954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BCC650B-39FE-4F71-AC86-1956009F9BF2}"/>
                </a:ext>
              </a:extLst>
            </p:cNvPr>
            <p:cNvSpPr/>
            <p:nvPr/>
          </p:nvSpPr>
          <p:spPr>
            <a:xfrm>
              <a:off x="6391154" y="2170427"/>
              <a:ext cx="11186551" cy="7830586"/>
            </a:xfrm>
            <a:custGeom>
              <a:avLst/>
              <a:gdLst/>
              <a:ahLst/>
              <a:cxnLst/>
              <a:rect l="l" t="t" r="r" b="b"/>
              <a:pathLst>
                <a:path w="11186551" h="7830586">
                  <a:moveTo>
                    <a:pt x="0" y="0"/>
                  </a:moveTo>
                  <a:lnTo>
                    <a:pt x="11186551" y="0"/>
                  </a:lnTo>
                  <a:lnTo>
                    <a:pt x="11186551" y="7830586"/>
                  </a:lnTo>
                  <a:lnTo>
                    <a:pt x="0" y="7830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4E98003-E72D-8416-9072-A14A57607105}"/>
                </a:ext>
              </a:extLst>
            </p:cNvPr>
            <p:cNvSpPr txBox="1"/>
            <p:nvPr/>
          </p:nvSpPr>
          <p:spPr>
            <a:xfrm>
              <a:off x="1028700" y="405613"/>
              <a:ext cx="14197697" cy="1779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815"/>
                </a:lnSpc>
              </a:pPr>
              <a:r>
                <a:rPr lang="en-US" sz="6815" b="1" dirty="0">
                  <a:solidFill>
                    <a:srgbClr val="FFFFFF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Gauging Market Pulse: Tracking Post-Pandemic Occupancy Recovery.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EB6A6E26-DE19-95CE-A09A-626D713C2C20}"/>
                </a:ext>
              </a:extLst>
            </p:cNvPr>
            <p:cNvSpPr txBox="1"/>
            <p:nvPr/>
          </p:nvSpPr>
          <p:spPr>
            <a:xfrm>
              <a:off x="599218" y="2621901"/>
              <a:ext cx="5121843" cy="5977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r>
                <a:rPr lang="en-US" sz="3706" dirty="0">
                  <a:solidFill>
                    <a:srgbClr val="F2E98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Shows average occupancy trend (2020-2024) relative to March 2020 baseline for key markets.</a:t>
              </a:r>
            </a:p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endParaRPr lang="en-US" sz="3706" dirty="0">
                <a:solidFill>
                  <a:srgbClr val="F2E98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800190" lvl="1" indent="-400095" algn="just">
                <a:lnSpc>
                  <a:spcPts val="5188"/>
                </a:lnSpc>
                <a:buFont typeface="Arial"/>
                <a:buChar char="•"/>
              </a:pPr>
              <a:r>
                <a:rPr lang="en-US" sz="3706" dirty="0">
                  <a:solidFill>
                    <a:srgbClr val="F2E98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Demonstrates varied recovery speeds and trajectories across different cities.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6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C2F6F">
                <a:alpha val="100000"/>
              </a:srgbClr>
            </a:gs>
            <a:gs pos="100000">
              <a:srgbClr val="490F3E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FF21B-BEBA-D4B7-88EB-81E9C013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3A45617-C4B6-92E4-281F-9ACA12E5C294}"/>
              </a:ext>
            </a:extLst>
          </p:cNvPr>
          <p:cNvGrpSpPr/>
          <p:nvPr/>
        </p:nvGrpSpPr>
        <p:grpSpPr>
          <a:xfrm rot="-7498549">
            <a:off x="14571659" y="4508829"/>
            <a:ext cx="3413934" cy="3413934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4D2F168-0136-CC95-9321-B0D939D4F7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968F7BC-6B57-AA20-8B20-EFA7E0FE36A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A2789F5-01AF-BE25-E0D4-372895F32828}"/>
              </a:ext>
            </a:extLst>
          </p:cNvPr>
          <p:cNvGrpSpPr/>
          <p:nvPr/>
        </p:nvGrpSpPr>
        <p:grpSpPr>
          <a:xfrm>
            <a:off x="11737009" y="1729566"/>
            <a:ext cx="3413934" cy="341393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8704AD5-7D7F-A74B-9F9F-2B81CC6E4E7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51B7367-78D8-95E5-5E54-B9DA2BEC041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8CE3F3C-F69F-A69D-BF9B-AD4D10EC3E20}"/>
              </a:ext>
            </a:extLst>
          </p:cNvPr>
          <p:cNvGrpSpPr/>
          <p:nvPr/>
        </p:nvGrpSpPr>
        <p:grpSpPr>
          <a:xfrm>
            <a:off x="17579417" y="8585700"/>
            <a:ext cx="1075518" cy="708583"/>
            <a:chOff x="0" y="0"/>
            <a:chExt cx="283264" cy="18662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E9D1403-9EAF-1DAE-4551-F3C4A6760230}"/>
                </a:ext>
              </a:extLst>
            </p:cNvPr>
            <p:cNvSpPr/>
            <p:nvPr/>
          </p:nvSpPr>
          <p:spPr>
            <a:xfrm>
              <a:off x="0" y="0"/>
              <a:ext cx="283264" cy="186623"/>
            </a:xfrm>
            <a:custGeom>
              <a:avLst/>
              <a:gdLst/>
              <a:ahLst/>
              <a:cxnLst/>
              <a:rect l="l" t="t" r="r" b="b"/>
              <a:pathLst>
                <a:path w="283264" h="186623">
                  <a:moveTo>
                    <a:pt x="0" y="0"/>
                  </a:moveTo>
                  <a:lnTo>
                    <a:pt x="283264" y="0"/>
                  </a:lnTo>
                  <a:lnTo>
                    <a:pt x="283264" y="186623"/>
                  </a:lnTo>
                  <a:lnTo>
                    <a:pt x="0" y="18662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AEE3872-845E-7701-3DE1-0DFA82C70181}"/>
                </a:ext>
              </a:extLst>
            </p:cNvPr>
            <p:cNvSpPr txBox="1"/>
            <p:nvPr/>
          </p:nvSpPr>
          <p:spPr>
            <a:xfrm>
              <a:off x="0" y="-38100"/>
              <a:ext cx="283264" cy="22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64AB6872-E6C1-9498-D707-505214016E88}"/>
              </a:ext>
            </a:extLst>
          </p:cNvPr>
          <p:cNvSpPr txBox="1"/>
          <p:nvPr/>
        </p:nvSpPr>
        <p:spPr>
          <a:xfrm>
            <a:off x="17792856" y="8741720"/>
            <a:ext cx="385473" cy="31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6"/>
              </a:lnSpc>
              <a:spcBef>
                <a:spcPct val="0"/>
              </a:spcBef>
            </a:pPr>
            <a:r>
              <a:rPr lang="en-US" sz="1940" b="1" dirty="0">
                <a:solidFill>
                  <a:srgbClr val="3D2882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B0EE00-4506-DFC9-04AB-6FB970222D3F}"/>
              </a:ext>
            </a:extLst>
          </p:cNvPr>
          <p:cNvGrpSpPr/>
          <p:nvPr/>
        </p:nvGrpSpPr>
        <p:grpSpPr>
          <a:xfrm>
            <a:off x="493354" y="436877"/>
            <a:ext cx="16979343" cy="9413246"/>
            <a:chOff x="599218" y="405613"/>
            <a:chExt cx="16979343" cy="94132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C467A8B-B1A2-7D93-CA71-56E7BF6D515F}"/>
                </a:ext>
              </a:extLst>
            </p:cNvPr>
            <p:cNvGrpSpPr/>
            <p:nvPr/>
          </p:nvGrpSpPr>
          <p:grpSpPr>
            <a:xfrm>
              <a:off x="599218" y="405613"/>
              <a:ext cx="14627179" cy="8207121"/>
              <a:chOff x="599217" y="1214392"/>
              <a:chExt cx="14627179" cy="8207121"/>
            </a:xfrm>
          </p:grpSpPr>
          <p:sp>
            <p:nvSpPr>
              <p:cNvPr id="20" name="TextBox 13">
                <a:extLst>
                  <a:ext uri="{FF2B5EF4-FFF2-40B4-BE49-F238E27FC236}">
                    <a16:creationId xmlns:a16="http://schemas.microsoft.com/office/drawing/2014/main" id="{5610C546-335F-4CE6-62A5-739C6C0D3E59}"/>
                  </a:ext>
                </a:extLst>
              </p:cNvPr>
              <p:cNvSpPr txBox="1"/>
              <p:nvPr/>
            </p:nvSpPr>
            <p:spPr>
              <a:xfrm>
                <a:off x="1028699" y="1214392"/>
                <a:ext cx="14197697" cy="177903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6815"/>
                  </a:lnSpc>
                </a:pPr>
                <a:r>
                  <a:rPr lang="en-US" sz="6815" b="1" dirty="0">
                    <a:solidFill>
                      <a:schemeClr val="bg1"/>
                    </a:solidFill>
                    <a:latin typeface="Bebas Neue Bold"/>
                    <a:ea typeface="Bebas Neue Bold"/>
                    <a:cs typeface="Bebas Neue Bold"/>
                    <a:sym typeface="Bebas Neue Bold"/>
                  </a:rPr>
                  <a:t>Economic Context: Unemployment's Impact and Recovery Paths.</a:t>
                </a:r>
              </a:p>
            </p:txBody>
          </p:sp>
          <p:sp>
            <p:nvSpPr>
              <p:cNvPr id="21" name="TextBox 14">
                <a:extLst>
                  <a:ext uri="{FF2B5EF4-FFF2-40B4-BE49-F238E27FC236}">
                    <a16:creationId xmlns:a16="http://schemas.microsoft.com/office/drawing/2014/main" id="{CAEC09C9-72B5-C04A-870B-E0774D11C9DF}"/>
                  </a:ext>
                </a:extLst>
              </p:cNvPr>
              <p:cNvSpPr txBox="1"/>
              <p:nvPr/>
            </p:nvSpPr>
            <p:spPr>
              <a:xfrm>
                <a:off x="599217" y="3443979"/>
                <a:ext cx="5121843" cy="597753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800190" lvl="1" indent="-400095" algn="just">
                  <a:lnSpc>
                    <a:spcPts val="5188"/>
                  </a:lnSpc>
                  <a:buFont typeface="Arial"/>
                  <a:buChar char="•"/>
                </a:pPr>
                <a:r>
                  <a:rPr lang="en-US" sz="3706" dirty="0">
                    <a:solidFill>
                      <a:srgbClr val="F3E78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Tracks average yearly unemployment rates for selected key states (2018-2024).</a:t>
                </a:r>
              </a:p>
              <a:p>
                <a:pPr marL="800190" lvl="1" indent="-400095" algn="just">
                  <a:lnSpc>
                    <a:spcPts val="5188"/>
                  </a:lnSpc>
                  <a:buFont typeface="Arial"/>
                  <a:buChar char="•"/>
                </a:pPr>
                <a:endParaRPr lang="en-US" sz="3706" dirty="0">
                  <a:solidFill>
                    <a:srgbClr val="F3E780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800190" lvl="1" indent="-400095" algn="just">
                  <a:lnSpc>
                    <a:spcPts val="5188"/>
                  </a:lnSpc>
                  <a:buFont typeface="Arial"/>
                  <a:buChar char="•"/>
                </a:pPr>
                <a:r>
                  <a:rPr lang="en-US" sz="3706" dirty="0">
                    <a:solidFill>
                      <a:srgbClr val="F3E78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 Illustrates the shared 2020 economic shock and subsequent differing recovery paths.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426A93-0E34-38B0-CA26-C2EC1F2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010" y="2198859"/>
              <a:ext cx="11186551" cy="7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9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C2F6F">
                <a:alpha val="100000"/>
              </a:srgbClr>
            </a:gs>
            <a:gs pos="100000">
              <a:srgbClr val="490F3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243855" y="9017559"/>
            <a:ext cx="2990767" cy="25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53"/>
              </a:lnSpc>
              <a:spcBef>
                <a:spcPct val="0"/>
              </a:spcBef>
            </a:pPr>
            <a:r>
              <a:rPr lang="en-US" sz="1466" b="1">
                <a:solidFill>
                  <a:srgbClr val="3D2882"/>
                </a:solidFill>
                <a:latin typeface="Raleway Bold"/>
                <a:ea typeface="Raleway Bold"/>
                <a:cs typeface="Raleway Bold"/>
                <a:sym typeface="Raleway Bold"/>
              </a:rPr>
              <a:t>WWW.REALLYGREATSITE.COM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579417" y="8585700"/>
            <a:ext cx="1075518" cy="708583"/>
            <a:chOff x="0" y="0"/>
            <a:chExt cx="283264" cy="1866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3264" cy="186623"/>
            </a:xfrm>
            <a:custGeom>
              <a:avLst/>
              <a:gdLst/>
              <a:ahLst/>
              <a:cxnLst/>
              <a:rect l="l" t="t" r="r" b="b"/>
              <a:pathLst>
                <a:path w="283264" h="186623">
                  <a:moveTo>
                    <a:pt x="0" y="0"/>
                  </a:moveTo>
                  <a:lnTo>
                    <a:pt x="283264" y="0"/>
                  </a:lnTo>
                  <a:lnTo>
                    <a:pt x="283264" y="186623"/>
                  </a:lnTo>
                  <a:lnTo>
                    <a:pt x="0" y="18662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3264" cy="22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792856" y="8741720"/>
            <a:ext cx="385473" cy="31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6"/>
              </a:lnSpc>
              <a:spcBef>
                <a:spcPct val="0"/>
              </a:spcBef>
            </a:pPr>
            <a:r>
              <a:rPr lang="en-US" sz="1940" b="1" dirty="0">
                <a:solidFill>
                  <a:srgbClr val="3D2882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382854" y="2139641"/>
            <a:ext cx="5522291" cy="552229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7BA1">
                    <a:alpha val="100000"/>
                  </a:srgbClr>
                </a:gs>
                <a:gs pos="100000">
                  <a:srgbClr val="E7E8E4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34622" y="4052937"/>
            <a:ext cx="6229901" cy="2321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82"/>
              </a:lnSpc>
            </a:pPr>
            <a:r>
              <a:rPr lang="en-US" sz="17182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84335" y="4052933"/>
            <a:ext cx="3877436" cy="232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82"/>
              </a:lnSpc>
            </a:pPr>
            <a:r>
              <a:rPr lang="en-US" sz="17182" b="1">
                <a:solidFill>
                  <a:srgbClr val="D563A1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you!</a:t>
            </a:r>
          </a:p>
        </p:txBody>
      </p:sp>
      <p:sp>
        <p:nvSpPr>
          <p:cNvPr id="15" name="Freeform 15"/>
          <p:cNvSpPr/>
          <p:nvPr/>
        </p:nvSpPr>
        <p:spPr>
          <a:xfrm>
            <a:off x="11163023" y="4969027"/>
            <a:ext cx="5034668" cy="2810260"/>
          </a:xfrm>
          <a:custGeom>
            <a:avLst/>
            <a:gdLst/>
            <a:ahLst/>
            <a:cxnLst/>
            <a:rect l="l" t="t" r="r" b="b"/>
            <a:pathLst>
              <a:path w="5034668" h="2810260">
                <a:moveTo>
                  <a:pt x="0" y="0"/>
                </a:moveTo>
                <a:lnTo>
                  <a:pt x="5034669" y="0"/>
                </a:lnTo>
                <a:lnTo>
                  <a:pt x="5034669" y="2810261"/>
                </a:lnTo>
                <a:lnTo>
                  <a:pt x="0" y="281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144121" y="2562375"/>
            <a:ext cx="2843806" cy="1587361"/>
          </a:xfrm>
          <a:custGeom>
            <a:avLst/>
            <a:gdLst/>
            <a:ahLst/>
            <a:cxnLst/>
            <a:rect l="l" t="t" r="r" b="b"/>
            <a:pathLst>
              <a:path w="2843806" h="1587361">
                <a:moveTo>
                  <a:pt x="0" y="0"/>
                </a:moveTo>
                <a:lnTo>
                  <a:pt x="2843807" y="0"/>
                </a:lnTo>
                <a:lnTo>
                  <a:pt x="2843807" y="1587361"/>
                </a:lnTo>
                <a:lnTo>
                  <a:pt x="0" y="1587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5D26A-3CB5-3A3D-ACEF-CAAF5366C0D7}"/>
              </a:ext>
            </a:extLst>
          </p:cNvPr>
          <p:cNvSpPr txBox="1"/>
          <p:nvPr/>
        </p:nvSpPr>
        <p:spPr>
          <a:xfrm>
            <a:off x="1473092" y="622741"/>
            <a:ext cx="2859297" cy="60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6"/>
              </a:lnSpc>
            </a:pPr>
            <a:r>
              <a:rPr lang="en-US" sz="174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MATH 500</a:t>
            </a:r>
          </a:p>
          <a:p>
            <a:pPr algn="l">
              <a:lnSpc>
                <a:spcPts val="2436"/>
              </a:lnSpc>
              <a:spcBef>
                <a:spcPct val="0"/>
              </a:spcBef>
            </a:pPr>
            <a:r>
              <a:rPr lang="en-US" sz="174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SCIENCE SEMINAR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197</Words>
  <Application>Microsoft Office PowerPoint</Application>
  <PresentationFormat>Custom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Raleway Bold</vt:lpstr>
      <vt:lpstr>Aptos</vt:lpstr>
      <vt:lpstr>Raleway</vt:lpstr>
      <vt:lpstr>Bebas Neue Bold</vt:lpstr>
      <vt:lpstr>Bebas Neue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500 Data Science seminar</dc:title>
  <cp:lastModifiedBy>Pushpak Sunil Rane</cp:lastModifiedBy>
  <cp:revision>10</cp:revision>
  <dcterms:created xsi:type="dcterms:W3CDTF">2006-08-16T00:00:00Z</dcterms:created>
  <dcterms:modified xsi:type="dcterms:W3CDTF">2025-07-01T12:37:46Z</dcterms:modified>
  <dc:identifier>DAGkfcqUzGM</dc:identifier>
</cp:coreProperties>
</file>