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embeddedFontLst>
    <p:embeddedFont>
      <p:font typeface="Roboto" panose="02000000000000000000"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5" d="100"/>
          <a:sy n="115" d="100"/>
        </p:scale>
        <p:origin x="51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52a84c464e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52a84c464e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52a84c464e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52a84c464e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5d50c74f94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5d50c74f94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52a84c464e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52a84c464e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5d50c74f94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5d50c74f9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5d50c74f94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5d50c74f9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5d50c74f94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5d50c74f9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9a445ac1d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9a445ac1d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5d50c74f94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5d50c74f94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5d50c74f94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5d50c74f94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2a84c464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2a84c464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5d50c74f94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5d50c74f94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5d50c74f94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5d50c74f94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5d50c74f94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15d50c74f94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2a84c464e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2a84c464e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52a84c464e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52a84c464e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52a84c464e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52a84c464e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52a84c464e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52a84c464e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52a84c464e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52a84c464e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5d50c74f9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5d50c74f9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52a84c464e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52a84c464e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674476"/>
            <a:ext cx="8520600" cy="154354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800" b="1" i="0" u="sng" dirty="0">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The Relationship Between Child Nutrition Status and Economic Indicators in Global Regions.</a:t>
            </a:r>
            <a:endParaRPr sz="2800" u="sng"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55" name="Google Shape;55;p13"/>
          <p:cNvSpPr txBox="1"/>
          <p:nvPr/>
        </p:nvSpPr>
        <p:spPr>
          <a:xfrm>
            <a:off x="311700" y="2925478"/>
            <a:ext cx="8520600" cy="1543545"/>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1100"/>
              <a:buFont typeface="Arial"/>
              <a:buNone/>
            </a:pPr>
            <a:r>
              <a:rPr lang="en-IN" sz="2400" b="1" u="sng" dirty="0">
                <a:solidFill>
                  <a:schemeClr val="tx1"/>
                </a:solidFill>
                <a:latin typeface="Times New Roman" panose="02020603050405020304" pitchFamily="18" charset="0"/>
                <a:ea typeface="Roboto"/>
                <a:cs typeface="Times New Roman" panose="02020603050405020304" pitchFamily="18" charset="0"/>
                <a:sym typeface="Roboto"/>
              </a:rPr>
              <a:t>Research Partners</a:t>
            </a:r>
          </a:p>
          <a:p>
            <a:pPr marL="0" lvl="0" indent="0" algn="ctr" rtl="0">
              <a:lnSpc>
                <a:spcPct val="115000"/>
              </a:lnSpc>
              <a:spcBef>
                <a:spcPts val="0"/>
              </a:spcBef>
              <a:spcAft>
                <a:spcPts val="0"/>
              </a:spcAft>
              <a:buClr>
                <a:schemeClr val="dk1"/>
              </a:buClr>
              <a:buSzPts val="1100"/>
              <a:buFont typeface="Arial"/>
              <a:buNone/>
            </a:pPr>
            <a:r>
              <a:rPr lang="en-IN" sz="1800" dirty="0">
                <a:solidFill>
                  <a:schemeClr val="tx1"/>
                </a:solidFill>
                <a:latin typeface="Times New Roman" panose="02020603050405020304" pitchFamily="18" charset="0"/>
                <a:ea typeface="Roboto"/>
                <a:cs typeface="Times New Roman" panose="02020603050405020304" pitchFamily="18" charset="0"/>
                <a:sym typeface="Roboto"/>
              </a:rPr>
              <a:t>Pushpak Sunil Rane </a:t>
            </a:r>
          </a:p>
          <a:p>
            <a:pPr algn="ctr">
              <a:lnSpc>
                <a:spcPct val="115000"/>
              </a:lnSpc>
              <a:buClr>
                <a:schemeClr val="dk1"/>
              </a:buClr>
              <a:buSzPts val="1100"/>
            </a:pPr>
            <a:r>
              <a:rPr lang="en-IN" sz="1800" i="0" dirty="0" err="1">
                <a:solidFill>
                  <a:schemeClr val="tx1"/>
                </a:solidFill>
                <a:effectLst/>
                <a:latin typeface="Times New Roman" panose="02020603050405020304" pitchFamily="18" charset="0"/>
                <a:cs typeface="Times New Roman" panose="02020603050405020304" pitchFamily="18" charset="0"/>
              </a:rPr>
              <a:t>Snehitha</a:t>
            </a:r>
            <a:r>
              <a:rPr lang="en-IN" sz="1800" i="0" dirty="0">
                <a:solidFill>
                  <a:schemeClr val="tx1"/>
                </a:solidFill>
                <a:effectLst/>
                <a:latin typeface="Times New Roman" panose="02020603050405020304" pitchFamily="18" charset="0"/>
                <a:cs typeface="Times New Roman" panose="02020603050405020304" pitchFamily="18" charset="0"/>
              </a:rPr>
              <a:t> Gorantla</a:t>
            </a:r>
          </a:p>
          <a:p>
            <a:pPr marL="0" lvl="0" indent="0" algn="ctr" rtl="0">
              <a:lnSpc>
                <a:spcPct val="115000"/>
              </a:lnSpc>
              <a:spcBef>
                <a:spcPts val="0"/>
              </a:spcBef>
              <a:spcAft>
                <a:spcPts val="0"/>
              </a:spcAft>
              <a:buClr>
                <a:schemeClr val="dk1"/>
              </a:buClr>
              <a:buSzPts val="1100"/>
              <a:buFont typeface="Arial"/>
              <a:buNone/>
            </a:pPr>
            <a:endParaRPr sz="20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0E0E3"/>
        </a:solidFill>
        <a:effectLst/>
      </p:bgPr>
    </p:bg>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Univariate description of explanatory measure</a:t>
            </a:r>
            <a:endParaRPr/>
          </a:p>
        </p:txBody>
      </p:sp>
      <p:sp>
        <p:nvSpPr>
          <p:cNvPr id="109" name="Google Shape;109;p22"/>
          <p:cNvSpPr txBox="1">
            <a:spLocks noGrp="1"/>
          </p:cNvSpPr>
          <p:nvPr>
            <p:ph type="body" idx="1"/>
          </p:nvPr>
        </p:nvSpPr>
        <p:spPr>
          <a:xfrm>
            <a:off x="311700" y="1463500"/>
            <a:ext cx="8520600" cy="310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Plot</a:t>
            </a:r>
            <a:endParaRPr/>
          </a:p>
          <a:p>
            <a:pPr marL="0" lvl="0" indent="0" algn="l" rtl="0">
              <a:spcBef>
                <a:spcPts val="1600"/>
              </a:spcBef>
              <a:spcAft>
                <a:spcPts val="0"/>
              </a:spcAft>
              <a:buNone/>
            </a:pPr>
            <a:r>
              <a:rPr lang="en"/>
              <a:t>Summary measures </a:t>
            </a:r>
            <a:endParaRPr/>
          </a:p>
          <a:p>
            <a:pPr marL="0" lvl="0" indent="0" algn="l" rtl="0">
              <a:spcBef>
                <a:spcPts val="1600"/>
              </a:spcBef>
              <a:spcAft>
                <a:spcPts val="1600"/>
              </a:spcAft>
              <a:buNone/>
            </a:pPr>
            <a:r>
              <a:rPr lang="en"/>
              <a:t>English description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0E0E3"/>
        </a:solidFill>
        <a:effectLst/>
      </p:bgPr>
    </p:bg>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311700" y="4662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Bivariate </a:t>
            </a:r>
            <a:r>
              <a:rPr lang="en">
                <a:solidFill>
                  <a:srgbClr val="0000FF"/>
                </a:solidFill>
              </a:rPr>
              <a:t>description </a:t>
            </a:r>
            <a:r>
              <a:rPr lang="en"/>
              <a:t>of response ~ explanatory</a:t>
            </a:r>
            <a:endParaRPr/>
          </a:p>
        </p:txBody>
      </p:sp>
      <p:sp>
        <p:nvSpPr>
          <p:cNvPr id="115" name="Google Shape;115;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Appropriate bivariate plot</a:t>
            </a:r>
            <a:endParaRPr/>
          </a:p>
          <a:p>
            <a:pPr marL="0" lvl="0" indent="0" algn="l" rtl="0">
              <a:spcBef>
                <a:spcPts val="1600"/>
              </a:spcBef>
              <a:spcAft>
                <a:spcPts val="0"/>
              </a:spcAft>
              <a:buNone/>
            </a:pPr>
            <a:r>
              <a:rPr lang="en"/>
              <a:t>Grouped summary statistics</a:t>
            </a:r>
            <a:endParaRPr/>
          </a:p>
          <a:p>
            <a:pPr marL="0" lvl="0" indent="0" algn="l" rtl="0">
              <a:spcBef>
                <a:spcPts val="1600"/>
              </a:spcBef>
              <a:spcAft>
                <a:spcPts val="1600"/>
              </a:spcAft>
              <a:buNone/>
            </a:pPr>
            <a:r>
              <a:rPr lang="en"/>
              <a:t>English description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Bivariate </a:t>
            </a:r>
            <a:r>
              <a:rPr lang="en">
                <a:solidFill>
                  <a:srgbClr val="FF0000"/>
                </a:solidFill>
              </a:rPr>
              <a:t>inference </a:t>
            </a:r>
            <a:r>
              <a:rPr lang="en"/>
              <a:t>of response ~ explanatory</a:t>
            </a:r>
            <a:endParaRPr/>
          </a:p>
        </p:txBody>
      </p:sp>
      <p:sp>
        <p:nvSpPr>
          <p:cNvPr id="121" name="Google Shape;121;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295275" algn="l" rtl="0">
              <a:spcBef>
                <a:spcPts val="0"/>
              </a:spcBef>
              <a:spcAft>
                <a:spcPts val="0"/>
              </a:spcAft>
              <a:buClr>
                <a:srgbClr val="3E3F3A"/>
              </a:buClr>
              <a:buSzPts val="1050"/>
              <a:buFont typeface="Roboto"/>
              <a:buChar char="●"/>
            </a:pPr>
            <a:r>
              <a:rPr lang="en" sz="1050">
                <a:solidFill>
                  <a:srgbClr val="3E3F3A"/>
                </a:solidFill>
                <a:latin typeface="Roboto"/>
                <a:ea typeface="Roboto"/>
                <a:cs typeface="Roboto"/>
                <a:sym typeface="Roboto"/>
              </a:rPr>
              <a:t>Write as a comparative statement</a:t>
            </a:r>
            <a:endParaRPr sz="1050">
              <a:solidFill>
                <a:srgbClr val="3E3F3A"/>
              </a:solidFill>
              <a:latin typeface="Roboto"/>
              <a:ea typeface="Roboto"/>
              <a:cs typeface="Roboto"/>
              <a:sym typeface="Roboto"/>
            </a:endParaRPr>
          </a:p>
          <a:p>
            <a:pPr marL="457200" lvl="0" indent="-295275" algn="l" rtl="0">
              <a:spcBef>
                <a:spcPts val="0"/>
              </a:spcBef>
              <a:spcAft>
                <a:spcPts val="0"/>
              </a:spcAft>
              <a:buClr>
                <a:srgbClr val="3E3F3A"/>
              </a:buClr>
              <a:buSzPts val="1050"/>
              <a:buFont typeface="Roboto"/>
              <a:buChar char="●"/>
            </a:pPr>
            <a:r>
              <a:rPr lang="en" sz="1050">
                <a:solidFill>
                  <a:srgbClr val="3E3F3A"/>
                </a:solidFill>
                <a:latin typeface="Roboto"/>
                <a:ea typeface="Roboto"/>
                <a:cs typeface="Roboto"/>
                <a:sym typeface="Roboto"/>
              </a:rPr>
              <a:t>Include grouped summary statistics</a:t>
            </a:r>
            <a:endParaRPr sz="1050">
              <a:solidFill>
                <a:srgbClr val="3E3F3A"/>
              </a:solidFill>
              <a:latin typeface="Roboto"/>
              <a:ea typeface="Roboto"/>
              <a:cs typeface="Roboto"/>
              <a:sym typeface="Roboto"/>
            </a:endParaRPr>
          </a:p>
          <a:p>
            <a:pPr marL="457200" lvl="0" indent="-295275" algn="l" rtl="0">
              <a:spcBef>
                <a:spcPts val="0"/>
              </a:spcBef>
              <a:spcAft>
                <a:spcPts val="0"/>
              </a:spcAft>
              <a:buClr>
                <a:srgbClr val="3E3F3A"/>
              </a:buClr>
              <a:buSzPts val="1050"/>
              <a:buFont typeface="Roboto"/>
              <a:buChar char="●"/>
            </a:pPr>
            <a:r>
              <a:rPr lang="en" sz="1050">
                <a:solidFill>
                  <a:srgbClr val="3E3F3A"/>
                </a:solidFill>
                <a:latin typeface="Roboto"/>
                <a:ea typeface="Roboto"/>
                <a:cs typeface="Roboto"/>
                <a:sym typeface="Roboto"/>
              </a:rPr>
              <a:t>Include a CI and p-value in your answer</a:t>
            </a:r>
            <a:endParaRPr sz="1050">
              <a:solidFill>
                <a:srgbClr val="3E3F3A"/>
              </a:solidFill>
              <a:latin typeface="Roboto"/>
              <a:ea typeface="Roboto"/>
              <a:cs typeface="Roboto"/>
              <a:sym typeface="Roboto"/>
            </a:endParaRPr>
          </a:p>
          <a:p>
            <a:pPr marL="457200" lvl="0" indent="-295275" algn="l" rtl="0">
              <a:spcBef>
                <a:spcPts val="0"/>
              </a:spcBef>
              <a:spcAft>
                <a:spcPts val="0"/>
              </a:spcAft>
              <a:buClr>
                <a:srgbClr val="3E3F3A"/>
              </a:buClr>
              <a:buSzPts val="1050"/>
              <a:buFont typeface="Roboto"/>
              <a:buChar char="●"/>
            </a:pPr>
            <a:r>
              <a:rPr lang="en" sz="1050">
                <a:solidFill>
                  <a:srgbClr val="3E3F3A"/>
                </a:solidFill>
                <a:latin typeface="Roboto"/>
                <a:ea typeface="Roboto"/>
                <a:cs typeface="Roboto"/>
                <a:sym typeface="Roboto"/>
              </a:rPr>
              <a:t>Must be in context of the data</a:t>
            </a:r>
            <a:endParaRPr sz="1050">
              <a:solidFill>
                <a:srgbClr val="3E3F3A"/>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0E0E3"/>
        </a:solidFill>
        <a:effectLst/>
      </p:bgPr>
    </p:bg>
    <p:spTree>
      <p:nvGrpSpPr>
        <p:cNvPr id="1" name="Shape 125"/>
        <p:cNvGrpSpPr/>
        <p:nvPr/>
      </p:nvGrpSpPr>
      <p:grpSpPr>
        <a:xfrm>
          <a:off x="0" y="0"/>
          <a:ext cx="0" cy="0"/>
          <a:chOff x="0" y="0"/>
          <a:chExt cx="0" cy="0"/>
        </a:xfrm>
      </p:grpSpPr>
      <p:sp>
        <p:nvSpPr>
          <p:cNvPr id="126" name="Google Shape;126;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Bivariate </a:t>
            </a:r>
            <a:r>
              <a:rPr lang="en">
                <a:solidFill>
                  <a:srgbClr val="0000FF"/>
                </a:solidFill>
              </a:rPr>
              <a:t>description </a:t>
            </a:r>
            <a:r>
              <a:rPr lang="en"/>
              <a:t>of third variable </a:t>
            </a:r>
            <a:endParaRPr/>
          </a:p>
        </p:txBody>
      </p:sp>
      <p:sp>
        <p:nvSpPr>
          <p:cNvPr id="127" name="Google Shape;127;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Compare the relationship between your explanatory variable (or response variable) and some other third variable that you think may be related to you either your explanatory or response variable. </a:t>
            </a:r>
            <a:endParaRPr/>
          </a:p>
          <a:p>
            <a:pPr marL="457200" lvl="0" indent="-342900" algn="l" rtl="0">
              <a:spcBef>
                <a:spcPts val="1600"/>
              </a:spcBef>
              <a:spcAft>
                <a:spcPts val="0"/>
              </a:spcAft>
              <a:buSzPts val="1800"/>
              <a:buChar char="●"/>
            </a:pPr>
            <a:r>
              <a:rPr lang="en"/>
              <a:t>Plot</a:t>
            </a:r>
            <a:endParaRPr/>
          </a:p>
          <a:p>
            <a:pPr marL="457200" lvl="0" indent="-342900" algn="l" rtl="0">
              <a:spcBef>
                <a:spcPts val="0"/>
              </a:spcBef>
              <a:spcAft>
                <a:spcPts val="0"/>
              </a:spcAft>
              <a:buSzPts val="1800"/>
              <a:buChar char="●"/>
            </a:pPr>
            <a:r>
              <a:rPr lang="en"/>
              <a:t>Summary stats</a:t>
            </a:r>
            <a:endParaRPr/>
          </a:p>
          <a:p>
            <a:pPr marL="457200" lvl="0" indent="-342900" algn="l" rtl="0">
              <a:spcBef>
                <a:spcPts val="0"/>
              </a:spcBef>
              <a:spcAft>
                <a:spcPts val="0"/>
              </a:spcAft>
              <a:buSzPts val="1800"/>
              <a:buChar char="●"/>
            </a:pPr>
            <a:r>
              <a:rPr lang="en"/>
              <a:t>description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131"/>
        <p:cNvGrpSpPr/>
        <p:nvPr/>
      </p:nvGrpSpPr>
      <p:grpSpPr>
        <a:xfrm>
          <a:off x="0" y="0"/>
          <a:ext cx="0" cy="0"/>
          <a:chOff x="0" y="0"/>
          <a:chExt cx="0" cy="0"/>
        </a:xfrm>
      </p:grpSpPr>
      <p:sp>
        <p:nvSpPr>
          <p:cNvPr id="132" name="Google Shape;132;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Bivariate </a:t>
            </a:r>
            <a:r>
              <a:rPr lang="en">
                <a:solidFill>
                  <a:srgbClr val="FF0000"/>
                </a:solidFill>
              </a:rPr>
              <a:t>inference </a:t>
            </a:r>
            <a:r>
              <a:rPr lang="en"/>
              <a:t>of third variable </a:t>
            </a:r>
            <a:endParaRPr/>
          </a:p>
        </p:txBody>
      </p:sp>
      <p:sp>
        <p:nvSpPr>
          <p:cNvPr id="133" name="Google Shape;133;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295275" algn="l" rtl="0">
              <a:lnSpc>
                <a:spcPct val="100000"/>
              </a:lnSpc>
              <a:spcBef>
                <a:spcPts val="0"/>
              </a:spcBef>
              <a:spcAft>
                <a:spcPts val="0"/>
              </a:spcAft>
              <a:buClr>
                <a:srgbClr val="3E3F3A"/>
              </a:buClr>
              <a:buSzPts val="1050"/>
              <a:buFont typeface="Roboto"/>
              <a:buChar char="●"/>
            </a:pPr>
            <a:r>
              <a:rPr lang="en" sz="1050">
                <a:solidFill>
                  <a:srgbClr val="3E3F3A"/>
                </a:solidFill>
                <a:latin typeface="Roboto"/>
                <a:ea typeface="Roboto"/>
                <a:cs typeface="Roboto"/>
                <a:sym typeface="Roboto"/>
              </a:rPr>
              <a:t>Write as a comparative statement</a:t>
            </a:r>
            <a:endParaRPr sz="1050">
              <a:solidFill>
                <a:srgbClr val="3E3F3A"/>
              </a:solidFill>
              <a:latin typeface="Roboto"/>
              <a:ea typeface="Roboto"/>
              <a:cs typeface="Roboto"/>
              <a:sym typeface="Roboto"/>
            </a:endParaRPr>
          </a:p>
          <a:p>
            <a:pPr marL="457200" lvl="0" indent="-295275" algn="l" rtl="0">
              <a:lnSpc>
                <a:spcPct val="100000"/>
              </a:lnSpc>
              <a:spcBef>
                <a:spcPts val="0"/>
              </a:spcBef>
              <a:spcAft>
                <a:spcPts val="0"/>
              </a:spcAft>
              <a:buClr>
                <a:srgbClr val="3E3F3A"/>
              </a:buClr>
              <a:buSzPts val="1050"/>
              <a:buFont typeface="Roboto"/>
              <a:buChar char="●"/>
            </a:pPr>
            <a:r>
              <a:rPr lang="en" sz="1050">
                <a:solidFill>
                  <a:srgbClr val="3E3F3A"/>
                </a:solidFill>
                <a:latin typeface="Roboto"/>
                <a:ea typeface="Roboto"/>
                <a:cs typeface="Roboto"/>
                <a:sym typeface="Roboto"/>
              </a:rPr>
              <a:t>Include grouped summary statistics</a:t>
            </a:r>
            <a:endParaRPr sz="1050">
              <a:solidFill>
                <a:srgbClr val="3E3F3A"/>
              </a:solidFill>
              <a:latin typeface="Roboto"/>
              <a:ea typeface="Roboto"/>
              <a:cs typeface="Roboto"/>
              <a:sym typeface="Roboto"/>
            </a:endParaRPr>
          </a:p>
          <a:p>
            <a:pPr marL="457200" lvl="0" indent="-295275" algn="l" rtl="0">
              <a:lnSpc>
                <a:spcPct val="100000"/>
              </a:lnSpc>
              <a:spcBef>
                <a:spcPts val="0"/>
              </a:spcBef>
              <a:spcAft>
                <a:spcPts val="0"/>
              </a:spcAft>
              <a:buClr>
                <a:srgbClr val="3E3F3A"/>
              </a:buClr>
              <a:buSzPts val="1050"/>
              <a:buFont typeface="Roboto"/>
              <a:buChar char="●"/>
            </a:pPr>
            <a:r>
              <a:rPr lang="en" sz="1050">
                <a:solidFill>
                  <a:srgbClr val="3E3F3A"/>
                </a:solidFill>
                <a:latin typeface="Roboto"/>
                <a:ea typeface="Roboto"/>
                <a:cs typeface="Roboto"/>
                <a:sym typeface="Roboto"/>
              </a:rPr>
              <a:t>Include a CI and p-value in your answer</a:t>
            </a:r>
            <a:endParaRPr sz="1050">
              <a:solidFill>
                <a:srgbClr val="3E3F3A"/>
              </a:solidFill>
              <a:latin typeface="Roboto"/>
              <a:ea typeface="Roboto"/>
              <a:cs typeface="Roboto"/>
              <a:sym typeface="Roboto"/>
            </a:endParaRPr>
          </a:p>
          <a:p>
            <a:pPr marL="457200" lvl="0" indent="-295275" algn="l" rtl="0">
              <a:lnSpc>
                <a:spcPct val="100000"/>
              </a:lnSpc>
              <a:spcBef>
                <a:spcPts val="0"/>
              </a:spcBef>
              <a:spcAft>
                <a:spcPts val="0"/>
              </a:spcAft>
              <a:buClr>
                <a:srgbClr val="3E3F3A"/>
              </a:buClr>
              <a:buSzPts val="1050"/>
              <a:buFont typeface="Roboto"/>
              <a:buChar char="●"/>
            </a:pPr>
            <a:r>
              <a:rPr lang="en" sz="1050">
                <a:solidFill>
                  <a:srgbClr val="3E3F3A"/>
                </a:solidFill>
                <a:latin typeface="Roboto"/>
                <a:ea typeface="Roboto"/>
                <a:cs typeface="Roboto"/>
                <a:sym typeface="Roboto"/>
              </a:rPr>
              <a:t>Must be in context of the data</a:t>
            </a:r>
            <a:endParaRPr sz="1050">
              <a:solidFill>
                <a:srgbClr val="3E3F3A"/>
              </a:solidFill>
              <a:latin typeface="Roboto"/>
              <a:ea typeface="Roboto"/>
              <a:cs typeface="Roboto"/>
              <a:sym typeface="Roboto"/>
            </a:endParaRPr>
          </a:p>
          <a:p>
            <a:pPr marL="0" lvl="0" indent="0" algn="l" rtl="0">
              <a:spcBef>
                <a:spcPts val="800"/>
              </a:spcBef>
              <a:spcAft>
                <a:spcPts val="160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137"/>
        <p:cNvGrpSpPr/>
        <p:nvPr/>
      </p:nvGrpSpPr>
      <p:grpSpPr>
        <a:xfrm>
          <a:off x="0" y="0"/>
          <a:ext cx="0" cy="0"/>
          <a:chOff x="0" y="0"/>
          <a:chExt cx="0" cy="0"/>
        </a:xfrm>
      </p:grpSpPr>
      <p:sp>
        <p:nvSpPr>
          <p:cNvPr id="138" name="Google Shape;138;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Model Building</a:t>
            </a:r>
            <a:endParaRPr/>
          </a:p>
        </p:txBody>
      </p:sp>
      <p:sp>
        <p:nvSpPr>
          <p:cNvPr id="139" name="Google Shape;139;p27"/>
          <p:cNvSpPr txBox="1">
            <a:spLocks noGrp="1"/>
          </p:cNvSpPr>
          <p:nvPr>
            <p:ph type="body" idx="1"/>
          </p:nvPr>
        </p:nvSpPr>
        <p:spPr>
          <a:xfrm>
            <a:off x="311700" y="950025"/>
            <a:ext cx="8520600" cy="3618900"/>
          </a:xfrm>
          <a:prstGeom prst="rect">
            <a:avLst/>
          </a:prstGeom>
        </p:spPr>
        <p:txBody>
          <a:bodyPr spcFirstLastPara="1" wrap="square" lIns="91425" tIns="91425" rIns="91425" bIns="91425" anchor="t" anchorCtr="0">
            <a:noAutofit/>
          </a:bodyPr>
          <a:lstStyle/>
          <a:p>
            <a:pPr marL="457200" lvl="0" indent="-298450" algn="l" rtl="0">
              <a:spcBef>
                <a:spcPts val="1200"/>
              </a:spcBef>
              <a:spcAft>
                <a:spcPts val="0"/>
              </a:spcAft>
              <a:buClr>
                <a:schemeClr val="dk1"/>
              </a:buClr>
              <a:buSzPts val="1100"/>
              <a:buChar char="●"/>
            </a:pPr>
            <a:r>
              <a:rPr lang="en"/>
              <a:t>Build a multivariable model by adding additional predictors to the model.</a:t>
            </a:r>
            <a:endParaRPr/>
          </a:p>
          <a:p>
            <a:pPr marL="457200" lvl="0" indent="-298450" algn="l" rtl="0">
              <a:spcBef>
                <a:spcPts val="0"/>
              </a:spcBef>
              <a:spcAft>
                <a:spcPts val="0"/>
              </a:spcAft>
              <a:buClr>
                <a:schemeClr val="dk1"/>
              </a:buClr>
              <a:buSzPts val="1100"/>
              <a:buChar char="●"/>
            </a:pPr>
            <a:r>
              <a:rPr lang="en"/>
              <a:t>Explain your model building process in a few bullet points.</a:t>
            </a:r>
            <a:endParaRPr/>
          </a:p>
          <a:p>
            <a:pPr marL="914400" lvl="1" indent="-298450" algn="l" rtl="0">
              <a:spcBef>
                <a:spcPts val="0"/>
              </a:spcBef>
              <a:spcAft>
                <a:spcPts val="0"/>
              </a:spcAft>
              <a:buClr>
                <a:schemeClr val="dk1"/>
              </a:buClr>
              <a:buSzPts val="1100"/>
              <a:buAutoNum type="alphaLcPeriod"/>
            </a:pPr>
            <a:r>
              <a:rPr lang="en"/>
              <a:t>What variables did you test as other explanatory variables?</a:t>
            </a:r>
            <a:endParaRPr/>
          </a:p>
          <a:p>
            <a:pPr marL="914400" lvl="1" indent="-298450" algn="l" rtl="0">
              <a:spcBef>
                <a:spcPts val="0"/>
              </a:spcBef>
              <a:spcAft>
                <a:spcPts val="0"/>
              </a:spcAft>
              <a:buClr>
                <a:schemeClr val="dk1"/>
              </a:buClr>
              <a:buSzPts val="1100"/>
              <a:buAutoNum type="alphaLcPeriod"/>
            </a:pPr>
            <a:r>
              <a:rPr lang="en"/>
              <a:t>Which ones did you examine as confounders, or as effect moderators?</a:t>
            </a:r>
            <a:endParaRPr/>
          </a:p>
          <a:p>
            <a:pPr marL="914400" lvl="1" indent="-298450" algn="l" rtl="0">
              <a:spcBef>
                <a:spcPts val="0"/>
              </a:spcBef>
              <a:spcAft>
                <a:spcPts val="0"/>
              </a:spcAft>
              <a:buClr>
                <a:schemeClr val="dk1"/>
              </a:buClr>
              <a:buSzPts val="1100"/>
              <a:buAutoNum type="alphaLcPeriod"/>
            </a:pPr>
            <a:r>
              <a:rPr lang="en"/>
              <a:t>How did you determine your final model?</a:t>
            </a:r>
            <a:endParaRPr/>
          </a:p>
          <a:p>
            <a:pPr marL="457200" lvl="0" indent="-298450" algn="l" rtl="0">
              <a:spcBef>
                <a:spcPts val="0"/>
              </a:spcBef>
              <a:spcAft>
                <a:spcPts val="0"/>
              </a:spcAft>
              <a:buClr>
                <a:schemeClr val="dk1"/>
              </a:buClr>
              <a:buSzPts val="1100"/>
              <a:buChar char="●"/>
            </a:pPr>
            <a:r>
              <a:rPr lang="en"/>
              <a:t>See the lecture notes on model building as guidance.</a:t>
            </a:r>
            <a:endParaRPr/>
          </a:p>
          <a:p>
            <a:pPr marL="457200" lvl="0" indent="-298450" algn="l" rtl="0">
              <a:spcBef>
                <a:spcPts val="0"/>
              </a:spcBef>
              <a:spcAft>
                <a:spcPts val="0"/>
              </a:spcAft>
              <a:buClr>
                <a:schemeClr val="dk1"/>
              </a:buClr>
              <a:buSzPts val="1100"/>
              <a:buChar char="●"/>
            </a:pPr>
            <a:r>
              <a:rPr lang="en"/>
              <a:t>Include any variables that were found to be significantly associated with the outcome</a:t>
            </a:r>
            <a:endParaRPr/>
          </a:p>
          <a:p>
            <a:pPr marL="457200" lvl="0" indent="-298450" algn="l" rtl="0">
              <a:spcBef>
                <a:spcPts val="0"/>
              </a:spcBef>
              <a:spcAft>
                <a:spcPts val="0"/>
              </a:spcAft>
              <a:buClr>
                <a:schemeClr val="dk1"/>
              </a:buClr>
              <a:buSzPts val="1100"/>
              <a:buChar char="●"/>
            </a:pPr>
            <a:r>
              <a:rPr lang="en"/>
              <a:t>If you found a moderator, your model should include an interaction term with your moderating variable.</a:t>
            </a:r>
            <a:endParaRPr/>
          </a:p>
          <a:p>
            <a:pPr marL="457200" lvl="0" indent="-298450" algn="l" rtl="0">
              <a:spcBef>
                <a:spcPts val="0"/>
              </a:spcBef>
              <a:spcAft>
                <a:spcPts val="0"/>
              </a:spcAft>
              <a:buClr>
                <a:schemeClr val="dk1"/>
              </a:buClr>
              <a:buSzPts val="1100"/>
              <a:buChar char="●"/>
            </a:pPr>
            <a:r>
              <a:rPr lang="en"/>
              <a:t>If you have a confounding variable, you still need to keep your primary explanatory variable in the model.</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143"/>
        <p:cNvGrpSpPr/>
        <p:nvPr/>
      </p:nvGrpSpPr>
      <p:grpSpPr>
        <a:xfrm>
          <a:off x="0" y="0"/>
          <a:ext cx="0" cy="0"/>
          <a:chOff x="0" y="0"/>
          <a:chExt cx="0" cy="0"/>
        </a:xfrm>
      </p:grpSpPr>
      <p:sp>
        <p:nvSpPr>
          <p:cNvPr id="144" name="Google Shape;144;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Multivariable Model - Summary of results</a:t>
            </a:r>
            <a:endParaRPr/>
          </a:p>
        </p:txBody>
      </p:sp>
      <p:sp>
        <p:nvSpPr>
          <p:cNvPr id="145" name="Google Shape;145;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A table or plot of the regression coefficients (or Odds Ratios) must be presented.</a:t>
            </a:r>
            <a:endParaRPr/>
          </a:p>
          <a:p>
            <a:pPr marL="457200" lvl="0" indent="-342900" algn="l" rtl="0">
              <a:spcBef>
                <a:spcPts val="0"/>
              </a:spcBef>
              <a:spcAft>
                <a:spcPts val="0"/>
              </a:spcAft>
              <a:buSzPts val="1800"/>
              <a:buChar char="●"/>
            </a:pPr>
            <a:r>
              <a:rPr lang="en"/>
              <a:t>At least one coefficient, the primary explanatory variable, must be interpreted in context of the problem.</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149"/>
        <p:cNvGrpSpPr/>
        <p:nvPr/>
      </p:nvGrpSpPr>
      <p:grpSpPr>
        <a:xfrm>
          <a:off x="0" y="0"/>
          <a:ext cx="0" cy="0"/>
          <a:chOff x="0" y="0"/>
          <a:chExt cx="0" cy="0"/>
        </a:xfrm>
      </p:grpSpPr>
      <p:sp>
        <p:nvSpPr>
          <p:cNvPr id="150" name="Google Shape;150;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Model Assessment</a:t>
            </a:r>
            <a:endParaRPr/>
          </a:p>
        </p:txBody>
      </p:sp>
      <p:sp>
        <p:nvSpPr>
          <p:cNvPr id="151" name="Google Shape;151;p29"/>
          <p:cNvSpPr txBox="1">
            <a:spLocks noGrp="1"/>
          </p:cNvSpPr>
          <p:nvPr>
            <p:ph type="body" idx="1"/>
          </p:nvPr>
        </p:nvSpPr>
        <p:spPr>
          <a:xfrm>
            <a:off x="222650" y="113762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If using a linear or log-linear model;</a:t>
            </a:r>
            <a:endParaRPr/>
          </a:p>
          <a:p>
            <a:pPr marL="914400" lvl="1" indent="-317500" algn="l" rtl="0">
              <a:spcBef>
                <a:spcPts val="0"/>
              </a:spcBef>
              <a:spcAft>
                <a:spcPts val="0"/>
              </a:spcAft>
              <a:buSzPts val="1400"/>
              <a:buChar char="○"/>
            </a:pPr>
            <a:r>
              <a:rPr lang="en"/>
              <a:t>present and interpret the model diagnostic plots</a:t>
            </a:r>
            <a:endParaRPr/>
          </a:p>
          <a:p>
            <a:pPr marL="914400" lvl="1" indent="-317500" algn="l" rtl="0">
              <a:spcBef>
                <a:spcPts val="0"/>
              </a:spcBef>
              <a:spcAft>
                <a:spcPts val="0"/>
              </a:spcAft>
              <a:buSzPts val="1400"/>
              <a:buChar char="○"/>
            </a:pPr>
            <a:r>
              <a:rPr lang="en"/>
              <a:t>report and interpret $R^{2}$</a:t>
            </a:r>
            <a:endParaRPr/>
          </a:p>
          <a:p>
            <a:pPr marL="457200" lvl="0" indent="-342900" algn="l" rtl="0">
              <a:spcBef>
                <a:spcPts val="0"/>
              </a:spcBef>
              <a:spcAft>
                <a:spcPts val="0"/>
              </a:spcAft>
              <a:buSzPts val="1800"/>
              <a:buChar char="●"/>
            </a:pPr>
            <a:r>
              <a:rPr lang="en"/>
              <a:t>If using a logistic regression model;</a:t>
            </a:r>
            <a:endParaRPr/>
          </a:p>
          <a:p>
            <a:pPr marL="914400" lvl="1" indent="-317500" algn="l" rtl="0">
              <a:spcBef>
                <a:spcPts val="0"/>
              </a:spcBef>
              <a:spcAft>
                <a:spcPts val="0"/>
              </a:spcAft>
              <a:buSzPts val="1400"/>
              <a:buChar char="○"/>
            </a:pPr>
            <a:r>
              <a:rPr lang="en"/>
              <a:t>report the results of a test for goodness of fit</a:t>
            </a:r>
            <a:endParaRPr/>
          </a:p>
          <a:p>
            <a:pPr marL="914400" lvl="1" indent="-317500" algn="l" rtl="0">
              <a:spcBef>
                <a:spcPts val="0"/>
              </a:spcBef>
              <a:spcAft>
                <a:spcPts val="0"/>
              </a:spcAft>
              <a:buSzPts val="1400"/>
              <a:buChar char="○"/>
            </a:pPr>
            <a:r>
              <a:rPr lang="en"/>
              <a:t>report and interpret the model accuracy, and the cutpoint used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155"/>
        <p:cNvGrpSpPr/>
        <p:nvPr/>
      </p:nvGrpSpPr>
      <p:grpSpPr>
        <a:xfrm>
          <a:off x="0" y="0"/>
          <a:ext cx="0" cy="0"/>
          <a:chOff x="0" y="0"/>
          <a:chExt cx="0" cy="0"/>
        </a:xfrm>
      </p:grpSpPr>
      <p:sp>
        <p:nvSpPr>
          <p:cNvPr id="156" name="Google Shape;156;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Discussion</a:t>
            </a:r>
            <a:endParaRPr/>
          </a:p>
          <a:p>
            <a:pPr marL="0" lvl="0" indent="0" algn="l" rtl="0">
              <a:spcBef>
                <a:spcPts val="0"/>
              </a:spcBef>
              <a:spcAft>
                <a:spcPts val="0"/>
              </a:spcAft>
              <a:buNone/>
            </a:pPr>
            <a:endParaRPr/>
          </a:p>
        </p:txBody>
      </p:sp>
      <p:sp>
        <p:nvSpPr>
          <p:cNvPr id="157" name="Google Shape;157;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 Here you will explain what your graphical and inferential results tell you about your topic.</a:t>
            </a:r>
            <a:endParaRPr/>
          </a:p>
          <a:p>
            <a:pPr marL="0" lvl="0" indent="0" algn="l" rtl="0">
              <a:spcBef>
                <a:spcPts val="1600"/>
              </a:spcBef>
              <a:spcAft>
                <a:spcPts val="0"/>
              </a:spcAft>
              <a:buClr>
                <a:schemeClr val="dk1"/>
              </a:buClr>
              <a:buSzPts val="1100"/>
              <a:buFont typeface="Arial"/>
              <a:buNone/>
            </a:pPr>
            <a:r>
              <a:rPr lang="en"/>
              <a:t>* Discuss if your research hypothesis was supported, if it was not, why you think that might be</a:t>
            </a:r>
            <a:endParaRPr/>
          </a:p>
          <a:p>
            <a:pPr marL="0" lvl="0" indent="0" algn="l" rtl="0">
              <a:spcBef>
                <a:spcPts val="1600"/>
              </a:spcBef>
              <a:spcAft>
                <a:spcPts val="0"/>
              </a:spcAft>
              <a:buClr>
                <a:schemeClr val="dk1"/>
              </a:buClr>
              <a:buSzPts val="1100"/>
              <a:buFont typeface="Arial"/>
              <a:buNone/>
            </a:pPr>
            <a:r>
              <a:rPr lang="en"/>
              <a:t>* Explain the overall story/trend/what you learned when you consider your univariate, bivariate &amp; multivariate results about your topic.</a:t>
            </a:r>
            <a:endParaRPr/>
          </a:p>
          <a:p>
            <a:pPr marL="0" lvl="0" indent="0" algn="l" rtl="0">
              <a:spcBef>
                <a:spcPts val="1600"/>
              </a:spcBef>
              <a:spcAft>
                <a:spcPts val="0"/>
              </a:spcAft>
              <a:buClr>
                <a:schemeClr val="dk1"/>
              </a:buClr>
              <a:buSzPts val="1100"/>
              <a:buFont typeface="Arial"/>
              <a:buNone/>
            </a:pPr>
            <a:r>
              <a:rPr lang="en"/>
              <a:t>* Compare your results to previous research results. Do they agree or disagree?</a:t>
            </a:r>
            <a:endParaRPr/>
          </a:p>
          <a:p>
            <a:pPr marL="0" lvl="0" indent="0" algn="l" rtl="0">
              <a:spcBef>
                <a:spcPts val="1600"/>
              </a:spcBef>
              <a:spcAft>
                <a:spcPts val="160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161"/>
        <p:cNvGrpSpPr/>
        <p:nvPr/>
      </p:nvGrpSpPr>
      <p:grpSpPr>
        <a:xfrm>
          <a:off x="0" y="0"/>
          <a:ext cx="0" cy="0"/>
          <a:chOff x="0" y="0"/>
          <a:chExt cx="0" cy="0"/>
        </a:xfrm>
      </p:grpSpPr>
      <p:sp>
        <p:nvSpPr>
          <p:cNvPr id="162" name="Google Shape;162;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Implications</a:t>
            </a:r>
            <a:endParaRPr/>
          </a:p>
        </p:txBody>
      </p:sp>
      <p:sp>
        <p:nvSpPr>
          <p:cNvPr id="163" name="Google Shape;163;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 What are the practical implications of your results?</a:t>
            </a:r>
            <a:endParaRPr/>
          </a:p>
          <a:p>
            <a:pPr marL="0" lvl="0" indent="0" algn="l" rtl="0">
              <a:spcBef>
                <a:spcPts val="1600"/>
              </a:spcBef>
              <a:spcAft>
                <a:spcPts val="0"/>
              </a:spcAft>
              <a:buClr>
                <a:schemeClr val="dk1"/>
              </a:buClr>
              <a:buSzPts val="1100"/>
              <a:buFont typeface="Arial"/>
              <a:buNone/>
            </a:pPr>
            <a:r>
              <a:rPr lang="en"/>
              <a:t>* What could others do with your findings?</a:t>
            </a:r>
            <a:endParaRPr/>
          </a:p>
          <a:p>
            <a:pPr marL="0" lvl="0" indent="0" algn="l" rtl="0">
              <a:spcBef>
                <a:spcPts val="1600"/>
              </a:spcBef>
              <a:spcAft>
                <a:spcPts val="0"/>
              </a:spcAft>
              <a:buClr>
                <a:schemeClr val="dk1"/>
              </a:buClr>
              <a:buSzPts val="1100"/>
              <a:buFont typeface="Arial"/>
              <a:buNone/>
            </a:pPr>
            <a:r>
              <a:rPr lang="en"/>
              <a:t>* What future research needs to be conducted?</a:t>
            </a:r>
            <a:endParaRPr/>
          </a:p>
          <a:p>
            <a:pPr marL="0" lvl="0" indent="0" algn="l" rtl="0">
              <a:spcBef>
                <a:spcPts val="1600"/>
              </a:spcBef>
              <a:spcAft>
                <a:spcPts val="0"/>
              </a:spcAft>
              <a:buClr>
                <a:schemeClr val="dk1"/>
              </a:buClr>
              <a:buSzPts val="1100"/>
              <a:buFont typeface="Arial"/>
              <a:buNone/>
            </a:pPr>
            <a:r>
              <a:rPr lang="en"/>
              <a:t>	- This needs to be more specific than "other variables could be explored". Which variables and why? What other research articles indicate that those other variables are relevant?</a:t>
            </a:r>
            <a:endParaRPr/>
          </a:p>
          <a:p>
            <a:pPr marL="0" lvl="0" indent="0" algn="l" rtl="0">
              <a:spcBef>
                <a:spcPts val="1600"/>
              </a:spcBef>
              <a:spcAft>
                <a:spcPts val="0"/>
              </a:spcAft>
              <a:buClr>
                <a:schemeClr val="dk1"/>
              </a:buClr>
              <a:buSzPts val="1100"/>
              <a:buFont typeface="Arial"/>
              <a:buNone/>
            </a:pPr>
            <a:endParaRPr/>
          </a:p>
          <a:p>
            <a:pPr marL="0" lvl="0" indent="0" algn="l" rtl="0">
              <a:spcBef>
                <a:spcPts val="1600"/>
              </a:spcBef>
              <a:spcAft>
                <a:spcPts val="16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3600" dirty="0">
                <a:latin typeface="Times New Roman" panose="02020603050405020304" pitchFamily="18" charset="0"/>
                <a:cs typeface="Times New Roman" panose="02020603050405020304" pitchFamily="18" charset="0"/>
              </a:rPr>
              <a:t>Introduction</a:t>
            </a:r>
            <a:endParaRPr sz="3600" dirty="0">
              <a:latin typeface="Times New Roman" panose="02020603050405020304" pitchFamily="18" charset="0"/>
              <a:cs typeface="Times New Roman" panose="02020603050405020304" pitchFamily="18" charset="0"/>
            </a:endParaRPr>
          </a:p>
        </p:txBody>
      </p:sp>
      <p:sp>
        <p:nvSpPr>
          <p:cNvPr id="61" name="Google Shape;61;p14"/>
          <p:cNvSpPr txBox="1">
            <a:spLocks noGrp="1"/>
          </p:cNvSpPr>
          <p:nvPr>
            <p:ph type="body" idx="1"/>
          </p:nvPr>
        </p:nvSpPr>
        <p:spPr>
          <a:xfrm>
            <a:off x="311700" y="1551225"/>
            <a:ext cx="8520600" cy="3017700"/>
          </a:xfrm>
          <a:prstGeom prst="rect">
            <a:avLst/>
          </a:prstGeom>
        </p:spPr>
        <p:txBody>
          <a:bodyPr spcFirstLastPara="1" wrap="square" lIns="91425" tIns="91425" rIns="91425" bIns="91425" anchor="t" anchorCtr="0">
            <a:noAutofit/>
          </a:bodyPr>
          <a:lstStyle/>
          <a:p>
            <a:pPr algn="just">
              <a:buSzPct val="150000"/>
            </a:pPr>
            <a:r>
              <a:rPr lang="en-US" sz="1200" b="0" i="0" dirty="0">
                <a:solidFill>
                  <a:schemeClr val="tx1"/>
                </a:solidFill>
                <a:effectLst/>
                <a:latin typeface="Times New Roman" panose="02020603050405020304" pitchFamily="18" charset="0"/>
                <a:cs typeface="Times New Roman" panose="02020603050405020304" pitchFamily="18" charset="0"/>
              </a:rPr>
              <a:t>The nutritional status of children is a critical indicator of a nation’s health and development. Malnutrition, encompassing both undernutrition and overnutrition, poses significant challenges to global health, particularly in developing regions. This study investigates the relationship between child nutrition status and economic indicators across various global regions, aiming to uncover patterns and correlations that can inform policy and intervention strategies.</a:t>
            </a:r>
          </a:p>
          <a:p>
            <a:pPr algn="just">
              <a:buSzPct val="150000"/>
            </a:pPr>
            <a:r>
              <a:rPr lang="en-US" sz="1200" b="0" i="0" dirty="0">
                <a:solidFill>
                  <a:schemeClr val="tx1"/>
                </a:solidFill>
                <a:effectLst/>
                <a:latin typeface="Times New Roman" panose="02020603050405020304" pitchFamily="18" charset="0"/>
                <a:cs typeface="Times New Roman" panose="02020603050405020304" pitchFamily="18" charset="0"/>
              </a:rPr>
              <a:t>Child nutrition status, often measured through indicators such as stunting, wasting, and obesity, reflects the broader socio-economic environment. Economic indicators, including GDP per capita, poverty rates, and access to healthcare, play a crucial role in shaping these nutritional outcomes. By examining the association between these variables, this research seeks to contribute to the existing body of knowledge on global nutrition and economic development.</a:t>
            </a:r>
          </a:p>
          <a:p>
            <a:pPr algn="just">
              <a:buSzPct val="150000"/>
            </a:pPr>
            <a:r>
              <a:rPr lang="en-US" sz="1200" b="0" i="0" dirty="0">
                <a:solidFill>
                  <a:schemeClr val="tx1"/>
                </a:solidFill>
                <a:effectLst/>
                <a:latin typeface="Times New Roman" panose="02020603050405020304" pitchFamily="18" charset="0"/>
                <a:cs typeface="Times New Roman" panose="02020603050405020304" pitchFamily="18" charset="0"/>
              </a:rPr>
              <a:t>Previous studies have highlighted the complex interplay between economic conditions and nutritional health. For instance, economic growth can lead to improved access to nutritious food and healthcare, thereby enhancing child nutrition. Conversely, economic disparities can exacerbate malnutrition, particularly in marginalized communities. This study builds on these findings by providing a comprehensive analysis of recent data from the 2021 Global Nutrition Report.</a:t>
            </a:r>
          </a:p>
          <a:p>
            <a:pPr algn="just">
              <a:buSzPct val="150000"/>
            </a:pPr>
            <a:r>
              <a:rPr lang="en-US" sz="1200" b="0" i="0" dirty="0">
                <a:solidFill>
                  <a:schemeClr val="tx1"/>
                </a:solidFill>
                <a:effectLst/>
                <a:latin typeface="Times New Roman" panose="02020603050405020304" pitchFamily="18" charset="0"/>
                <a:cs typeface="Times New Roman" panose="02020603050405020304" pitchFamily="18" charset="0"/>
              </a:rPr>
              <a:t>In summary, this research aims to elucidate the relationship between child nutrition status and economic indicators, offering insights that are accessible to both specialists and non-specialists. By doing so, it hopes to inform effective policies and interventions that can address malnutrition and promote healthier futures for children worldwide.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167"/>
        <p:cNvGrpSpPr/>
        <p:nvPr/>
      </p:nvGrpSpPr>
      <p:grpSpPr>
        <a:xfrm>
          <a:off x="0" y="0"/>
          <a:ext cx="0" cy="0"/>
          <a:chOff x="0" y="0"/>
          <a:chExt cx="0" cy="0"/>
        </a:xfrm>
      </p:grpSpPr>
      <p:sp>
        <p:nvSpPr>
          <p:cNvPr id="168" name="Google Shape;168;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Limitations</a:t>
            </a:r>
            <a:endParaRPr/>
          </a:p>
        </p:txBody>
      </p:sp>
      <p:sp>
        <p:nvSpPr>
          <p:cNvPr id="169" name="Google Shape;169;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 Who are the results of this study generalizable to? (i.e. a subset of individuals?)</a:t>
            </a:r>
            <a:endParaRPr/>
          </a:p>
          <a:p>
            <a:pPr marL="0" lvl="0" indent="0" algn="l" rtl="0">
              <a:spcBef>
                <a:spcPts val="1600"/>
              </a:spcBef>
              <a:spcAft>
                <a:spcPts val="0"/>
              </a:spcAft>
              <a:buClr>
                <a:schemeClr val="dk1"/>
              </a:buClr>
              <a:buSzPts val="1100"/>
              <a:buFont typeface="Arial"/>
              <a:buNone/>
            </a:pPr>
            <a:r>
              <a:rPr lang="en"/>
              <a:t>* Were there any model assumptions that were not upheld?</a:t>
            </a:r>
            <a:endParaRPr/>
          </a:p>
          <a:p>
            <a:pPr marL="0" lvl="0" indent="0" algn="l" rtl="0">
              <a:spcBef>
                <a:spcPts val="1600"/>
              </a:spcBef>
              <a:spcAft>
                <a:spcPts val="0"/>
              </a:spcAft>
              <a:buClr>
                <a:schemeClr val="dk1"/>
              </a:buClr>
              <a:buSzPts val="1100"/>
              <a:buFont typeface="Arial"/>
              <a:buNone/>
            </a:pPr>
            <a:r>
              <a:rPr lang="en"/>
              <a:t>* If this is an observational study, you should make a statement about the findings are associations and not causal in nature</a:t>
            </a:r>
            <a:endParaRPr/>
          </a:p>
          <a:p>
            <a:pPr marL="0" lvl="0" indent="0" algn="l" rtl="0">
              <a:spcBef>
                <a:spcPts val="1600"/>
              </a:spcBef>
              <a:spcAft>
                <a:spcPts val="0"/>
              </a:spcAft>
              <a:buClr>
                <a:schemeClr val="dk1"/>
              </a:buClr>
              <a:buSzPts val="1100"/>
              <a:buFont typeface="Arial"/>
              <a:buNone/>
            </a:pPr>
            <a:r>
              <a:rPr lang="en"/>
              <a:t>* Are there other factors that could explain your response variable that you did not include in your model?</a:t>
            </a:r>
            <a:endParaRPr/>
          </a:p>
          <a:p>
            <a:pPr marL="0" lvl="0" indent="0" algn="l" rtl="0">
              <a:spcBef>
                <a:spcPts val="1600"/>
              </a:spcBef>
              <a:spcAft>
                <a:spcPts val="0"/>
              </a:spcAft>
              <a:buClr>
                <a:schemeClr val="dk1"/>
              </a:buClr>
              <a:buSzPts val="1100"/>
              <a:buFont typeface="Arial"/>
              <a:buNone/>
            </a:pPr>
            <a:endParaRPr/>
          </a:p>
          <a:p>
            <a:pPr marL="0" lvl="0" indent="0" algn="l" rtl="0">
              <a:spcBef>
                <a:spcPts val="1600"/>
              </a:spcBef>
              <a:spcAft>
                <a:spcPts val="160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173"/>
        <p:cNvGrpSpPr/>
        <p:nvPr/>
      </p:nvGrpSpPr>
      <p:grpSpPr>
        <a:xfrm>
          <a:off x="0" y="0"/>
          <a:ext cx="0" cy="0"/>
          <a:chOff x="0" y="0"/>
          <a:chExt cx="0" cy="0"/>
        </a:xfrm>
      </p:grpSpPr>
      <p:sp>
        <p:nvSpPr>
          <p:cNvPr id="174" name="Google Shape;174;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a:t>
            </a:r>
            <a:endParaRPr/>
          </a:p>
        </p:txBody>
      </p:sp>
      <p:sp>
        <p:nvSpPr>
          <p:cNvPr id="175" name="Google Shape;175;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 You can use smaller font to get all references on one slide.</a:t>
            </a:r>
            <a:endParaRPr/>
          </a:p>
          <a:p>
            <a:pPr marL="0" lvl="0" indent="0" algn="l" rtl="0">
              <a:spcBef>
                <a:spcPts val="1600"/>
              </a:spcBef>
              <a:spcAft>
                <a:spcPts val="0"/>
              </a:spcAft>
              <a:buClr>
                <a:schemeClr val="dk1"/>
              </a:buClr>
              <a:buSzPts val="1100"/>
              <a:buFont typeface="Arial"/>
              <a:buNone/>
            </a:pPr>
            <a:r>
              <a:rPr lang="en"/>
              <a:t>* Use references from research plan, and any additional references gathered along the way.</a:t>
            </a:r>
            <a:endParaRPr/>
          </a:p>
          <a:p>
            <a:pPr marL="0" lvl="0" indent="0" algn="l" rtl="0">
              <a:spcBef>
                <a:spcPts val="1600"/>
              </a:spcBef>
              <a:spcAft>
                <a:spcPts val="1600"/>
              </a:spcAft>
              <a:buNone/>
            </a:pPr>
            <a:r>
              <a:rPr lang="en"/>
              <a:t>* Make sure these are correctly done in APA format.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79"/>
        <p:cNvGrpSpPr/>
        <p:nvPr/>
      </p:nvGrpSpPr>
      <p:grpSpPr>
        <a:xfrm>
          <a:off x="0" y="0"/>
          <a:ext cx="0" cy="0"/>
          <a:chOff x="0" y="0"/>
          <a:chExt cx="0" cy="0"/>
        </a:xfrm>
      </p:grpSpPr>
      <p:sp>
        <p:nvSpPr>
          <p:cNvPr id="180" name="Google Shape;180;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rPr>
              <a:t>STAGING SLIDES</a:t>
            </a:r>
            <a:endParaRPr>
              <a:solidFill>
                <a:schemeClr val="lt1"/>
              </a:solidFill>
            </a:endParaRPr>
          </a:p>
        </p:txBody>
      </p:sp>
      <p:sp>
        <p:nvSpPr>
          <p:cNvPr id="181" name="Google Shape;181;p34"/>
          <p:cNvSpPr txBox="1">
            <a:spLocks noGrp="1"/>
          </p:cNvSpPr>
          <p:nvPr>
            <p:ph type="body" idx="1"/>
          </p:nvPr>
        </p:nvSpPr>
        <p:spPr>
          <a:xfrm>
            <a:off x="371075" y="11895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chemeClr val="lt1"/>
                </a:solidFill>
              </a:rPr>
              <a:t>If you have slides that you think you may want later, put them below this slide. </a:t>
            </a:r>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Background &amp; Lit Review (what others know)</a:t>
            </a:r>
            <a:endParaRPr/>
          </a:p>
        </p:txBody>
      </p:sp>
      <p:sp>
        <p:nvSpPr>
          <p:cNvPr id="67" name="Google Shape;67;p15"/>
          <p:cNvSpPr txBox="1">
            <a:spLocks noGrp="1"/>
          </p:cNvSpPr>
          <p:nvPr>
            <p:ph type="body" idx="1"/>
          </p:nvPr>
        </p:nvSpPr>
        <p:spPr>
          <a:xfrm>
            <a:off x="311700" y="1152475"/>
            <a:ext cx="8520600" cy="3789000"/>
          </a:xfrm>
          <a:prstGeom prst="rect">
            <a:avLst/>
          </a:prstGeom>
        </p:spPr>
        <p:txBody>
          <a:bodyPr spcFirstLastPara="1" wrap="square" lIns="91425" tIns="91425" rIns="91425" bIns="91425" anchor="t" anchorCtr="0">
            <a:noAutofit/>
          </a:bodyPr>
          <a:lstStyle/>
          <a:p>
            <a:pPr algn="just"/>
            <a:r>
              <a:rPr lang="en-US" sz="1100" b="0" i="0" dirty="0">
                <a:solidFill>
                  <a:srgbClr val="111111"/>
                </a:solidFill>
                <a:effectLst/>
                <a:latin typeface="Times New Roman" panose="02020603050405020304" pitchFamily="18" charset="0"/>
                <a:cs typeface="Times New Roman" panose="02020603050405020304" pitchFamily="18" charset="0"/>
              </a:rPr>
              <a:t>The interplay between economic conditions and child nutrition is a well-researched area, yet it continues to reveal new insights and complexities. Numerous studies have established that economic growth and improved socio-economic conditions are positively correlated with better nutritional outcomes for children. For instance, Smith and Haddad (2015) demonstrated that increases in GDP per capita are associated with reductions in child undernutrition, primarily through improved access to food and healthcare services. This underscores the critical role of economic development in addressing malnutrition.</a:t>
            </a:r>
          </a:p>
          <a:p>
            <a:pPr algn="just"/>
            <a:r>
              <a:rPr lang="en-US" sz="1100" b="0" i="0" dirty="0">
                <a:solidFill>
                  <a:srgbClr val="111111"/>
                </a:solidFill>
                <a:effectLst/>
                <a:latin typeface="Times New Roman" panose="02020603050405020304" pitchFamily="18" charset="0"/>
                <a:cs typeface="Times New Roman" panose="02020603050405020304" pitchFamily="18" charset="0"/>
              </a:rPr>
              <a:t>Ruel and Alderman (2013) emphasized the importance of social protection programs in cushioning the adverse effects of economic downturns on child nutrition. Their research showed that such programs can act as a safety net for vulnerable populations, ensuring that children receive adequate nutrition even during economic crises. This highlights the necessity of robust social policies to support child health.</a:t>
            </a:r>
          </a:p>
          <a:p>
            <a:pPr algn="just"/>
            <a:r>
              <a:rPr lang="en-US" sz="1100" b="0" i="0" dirty="0">
                <a:solidFill>
                  <a:srgbClr val="111111"/>
                </a:solidFill>
                <a:effectLst/>
                <a:latin typeface="Times New Roman" panose="02020603050405020304" pitchFamily="18" charset="0"/>
                <a:cs typeface="Times New Roman" panose="02020603050405020304" pitchFamily="18" charset="0"/>
              </a:rPr>
              <a:t>Despite these significant findings, there are notable gaps in the literature. While the general relationship between economic growth and child nutrition is well-documented, there is a lack of detailed analysis on how specific economic indicators, such as poverty rates and healthcare access, individually impact different forms of malnutrition, including stunting, wasting, and obesity. Additionally, the role of economic inequality in exacerbating nutritional disparities remains underexplored. Economic growth may not benefit all segments of the population equally, potentially widening the nutritional gap among different socio-economic groups.</a:t>
            </a:r>
          </a:p>
          <a:p>
            <a:pPr algn="just"/>
            <a:r>
              <a:rPr lang="en-US" sz="1100" b="0" i="0" dirty="0">
                <a:solidFill>
                  <a:srgbClr val="111111"/>
                </a:solidFill>
                <a:effectLst/>
                <a:latin typeface="Times New Roman" panose="02020603050405020304" pitchFamily="18" charset="0"/>
                <a:cs typeface="Times New Roman" panose="02020603050405020304" pitchFamily="18" charset="0"/>
              </a:rPr>
              <a:t>For example, </a:t>
            </a:r>
            <a:r>
              <a:rPr lang="en-US" sz="1100" b="0" i="0" dirty="0" err="1">
                <a:solidFill>
                  <a:srgbClr val="111111"/>
                </a:solidFill>
                <a:effectLst/>
                <a:latin typeface="Times New Roman" panose="02020603050405020304" pitchFamily="18" charset="0"/>
                <a:cs typeface="Times New Roman" panose="02020603050405020304" pitchFamily="18" charset="0"/>
              </a:rPr>
              <a:t>Victora</a:t>
            </a:r>
            <a:r>
              <a:rPr lang="en-US" sz="1100" b="0" i="0" dirty="0">
                <a:solidFill>
                  <a:srgbClr val="111111"/>
                </a:solidFill>
                <a:effectLst/>
                <a:latin typeface="Times New Roman" panose="02020603050405020304" pitchFamily="18" charset="0"/>
                <a:cs typeface="Times New Roman" panose="02020603050405020304" pitchFamily="18" charset="0"/>
              </a:rPr>
              <a:t> et al. (2020) found that while overall economic improvements can lead to better nutritional outcomes, the benefits are not uniformly distributed. Children from lower socio-economic backgrounds often continue to experience higher rates of malnutrition compared to their wealthier counterparts. This suggests that economic inequality plays a critical role in shaping nutritional outcomes and warrants further investigation</a:t>
            </a:r>
            <a:endParaRPr sz="1100" dirty="0">
              <a:solidFill>
                <a:srgbClr val="3E3F3A"/>
              </a:solidFill>
              <a:latin typeface="Times New Roman" panose="02020603050405020304" pitchFamily="18" charset="0"/>
              <a:ea typeface="Roboto"/>
              <a:cs typeface="Times New Roman" panose="02020603050405020304" pitchFamily="18" charset="0"/>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Research Problem  / Topic Area (what we don’t know)</a:t>
            </a:r>
            <a:endParaRPr dirty="0"/>
          </a:p>
          <a:p>
            <a:pPr marL="0" lvl="0" indent="0" algn="l" rtl="0">
              <a:spcBef>
                <a:spcPts val="0"/>
              </a:spcBef>
              <a:spcAft>
                <a:spcPts val="0"/>
              </a:spcAft>
              <a:buNone/>
            </a:pPr>
            <a:endParaRPr dirty="0"/>
          </a:p>
        </p:txBody>
      </p:sp>
      <p:sp>
        <p:nvSpPr>
          <p:cNvPr id="73" name="Google Shape;73;p16"/>
          <p:cNvSpPr txBox="1">
            <a:spLocks noGrp="1"/>
          </p:cNvSpPr>
          <p:nvPr>
            <p:ph type="body" idx="1"/>
          </p:nvPr>
        </p:nvSpPr>
        <p:spPr>
          <a:xfrm>
            <a:off x="311700" y="1686800"/>
            <a:ext cx="8520600" cy="2882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Lead the reader directly into your research topic.</a:t>
            </a:r>
            <a:endParaRPr dirty="0"/>
          </a:p>
          <a:p>
            <a:pPr marL="0" lvl="0" indent="0" algn="l" rtl="0">
              <a:spcBef>
                <a:spcPts val="1600"/>
              </a:spcBef>
              <a:spcAft>
                <a:spcPts val="0"/>
              </a:spcAft>
              <a:buNone/>
            </a:pPr>
            <a:r>
              <a:rPr lang="en" dirty="0"/>
              <a:t>What questions are unanswered by current literature? What gaps will this research fill? </a:t>
            </a:r>
            <a:endParaRPr dirty="0"/>
          </a:p>
          <a:p>
            <a:pPr marL="0" lvl="0" indent="0" algn="l" rtl="0">
              <a:spcBef>
                <a:spcPts val="1600"/>
              </a:spcBef>
              <a:spcAft>
                <a:spcPts val="1600"/>
              </a:spcAft>
              <a:buNone/>
            </a:pPr>
            <a:r>
              <a:rPr lang="en" dirty="0"/>
              <a:t> </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Research Question (what you specifically asking?)</a:t>
            </a:r>
            <a:endParaRPr/>
          </a:p>
        </p:txBody>
      </p:sp>
      <p:sp>
        <p:nvSpPr>
          <p:cNvPr id="79" name="Google Shape;79;p17"/>
          <p:cNvSpPr txBox="1">
            <a:spLocks noGrp="1"/>
          </p:cNvSpPr>
          <p:nvPr>
            <p:ph type="body" idx="1"/>
          </p:nvPr>
        </p:nvSpPr>
        <p:spPr>
          <a:xfrm>
            <a:off x="311700" y="1152475"/>
            <a:ext cx="8520600" cy="3916482"/>
          </a:xfrm>
          <a:prstGeom prst="rect">
            <a:avLst/>
          </a:prstGeom>
        </p:spPr>
        <p:txBody>
          <a:bodyPr spcFirstLastPara="1" wrap="square" lIns="91425" tIns="91425" rIns="91425" bIns="91425" anchor="t" anchorCtr="0">
            <a:noAutofit/>
          </a:bodyPr>
          <a:lstStyle/>
          <a:p>
            <a:pPr marL="285750" indent="-285750">
              <a:spcAft>
                <a:spcPts val="1600"/>
              </a:spcAft>
            </a:pPr>
            <a:r>
              <a:rPr lang="en-US" b="0" i="0" dirty="0">
                <a:solidFill>
                  <a:srgbClr val="111111"/>
                </a:solidFill>
                <a:effectLst/>
                <a:latin typeface="Times New Roman" panose="02020603050405020304" pitchFamily="18" charset="0"/>
                <a:cs typeface="Times New Roman" panose="02020603050405020304" pitchFamily="18" charset="0"/>
              </a:rPr>
              <a:t>How does household income level correlate with malnutrition rates among children in low-income countries?</a:t>
            </a:r>
          </a:p>
          <a:p>
            <a:pPr marL="285750" indent="-285750">
              <a:spcAft>
                <a:spcPts val="1600"/>
              </a:spcAft>
            </a:pPr>
            <a:r>
              <a:rPr lang="en-US" b="0" i="0" dirty="0">
                <a:solidFill>
                  <a:srgbClr val="111111"/>
                </a:solidFill>
                <a:effectLst/>
                <a:latin typeface="Times New Roman" panose="02020603050405020304" pitchFamily="18" charset="0"/>
                <a:cs typeface="Times New Roman" panose="02020603050405020304" pitchFamily="18" charset="0"/>
              </a:rPr>
              <a:t> Children with parents who have higher levels of education are less likely to experience malnutrition compared to children with less-educated parents.</a:t>
            </a:r>
            <a:endParaRPr lang="en-US" dirty="0">
              <a:solidFill>
                <a:srgbClr val="111111"/>
              </a:solidFill>
              <a:latin typeface="Times New Roman" panose="02020603050405020304" pitchFamily="18" charset="0"/>
              <a:cs typeface="Times New Roman" panose="02020603050405020304" pitchFamily="18" charset="0"/>
            </a:endParaRPr>
          </a:p>
          <a:p>
            <a:pPr marL="285750" indent="-285750">
              <a:spcAft>
                <a:spcPts val="1600"/>
              </a:spcAft>
            </a:pPr>
            <a:r>
              <a:rPr lang="en-US" b="0" i="0" dirty="0">
                <a:solidFill>
                  <a:srgbClr val="111111"/>
                </a:solidFill>
                <a:effectLst/>
                <a:latin typeface="Times New Roman" panose="02020603050405020304" pitchFamily="18" charset="0"/>
                <a:cs typeface="Times New Roman" panose="02020603050405020304" pitchFamily="18" charset="0"/>
              </a:rPr>
              <a:t>How does employment status influence dietary diversity and food security?</a:t>
            </a:r>
          </a:p>
          <a:p>
            <a:pPr marL="285750" indent="-285750">
              <a:spcAft>
                <a:spcPts val="1600"/>
              </a:spcAft>
            </a:pPr>
            <a:r>
              <a:rPr lang="en-US" b="0" i="0" dirty="0">
                <a:solidFill>
                  <a:srgbClr val="111111"/>
                </a:solidFill>
                <a:effectLst/>
                <a:latin typeface="Times New Roman" panose="02020603050405020304" pitchFamily="18" charset="0"/>
                <a:cs typeface="Times New Roman" panose="02020603050405020304" pitchFamily="18" charset="0"/>
              </a:rPr>
              <a:t>Improved access to clean water and sanitation facilities is associated with lower malnutrition rates?</a:t>
            </a:r>
          </a:p>
          <a:p>
            <a:pPr marL="285750" indent="-285750">
              <a:spcAft>
                <a:spcPts val="1600"/>
              </a:spcAft>
            </a:pPr>
            <a:r>
              <a:rPr lang="en-US" b="0" i="0" dirty="0">
                <a:solidFill>
                  <a:srgbClr val="111111"/>
                </a:solidFill>
                <a:effectLst/>
                <a:latin typeface="Times New Roman" panose="02020603050405020304" pitchFamily="18" charset="0"/>
                <a:cs typeface="Times New Roman" panose="02020603050405020304" pitchFamily="18" charset="0"/>
              </a:rPr>
              <a:t>How do nutritional outcomes vary across different regions within low-income countries?</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Collection methods</a:t>
            </a:r>
            <a:endParaRPr/>
          </a:p>
        </p:txBody>
      </p:sp>
      <p:sp>
        <p:nvSpPr>
          <p:cNvPr id="85" name="Google Shape;85;p18"/>
          <p:cNvSpPr txBox="1">
            <a:spLocks noGrp="1"/>
          </p:cNvSpPr>
          <p:nvPr>
            <p:ph type="body" idx="1"/>
          </p:nvPr>
        </p:nvSpPr>
        <p:spPr>
          <a:xfrm>
            <a:off x="311700" y="1083625"/>
            <a:ext cx="8520600" cy="375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50">
                <a:solidFill>
                  <a:srgbClr val="3E3F3A"/>
                </a:solidFill>
                <a:latin typeface="Roboto"/>
                <a:ea typeface="Roboto"/>
                <a:cs typeface="Roboto"/>
                <a:sym typeface="Roboto"/>
              </a:rPr>
              <a:t>What data are you using? What population are you analyzing? </a:t>
            </a:r>
            <a:endParaRPr sz="1050">
              <a:solidFill>
                <a:srgbClr val="3E3F3A"/>
              </a:solidFill>
              <a:latin typeface="Roboto"/>
              <a:ea typeface="Roboto"/>
              <a:cs typeface="Roboto"/>
              <a:sym typeface="Roboto"/>
            </a:endParaRPr>
          </a:p>
          <a:p>
            <a:pPr marL="457200" lvl="0" indent="-295275" algn="l" rtl="0">
              <a:spcBef>
                <a:spcPts val="800"/>
              </a:spcBef>
              <a:spcAft>
                <a:spcPts val="0"/>
              </a:spcAft>
              <a:buClr>
                <a:srgbClr val="3E3F3A"/>
              </a:buClr>
              <a:buSzPts val="1050"/>
              <a:buFont typeface="Roboto"/>
              <a:buChar char="●"/>
            </a:pPr>
            <a:r>
              <a:rPr lang="en" sz="1050">
                <a:solidFill>
                  <a:srgbClr val="3E3F3A"/>
                </a:solidFill>
                <a:latin typeface="Roboto"/>
                <a:ea typeface="Roboto"/>
                <a:cs typeface="Roboto"/>
                <a:sym typeface="Roboto"/>
              </a:rPr>
              <a:t>Identify who or what was studied (people, animals, etc.).</a:t>
            </a:r>
            <a:endParaRPr sz="1050">
              <a:solidFill>
                <a:srgbClr val="3E3F3A"/>
              </a:solidFill>
              <a:latin typeface="Roboto"/>
              <a:ea typeface="Roboto"/>
              <a:cs typeface="Roboto"/>
              <a:sym typeface="Roboto"/>
            </a:endParaRPr>
          </a:p>
          <a:p>
            <a:pPr marL="457200" lvl="0" indent="-295275" algn="l" rtl="0">
              <a:spcBef>
                <a:spcPts val="0"/>
              </a:spcBef>
              <a:spcAft>
                <a:spcPts val="0"/>
              </a:spcAft>
              <a:buClr>
                <a:srgbClr val="3E3F3A"/>
              </a:buClr>
              <a:buSzPts val="1050"/>
              <a:buFont typeface="Roboto"/>
              <a:buChar char="●"/>
            </a:pPr>
            <a:r>
              <a:rPr lang="en" sz="1050">
                <a:solidFill>
                  <a:srgbClr val="3E3F3A"/>
                </a:solidFill>
                <a:latin typeface="Roboto"/>
                <a:ea typeface="Roboto"/>
                <a:cs typeface="Roboto"/>
                <a:sym typeface="Roboto"/>
              </a:rPr>
              <a:t>Where did it come from (who did the data collection?) - cite data owners</a:t>
            </a:r>
            <a:endParaRPr sz="1050">
              <a:solidFill>
                <a:srgbClr val="3E3F3A"/>
              </a:solidFill>
              <a:latin typeface="Roboto"/>
              <a:ea typeface="Roboto"/>
              <a:cs typeface="Roboto"/>
              <a:sym typeface="Roboto"/>
            </a:endParaRPr>
          </a:p>
          <a:p>
            <a:pPr marL="457200" lvl="0" indent="-295275" algn="l" rtl="0">
              <a:spcBef>
                <a:spcPts val="0"/>
              </a:spcBef>
              <a:spcAft>
                <a:spcPts val="0"/>
              </a:spcAft>
              <a:buClr>
                <a:srgbClr val="3E3F3A"/>
              </a:buClr>
              <a:buSzPts val="1050"/>
              <a:buFont typeface="Roboto"/>
              <a:buChar char="●"/>
            </a:pPr>
            <a:r>
              <a:rPr lang="en" sz="1050">
                <a:solidFill>
                  <a:srgbClr val="3E3F3A"/>
                </a:solidFill>
                <a:latin typeface="Roboto"/>
                <a:ea typeface="Roboto"/>
                <a:cs typeface="Roboto"/>
                <a:sym typeface="Roboto"/>
              </a:rPr>
              <a:t>Identify the level of analysis studied (individual, group, or aggregate).</a:t>
            </a:r>
            <a:endParaRPr sz="1050">
              <a:solidFill>
                <a:srgbClr val="3E3F3A"/>
              </a:solidFill>
              <a:latin typeface="Roboto"/>
              <a:ea typeface="Roboto"/>
              <a:cs typeface="Roboto"/>
              <a:sym typeface="Roboto"/>
            </a:endParaRPr>
          </a:p>
          <a:p>
            <a:pPr marL="457200" lvl="0" indent="-295275" algn="l" rtl="0">
              <a:spcBef>
                <a:spcPts val="0"/>
              </a:spcBef>
              <a:spcAft>
                <a:spcPts val="0"/>
              </a:spcAft>
              <a:buClr>
                <a:srgbClr val="3E3F3A"/>
              </a:buClr>
              <a:buSzPts val="1050"/>
              <a:buFont typeface="Roboto"/>
              <a:buChar char="●"/>
            </a:pPr>
            <a:r>
              <a:rPr lang="en" sz="1050">
                <a:solidFill>
                  <a:srgbClr val="3E3F3A"/>
                </a:solidFill>
                <a:latin typeface="Roboto"/>
                <a:ea typeface="Roboto"/>
                <a:cs typeface="Roboto"/>
                <a:sym typeface="Roboto"/>
              </a:rPr>
              <a:t>Describe observations vividly so your reader can distinguish them clearly. If you group observations, use meaningful names (“Low-Income Women”) rather than abbreviations (“PPM100”) or labels (“Control Group”).</a:t>
            </a:r>
            <a:endParaRPr sz="1050">
              <a:solidFill>
                <a:srgbClr val="3E3F3A"/>
              </a:solidFill>
              <a:latin typeface="Roboto"/>
              <a:ea typeface="Roboto"/>
              <a:cs typeface="Roboto"/>
              <a:sym typeface="Roboto"/>
            </a:endParaRPr>
          </a:p>
          <a:p>
            <a:pPr marL="457200" lvl="0" indent="-295275" algn="l" rtl="0">
              <a:spcBef>
                <a:spcPts val="0"/>
              </a:spcBef>
              <a:spcAft>
                <a:spcPts val="0"/>
              </a:spcAft>
              <a:buClr>
                <a:srgbClr val="3E3F3A"/>
              </a:buClr>
              <a:buSzPts val="1050"/>
              <a:buFont typeface="Roboto"/>
              <a:buChar char="●"/>
            </a:pPr>
            <a:r>
              <a:rPr lang="en" sz="1050">
                <a:solidFill>
                  <a:srgbClr val="3E3F3A"/>
                </a:solidFill>
                <a:latin typeface="Roboto"/>
                <a:ea typeface="Roboto"/>
                <a:cs typeface="Roboto"/>
                <a:sym typeface="Roboto"/>
              </a:rPr>
              <a:t>Explain what participants/observations experienced.</a:t>
            </a:r>
            <a:endParaRPr sz="1050">
              <a:solidFill>
                <a:srgbClr val="3E3F3A"/>
              </a:solidFill>
              <a:latin typeface="Roboto"/>
              <a:ea typeface="Roboto"/>
              <a:cs typeface="Roboto"/>
              <a:sym typeface="Roboto"/>
            </a:endParaRPr>
          </a:p>
          <a:p>
            <a:pPr marL="457200" lvl="0" indent="-295275" algn="l" rtl="0">
              <a:spcBef>
                <a:spcPts val="0"/>
              </a:spcBef>
              <a:spcAft>
                <a:spcPts val="0"/>
              </a:spcAft>
              <a:buClr>
                <a:srgbClr val="3E3F3A"/>
              </a:buClr>
              <a:buSzPts val="1050"/>
              <a:buFont typeface="Roboto"/>
              <a:buChar char="●"/>
            </a:pPr>
            <a:r>
              <a:rPr lang="en" sz="1050">
                <a:solidFill>
                  <a:srgbClr val="3E3F3A"/>
                </a:solidFill>
                <a:latin typeface="Roboto"/>
                <a:ea typeface="Roboto"/>
                <a:cs typeface="Roboto"/>
                <a:sym typeface="Roboto"/>
              </a:rPr>
              <a:t>Discuss whether data were collected by surveillance, survey, case study, or another method.</a:t>
            </a:r>
            <a:endParaRPr sz="1050">
              <a:solidFill>
                <a:srgbClr val="3E3F3A"/>
              </a:solidFill>
              <a:latin typeface="Roboto"/>
              <a:ea typeface="Roboto"/>
              <a:cs typeface="Roboto"/>
              <a:sym typeface="Roboto"/>
            </a:endParaRPr>
          </a:p>
          <a:p>
            <a:pPr marL="457200" lvl="0" indent="-295275" algn="l" rtl="0">
              <a:spcBef>
                <a:spcPts val="0"/>
              </a:spcBef>
              <a:spcAft>
                <a:spcPts val="0"/>
              </a:spcAft>
              <a:buClr>
                <a:srgbClr val="3E3F3A"/>
              </a:buClr>
              <a:buSzPts val="1050"/>
              <a:buFont typeface="Roboto"/>
              <a:buChar char="●"/>
            </a:pPr>
            <a:r>
              <a:rPr lang="en" sz="1050">
                <a:solidFill>
                  <a:srgbClr val="3E3F3A"/>
                </a:solidFill>
                <a:latin typeface="Roboto"/>
                <a:ea typeface="Roboto"/>
                <a:cs typeface="Roboto"/>
                <a:sym typeface="Roboto"/>
              </a:rPr>
              <a:t>Mention observations discarded during data collection in this section, but discuss observations discarded during data analysis in the results section.</a:t>
            </a:r>
            <a:endParaRPr sz="1050">
              <a:solidFill>
                <a:srgbClr val="3E3F3A"/>
              </a:solidFill>
              <a:latin typeface="Roboto"/>
              <a:ea typeface="Roboto"/>
              <a:cs typeface="Roboto"/>
              <a:sym typeface="Roboto"/>
            </a:endParaRPr>
          </a:p>
          <a:p>
            <a:pPr marL="457200" lvl="0" indent="-295275" algn="l" rtl="0">
              <a:spcBef>
                <a:spcPts val="0"/>
              </a:spcBef>
              <a:spcAft>
                <a:spcPts val="0"/>
              </a:spcAft>
              <a:buClr>
                <a:srgbClr val="3E3F3A"/>
              </a:buClr>
              <a:buSzPts val="1050"/>
              <a:buFont typeface="Roboto"/>
              <a:buChar char="●"/>
            </a:pPr>
            <a:r>
              <a:rPr lang="en" sz="1050">
                <a:solidFill>
                  <a:srgbClr val="3E3F3A"/>
                </a:solidFill>
                <a:latin typeface="Roboto"/>
                <a:ea typeface="Roboto"/>
                <a:cs typeface="Roboto"/>
                <a:sym typeface="Roboto"/>
              </a:rPr>
              <a:t>If appropriate, comment on the reliability of data collection here, rather than in the discussion. </a:t>
            </a:r>
            <a:endParaRPr sz="1050">
              <a:solidFill>
                <a:srgbClr val="3E3F3A"/>
              </a:solidFill>
              <a:latin typeface="Roboto"/>
              <a:ea typeface="Roboto"/>
              <a:cs typeface="Roboto"/>
              <a:sym typeface="Roboto"/>
            </a:endParaRPr>
          </a:p>
          <a:p>
            <a:pPr marL="0" lvl="0" indent="0" algn="l" rtl="0">
              <a:spcBef>
                <a:spcPts val="800"/>
              </a:spcBef>
              <a:spcAft>
                <a:spcPts val="0"/>
              </a:spcAft>
              <a:buNone/>
            </a:pPr>
            <a:r>
              <a:rPr lang="en" sz="1050" i="1">
                <a:solidFill>
                  <a:srgbClr val="0000FF"/>
                </a:solidFill>
                <a:latin typeface="Roboto"/>
                <a:ea typeface="Roboto"/>
                <a:cs typeface="Roboto"/>
                <a:sym typeface="Roboto"/>
              </a:rPr>
              <a:t>example:</a:t>
            </a:r>
            <a:endParaRPr sz="1050" i="1">
              <a:solidFill>
                <a:srgbClr val="0000FF"/>
              </a:solidFill>
              <a:latin typeface="Roboto"/>
              <a:ea typeface="Roboto"/>
              <a:cs typeface="Roboto"/>
              <a:sym typeface="Roboto"/>
            </a:endParaRPr>
          </a:p>
          <a:p>
            <a:pPr marL="0" lvl="0" indent="0" algn="l" rtl="0">
              <a:spcBef>
                <a:spcPts val="800"/>
              </a:spcBef>
              <a:spcAft>
                <a:spcPts val="0"/>
              </a:spcAft>
              <a:buNone/>
            </a:pPr>
            <a:r>
              <a:rPr lang="en" sz="1050" i="1">
                <a:solidFill>
                  <a:srgbClr val="0000FF"/>
                </a:solidFill>
                <a:latin typeface="Roboto"/>
                <a:ea typeface="Roboto"/>
                <a:cs typeface="Roboto"/>
                <a:sym typeface="Roboto"/>
              </a:rPr>
              <a:t>The  data used in this analysis comes from the National Epidemiologic Survey on Alcohol and Related Conditions (NESARC, cite). This nationally representative dataset includes self-reported survey measurements on (your topic areas) recorded on 43,093 participants. This analysis uses information from low-income, college age women (n=10,000). </a:t>
            </a:r>
            <a:endParaRPr sz="1050" i="1">
              <a:solidFill>
                <a:srgbClr val="0000FF"/>
              </a:solidFill>
              <a:latin typeface="Roboto"/>
              <a:ea typeface="Roboto"/>
              <a:cs typeface="Roboto"/>
              <a:sym typeface="Roboto"/>
            </a:endParaRPr>
          </a:p>
          <a:p>
            <a:pPr marL="0" lvl="0" indent="0" algn="l" rtl="0">
              <a:spcBef>
                <a:spcPts val="1600"/>
              </a:spcBef>
              <a:spcAft>
                <a:spcPts val="16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Variable creation methods</a:t>
            </a:r>
            <a:endParaRPr/>
          </a:p>
        </p:txBody>
      </p:sp>
      <p:sp>
        <p:nvSpPr>
          <p:cNvPr id="91" name="Google Shape;91;p19"/>
          <p:cNvSpPr txBox="1">
            <a:spLocks noGrp="1"/>
          </p:cNvSpPr>
          <p:nvPr>
            <p:ph type="body" idx="1"/>
          </p:nvPr>
        </p:nvSpPr>
        <p:spPr>
          <a:xfrm>
            <a:off x="341400" y="1098475"/>
            <a:ext cx="8520600" cy="346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050">
                <a:solidFill>
                  <a:srgbClr val="3E3F3A"/>
                </a:solidFill>
                <a:latin typeface="Roboto"/>
                <a:ea typeface="Roboto"/>
                <a:cs typeface="Roboto"/>
                <a:sym typeface="Roboto"/>
              </a:rPr>
              <a:t>What specific information do you have to answer your question? </a:t>
            </a:r>
            <a:endParaRPr sz="1050">
              <a:solidFill>
                <a:srgbClr val="3E3F3A"/>
              </a:solidFill>
              <a:latin typeface="Roboto"/>
              <a:ea typeface="Roboto"/>
              <a:cs typeface="Roboto"/>
              <a:sym typeface="Roboto"/>
            </a:endParaRPr>
          </a:p>
          <a:p>
            <a:pPr marL="457200" lvl="0" indent="-295275" algn="l" rtl="0">
              <a:spcBef>
                <a:spcPts val="800"/>
              </a:spcBef>
              <a:spcAft>
                <a:spcPts val="0"/>
              </a:spcAft>
              <a:buClr>
                <a:srgbClr val="3E3F3A"/>
              </a:buClr>
              <a:buSzPts val="1050"/>
              <a:buFont typeface="Roboto"/>
              <a:buChar char="●"/>
            </a:pPr>
            <a:r>
              <a:rPr lang="en" sz="1050">
                <a:solidFill>
                  <a:srgbClr val="3E3F3A"/>
                </a:solidFill>
                <a:latin typeface="Roboto"/>
                <a:ea typeface="Roboto"/>
                <a:cs typeface="Roboto"/>
                <a:sym typeface="Roboto"/>
              </a:rPr>
              <a:t>Describe the questions or measures of your participants/observations that you are using</a:t>
            </a:r>
            <a:endParaRPr sz="1050">
              <a:solidFill>
                <a:srgbClr val="3E3F3A"/>
              </a:solidFill>
              <a:latin typeface="Roboto"/>
              <a:ea typeface="Roboto"/>
              <a:cs typeface="Roboto"/>
              <a:sym typeface="Roboto"/>
            </a:endParaRPr>
          </a:p>
          <a:p>
            <a:pPr marL="914400" lvl="1" indent="-298450" algn="l" rtl="0">
              <a:spcBef>
                <a:spcPts val="0"/>
              </a:spcBef>
              <a:spcAft>
                <a:spcPts val="0"/>
              </a:spcAft>
              <a:buClr>
                <a:schemeClr val="dk1"/>
              </a:buClr>
              <a:buSzPts val="1100"/>
              <a:buAutoNum type="alphaLcPeriod"/>
            </a:pPr>
            <a:r>
              <a:rPr lang="en" sz="1050">
                <a:solidFill>
                  <a:srgbClr val="3E3F3A"/>
                </a:solidFill>
                <a:latin typeface="Roboto"/>
                <a:ea typeface="Roboto"/>
                <a:cs typeface="Roboto"/>
                <a:sym typeface="Roboto"/>
              </a:rPr>
              <a:t>Describe (at least) both the explanatory  and response (outcome) variables.</a:t>
            </a:r>
            <a:endParaRPr sz="1050">
              <a:solidFill>
                <a:srgbClr val="3E3F3A"/>
              </a:solidFill>
              <a:latin typeface="Roboto"/>
              <a:ea typeface="Roboto"/>
              <a:cs typeface="Roboto"/>
              <a:sym typeface="Roboto"/>
            </a:endParaRPr>
          </a:p>
          <a:p>
            <a:pPr marL="914400" lvl="1" indent="-295275" algn="l" rtl="0">
              <a:spcBef>
                <a:spcPts val="0"/>
              </a:spcBef>
              <a:spcAft>
                <a:spcPts val="0"/>
              </a:spcAft>
              <a:buClr>
                <a:srgbClr val="3E3F3A"/>
              </a:buClr>
              <a:buSzPts val="1050"/>
              <a:buFont typeface="Roboto"/>
              <a:buAutoNum type="alphaLcPeriod"/>
            </a:pPr>
            <a:r>
              <a:rPr lang="en" sz="1050">
                <a:solidFill>
                  <a:srgbClr val="3E3F3A"/>
                </a:solidFill>
                <a:latin typeface="Roboto"/>
                <a:ea typeface="Roboto"/>
                <a:cs typeface="Roboto"/>
                <a:sym typeface="Roboto"/>
              </a:rPr>
              <a:t>Identify them as quantitative or categorical. </a:t>
            </a:r>
            <a:endParaRPr sz="1050">
              <a:solidFill>
                <a:srgbClr val="3E3F3A"/>
              </a:solidFill>
              <a:latin typeface="Roboto"/>
              <a:ea typeface="Roboto"/>
              <a:cs typeface="Roboto"/>
              <a:sym typeface="Roboto"/>
            </a:endParaRPr>
          </a:p>
          <a:p>
            <a:pPr marL="457200" lvl="0" indent="-295275" algn="l" rtl="0">
              <a:spcBef>
                <a:spcPts val="0"/>
              </a:spcBef>
              <a:spcAft>
                <a:spcPts val="0"/>
              </a:spcAft>
              <a:buClr>
                <a:srgbClr val="3E3F3A"/>
              </a:buClr>
              <a:buSzPts val="1050"/>
              <a:buFont typeface="Roboto"/>
              <a:buChar char="●"/>
            </a:pPr>
            <a:r>
              <a:rPr lang="en" sz="1050">
                <a:solidFill>
                  <a:srgbClr val="3E3F3A"/>
                </a:solidFill>
                <a:latin typeface="Roboto"/>
                <a:ea typeface="Roboto"/>
                <a:cs typeface="Roboto"/>
                <a:sym typeface="Roboto"/>
              </a:rPr>
              <a:t>Describe any data management /altering done - such as collapsing levels, aggregating variables, log transforming</a:t>
            </a:r>
            <a:endParaRPr sz="1050">
              <a:solidFill>
                <a:srgbClr val="3E3F3A"/>
              </a:solidFill>
              <a:latin typeface="Roboto"/>
              <a:ea typeface="Roboto"/>
              <a:cs typeface="Roboto"/>
              <a:sym typeface="Roboto"/>
            </a:endParaRPr>
          </a:p>
          <a:p>
            <a:pPr marL="914400" lvl="1" indent="-298450" algn="l" rtl="0">
              <a:spcBef>
                <a:spcPts val="0"/>
              </a:spcBef>
              <a:spcAft>
                <a:spcPts val="0"/>
              </a:spcAft>
              <a:buClr>
                <a:schemeClr val="dk1"/>
              </a:buClr>
              <a:buSzPts val="1100"/>
              <a:buAutoNum type="alphaLcPeriod"/>
            </a:pPr>
            <a:r>
              <a:rPr lang="en" sz="1050">
                <a:solidFill>
                  <a:srgbClr val="3E3F3A"/>
                </a:solidFill>
                <a:latin typeface="Roboto"/>
                <a:ea typeface="Roboto"/>
                <a:cs typeface="Roboto"/>
                <a:sym typeface="Roboto"/>
              </a:rPr>
              <a:t>Do not talk about coding missing values, or converting character to numeric.</a:t>
            </a:r>
            <a:endParaRPr sz="1050">
              <a:solidFill>
                <a:srgbClr val="3E3F3A"/>
              </a:solidFill>
              <a:latin typeface="Roboto"/>
              <a:ea typeface="Roboto"/>
              <a:cs typeface="Roboto"/>
              <a:sym typeface="Roboto"/>
            </a:endParaRPr>
          </a:p>
          <a:p>
            <a:pPr marL="914400" lvl="1" indent="-295275" algn="l" rtl="0">
              <a:spcBef>
                <a:spcPts val="0"/>
              </a:spcBef>
              <a:spcAft>
                <a:spcPts val="0"/>
              </a:spcAft>
              <a:buClr>
                <a:srgbClr val="3E3F3A"/>
              </a:buClr>
              <a:buSzPts val="1050"/>
              <a:buFont typeface="Roboto"/>
              <a:buAutoNum type="alphaLcPeriod"/>
            </a:pPr>
            <a:r>
              <a:rPr lang="en" sz="1050">
                <a:solidFill>
                  <a:srgbClr val="3E3F3A"/>
                </a:solidFill>
                <a:latin typeface="Roboto"/>
                <a:ea typeface="Roboto"/>
                <a:cs typeface="Roboto"/>
                <a:sym typeface="Roboto"/>
              </a:rPr>
              <a:t>Do not talk about applying or shortening labels. </a:t>
            </a:r>
            <a:endParaRPr sz="1050">
              <a:solidFill>
                <a:srgbClr val="3E3F3A"/>
              </a:solidFill>
              <a:latin typeface="Roboto"/>
              <a:ea typeface="Roboto"/>
              <a:cs typeface="Roboto"/>
              <a:sym typeface="Roboto"/>
            </a:endParaRPr>
          </a:p>
          <a:p>
            <a:pPr marL="914400" lvl="1" indent="-295275" algn="l" rtl="0">
              <a:spcBef>
                <a:spcPts val="0"/>
              </a:spcBef>
              <a:spcAft>
                <a:spcPts val="0"/>
              </a:spcAft>
              <a:buClr>
                <a:srgbClr val="3E3F3A"/>
              </a:buClr>
              <a:buSzPts val="1050"/>
              <a:buFont typeface="Roboto"/>
              <a:buAutoNum type="alphaLcPeriod"/>
            </a:pPr>
            <a:r>
              <a:rPr lang="en" sz="1050">
                <a:solidFill>
                  <a:srgbClr val="3E3F3A"/>
                </a:solidFill>
                <a:latin typeface="Roboto"/>
                <a:ea typeface="Roboto"/>
                <a:cs typeface="Roboto"/>
                <a:sym typeface="Roboto"/>
              </a:rPr>
              <a:t>Do NOT use your variable names or “speak in code”.</a:t>
            </a:r>
            <a:endParaRPr sz="1050">
              <a:solidFill>
                <a:srgbClr val="3E3F3A"/>
              </a:solidFill>
              <a:latin typeface="Roboto"/>
              <a:ea typeface="Roboto"/>
              <a:cs typeface="Roboto"/>
              <a:sym typeface="Roboto"/>
            </a:endParaRPr>
          </a:p>
          <a:p>
            <a:pPr marL="457200" lvl="0" indent="-295275" algn="l" rtl="0">
              <a:spcBef>
                <a:spcPts val="0"/>
              </a:spcBef>
              <a:spcAft>
                <a:spcPts val="0"/>
              </a:spcAft>
              <a:buClr>
                <a:srgbClr val="3E3F3A"/>
              </a:buClr>
              <a:buSzPts val="1050"/>
              <a:buFont typeface="Roboto"/>
              <a:buChar char="●"/>
            </a:pPr>
            <a:r>
              <a:rPr lang="en" sz="1050">
                <a:solidFill>
                  <a:srgbClr val="3E3F3A"/>
                </a:solidFill>
                <a:latin typeface="Roboto"/>
                <a:ea typeface="Roboto"/>
                <a:cs typeface="Roboto"/>
                <a:sym typeface="Roboto"/>
              </a:rPr>
              <a:t>This must be full english sentences.</a:t>
            </a:r>
            <a:endParaRPr sz="1050">
              <a:solidFill>
                <a:srgbClr val="3E3F3A"/>
              </a:solidFill>
              <a:latin typeface="Roboto"/>
              <a:ea typeface="Roboto"/>
              <a:cs typeface="Roboto"/>
              <a:sym typeface="Roboto"/>
            </a:endParaRPr>
          </a:p>
          <a:p>
            <a:pPr marL="457200" lvl="0" indent="-295275" algn="l" rtl="0">
              <a:spcBef>
                <a:spcPts val="0"/>
              </a:spcBef>
              <a:spcAft>
                <a:spcPts val="0"/>
              </a:spcAft>
              <a:buClr>
                <a:srgbClr val="3E3F3A"/>
              </a:buClr>
              <a:buSzPts val="1050"/>
              <a:buFont typeface="Roboto"/>
              <a:buChar char="●"/>
            </a:pPr>
            <a:r>
              <a:rPr lang="en" sz="1050">
                <a:solidFill>
                  <a:srgbClr val="3E3F3A"/>
                </a:solidFill>
                <a:latin typeface="Roboto"/>
                <a:ea typeface="Roboto"/>
                <a:cs typeface="Roboto"/>
                <a:sym typeface="Roboto"/>
              </a:rPr>
              <a:t>Restrict this list to only the variables you are using in your analysis. This is likely not to be more than 4-6.</a:t>
            </a:r>
            <a:endParaRPr sz="1050">
              <a:solidFill>
                <a:srgbClr val="3E3F3A"/>
              </a:solidFill>
              <a:latin typeface="Roboto"/>
              <a:ea typeface="Roboto"/>
              <a:cs typeface="Roboto"/>
              <a:sym typeface="Roboto"/>
            </a:endParaRPr>
          </a:p>
          <a:p>
            <a:pPr marL="0" lvl="0" indent="0" algn="l" rtl="0">
              <a:spcBef>
                <a:spcPts val="800"/>
              </a:spcBef>
              <a:spcAft>
                <a:spcPts val="0"/>
              </a:spcAft>
              <a:buNone/>
            </a:pPr>
            <a:endParaRPr sz="1050">
              <a:solidFill>
                <a:srgbClr val="3E3F3A"/>
              </a:solidFill>
              <a:latin typeface="Roboto"/>
              <a:ea typeface="Roboto"/>
              <a:cs typeface="Roboto"/>
              <a:sym typeface="Roboto"/>
            </a:endParaRPr>
          </a:p>
          <a:p>
            <a:pPr marL="0" lvl="0" indent="0" algn="l" rtl="0">
              <a:spcBef>
                <a:spcPts val="800"/>
              </a:spcBef>
              <a:spcAft>
                <a:spcPts val="0"/>
              </a:spcAft>
              <a:buNone/>
            </a:pPr>
            <a:endParaRPr sz="1050">
              <a:solidFill>
                <a:srgbClr val="3E3F3A"/>
              </a:solidFill>
              <a:latin typeface="Roboto"/>
              <a:ea typeface="Roboto"/>
              <a:cs typeface="Roboto"/>
              <a:sym typeface="Roboto"/>
            </a:endParaRPr>
          </a:p>
          <a:p>
            <a:pPr marL="0" lvl="0" indent="0" algn="l" rtl="0">
              <a:spcBef>
                <a:spcPts val="800"/>
              </a:spcBef>
              <a:spcAft>
                <a:spcPts val="0"/>
              </a:spcAft>
              <a:buNone/>
            </a:pPr>
            <a:r>
              <a:rPr lang="en" sz="1100" i="1">
                <a:solidFill>
                  <a:srgbClr val="0000FF"/>
                </a:solidFill>
              </a:rPr>
              <a:t>Example: Measures of academic success were determined using a series of 5-point Likert agreement scale questions such as “I have enough time to go to my professor's office hours when needed.” Each question was dichotomized into “agree” (Strongly Agree, Agree), and “disagree” (Neutral, Disagree, Strongly Disagree).</a:t>
            </a:r>
            <a:endParaRPr sz="1100" i="1">
              <a:solidFill>
                <a:srgbClr val="0000FF"/>
              </a:solidFill>
            </a:endParaRPr>
          </a:p>
          <a:p>
            <a:pPr marL="0" lvl="0" indent="0" algn="l" rtl="0">
              <a:spcBef>
                <a:spcPts val="800"/>
              </a:spcBef>
              <a:spcAft>
                <a:spcPts val="16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Statistical Analysis Methods</a:t>
            </a:r>
            <a:endParaRPr/>
          </a:p>
        </p:txBody>
      </p:sp>
      <p:sp>
        <p:nvSpPr>
          <p:cNvPr id="97" name="Google Shape;97;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analysis tools are you going to use to answer your question? </a:t>
            </a:r>
            <a:endParaRPr sz="1050">
              <a:solidFill>
                <a:srgbClr val="3E3F3A"/>
              </a:solidFill>
              <a:latin typeface="Roboto"/>
              <a:ea typeface="Roboto"/>
              <a:cs typeface="Roboto"/>
              <a:sym typeface="Roboto"/>
            </a:endParaRPr>
          </a:p>
          <a:p>
            <a:pPr marL="457200" lvl="0" indent="-295275" algn="l" rtl="0">
              <a:spcBef>
                <a:spcPts val="1600"/>
              </a:spcBef>
              <a:spcAft>
                <a:spcPts val="0"/>
              </a:spcAft>
              <a:buClr>
                <a:srgbClr val="3E3F3A"/>
              </a:buClr>
              <a:buSzPts val="1050"/>
              <a:buFont typeface="Roboto"/>
              <a:buChar char="●"/>
            </a:pPr>
            <a:r>
              <a:rPr lang="en" sz="1050">
                <a:solidFill>
                  <a:srgbClr val="3E3F3A"/>
                </a:solidFill>
                <a:latin typeface="Roboto"/>
                <a:ea typeface="Roboto"/>
                <a:cs typeface="Roboto"/>
                <a:sym typeface="Roboto"/>
              </a:rPr>
              <a:t>Include a line about EDA</a:t>
            </a:r>
            <a:endParaRPr sz="1050">
              <a:solidFill>
                <a:srgbClr val="3E3F3A"/>
              </a:solidFill>
              <a:latin typeface="Roboto"/>
              <a:ea typeface="Roboto"/>
              <a:cs typeface="Roboto"/>
              <a:sym typeface="Roboto"/>
            </a:endParaRPr>
          </a:p>
          <a:p>
            <a:pPr marL="457200" lvl="0" indent="-295275" algn="l" rtl="0">
              <a:spcBef>
                <a:spcPts val="0"/>
              </a:spcBef>
              <a:spcAft>
                <a:spcPts val="0"/>
              </a:spcAft>
              <a:buClr>
                <a:srgbClr val="3E3F3A"/>
              </a:buClr>
              <a:buSzPts val="1050"/>
              <a:buFont typeface="Roboto"/>
              <a:buChar char="●"/>
            </a:pPr>
            <a:r>
              <a:rPr lang="en" sz="1050">
                <a:solidFill>
                  <a:srgbClr val="3E3F3A"/>
                </a:solidFill>
                <a:latin typeface="Roboto"/>
                <a:ea typeface="Roboto"/>
                <a:cs typeface="Roboto"/>
                <a:sym typeface="Roboto"/>
              </a:rPr>
              <a:t>Name the specific analysis methods and connect them to each question</a:t>
            </a:r>
            <a:endParaRPr sz="1050">
              <a:solidFill>
                <a:srgbClr val="3E3F3A"/>
              </a:solidFill>
              <a:latin typeface="Roboto"/>
              <a:ea typeface="Roboto"/>
              <a:cs typeface="Roboto"/>
              <a:sym typeface="Roboto"/>
            </a:endParaRPr>
          </a:p>
          <a:p>
            <a:pPr marL="0" lvl="0" indent="0" algn="l" rtl="0">
              <a:spcBef>
                <a:spcPts val="800"/>
              </a:spcBef>
              <a:spcAft>
                <a:spcPts val="0"/>
              </a:spcAft>
              <a:buNone/>
            </a:pPr>
            <a:endParaRPr sz="1050">
              <a:solidFill>
                <a:srgbClr val="3E3F3A"/>
              </a:solidFill>
              <a:latin typeface="Roboto"/>
              <a:ea typeface="Roboto"/>
              <a:cs typeface="Roboto"/>
              <a:sym typeface="Roboto"/>
            </a:endParaRPr>
          </a:p>
          <a:p>
            <a:pPr marL="0" lvl="0" indent="0" algn="l" rtl="0">
              <a:spcBef>
                <a:spcPts val="800"/>
              </a:spcBef>
              <a:spcAft>
                <a:spcPts val="0"/>
              </a:spcAft>
              <a:buNone/>
            </a:pPr>
            <a:endParaRPr sz="1050">
              <a:solidFill>
                <a:srgbClr val="3E3F3A"/>
              </a:solidFill>
              <a:latin typeface="Roboto"/>
              <a:ea typeface="Roboto"/>
              <a:cs typeface="Roboto"/>
              <a:sym typeface="Roboto"/>
            </a:endParaRPr>
          </a:p>
          <a:p>
            <a:pPr marL="0" lvl="0" indent="0" algn="l" rtl="0">
              <a:spcBef>
                <a:spcPts val="800"/>
              </a:spcBef>
              <a:spcAft>
                <a:spcPts val="0"/>
              </a:spcAft>
              <a:buNone/>
            </a:pPr>
            <a:endParaRPr sz="1050">
              <a:solidFill>
                <a:srgbClr val="3E3F3A"/>
              </a:solidFill>
              <a:latin typeface="Roboto"/>
              <a:ea typeface="Roboto"/>
              <a:cs typeface="Roboto"/>
              <a:sym typeface="Roboto"/>
            </a:endParaRPr>
          </a:p>
          <a:p>
            <a:pPr marL="0" lvl="0" indent="0" algn="l" rtl="0">
              <a:spcBef>
                <a:spcPts val="800"/>
              </a:spcBef>
              <a:spcAft>
                <a:spcPts val="0"/>
              </a:spcAft>
              <a:buNone/>
            </a:pPr>
            <a:endParaRPr sz="1050">
              <a:solidFill>
                <a:srgbClr val="3E3F3A"/>
              </a:solidFill>
              <a:latin typeface="Roboto"/>
              <a:ea typeface="Roboto"/>
              <a:cs typeface="Roboto"/>
              <a:sym typeface="Roboto"/>
            </a:endParaRPr>
          </a:p>
          <a:p>
            <a:pPr marL="0" lvl="0" indent="0" algn="l" rtl="0">
              <a:lnSpc>
                <a:spcPct val="150000"/>
              </a:lnSpc>
              <a:spcBef>
                <a:spcPts val="800"/>
              </a:spcBef>
              <a:spcAft>
                <a:spcPts val="0"/>
              </a:spcAft>
              <a:buNone/>
            </a:pPr>
            <a:r>
              <a:rPr lang="en" sz="1100" i="1">
                <a:solidFill>
                  <a:srgbClr val="0000FF"/>
                </a:solidFill>
              </a:rPr>
              <a:t>Example: Exploratory data analysis including tables and graphs were used to understand the distribution of both outcome and predictor variables, and the relationships between them. Chi-Square tests of equal proportion were used to initially assess unadjusted differences in outcomes between GROUP1 and GROUP2 participants. Multivariable logistic models were used to assess the relationship between outcome measures (listed) and TREATMENT while controlling for the following covariates: </a:t>
            </a:r>
            <a:endParaRPr sz="1050">
              <a:solidFill>
                <a:srgbClr val="3E3F3A"/>
              </a:solidFill>
              <a:latin typeface="Roboto"/>
              <a:ea typeface="Roboto"/>
              <a:cs typeface="Roboto"/>
              <a:sym typeface="Roboto"/>
            </a:endParaRPr>
          </a:p>
          <a:p>
            <a:pPr marL="0" lvl="0" indent="0" algn="l" rtl="0">
              <a:spcBef>
                <a:spcPts val="0"/>
              </a:spcBef>
              <a:spcAft>
                <a:spcPts val="0"/>
              </a:spcAft>
              <a:buNone/>
            </a:pPr>
            <a:endParaRPr sz="1050">
              <a:solidFill>
                <a:srgbClr val="3E3F3A"/>
              </a:solidFill>
              <a:latin typeface="Roboto"/>
              <a:ea typeface="Roboto"/>
              <a:cs typeface="Roboto"/>
              <a:sym typeface="Roboto"/>
            </a:endParaRPr>
          </a:p>
          <a:p>
            <a:pPr marL="0" lvl="0" indent="0" algn="l" rtl="0">
              <a:spcBef>
                <a:spcPts val="800"/>
              </a:spcBef>
              <a:spcAft>
                <a:spcPts val="0"/>
              </a:spcAft>
              <a:buNone/>
            </a:pPr>
            <a:endParaRPr sz="1050">
              <a:solidFill>
                <a:srgbClr val="3E3F3A"/>
              </a:solidFill>
              <a:latin typeface="Roboto"/>
              <a:ea typeface="Roboto"/>
              <a:cs typeface="Roboto"/>
              <a:sym typeface="Roboto"/>
            </a:endParaRPr>
          </a:p>
          <a:p>
            <a:pPr marL="0" lvl="0" indent="0" algn="l" rtl="0">
              <a:spcBef>
                <a:spcPts val="800"/>
              </a:spcBef>
              <a:spcAft>
                <a:spcPts val="16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0E0E3"/>
        </a:solidFill>
        <a:effectLst/>
      </p:bgPr>
    </p:bg>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Univariate description of response (outcome) measure</a:t>
            </a:r>
            <a:endParaRPr/>
          </a:p>
        </p:txBody>
      </p:sp>
      <p:sp>
        <p:nvSpPr>
          <p:cNvPr id="103" name="Google Shape;103;p21"/>
          <p:cNvSpPr txBox="1">
            <a:spLocks noGrp="1"/>
          </p:cNvSpPr>
          <p:nvPr>
            <p:ph type="body" idx="1"/>
          </p:nvPr>
        </p:nvSpPr>
        <p:spPr>
          <a:xfrm>
            <a:off x="311700" y="1450075"/>
            <a:ext cx="8520600" cy="310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Plot</a:t>
            </a:r>
            <a:endParaRPr/>
          </a:p>
          <a:p>
            <a:pPr marL="0" lvl="0" indent="0" algn="l" rtl="0">
              <a:spcBef>
                <a:spcPts val="1600"/>
              </a:spcBef>
              <a:spcAft>
                <a:spcPts val="0"/>
              </a:spcAft>
              <a:buNone/>
            </a:pPr>
            <a:r>
              <a:rPr lang="en"/>
              <a:t>Summary measures </a:t>
            </a:r>
            <a:endParaRPr/>
          </a:p>
          <a:p>
            <a:pPr marL="0" lvl="0" indent="0" algn="l" rtl="0">
              <a:spcBef>
                <a:spcPts val="1600"/>
              </a:spcBef>
              <a:spcAft>
                <a:spcPts val="1600"/>
              </a:spcAft>
              <a:buNone/>
            </a:pPr>
            <a:r>
              <a:rPr lang="en"/>
              <a:t>English description</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TotalTime>
  <Words>1873</Words>
  <Application>Microsoft Office PowerPoint</Application>
  <PresentationFormat>On-screen Show (16:9)</PresentationFormat>
  <Paragraphs>128</Paragraphs>
  <Slides>22</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Roboto</vt:lpstr>
      <vt:lpstr>Arial</vt:lpstr>
      <vt:lpstr>Times New Roman</vt:lpstr>
      <vt:lpstr>Simple Light</vt:lpstr>
      <vt:lpstr>The Relationship Between Child Nutrition Status and Economic Indicators in Global Regions.</vt:lpstr>
      <vt:lpstr>Introduction</vt:lpstr>
      <vt:lpstr>Background &amp; Lit Review (what others know)</vt:lpstr>
      <vt:lpstr>Research Problem  / Topic Area (what we don’t know) </vt:lpstr>
      <vt:lpstr>Research Question (what you specifically asking?)</vt:lpstr>
      <vt:lpstr>Data Collection methods</vt:lpstr>
      <vt:lpstr>Variable creation methods</vt:lpstr>
      <vt:lpstr>Statistical Analysis Methods</vt:lpstr>
      <vt:lpstr>Univariate description of response (outcome) measure</vt:lpstr>
      <vt:lpstr>Univariate description of explanatory measure</vt:lpstr>
      <vt:lpstr>Bivariate description of response ~ explanatory</vt:lpstr>
      <vt:lpstr>Bivariate inference of response ~ explanatory</vt:lpstr>
      <vt:lpstr>Bivariate description of third variable </vt:lpstr>
      <vt:lpstr>Bivariate inference of third variable </vt:lpstr>
      <vt:lpstr>Model Building</vt:lpstr>
      <vt:lpstr>Multivariable Model - Summary of results</vt:lpstr>
      <vt:lpstr>Model Assessment</vt:lpstr>
      <vt:lpstr>Discussion </vt:lpstr>
      <vt:lpstr>Implications</vt:lpstr>
      <vt:lpstr>Limitations</vt:lpstr>
      <vt:lpstr>References</vt:lpstr>
      <vt:lpstr>STAGING SLIDES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Relationship Between Child Nutrition Status and Economic Indicators in Global Regions</dc:title>
  <cp:lastModifiedBy>PUSHPAK RANE</cp:lastModifiedBy>
  <cp:revision>18</cp:revision>
  <dcterms:modified xsi:type="dcterms:W3CDTF">2024-09-22T20:34:38Z</dcterms:modified>
</cp:coreProperties>
</file>