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15284"/>
            <a:ext cx="8610600" cy="23139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3800475" y="2724784"/>
            <a:ext cx="7772149" cy="26949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PUSHPALATHA. B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312200195</a:t>
            </a:r>
            <a:r>
              <a:rPr altLang="en" sz="2800" lang="en-US">
                <a:solidFill>
                  <a:srgbClr val="000000"/>
                </a:solidFill>
              </a:rPr>
              <a:t>/</a:t>
            </a:r>
            <a:r>
              <a:rPr altLang="en" sz="2800" lang="en-US">
                <a:solidFill>
                  <a:srgbClr val="000000"/>
                </a:solidFill>
              </a:rPr>
              <a:t>NM id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F7D7359B806FE588B524F2FBD7E229E1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B. COM (GENERAL)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S. I. V. E. T. COLLEGE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303904" cy="1791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1353276" y="982340"/>
            <a:ext cx="10574570" cy="6695440"/>
          </a:xfrm>
          <a:prstGeom prst="rect"/>
        </p:spPr>
        <p:txBody>
          <a:bodyPr rtlCol="0" wrap="square">
            <a:spAutoFit/>
          </a:bodyPr>
          <a:p>
            <a:r>
              <a:rPr altLang="en" sz="3600" lang="en-US">
                <a:solidFill>
                  <a:srgbClr val="7030A0"/>
                </a:solidFill>
              </a:rPr>
              <a:t>Data </a:t>
            </a:r>
            <a:r>
              <a:rPr altLang="en" sz="3600" lang="en-US">
                <a:solidFill>
                  <a:srgbClr val="7030A0"/>
                </a:solidFill>
              </a:rPr>
              <a:t>Collection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-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collecting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the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required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datas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and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information</a:t>
            </a:r>
            <a:r>
              <a:rPr altLang="en" sz="3600" lang="en-US">
                <a:solidFill>
                  <a:srgbClr val="7030A0"/>
                </a:solidFill>
              </a:rPr>
              <a:t>.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Data cleaning </a:t>
            </a:r>
            <a:r>
              <a:rPr altLang="en" sz="3600" lang="en-US">
                <a:solidFill>
                  <a:srgbClr val="7030A0"/>
                </a:solidFill>
              </a:rPr>
              <a:t>-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removing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the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unnecessary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datas</a:t>
            </a:r>
            <a:r>
              <a:rPr altLang="en" sz="3600" lang="en-US">
                <a:solidFill>
                  <a:srgbClr val="7030A0"/>
                </a:solidFill>
              </a:rPr>
              <a:t>.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Techniques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-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Conditional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formatting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to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highlight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blank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values</a:t>
            </a:r>
            <a:r>
              <a:rPr altLang="en" sz="3600" lang="en-US">
                <a:solidFill>
                  <a:srgbClr val="7030A0"/>
                </a:solidFill>
              </a:rPr>
              <a:t>.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Results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and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chart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Pivot </a:t>
            </a:r>
            <a:r>
              <a:rPr altLang="en" sz="3600" lang="en-US">
                <a:solidFill>
                  <a:srgbClr val="7030A0"/>
                </a:solidFill>
              </a:rPr>
              <a:t>table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-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To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represent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data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in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a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understandable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manner</a:t>
            </a:r>
            <a:r>
              <a:rPr altLang="en" sz="3600" lang="en-US">
                <a:solidFill>
                  <a:srgbClr val="7030A0"/>
                </a:solidFill>
              </a:rPr>
              <a:t>.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endParaRPr sz="3600" lang="en-IN">
              <a:solidFill>
                <a:srgbClr val="7030A0"/>
              </a:solidFill>
            </a:endParaRPr>
          </a:p>
          <a:p>
            <a:endParaRPr sz="36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791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23493" y="1623497"/>
            <a:ext cx="8156105" cy="460453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890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1690684" y="1610360"/>
            <a:ext cx="8111407" cy="5247640"/>
          </a:xfrm>
          <a:prstGeom prst="rect"/>
        </p:spPr>
        <p:txBody>
          <a:bodyPr rtlCol="0" wrap="square">
            <a:spAutoFit/>
          </a:bodyPr>
          <a:p>
            <a:r>
              <a:rPr altLang="en" sz="4000" lang="en-US">
                <a:solidFill>
                  <a:srgbClr val="7030A0"/>
                </a:solidFill>
              </a:rPr>
              <a:t>With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the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help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of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this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employee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performance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analysis</a:t>
            </a:r>
            <a:r>
              <a:rPr altLang="en" sz="4000" lang="en-US">
                <a:solidFill>
                  <a:srgbClr val="7030A0"/>
                </a:solidFill>
              </a:rPr>
              <a:t>,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we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came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to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know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about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the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employee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performance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using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excel</a:t>
            </a:r>
            <a:r>
              <a:rPr altLang="en" sz="4000" lang="en-US">
                <a:solidFill>
                  <a:srgbClr val="7030A0"/>
                </a:solidFill>
              </a:rPr>
              <a:t>.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We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also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created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pivot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table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for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visualising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and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for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better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understanding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r>
              <a:rPr altLang="en" sz="4000" lang="en-US">
                <a:solidFill>
                  <a:srgbClr val="7030A0"/>
                </a:solidFill>
              </a:rPr>
              <a:t>purpose</a:t>
            </a:r>
            <a:r>
              <a:rPr altLang="en" sz="4000" lang="en-US">
                <a:solidFill>
                  <a:srgbClr val="7030A0"/>
                </a:solidFill>
              </a:rPr>
              <a:t>.</a:t>
            </a:r>
            <a:r>
              <a:rPr altLang="en" sz="4000" lang="en-US">
                <a:solidFill>
                  <a:srgbClr val="7030A0"/>
                </a:solidFill>
              </a:rPr>
              <a:t> </a:t>
            </a:r>
            <a:endParaRPr sz="40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56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717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791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819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56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676275" y="2321559"/>
            <a:ext cx="8569119" cy="751841"/>
          </a:xfrm>
          <a:prstGeom prst="rect"/>
        </p:spPr>
        <p:txBody>
          <a:bodyPr rtlCol="0" wrap="square">
            <a:spAutoFit/>
          </a:bodyPr>
          <a:p>
            <a:r>
              <a:rPr altLang="en" b="1" sz="3600" lang="en-US">
                <a:solidFill>
                  <a:srgbClr val="00B0F0"/>
                </a:solidFill>
              </a:rPr>
              <a:t>Analysing</a:t>
            </a:r>
            <a:r>
              <a:rPr altLang="en" b="1" sz="3600" lang="en-US">
                <a:solidFill>
                  <a:srgbClr val="00B0F0"/>
                </a:solidFill>
              </a:rPr>
              <a:t> </a:t>
            </a:r>
            <a:r>
              <a:rPr altLang="en" b="1" sz="3600" lang="en-US">
                <a:solidFill>
                  <a:srgbClr val="00B0F0"/>
                </a:solidFill>
              </a:rPr>
              <a:t>performance</a:t>
            </a:r>
            <a:r>
              <a:rPr altLang="en" b="1" sz="3600" lang="en-US">
                <a:solidFill>
                  <a:srgbClr val="00B0F0"/>
                </a:solidFill>
              </a:rPr>
              <a:t> </a:t>
            </a:r>
            <a:r>
              <a:rPr altLang="en" b="1" sz="3600" lang="en-US">
                <a:solidFill>
                  <a:srgbClr val="00B0F0"/>
                </a:solidFill>
              </a:rPr>
              <a:t>of</a:t>
            </a:r>
            <a:r>
              <a:rPr altLang="en" b="1" sz="3600" lang="en-US">
                <a:solidFill>
                  <a:srgbClr val="00B0F0"/>
                </a:solidFill>
              </a:rPr>
              <a:t> </a:t>
            </a:r>
            <a:r>
              <a:rPr altLang="en" b="1" sz="3600" lang="en-US">
                <a:solidFill>
                  <a:srgbClr val="00B0F0"/>
                </a:solidFill>
              </a:rPr>
              <a:t>employees</a:t>
            </a:r>
            <a:r>
              <a:rPr altLang="en" b="1" sz="3600" lang="en-US">
                <a:solidFill>
                  <a:srgbClr val="00B0F0"/>
                </a:solidFill>
              </a:rPr>
              <a:t> </a:t>
            </a:r>
            <a:r>
              <a:rPr altLang="en" b="1" sz="3600" lang="en-US">
                <a:solidFill>
                  <a:srgbClr val="00B0F0"/>
                </a:solidFill>
              </a:rPr>
              <a:t>:</a:t>
            </a:r>
            <a:endParaRPr b="1" sz="3600" lang="en-IN">
              <a:solidFill>
                <a:srgbClr val="00B0F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1013341" y="3070859"/>
            <a:ext cx="7894986" cy="35966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" sz="3200" lang="en-US">
                <a:solidFill>
                  <a:srgbClr val="7030A0"/>
                </a:solidFill>
                <a:latin typeface="Arial"/>
              </a:rPr>
              <a:t>Analysing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w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h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ether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the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employees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are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performing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their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job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effectively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or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is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there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any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challenges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faced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by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them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so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they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need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training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and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if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they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are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performing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well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incentives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can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be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awarded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.</a:t>
            </a:r>
            <a:r>
              <a:rPr altLang="en" sz="3200" lang="en-US">
                <a:solidFill>
                  <a:srgbClr val="7030A0"/>
                </a:solidFill>
                <a:latin typeface="Arial"/>
              </a:rPr>
              <a:t> </a:t>
            </a:r>
            <a:endParaRPr sz="32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56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"/>
          <p:cNvSpPr txBox="1"/>
          <p:nvPr/>
        </p:nvSpPr>
        <p:spPr>
          <a:xfrm>
            <a:off x="676274" y="2272029"/>
            <a:ext cx="5087136" cy="751840"/>
          </a:xfrm>
          <a:prstGeom prst="rect"/>
        </p:spPr>
        <p:txBody>
          <a:bodyPr rtlCol="0" wrap="square">
            <a:spAutoFit/>
          </a:bodyPr>
          <a:p>
            <a:r>
              <a:rPr altLang="en" b="1" sz="3600" lang="en-US">
                <a:solidFill>
                  <a:srgbClr val="02A5E3"/>
                </a:solidFill>
              </a:rPr>
              <a:t>Performance</a:t>
            </a:r>
            <a:r>
              <a:rPr altLang="en" b="1" sz="3600" lang="en-US">
                <a:solidFill>
                  <a:srgbClr val="02A5E3"/>
                </a:solidFill>
              </a:rPr>
              <a:t> </a:t>
            </a:r>
            <a:r>
              <a:rPr altLang="en" b="1" sz="3600" lang="en-US">
                <a:solidFill>
                  <a:srgbClr val="02A5E3"/>
                </a:solidFill>
              </a:rPr>
              <a:t>Analysis</a:t>
            </a:r>
            <a:r>
              <a:rPr altLang="en" b="1" sz="3600" lang="en-US">
                <a:solidFill>
                  <a:srgbClr val="02A5E3"/>
                </a:solidFill>
              </a:rPr>
              <a:t> </a:t>
            </a:r>
            <a:r>
              <a:rPr altLang="en" b="1" sz="3600" lang="en-US">
                <a:solidFill>
                  <a:srgbClr val="02A5E3"/>
                </a:solidFill>
              </a:rPr>
              <a:t>:</a:t>
            </a:r>
            <a:endParaRPr b="1" sz="3600" lang="en-IN">
              <a:solidFill>
                <a:srgbClr val="02A5E3"/>
              </a:solidFill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1125036" y="3074035"/>
            <a:ext cx="7962293" cy="3393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" sz="3600" lang="en-US">
                <a:solidFill>
                  <a:srgbClr val="7030A0"/>
                </a:solidFill>
                <a:latin typeface="Arial"/>
              </a:rPr>
              <a:t>A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pivot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table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is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created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for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analysing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the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performance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of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employees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using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their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name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,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gender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,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business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unit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,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and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performance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rating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.</a:t>
            </a:r>
            <a:r>
              <a:rPr altLang="en" sz="3600" lang="en-US">
                <a:solidFill>
                  <a:srgbClr val="7030A0"/>
                </a:solidFill>
                <a:latin typeface="Arial"/>
              </a:rPr>
              <a:t> </a:t>
            </a:r>
            <a:endParaRPr sz="36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1627565" y="2419496"/>
            <a:ext cx="5382835" cy="4053840"/>
          </a:xfrm>
          <a:prstGeom prst="rect"/>
        </p:spPr>
        <p:txBody>
          <a:bodyPr rtlCol="0" wrap="square">
            <a:spAutoFit/>
          </a:bodyPr>
          <a:p>
            <a:r>
              <a:rPr altLang="en" b="0" sz="3600" lang="en-US">
                <a:solidFill>
                  <a:srgbClr val="7030A0"/>
                </a:solidFill>
              </a:rPr>
              <a:t>Organization</a:t>
            </a:r>
            <a:endParaRPr b="0" sz="3600" lang="en-IN">
              <a:solidFill>
                <a:srgbClr val="7030A0"/>
              </a:solidFill>
            </a:endParaRPr>
          </a:p>
          <a:p>
            <a:r>
              <a:rPr altLang="en" b="0" sz="3600" lang="en-US">
                <a:solidFill>
                  <a:srgbClr val="7030A0"/>
                </a:solidFill>
              </a:rPr>
              <a:t>Employee</a:t>
            </a:r>
            <a:endParaRPr b="0" sz="3600" lang="en-IN">
              <a:solidFill>
                <a:srgbClr val="7030A0"/>
              </a:solidFill>
            </a:endParaRPr>
          </a:p>
          <a:p>
            <a:r>
              <a:rPr altLang="en" b="0" sz="3600" lang="en-US">
                <a:solidFill>
                  <a:srgbClr val="7030A0"/>
                </a:solidFill>
              </a:rPr>
              <a:t>Employe</a:t>
            </a:r>
            <a:r>
              <a:rPr altLang="en" b="0" sz="3600" lang="en-US">
                <a:solidFill>
                  <a:srgbClr val="7030A0"/>
                </a:solidFill>
              </a:rPr>
              <a:t>r</a:t>
            </a:r>
            <a:endParaRPr b="0" sz="3600" lang="en-IN">
              <a:solidFill>
                <a:srgbClr val="7030A0"/>
              </a:solidFill>
            </a:endParaRPr>
          </a:p>
          <a:p>
            <a:r>
              <a:rPr altLang="en" b="0" sz="3600" lang="en-US">
                <a:solidFill>
                  <a:srgbClr val="7030A0"/>
                </a:solidFill>
              </a:rPr>
              <a:t>M</a:t>
            </a:r>
            <a:r>
              <a:rPr altLang="en" b="0" sz="3600" lang="en-US">
                <a:solidFill>
                  <a:srgbClr val="7030A0"/>
                </a:solidFill>
              </a:rPr>
              <a:t>a</a:t>
            </a:r>
            <a:r>
              <a:rPr altLang="en" b="0" sz="3600" lang="en-US">
                <a:solidFill>
                  <a:srgbClr val="7030A0"/>
                </a:solidFill>
              </a:rPr>
              <a:t>n</a:t>
            </a:r>
            <a:r>
              <a:rPr altLang="en" b="0" sz="3600" lang="en-US">
                <a:solidFill>
                  <a:srgbClr val="7030A0"/>
                </a:solidFill>
              </a:rPr>
              <a:t>a</a:t>
            </a:r>
            <a:r>
              <a:rPr altLang="en" b="0" sz="3600" lang="en-US">
                <a:solidFill>
                  <a:srgbClr val="7030A0"/>
                </a:solidFill>
              </a:rPr>
              <a:t>g</a:t>
            </a:r>
            <a:r>
              <a:rPr altLang="en" b="0" sz="3600" lang="en-US">
                <a:solidFill>
                  <a:srgbClr val="7030A0"/>
                </a:solidFill>
              </a:rPr>
              <a:t>e</a:t>
            </a:r>
            <a:r>
              <a:rPr altLang="en" b="0" sz="3600" lang="en-US">
                <a:solidFill>
                  <a:srgbClr val="7030A0"/>
                </a:solidFill>
              </a:rPr>
              <a:t>r</a:t>
            </a:r>
            <a:endParaRPr b="0" sz="3600" lang="en-IN">
              <a:solidFill>
                <a:srgbClr val="7030A0"/>
              </a:solidFill>
            </a:endParaRPr>
          </a:p>
          <a:p>
            <a:r>
              <a:rPr altLang="en" b="0" sz="3600" lang="en-US">
                <a:solidFill>
                  <a:srgbClr val="7030A0"/>
                </a:solidFill>
              </a:rPr>
              <a:t>Different</a:t>
            </a:r>
            <a:r>
              <a:rPr altLang="en" b="0" sz="3600" lang="en-US">
                <a:solidFill>
                  <a:srgbClr val="7030A0"/>
                </a:solidFill>
              </a:rPr>
              <a:t> </a:t>
            </a:r>
            <a:r>
              <a:rPr altLang="en" b="0" sz="3600" lang="en-US">
                <a:solidFill>
                  <a:srgbClr val="7030A0"/>
                </a:solidFill>
              </a:rPr>
              <a:t>industries</a:t>
            </a:r>
            <a:endParaRPr b="0" sz="3600" lang="en-IN">
              <a:solidFill>
                <a:srgbClr val="7030A0"/>
              </a:solidFill>
            </a:endParaRPr>
          </a:p>
          <a:p>
            <a:r>
              <a:rPr altLang="en" b="0" sz="3600" lang="en-US">
                <a:solidFill>
                  <a:srgbClr val="7030A0"/>
                </a:solidFill>
              </a:rPr>
              <a:t>It sector</a:t>
            </a:r>
            <a:r>
              <a:rPr altLang="en" b="0" sz="3600" lang="en-US">
                <a:solidFill>
                  <a:srgbClr val="7030A0"/>
                </a:solidFill>
              </a:rPr>
              <a:t> </a:t>
            </a:r>
            <a:endParaRPr b="0" sz="36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2695573" y="2192019"/>
            <a:ext cx="8124488" cy="4765040"/>
          </a:xfrm>
          <a:prstGeom prst="rect"/>
        </p:spPr>
        <p:txBody>
          <a:bodyPr rtlCol="0" wrap="square">
            <a:spAutoFit/>
          </a:bodyPr>
          <a:p>
            <a:r>
              <a:rPr altLang="en" sz="3200" lang="en-US">
                <a:solidFill>
                  <a:srgbClr val="7030A0"/>
                </a:solidFill>
              </a:rPr>
              <a:t>Filtering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-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Used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to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remove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missing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values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endParaRPr sz="3200" lang="en-IN">
              <a:solidFill>
                <a:srgbClr val="7030A0"/>
              </a:solidFill>
            </a:endParaRPr>
          </a:p>
          <a:p>
            <a:r>
              <a:rPr altLang="en" sz="3200" lang="en-US">
                <a:solidFill>
                  <a:srgbClr val="7030A0"/>
                </a:solidFill>
              </a:rPr>
              <a:t>Conditional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formatting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-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To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highlight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blank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values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endParaRPr sz="3200" lang="en-IN">
              <a:solidFill>
                <a:srgbClr val="7030A0"/>
              </a:solidFill>
            </a:endParaRPr>
          </a:p>
          <a:p>
            <a:r>
              <a:rPr altLang="en" sz="3200" lang="en-US">
                <a:solidFill>
                  <a:srgbClr val="7030A0"/>
                </a:solidFill>
              </a:rPr>
              <a:t>Pivot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table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-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Used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for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summarising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and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organising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the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d</a:t>
            </a:r>
            <a:r>
              <a:rPr altLang="en" sz="3200" lang="en-US">
                <a:solidFill>
                  <a:srgbClr val="7030A0"/>
                </a:solidFill>
              </a:rPr>
              <a:t>a</a:t>
            </a:r>
            <a:r>
              <a:rPr altLang="en" sz="3200" lang="en-US">
                <a:solidFill>
                  <a:srgbClr val="7030A0"/>
                </a:solidFill>
              </a:rPr>
              <a:t>t</a:t>
            </a:r>
            <a:r>
              <a:rPr altLang="en" sz="3200" lang="en-US">
                <a:solidFill>
                  <a:srgbClr val="7030A0"/>
                </a:solidFill>
              </a:rPr>
              <a:t>a</a:t>
            </a:r>
            <a:r>
              <a:rPr altLang="en" sz="3200" lang="en-US">
                <a:solidFill>
                  <a:srgbClr val="7030A0"/>
                </a:solidFill>
              </a:rPr>
              <a:t>s</a:t>
            </a:r>
            <a:endParaRPr sz="3200" lang="en-IN">
              <a:solidFill>
                <a:srgbClr val="7030A0"/>
              </a:solidFill>
            </a:endParaRPr>
          </a:p>
          <a:p>
            <a:r>
              <a:rPr altLang="en" sz="3200" lang="en-US">
                <a:solidFill>
                  <a:srgbClr val="7030A0"/>
                </a:solidFill>
              </a:rPr>
              <a:t>Graph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-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It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is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used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for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representing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data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and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for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better</a:t>
            </a:r>
            <a:r>
              <a:rPr altLang="en" sz="3200" lang="en-US">
                <a:solidFill>
                  <a:srgbClr val="7030A0"/>
                </a:solidFill>
              </a:rPr>
              <a:t> </a:t>
            </a:r>
            <a:r>
              <a:rPr altLang="en" sz="3200" lang="en-US">
                <a:solidFill>
                  <a:srgbClr val="7030A0"/>
                </a:solidFill>
              </a:rPr>
              <a:t>understanding</a:t>
            </a:r>
            <a:endParaRPr sz="3200" lang="en-IN">
              <a:solidFill>
                <a:srgbClr val="7030A0"/>
              </a:solidFill>
            </a:endParaRPr>
          </a:p>
          <a:p>
            <a:endParaRPr sz="32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890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"/>
          <p:cNvSpPr txBox="1"/>
          <p:nvPr/>
        </p:nvSpPr>
        <p:spPr>
          <a:xfrm>
            <a:off x="1800866" y="1274443"/>
            <a:ext cx="6767824" cy="5374640"/>
          </a:xfrm>
          <a:prstGeom prst="rect"/>
        </p:spPr>
        <p:txBody>
          <a:bodyPr rtlCol="0" wrap="square">
            <a:spAutoFit/>
          </a:bodyPr>
          <a:p>
            <a:r>
              <a:rPr altLang="en" sz="3600" lang="en-US">
                <a:solidFill>
                  <a:srgbClr val="7030A0"/>
                </a:solidFill>
              </a:rPr>
              <a:t>Employee data set- Kaggle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26 features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Feature </a:t>
            </a:r>
            <a:r>
              <a:rPr altLang="en" sz="3600" lang="en-US">
                <a:solidFill>
                  <a:srgbClr val="7030A0"/>
                </a:solidFill>
              </a:rPr>
              <a:t>-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9 features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Employee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i</a:t>
            </a:r>
            <a:r>
              <a:rPr altLang="en" sz="3600" lang="en-US">
                <a:solidFill>
                  <a:srgbClr val="7030A0"/>
                </a:solidFill>
              </a:rPr>
              <a:t>d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Gender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-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male</a:t>
            </a:r>
            <a:r>
              <a:rPr altLang="en" sz="3600" lang="en-US">
                <a:solidFill>
                  <a:srgbClr val="7030A0"/>
                </a:solidFill>
              </a:rPr>
              <a:t>,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female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Performace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rating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-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r>
              <a:rPr altLang="en" sz="3600" lang="en-US">
                <a:solidFill>
                  <a:srgbClr val="7030A0"/>
                </a:solidFill>
              </a:rPr>
              <a:t>numerical</a:t>
            </a:r>
            <a:r>
              <a:rPr altLang="en" sz="3600" lang="en-US">
                <a:solidFill>
                  <a:srgbClr val="7030A0"/>
                </a:solidFill>
              </a:rPr>
              <a:t> 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Business unit</a:t>
            </a:r>
            <a:endParaRPr sz="3600" lang="en-IN">
              <a:solidFill>
                <a:srgbClr val="7030A0"/>
              </a:solidFill>
            </a:endParaRPr>
          </a:p>
          <a:p>
            <a:r>
              <a:rPr altLang="en" sz="3600" lang="en-US">
                <a:solidFill>
                  <a:srgbClr val="7030A0"/>
                </a:solidFill>
              </a:rPr>
              <a:t>Name</a:t>
            </a:r>
            <a:endParaRPr sz="36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91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199" y="1972436"/>
            <a:ext cx="8534018" cy="25298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endParaRPr b="0" dirty="0" sz="4400" i="0" lang="en-US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" dirty="0" sz="44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</a:t>
            </a:r>
            <a:r>
              <a:rPr altLang="en" dirty="0" sz="44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" dirty="0" sz="44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altLang="en" dirty="0" sz="44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" dirty="0" sz="44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altLang="en" dirty="0" sz="44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" dirty="0" sz="44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 sz="44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44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2024-08-30T18:56:20Z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3eee9cf18a31433abf10e82945c104fe</vt:lpwstr>
  </property>
</Properties>
</file>