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E3A2F8-E33C-4C87-AA57-ACB74355B3FC}" v="1" dt="2024-12-08T15:48:55.041"/>
    <p1510:client id="{EB1A9484-DDA0-472C-B620-D5D917A1DFE1}" v="156" dt="2024-12-08T11:42:38.0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04" autoAdjust="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shparaj M" userId="8248691ca8b8443f" providerId="LiveId" clId="{38E3A2F8-E33C-4C87-AA57-ACB74355B3FC}"/>
    <pc:docChg chg="custSel modSld">
      <pc:chgData name="Pushparaj M" userId="8248691ca8b8443f" providerId="LiveId" clId="{38E3A2F8-E33C-4C87-AA57-ACB74355B3FC}" dt="2024-12-08T15:50:20.089" v="43"/>
      <pc:docMkLst>
        <pc:docMk/>
      </pc:docMkLst>
      <pc:sldChg chg="addSp delSp modSp mod">
        <pc:chgData name="Pushparaj M" userId="8248691ca8b8443f" providerId="LiveId" clId="{38E3A2F8-E33C-4C87-AA57-ACB74355B3FC}" dt="2024-12-08T15:50:20.089" v="43"/>
        <pc:sldMkLst>
          <pc:docMk/>
          <pc:sldMk cId="3570756638" sldId="267"/>
        </pc:sldMkLst>
        <pc:spChg chg="add mod">
          <ac:chgData name="Pushparaj M" userId="8248691ca8b8443f" providerId="LiveId" clId="{38E3A2F8-E33C-4C87-AA57-ACB74355B3FC}" dt="2024-12-08T15:50:20.089" v="43"/>
          <ac:spMkLst>
            <pc:docMk/>
            <pc:sldMk cId="3570756638" sldId="267"/>
            <ac:spMk id="5" creationId="{B56C4A7D-31C5-9362-75AE-CA0DE26F000F}"/>
          </ac:spMkLst>
        </pc:spChg>
        <pc:spChg chg="del">
          <ac:chgData name="Pushparaj M" userId="8248691ca8b8443f" providerId="LiveId" clId="{38E3A2F8-E33C-4C87-AA57-ACB74355B3FC}" dt="2024-12-08T15:48:46.530" v="0" actId="478"/>
          <ac:spMkLst>
            <pc:docMk/>
            <pc:sldMk cId="3570756638" sldId="267"/>
            <ac:spMk id="8" creationId="{F013F7FF-084F-2FCE-A0C4-2DB67FDE55A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E1C198-A58B-420D-8670-F796223D930E}"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DA2FB4C-3DF4-4BCC-AE3F-9683F85A35B3}" type="slidenum">
              <a:rPr lang="en-IN" smtClean="0"/>
              <a:t>‹#›</a:t>
            </a:fld>
            <a:endParaRPr lang="en-IN"/>
          </a:p>
        </p:txBody>
      </p:sp>
    </p:spTree>
    <p:extLst>
      <p:ext uri="{BB962C8B-B14F-4D97-AF65-F5344CB8AC3E}">
        <p14:creationId xmlns:p14="http://schemas.microsoft.com/office/powerpoint/2010/main" val="776318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E1C198-A58B-420D-8670-F796223D930E}"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A2FB4C-3DF4-4BCC-AE3F-9683F85A35B3}" type="slidenum">
              <a:rPr lang="en-IN" smtClean="0"/>
              <a:t>‹#›</a:t>
            </a:fld>
            <a:endParaRPr lang="en-IN"/>
          </a:p>
        </p:txBody>
      </p:sp>
    </p:spTree>
    <p:extLst>
      <p:ext uri="{BB962C8B-B14F-4D97-AF65-F5344CB8AC3E}">
        <p14:creationId xmlns:p14="http://schemas.microsoft.com/office/powerpoint/2010/main" val="1967406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E1C198-A58B-420D-8670-F796223D930E}"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A2FB4C-3DF4-4BCC-AE3F-9683F85A35B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1936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EE1C198-A58B-420D-8670-F796223D930E}"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A2FB4C-3DF4-4BCC-AE3F-9683F85A35B3}" type="slidenum">
              <a:rPr lang="en-IN" smtClean="0"/>
              <a:t>‹#›</a:t>
            </a:fld>
            <a:endParaRPr lang="en-IN"/>
          </a:p>
        </p:txBody>
      </p:sp>
    </p:spTree>
    <p:extLst>
      <p:ext uri="{BB962C8B-B14F-4D97-AF65-F5344CB8AC3E}">
        <p14:creationId xmlns:p14="http://schemas.microsoft.com/office/powerpoint/2010/main" val="3458716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EE1C198-A58B-420D-8670-F796223D930E}"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A2FB4C-3DF4-4BCC-AE3F-9683F85A35B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3934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EE1C198-A58B-420D-8670-F796223D930E}"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A2FB4C-3DF4-4BCC-AE3F-9683F85A35B3}" type="slidenum">
              <a:rPr lang="en-IN" smtClean="0"/>
              <a:t>‹#›</a:t>
            </a:fld>
            <a:endParaRPr lang="en-IN"/>
          </a:p>
        </p:txBody>
      </p:sp>
    </p:spTree>
    <p:extLst>
      <p:ext uri="{BB962C8B-B14F-4D97-AF65-F5344CB8AC3E}">
        <p14:creationId xmlns:p14="http://schemas.microsoft.com/office/powerpoint/2010/main" val="1755947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E1C198-A58B-420D-8670-F796223D930E}"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A2FB4C-3DF4-4BCC-AE3F-9683F85A35B3}" type="slidenum">
              <a:rPr lang="en-IN" smtClean="0"/>
              <a:t>‹#›</a:t>
            </a:fld>
            <a:endParaRPr lang="en-IN"/>
          </a:p>
        </p:txBody>
      </p:sp>
    </p:spTree>
    <p:extLst>
      <p:ext uri="{BB962C8B-B14F-4D97-AF65-F5344CB8AC3E}">
        <p14:creationId xmlns:p14="http://schemas.microsoft.com/office/powerpoint/2010/main" val="3735678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E1C198-A58B-420D-8670-F796223D930E}"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A2FB4C-3DF4-4BCC-AE3F-9683F85A35B3}" type="slidenum">
              <a:rPr lang="en-IN" smtClean="0"/>
              <a:t>‹#›</a:t>
            </a:fld>
            <a:endParaRPr lang="en-IN"/>
          </a:p>
        </p:txBody>
      </p:sp>
    </p:spTree>
    <p:extLst>
      <p:ext uri="{BB962C8B-B14F-4D97-AF65-F5344CB8AC3E}">
        <p14:creationId xmlns:p14="http://schemas.microsoft.com/office/powerpoint/2010/main" val="525378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E1C198-A58B-420D-8670-F796223D930E}"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A2FB4C-3DF4-4BCC-AE3F-9683F85A35B3}" type="slidenum">
              <a:rPr lang="en-IN" smtClean="0"/>
              <a:t>‹#›</a:t>
            </a:fld>
            <a:endParaRPr lang="en-IN"/>
          </a:p>
        </p:txBody>
      </p:sp>
    </p:spTree>
    <p:extLst>
      <p:ext uri="{BB962C8B-B14F-4D97-AF65-F5344CB8AC3E}">
        <p14:creationId xmlns:p14="http://schemas.microsoft.com/office/powerpoint/2010/main" val="418186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E1C198-A58B-420D-8670-F796223D930E}"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A2FB4C-3DF4-4BCC-AE3F-9683F85A35B3}" type="slidenum">
              <a:rPr lang="en-IN" smtClean="0"/>
              <a:t>‹#›</a:t>
            </a:fld>
            <a:endParaRPr lang="en-IN"/>
          </a:p>
        </p:txBody>
      </p:sp>
    </p:spTree>
    <p:extLst>
      <p:ext uri="{BB962C8B-B14F-4D97-AF65-F5344CB8AC3E}">
        <p14:creationId xmlns:p14="http://schemas.microsoft.com/office/powerpoint/2010/main" val="3406200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E1C198-A58B-420D-8670-F796223D930E}"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DA2FB4C-3DF4-4BCC-AE3F-9683F85A35B3}" type="slidenum">
              <a:rPr lang="en-IN" smtClean="0"/>
              <a:t>‹#›</a:t>
            </a:fld>
            <a:endParaRPr lang="en-IN"/>
          </a:p>
        </p:txBody>
      </p:sp>
    </p:spTree>
    <p:extLst>
      <p:ext uri="{BB962C8B-B14F-4D97-AF65-F5344CB8AC3E}">
        <p14:creationId xmlns:p14="http://schemas.microsoft.com/office/powerpoint/2010/main" val="2764258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E1C198-A58B-420D-8670-F796223D930E}" type="datetimeFigureOut">
              <a:rPr lang="en-IN" smtClean="0"/>
              <a:t>08-12-2024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DA2FB4C-3DF4-4BCC-AE3F-9683F85A35B3}" type="slidenum">
              <a:rPr lang="en-IN" smtClean="0"/>
              <a:t>‹#›</a:t>
            </a:fld>
            <a:endParaRPr lang="en-IN"/>
          </a:p>
        </p:txBody>
      </p:sp>
    </p:spTree>
    <p:extLst>
      <p:ext uri="{BB962C8B-B14F-4D97-AF65-F5344CB8AC3E}">
        <p14:creationId xmlns:p14="http://schemas.microsoft.com/office/powerpoint/2010/main" val="249462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E1C198-A58B-420D-8670-F796223D930E}" type="datetimeFigureOut">
              <a:rPr lang="en-IN" smtClean="0"/>
              <a:t>08-12-2024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DA2FB4C-3DF4-4BCC-AE3F-9683F85A35B3}" type="slidenum">
              <a:rPr lang="en-IN" smtClean="0"/>
              <a:t>‹#›</a:t>
            </a:fld>
            <a:endParaRPr lang="en-IN"/>
          </a:p>
        </p:txBody>
      </p:sp>
    </p:spTree>
    <p:extLst>
      <p:ext uri="{BB962C8B-B14F-4D97-AF65-F5344CB8AC3E}">
        <p14:creationId xmlns:p14="http://schemas.microsoft.com/office/powerpoint/2010/main" val="3672473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E1C198-A58B-420D-8670-F796223D930E}" type="datetimeFigureOut">
              <a:rPr lang="en-IN" smtClean="0"/>
              <a:t>08-12-2024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DA2FB4C-3DF4-4BCC-AE3F-9683F85A35B3}" type="slidenum">
              <a:rPr lang="en-IN" smtClean="0"/>
              <a:t>‹#›</a:t>
            </a:fld>
            <a:endParaRPr lang="en-IN"/>
          </a:p>
        </p:txBody>
      </p:sp>
    </p:spTree>
    <p:extLst>
      <p:ext uri="{BB962C8B-B14F-4D97-AF65-F5344CB8AC3E}">
        <p14:creationId xmlns:p14="http://schemas.microsoft.com/office/powerpoint/2010/main" val="3655243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E1C198-A58B-420D-8670-F796223D930E}"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DA2FB4C-3DF4-4BCC-AE3F-9683F85A35B3}" type="slidenum">
              <a:rPr lang="en-IN" smtClean="0"/>
              <a:t>‹#›</a:t>
            </a:fld>
            <a:endParaRPr lang="en-IN"/>
          </a:p>
        </p:txBody>
      </p:sp>
    </p:spTree>
    <p:extLst>
      <p:ext uri="{BB962C8B-B14F-4D97-AF65-F5344CB8AC3E}">
        <p14:creationId xmlns:p14="http://schemas.microsoft.com/office/powerpoint/2010/main" val="731659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E1C198-A58B-420D-8670-F796223D930E}"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A2FB4C-3DF4-4BCC-AE3F-9683F85A35B3}" type="slidenum">
              <a:rPr lang="en-IN" smtClean="0"/>
              <a:t>‹#›</a:t>
            </a:fld>
            <a:endParaRPr lang="en-IN"/>
          </a:p>
        </p:txBody>
      </p:sp>
    </p:spTree>
    <p:extLst>
      <p:ext uri="{BB962C8B-B14F-4D97-AF65-F5344CB8AC3E}">
        <p14:creationId xmlns:p14="http://schemas.microsoft.com/office/powerpoint/2010/main" val="387343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EE1C198-A58B-420D-8670-F796223D930E}" type="datetimeFigureOut">
              <a:rPr lang="en-IN" smtClean="0"/>
              <a:t>08-12-2024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DA2FB4C-3DF4-4BCC-AE3F-9683F85A35B3}" type="slidenum">
              <a:rPr lang="en-IN" smtClean="0"/>
              <a:t>‹#›</a:t>
            </a:fld>
            <a:endParaRPr lang="en-IN"/>
          </a:p>
        </p:txBody>
      </p:sp>
    </p:spTree>
    <p:extLst>
      <p:ext uri="{BB962C8B-B14F-4D97-AF65-F5344CB8AC3E}">
        <p14:creationId xmlns:p14="http://schemas.microsoft.com/office/powerpoint/2010/main" val="735436336"/>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67" r:id="rId14"/>
    <p:sldLayoutId id="2147483968" r:id="rId15"/>
    <p:sldLayoutId id="214748396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Wipro shares down 40% in two years; what should investors do? -  BusinessToday">
            <a:extLst>
              <a:ext uri="{FF2B5EF4-FFF2-40B4-BE49-F238E27FC236}">
                <a16:creationId xmlns:a16="http://schemas.microsoft.com/office/drawing/2014/main" id="{19B87FD3-000B-2A7D-C97E-4AA43E3C5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0300"/>
          <a:stretch/>
        </p:blipFill>
        <p:spPr bwMode="auto">
          <a:xfrm>
            <a:off x="6764137" y="0"/>
            <a:ext cx="542786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9FD479A-D7FD-7CD7-1145-E04DB109E061}"/>
              </a:ext>
            </a:extLst>
          </p:cNvPr>
          <p:cNvSpPr>
            <a:spLocks noGrp="1"/>
          </p:cNvSpPr>
          <p:nvPr>
            <p:ph type="ctrTitle"/>
          </p:nvPr>
        </p:nvSpPr>
        <p:spPr>
          <a:xfrm>
            <a:off x="1524000" y="1122363"/>
            <a:ext cx="9144000" cy="1063053"/>
          </a:xfrm>
        </p:spPr>
        <p:txBody>
          <a:bodyPr>
            <a:normAutofit/>
          </a:bodyPr>
          <a:lstStyle/>
          <a:p>
            <a:r>
              <a:rPr lang="en-IN" b="1" i="0" u="none" strike="noStrike" dirty="0">
                <a:effectLst/>
                <a:latin typeface="Times New Roman" panose="02020603050405020304" pitchFamily="18" charset="0"/>
                <a:cs typeface="Times New Roman" panose="02020603050405020304" pitchFamily="18" charset="0"/>
              </a:rPr>
              <a:t>Web Presence Project</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BA7970-74A5-AF89-8268-08717155765E}"/>
              </a:ext>
            </a:extLst>
          </p:cNvPr>
          <p:cNvSpPr>
            <a:spLocks noGrp="1"/>
          </p:cNvSpPr>
          <p:nvPr>
            <p:ph type="subTitle" idx="1"/>
          </p:nvPr>
        </p:nvSpPr>
        <p:spPr>
          <a:xfrm>
            <a:off x="1524000" y="2843086"/>
            <a:ext cx="9144000" cy="1655762"/>
          </a:xfrm>
        </p:spPr>
        <p:txBody>
          <a:bodyPr>
            <a:normAutofit/>
          </a:bodyPr>
          <a:lstStyle/>
          <a:p>
            <a:pPr rtl="0">
              <a:spcBef>
                <a:spcPts val="2000"/>
              </a:spcBef>
              <a:spcAft>
                <a:spcPts val="600"/>
              </a:spcAft>
            </a:pPr>
            <a:r>
              <a:rPr lang="en-US" b="1" i="0" u="none" strike="noStrike" dirty="0">
                <a:solidFill>
                  <a:srgbClr val="000000"/>
                </a:solidFill>
                <a:effectLst/>
                <a:latin typeface="Times New Roman" panose="02020603050405020304" pitchFamily="18" charset="0"/>
                <a:cs typeface="Times New Roman" panose="02020603050405020304" pitchFamily="18" charset="0"/>
              </a:rPr>
              <a:t>Crafting &amp; Compelling Website Analysis, Audit and Recommendations</a:t>
            </a:r>
            <a:endParaRPr lang="en-US" b="0" dirty="0">
              <a:effectLst/>
              <a:latin typeface="Times New Roman" panose="02020603050405020304" pitchFamily="18" charset="0"/>
              <a:cs typeface="Times New Roman" panose="02020603050405020304" pitchFamily="18" charset="0"/>
            </a:endParaRPr>
          </a:p>
          <a:p>
            <a:br>
              <a:rPr lang="en-US" dirty="0"/>
            </a:br>
            <a:endParaRPr lang="en-IN" dirty="0"/>
          </a:p>
        </p:txBody>
      </p:sp>
      <p:sp>
        <p:nvSpPr>
          <p:cNvPr id="4" name="TextBox 3">
            <a:extLst>
              <a:ext uri="{FF2B5EF4-FFF2-40B4-BE49-F238E27FC236}">
                <a16:creationId xmlns:a16="http://schemas.microsoft.com/office/drawing/2014/main" id="{9947A181-9F31-D01F-2D3F-F91175D9C695}"/>
              </a:ext>
            </a:extLst>
          </p:cNvPr>
          <p:cNvSpPr txBox="1"/>
          <p:nvPr/>
        </p:nvSpPr>
        <p:spPr>
          <a:xfrm>
            <a:off x="1382512" y="6048826"/>
            <a:ext cx="3589538"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NAME : </a:t>
            </a:r>
            <a:r>
              <a:rPr lang="en-US" dirty="0" err="1">
                <a:latin typeface="Times New Roman" panose="02020603050405020304" pitchFamily="18" charset="0"/>
                <a:cs typeface="Times New Roman" panose="02020603050405020304" pitchFamily="18" charset="0"/>
              </a:rPr>
              <a:t>Pushparaj.M</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BATCH CODE : BADM</a:t>
            </a:r>
            <a:r>
              <a:rPr lang="en-IN" b="0" i="0" dirty="0">
                <a:solidFill>
                  <a:srgbClr val="1F252D"/>
                </a:solidFill>
                <a:effectLst/>
                <a:latin typeface="Times New Roman" panose="02020603050405020304" pitchFamily="18" charset="0"/>
                <a:cs typeface="Times New Roman" panose="02020603050405020304" pitchFamily="18" charset="0"/>
              </a:rPr>
              <a:t>-WD-T-B9</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81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ebsite designer Creative planning application development draft sketch  drawing template layout framework wireframe design studio . User experience  concept . 24979001 Stock Photo at Vecteezy">
            <a:extLst>
              <a:ext uri="{FF2B5EF4-FFF2-40B4-BE49-F238E27FC236}">
                <a16:creationId xmlns:a16="http://schemas.microsoft.com/office/drawing/2014/main" id="{652EC15C-C290-2D09-6668-B6F73771F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9037" y="1825625"/>
            <a:ext cx="4529138" cy="3019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AF38C9-B71C-347D-3559-77F6AD5B3755}"/>
              </a:ext>
            </a:extLst>
          </p:cNvPr>
          <p:cNvSpPr>
            <a:spLocks noGrp="1"/>
          </p:cNvSpPr>
          <p:nvPr>
            <p:ph type="title"/>
          </p:nvPr>
        </p:nvSpPr>
        <p:spPr/>
        <p:txBody>
          <a:bodyPr>
            <a:normAutofit/>
          </a:bodyPr>
          <a:lstStyle/>
          <a:p>
            <a:r>
              <a:rPr lang="en-IN" b="1" i="0" u="none" strike="noStrike" dirty="0">
                <a:solidFill>
                  <a:srgbClr val="000000"/>
                </a:solidFill>
                <a:effectLst/>
                <a:latin typeface="Times New Roman" panose="02020603050405020304" pitchFamily="18" charset="0"/>
                <a:cs typeface="Times New Roman" panose="02020603050405020304" pitchFamily="18" charset="0"/>
              </a:rPr>
              <a:t>Website Best Practices List</a:t>
            </a:r>
            <a:endParaRPr lang="en-IN" sz="8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5318D8-E6D2-E6D1-1AA6-221065FDDC83}"/>
              </a:ext>
            </a:extLst>
          </p:cNvPr>
          <p:cNvSpPr>
            <a:spLocks noGrp="1"/>
          </p:cNvSpPr>
          <p:nvPr>
            <p:ph idx="1"/>
          </p:nvPr>
        </p:nvSpPr>
        <p:spPr>
          <a:xfrm>
            <a:off x="1474787" y="1905000"/>
            <a:ext cx="8915400" cy="3777622"/>
          </a:xfrm>
        </p:spPr>
        <p:txBody>
          <a:bodyPr>
            <a:normAutofit fontScale="85000" lnSpcReduction="20000"/>
          </a:bodyPr>
          <a:lstStyle/>
          <a:p>
            <a:pPr>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High-Quality Content</a:t>
            </a:r>
            <a:endParaRPr lang="en-US"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Provide high-quality, relevant content that adds value </a:t>
            </a:r>
          </a:p>
          <a:p>
            <a:pPr marL="0" indent="0" algn="just">
              <a:buNone/>
            </a:pPr>
            <a:r>
              <a:rPr lang="en-US" sz="2000" dirty="0">
                <a:latin typeface="Times New Roman" panose="02020603050405020304" pitchFamily="18" charset="0"/>
                <a:cs typeface="Times New Roman" panose="02020603050405020304" pitchFamily="18" charset="0"/>
              </a:rPr>
              <a:t>                to visitors.</a:t>
            </a:r>
          </a:p>
          <a:p>
            <a:pPr marL="0" indent="0" algn="just">
              <a:buNone/>
            </a:pPr>
            <a:r>
              <a:rPr lang="en-US" sz="2000" dirty="0">
                <a:latin typeface="Times New Roman" panose="02020603050405020304" pitchFamily="18" charset="0"/>
                <a:cs typeface="Times New Roman" panose="02020603050405020304" pitchFamily="18" charset="0"/>
              </a:rPr>
              <a:t>                Regularly update the content to keep it fresh </a:t>
            </a:r>
          </a:p>
          <a:p>
            <a:pPr marL="0" indent="0" algn="just">
              <a:buNone/>
            </a:pPr>
            <a:r>
              <a:rPr lang="en-US" sz="2000" dirty="0">
                <a:latin typeface="Times New Roman" panose="02020603050405020304" pitchFamily="18" charset="0"/>
                <a:cs typeface="Times New Roman" panose="02020603050405020304" pitchFamily="18" charset="0"/>
              </a:rPr>
              <a:t>                and engaging.</a:t>
            </a:r>
          </a:p>
          <a:p>
            <a:pPr>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User-Friendly Forms</a:t>
            </a:r>
          </a:p>
          <a:p>
            <a:pPr marL="0" indent="0">
              <a:buNone/>
            </a:pPr>
            <a:r>
              <a:rPr lang="en-US" dirty="0"/>
              <a:t>            </a:t>
            </a:r>
            <a:r>
              <a:rPr lang="en-US" sz="2000" dirty="0">
                <a:latin typeface="Times New Roman" panose="02020603050405020304" pitchFamily="18" charset="0"/>
                <a:cs typeface="Times New Roman" panose="02020603050405020304" pitchFamily="18" charset="0"/>
              </a:rPr>
              <a:t>Design forms to be easy to fill out and submit.</a:t>
            </a:r>
          </a:p>
          <a:p>
            <a:pPr marL="0" indent="0">
              <a:buNone/>
            </a:pPr>
            <a:r>
              <a:rPr lang="en-US" sz="2000" dirty="0">
                <a:latin typeface="Times New Roman" panose="02020603050405020304" pitchFamily="18" charset="0"/>
                <a:cs typeface="Times New Roman" panose="02020603050405020304" pitchFamily="18" charset="0"/>
              </a:rPr>
              <a:t>               Use clear instructions and validation to prevent errors.</a:t>
            </a:r>
          </a:p>
          <a:p>
            <a:pPr>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Consistent Branding</a:t>
            </a:r>
          </a:p>
          <a:p>
            <a:pPr marL="0" indent="0">
              <a:buNone/>
            </a:pPr>
            <a:r>
              <a:rPr lang="en-US" sz="2000" dirty="0">
                <a:latin typeface="Times New Roman" panose="02020603050405020304" pitchFamily="18" charset="0"/>
                <a:cs typeface="Times New Roman" panose="02020603050405020304" pitchFamily="18" charset="0"/>
              </a:rPr>
              <a:t>               Maintain consistent branding across all pages, including logos, colors, and fonts.</a:t>
            </a:r>
          </a:p>
          <a:p>
            <a:pPr marL="0" indent="0">
              <a:buNone/>
            </a:pPr>
            <a:r>
              <a:rPr lang="en-US" sz="2000" dirty="0">
                <a:latin typeface="Times New Roman" panose="02020603050405020304" pitchFamily="18" charset="0"/>
                <a:cs typeface="Times New Roman" panose="02020603050405020304" pitchFamily="18" charset="0"/>
              </a:rPr>
              <a:t>               Ensure the design aligns with Wipro's brand identity.</a:t>
            </a:r>
          </a:p>
          <a:p>
            <a:pPr marL="0" indent="0">
              <a:buNone/>
            </a:pPr>
            <a:endParaRPr lang="en-IN" dirty="0"/>
          </a:p>
        </p:txBody>
      </p:sp>
    </p:spTree>
    <p:extLst>
      <p:ext uri="{BB962C8B-B14F-4D97-AF65-F5344CB8AC3E}">
        <p14:creationId xmlns:p14="http://schemas.microsoft.com/office/powerpoint/2010/main" val="525204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B7D91-29DA-43ED-3E29-D651356ECAFB}"/>
              </a:ext>
            </a:extLst>
          </p:cNvPr>
          <p:cNvSpPr>
            <a:spLocks noGrp="1"/>
          </p:cNvSpPr>
          <p:nvPr>
            <p:ph idx="1"/>
          </p:nvPr>
        </p:nvSpPr>
        <p:spPr>
          <a:xfrm>
            <a:off x="838200" y="995308"/>
            <a:ext cx="10515600" cy="4351338"/>
          </a:xfrm>
        </p:spPr>
        <p:txBody>
          <a:bodyPr>
            <a:normAutofit fontScale="85000" lnSpcReduction="20000"/>
          </a:bodyPr>
          <a:lstStyle/>
          <a:p>
            <a:pPr>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Analytics and Feedback</a:t>
            </a:r>
            <a:endParaRPr lang="en-US" b="1" dirty="0">
              <a:latin typeface="Times New Roman" panose="02020603050405020304" pitchFamily="18" charset="0"/>
              <a:cs typeface="Times New Roman" panose="02020603050405020304" pitchFamily="18" charset="0"/>
            </a:endParaRPr>
          </a:p>
          <a:p>
            <a:pPr marL="0" indent="0">
              <a:buNone/>
            </a:pPr>
            <a:r>
              <a:rPr lang="en-US" dirty="0"/>
              <a:t>             </a:t>
            </a:r>
            <a:r>
              <a:rPr lang="en-US" sz="2000" dirty="0">
                <a:latin typeface="Times New Roman" panose="02020603050405020304" pitchFamily="18" charset="0"/>
                <a:cs typeface="Times New Roman" panose="02020603050405020304" pitchFamily="18" charset="0"/>
              </a:rPr>
              <a:t>Use tools like Google Analytics to track user behavior and identify areas for improvement.</a:t>
            </a:r>
          </a:p>
          <a:p>
            <a:pPr marL="0" indent="0">
              <a:buNone/>
            </a:pPr>
            <a:r>
              <a:rPr lang="en-US" sz="2000" dirty="0">
                <a:latin typeface="Times New Roman" panose="02020603050405020304" pitchFamily="18" charset="0"/>
                <a:cs typeface="Times New Roman" panose="02020603050405020304" pitchFamily="18" charset="0"/>
              </a:rPr>
              <a:t>                 Collect user feedback to understand their needs and preferences</a:t>
            </a:r>
            <a:r>
              <a:rPr 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SEO Optimization</a:t>
            </a:r>
          </a:p>
          <a:p>
            <a:pPr marL="0" indent="0">
              <a:buNone/>
            </a:pPr>
            <a:r>
              <a:rPr lang="en-US" sz="2000" dirty="0">
                <a:latin typeface="Times New Roman" panose="02020603050405020304" pitchFamily="18" charset="0"/>
                <a:cs typeface="Times New Roman" panose="02020603050405020304" pitchFamily="18" charset="0"/>
              </a:rPr>
              <a:t>                 Use relevant keywords and meta tags to improve </a:t>
            </a:r>
          </a:p>
          <a:p>
            <a:pPr marL="0" indent="0">
              <a:buNone/>
            </a:pPr>
            <a:r>
              <a:rPr lang="en-US" sz="2000" dirty="0">
                <a:latin typeface="Times New Roman" panose="02020603050405020304" pitchFamily="18" charset="0"/>
                <a:cs typeface="Times New Roman" panose="02020603050405020304" pitchFamily="18" charset="0"/>
              </a:rPr>
              <a:t>                 search engine rankings.</a:t>
            </a:r>
          </a:p>
          <a:p>
            <a:pPr marL="0" indent="0">
              <a:buNone/>
            </a:pPr>
            <a:r>
              <a:rPr lang="en-US" sz="2000" dirty="0">
                <a:latin typeface="Times New Roman" panose="02020603050405020304" pitchFamily="18" charset="0"/>
                <a:cs typeface="Times New Roman" panose="02020603050405020304" pitchFamily="18" charset="0"/>
              </a:rPr>
              <a:t>                 Ensure the website is indexed correctly by </a:t>
            </a:r>
          </a:p>
          <a:p>
            <a:pPr marL="0" indent="0">
              <a:buNone/>
            </a:pPr>
            <a:r>
              <a:rPr lang="en-US" sz="2000" dirty="0">
                <a:latin typeface="Times New Roman" panose="02020603050405020304" pitchFamily="18" charset="0"/>
                <a:cs typeface="Times New Roman" panose="02020603050405020304" pitchFamily="18" charset="0"/>
              </a:rPr>
              <a:t>                 search engines.</a:t>
            </a:r>
          </a:p>
          <a:p>
            <a:pPr>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Security</a:t>
            </a:r>
          </a:p>
          <a:p>
            <a:pPr marL="0" indent="0">
              <a:buNone/>
            </a:pPr>
            <a:r>
              <a:rPr lang="en-US" sz="2000" dirty="0">
                <a:latin typeface="Times New Roman" panose="02020603050405020304" pitchFamily="18" charset="0"/>
                <a:cs typeface="Times New Roman" panose="02020603050405020304" pitchFamily="18" charset="0"/>
              </a:rPr>
              <a:t>                 Implement SSL certificates to ensure secure</a:t>
            </a:r>
          </a:p>
          <a:p>
            <a:pPr marL="0" indent="0">
              <a:buNone/>
            </a:pPr>
            <a:r>
              <a:rPr lang="en-US" sz="2000" dirty="0">
                <a:latin typeface="Times New Roman" panose="02020603050405020304" pitchFamily="18" charset="0"/>
                <a:cs typeface="Times New Roman" panose="02020603050405020304" pitchFamily="18" charset="0"/>
              </a:rPr>
              <a:t>                 connections.</a:t>
            </a:r>
          </a:p>
          <a:p>
            <a:pPr marL="0" indent="0">
              <a:buNone/>
            </a:pPr>
            <a:r>
              <a:rPr lang="en-US" sz="2000" dirty="0">
                <a:latin typeface="Times New Roman" panose="02020603050405020304" pitchFamily="18" charset="0"/>
                <a:cs typeface="Times New Roman" panose="02020603050405020304" pitchFamily="18" charset="0"/>
              </a:rPr>
              <a:t>                 Regularly update software and plugins to protect against vulnerabilities.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7170" name="Picture 2" descr="Understanding and Improving Customer Retention in Healthcare">
            <a:extLst>
              <a:ext uri="{FF2B5EF4-FFF2-40B4-BE49-F238E27FC236}">
                <a16:creationId xmlns:a16="http://schemas.microsoft.com/office/drawing/2014/main" id="{A897FAD9-B0FA-5EBE-BE8E-8F38A1C81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5175" y="2164556"/>
            <a:ext cx="4495800" cy="252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366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10937-ADD8-D368-EBFA-9561611A80B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Landing Page Design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700D00-8A1C-9AC6-6622-8F52FAE8D079}"/>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Wipro Healthcare </a:t>
            </a:r>
          </a:p>
          <a:p>
            <a:pPr marL="0" indent="0">
              <a:buNone/>
            </a:pPr>
            <a:r>
              <a:rPr lang="en-US" sz="2400" dirty="0">
                <a:latin typeface="Times New Roman" panose="02020603050405020304" pitchFamily="18" charset="0"/>
                <a:cs typeface="Times New Roman" panose="02020603050405020304" pitchFamily="18" charset="0"/>
              </a:rPr>
              <a:t> Design Feature</a:t>
            </a:r>
          </a:p>
          <a:p>
            <a:pPr marL="0" indent="0">
              <a:buNone/>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8C38724-52B8-B714-45F1-EE4B8225FE30}"/>
              </a:ext>
            </a:extLst>
          </p:cNvPr>
          <p:cNvSpPr txBox="1"/>
          <p:nvPr/>
        </p:nvSpPr>
        <p:spPr>
          <a:xfrm>
            <a:off x="1847088" y="2962656"/>
            <a:ext cx="3886200" cy="1200329"/>
          </a:xfrm>
          <a:prstGeom prst="rect">
            <a:avLst/>
          </a:prstGeom>
          <a:noFill/>
        </p:spPr>
        <p:txBody>
          <a:bodyPr wrap="square" rtlCol="0">
            <a:spAutoFit/>
          </a:bodyPr>
          <a:lstStyle/>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Home page of Healthcare website</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What kind of services they do</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Success stories of Wipro healthcare</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More about </a:t>
            </a:r>
            <a:r>
              <a:rPr lang="en-US" dirty="0"/>
              <a:t>us</a:t>
            </a:r>
            <a:endParaRPr lang="en-IN" dirty="0"/>
          </a:p>
        </p:txBody>
      </p:sp>
      <p:pic>
        <p:nvPicPr>
          <p:cNvPr id="12" name="Picture 11">
            <a:extLst>
              <a:ext uri="{FF2B5EF4-FFF2-40B4-BE49-F238E27FC236}">
                <a16:creationId xmlns:a16="http://schemas.microsoft.com/office/drawing/2014/main" id="{2CC50557-F5D9-32C3-CB15-FE039DF4255F}"/>
              </a:ext>
            </a:extLst>
          </p:cNvPr>
          <p:cNvPicPr>
            <a:picLocks noChangeAspect="1"/>
          </p:cNvPicPr>
          <p:nvPr/>
        </p:nvPicPr>
        <p:blipFill>
          <a:blip r:embed="rId2"/>
          <a:stretch>
            <a:fillRect/>
          </a:stretch>
        </p:blipFill>
        <p:spPr>
          <a:xfrm>
            <a:off x="6155133" y="1545550"/>
            <a:ext cx="4776821" cy="2686962"/>
          </a:xfrm>
          <a:prstGeom prst="rect">
            <a:avLst/>
          </a:prstGeom>
        </p:spPr>
      </p:pic>
      <p:sp>
        <p:nvSpPr>
          <p:cNvPr id="5" name="TextBox 4">
            <a:extLst>
              <a:ext uri="{FF2B5EF4-FFF2-40B4-BE49-F238E27FC236}">
                <a16:creationId xmlns:a16="http://schemas.microsoft.com/office/drawing/2014/main" id="{B56C4A7D-31C5-9362-75AE-CA0DE26F000F}"/>
              </a:ext>
            </a:extLst>
          </p:cNvPr>
          <p:cNvSpPr txBox="1"/>
          <p:nvPr/>
        </p:nvSpPr>
        <p:spPr>
          <a:xfrm>
            <a:off x="2317629" y="4911478"/>
            <a:ext cx="7921926" cy="369332"/>
          </a:xfrm>
          <a:prstGeom prst="rect">
            <a:avLst/>
          </a:prstGeom>
          <a:noFill/>
        </p:spPr>
        <p:txBody>
          <a:bodyPr wrap="square" rtlCol="0">
            <a:spAutoFit/>
          </a:bodyPr>
          <a:lstStyle/>
          <a:p>
            <a:r>
              <a:rPr lang="en-US" sz="1800" kern="1200" dirty="0">
                <a:solidFill>
                  <a:schemeClr val="tx1"/>
                </a:solidFill>
                <a:latin typeface="+mn-lt"/>
                <a:ea typeface="+mn-ea"/>
                <a:cs typeface="+mn-cs"/>
              </a:rPr>
              <a:t>Landing Page Design :https://http-</a:t>
            </a:r>
            <a:r>
              <a:rPr lang="en-US" sz="1800" kern="1200" dirty="0" err="1">
                <a:solidFill>
                  <a:schemeClr val="tx1"/>
                </a:solidFill>
                <a:latin typeface="+mn-lt"/>
                <a:ea typeface="+mn-ea"/>
                <a:cs typeface="+mn-cs"/>
              </a:rPr>
              <a:t>wipro.my.canva.site</a:t>
            </a:r>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wipro</a:t>
            </a:r>
            <a:endParaRPr 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3570756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A53A-7322-3A40-FC57-02ED8E86CBE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499D02-9B1B-2F45-6126-1F4A3545FD8E}"/>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This project has positioned Wipro as a leader in digital innovation, providing a user-friendly, secure, and accessible online platform that effectively communicates the company's values and services to a global audience. The continuous focus on optimization and user feedback will ensure Wipro's web presence remains robust and future-proof</a:t>
            </a:r>
            <a:r>
              <a:rPr lang="en-US" dirty="0"/>
              <a:t>.</a:t>
            </a:r>
            <a:endParaRPr lang="en-IN" dirty="0"/>
          </a:p>
        </p:txBody>
      </p:sp>
    </p:spTree>
    <p:extLst>
      <p:ext uri="{BB962C8B-B14F-4D97-AF65-F5344CB8AC3E}">
        <p14:creationId xmlns:p14="http://schemas.microsoft.com/office/powerpoint/2010/main" val="312505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CA34-0AA3-6340-429F-B497BC4A098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WIPRO</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77D10B-1F18-0D25-79C7-4688DD916552}"/>
              </a:ext>
            </a:extLst>
          </p:cNvPr>
          <p:cNvSpPr>
            <a:spLocks noGrp="1"/>
          </p:cNvSpPr>
          <p:nvPr>
            <p:ph idx="1"/>
          </p:nvPr>
        </p:nvSpPr>
        <p:spPr/>
        <p:txBody>
          <a:bodyPr/>
          <a:lstStyle/>
          <a:p>
            <a:pPr marL="0" indent="0">
              <a:buNone/>
            </a:pPr>
            <a:r>
              <a:rPr lang="en-US" sz="3200" dirty="0">
                <a:latin typeface="Times New Roman" panose="02020603050405020304" pitchFamily="18" charset="0"/>
                <a:cs typeface="Times New Roman" panose="02020603050405020304" pitchFamily="18" charset="0"/>
              </a:rPr>
              <a:t>About The Company</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3FFBD814-F6AE-394E-01EB-79538EAF4D05}"/>
              </a:ext>
            </a:extLst>
          </p:cNvPr>
          <p:cNvSpPr>
            <a:spLocks noChangeArrowheads="1"/>
          </p:cNvSpPr>
          <p:nvPr/>
        </p:nvSpPr>
        <p:spPr bwMode="auto">
          <a:xfrm>
            <a:off x="1432560" y="2613392"/>
            <a:ext cx="951547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Wipro Limited is an Indian multinational technology company headquartered in Bangalore, Karnataka. It was originally incorporated as Western India Vegetable Products Limited in 1945 by MH Hasham Premji. Over the years, Wipro has evolved significantly and is now one of the leading global information technology, consulting, and business process services companies </a:t>
            </a:r>
          </a:p>
        </p:txBody>
      </p:sp>
      <p:pic>
        <p:nvPicPr>
          <p:cNvPr id="6146" name="Picture 2" descr="Wipro Technologies | India | Fandom">
            <a:extLst>
              <a:ext uri="{FF2B5EF4-FFF2-40B4-BE49-F238E27FC236}">
                <a16:creationId xmlns:a16="http://schemas.microsoft.com/office/drawing/2014/main" id="{1B8F5629-B063-F31D-F747-4DBBA316B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301" y="4001294"/>
            <a:ext cx="2757604" cy="2757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43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3606B-37EC-EBC3-BA16-0014C2FF5C7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Product and Service Description</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87516E6C-36F6-A803-0264-F273AA720535}"/>
              </a:ext>
            </a:extLst>
          </p:cNvPr>
          <p:cNvSpPr>
            <a:spLocks noGrp="1" noChangeArrowheads="1"/>
          </p:cNvSpPr>
          <p:nvPr>
            <p:ph idx="1"/>
          </p:nvPr>
        </p:nvSpPr>
        <p:spPr bwMode="auto">
          <a:xfrm>
            <a:off x="838200" y="1646805"/>
            <a:ext cx="1023518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 Design and Development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Creating visually appealing and functional websites tailored to client needs.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E-commerce Solutions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Developing robust e-commerce platforms with features like payment gateways, inventory management, and customer support.</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Digital Marketing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Implementing SEO, content marketing, and social media strategies to enhance online presence and drive traffic.</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UX/UI Design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Designing user-friendly interfaces to improve user experience and engagement.</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 Services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Leveraging cloud technologies to ensure scalability, security, and performance of web applications.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Application Development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Building custom applications using various technologies such as HTML5, CSS3, JavaScript, PHP, and CMS platforms like WordPress and Magento</a:t>
            </a:r>
          </a:p>
        </p:txBody>
      </p:sp>
    </p:spTree>
    <p:extLst>
      <p:ext uri="{BB962C8B-B14F-4D97-AF65-F5344CB8AC3E}">
        <p14:creationId xmlns:p14="http://schemas.microsoft.com/office/powerpoint/2010/main" val="182815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5A54-E508-CFBA-81B9-27FEC608A91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Website Platform Identification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E529A4-C914-16E8-3216-2385CC561A8C}"/>
              </a:ext>
            </a:extLst>
          </p:cNvPr>
          <p:cNvSpPr>
            <a:spLocks noGrp="1"/>
          </p:cNvSpPr>
          <p:nvPr>
            <p:ph idx="1"/>
          </p:nvPr>
        </p:nvSpPr>
        <p:spPr>
          <a:xfrm>
            <a:off x="2132012" y="1502490"/>
            <a:ext cx="8915400" cy="377762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Wipro's website is developed using a variety of modern web development tools and technologies to ensure a robust, scalable, and user-friendly experience.</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90AABD4F-98C3-36B2-9FC8-67FBFF3241D7}"/>
              </a:ext>
            </a:extLst>
          </p:cNvPr>
          <p:cNvSpPr>
            <a:spLocks noChangeArrowheads="1"/>
          </p:cNvSpPr>
          <p:nvPr/>
        </p:nvSpPr>
        <p:spPr bwMode="auto">
          <a:xfrm>
            <a:off x="1005382" y="2647076"/>
            <a:ext cx="10181235"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Arial" panose="020B0604020202020204" pitchFamily="34" charset="0"/>
              </a:rPr>
              <a:t>HTML5 &amp; CSS3</a:t>
            </a:r>
            <a:r>
              <a:rPr kumimoji="0" lang="en-US" altLang="en-US" b="0" i="0" u="none" strike="noStrike" cap="none" normalizeH="0" baseline="0" dirty="0">
                <a:ln>
                  <a:noFill/>
                </a:ln>
                <a:solidFill>
                  <a:schemeClr val="tx1"/>
                </a:solidFill>
                <a:effectLst/>
                <a:latin typeface="Arial" panose="020B0604020202020204" pitchFamily="34" charset="0"/>
              </a:rPr>
              <a:t>: For structuring and styling the website.</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Arial" panose="020B0604020202020204" pitchFamily="34" charset="0"/>
              </a:rPr>
              <a:t>JavaScript &amp; jQuery</a:t>
            </a:r>
            <a:r>
              <a:rPr kumimoji="0" lang="en-US" altLang="en-US" b="0" i="0" u="none" strike="noStrike" cap="none" normalizeH="0" baseline="0" dirty="0">
                <a:ln>
                  <a:noFill/>
                </a:ln>
                <a:solidFill>
                  <a:schemeClr val="tx1"/>
                </a:solidFill>
                <a:effectLst/>
                <a:latin typeface="Arial" panose="020B0604020202020204" pitchFamily="34" charset="0"/>
              </a:rPr>
              <a:t>: For adding interactivity and dynamic content.</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Arial" panose="020B0604020202020204" pitchFamily="34" charset="0"/>
              </a:rPr>
              <a:t>PHP, Python, or Ruby on Rails</a:t>
            </a:r>
            <a:r>
              <a:rPr kumimoji="0" lang="en-US" altLang="en-US" b="0" i="0" u="none" strike="noStrike" cap="none" normalizeH="0" baseline="0" dirty="0">
                <a:ln>
                  <a:noFill/>
                </a:ln>
                <a:solidFill>
                  <a:schemeClr val="tx1"/>
                </a:solidFill>
                <a:effectLst/>
                <a:latin typeface="Arial" panose="020B0604020202020204" pitchFamily="34" charset="0"/>
              </a:rPr>
              <a:t>: For server-side scripting and backend development.</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Arial" panose="020B0604020202020204" pitchFamily="34" charset="0"/>
              </a:rPr>
              <a:t>Content Management Systems (CMS)</a:t>
            </a:r>
            <a:r>
              <a:rPr kumimoji="0" lang="en-US" altLang="en-US" b="0" i="0" u="none" strike="noStrike" cap="none" normalizeH="0" baseline="0" dirty="0">
                <a:ln>
                  <a:noFill/>
                </a:ln>
                <a:solidFill>
                  <a:schemeClr val="tx1"/>
                </a:solidFill>
                <a:effectLst/>
                <a:latin typeface="Arial" panose="020B0604020202020204" pitchFamily="34" charset="0"/>
              </a:rPr>
              <a:t>: Platforms like WordPress or Drupal might be used for easier content management.</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0119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8C0CBDFE-E386-77DD-17E5-99743C2DFBE9}"/>
              </a:ext>
            </a:extLst>
          </p:cNvPr>
          <p:cNvSpPr>
            <a:spLocks noGrp="1" noChangeArrowheads="1"/>
          </p:cNvSpPr>
          <p:nvPr>
            <p:ph idx="1"/>
          </p:nvPr>
        </p:nvSpPr>
        <p:spPr bwMode="auto">
          <a:xfrm>
            <a:off x="1318133" y="764592"/>
            <a:ext cx="9370514"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Frameworks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Libraries like React, Angular, or for building modern user interfaces.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Version Control Systems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Tools like Git for managing code changes and collaboration.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 Services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AWS, Azure, or Google Cloud for hosting and scalability.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SEO Tools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optimize the website for search engines.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77A58C06-BEE6-6C85-F5DE-4C424146E74E}"/>
              </a:ext>
            </a:extLst>
          </p:cNvPr>
          <p:cNvSpPr>
            <a:spLocks noChangeArrowheads="1"/>
          </p:cNvSpPr>
          <p:nvPr/>
        </p:nvSpPr>
        <p:spPr bwMode="auto">
          <a:xfrm>
            <a:off x="1503353" y="3429000"/>
            <a:ext cx="946509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Wipro also offers its own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Accelerated Development Toolkit (ADT)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helps in building scalable and robust applications. This toolkit supports open-source platforms and aims to reduce development efforts by up to 30% </a:t>
            </a:r>
          </a:p>
        </p:txBody>
      </p:sp>
    </p:spTree>
    <p:extLst>
      <p:ext uri="{BB962C8B-B14F-4D97-AF65-F5344CB8AC3E}">
        <p14:creationId xmlns:p14="http://schemas.microsoft.com/office/powerpoint/2010/main" val="928180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B71D-3206-68C7-5E2C-FF42DDFF206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Responsive Design Testing</a:t>
            </a:r>
            <a:endParaRPr lang="en-IN"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2851CF8B-B622-B800-46B7-6CB12FB239B4}"/>
              </a:ext>
            </a:extLst>
          </p:cNvPr>
          <p:cNvGraphicFramePr>
            <a:graphicFrameLocks noGrp="1"/>
          </p:cNvGraphicFramePr>
          <p:nvPr>
            <p:ph idx="1"/>
            <p:extLst>
              <p:ext uri="{D42A27DB-BD31-4B8C-83A1-F6EECF244321}">
                <p14:modId xmlns:p14="http://schemas.microsoft.com/office/powerpoint/2010/main" val="2932119276"/>
              </p:ext>
            </p:extLst>
          </p:nvPr>
        </p:nvGraphicFramePr>
        <p:xfrm>
          <a:off x="838200" y="2218214"/>
          <a:ext cx="10515600" cy="3596640"/>
        </p:xfrm>
        <a:graphic>
          <a:graphicData uri="http://schemas.openxmlformats.org/drawingml/2006/table">
            <a:tbl>
              <a:tblPr/>
              <a:tblGrid>
                <a:gridCol w="3505200">
                  <a:extLst>
                    <a:ext uri="{9D8B030D-6E8A-4147-A177-3AD203B41FA5}">
                      <a16:colId xmlns:a16="http://schemas.microsoft.com/office/drawing/2014/main" val="1745637583"/>
                    </a:ext>
                  </a:extLst>
                </a:gridCol>
                <a:gridCol w="3505200">
                  <a:extLst>
                    <a:ext uri="{9D8B030D-6E8A-4147-A177-3AD203B41FA5}">
                      <a16:colId xmlns:a16="http://schemas.microsoft.com/office/drawing/2014/main" val="1919887101"/>
                    </a:ext>
                  </a:extLst>
                </a:gridCol>
                <a:gridCol w="3505200">
                  <a:extLst>
                    <a:ext uri="{9D8B030D-6E8A-4147-A177-3AD203B41FA5}">
                      <a16:colId xmlns:a16="http://schemas.microsoft.com/office/drawing/2014/main" val="963974421"/>
                    </a:ext>
                  </a:extLst>
                </a:gridCol>
              </a:tblGrid>
              <a:tr h="0">
                <a:tc>
                  <a:txBody>
                    <a:bodyPr/>
                    <a:lstStyle/>
                    <a:p>
                      <a:r>
                        <a:rPr lang="en-IN" sz="2000" b="1" dirty="0">
                          <a:latin typeface="Times New Roman" panose="02020603050405020304" pitchFamily="18" charset="0"/>
                          <a:cs typeface="Times New Roman" panose="02020603050405020304" pitchFamily="18" charset="0"/>
                        </a:rPr>
                        <a:t>Device/Screen Size</a:t>
                      </a:r>
                      <a:endParaRPr lang="en-IN" sz="2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sz="2000" b="1" dirty="0">
                          <a:latin typeface="Times New Roman" panose="02020603050405020304" pitchFamily="18" charset="0"/>
                          <a:cs typeface="Times New Roman" panose="02020603050405020304" pitchFamily="18" charset="0"/>
                        </a:rPr>
                        <a:t>Result</a:t>
                      </a:r>
                      <a:endParaRPr lang="en-IN" sz="2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sz="2000" b="1" dirty="0">
                          <a:latin typeface="Times New Roman" panose="02020603050405020304" pitchFamily="18" charset="0"/>
                          <a:cs typeface="Times New Roman" panose="02020603050405020304" pitchFamily="18" charset="0"/>
                        </a:rPr>
                        <a:t>Notes</a:t>
                      </a:r>
                      <a:endParaRPr lang="en-IN" sz="2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3073088088"/>
                  </a:ext>
                </a:extLst>
              </a:tr>
              <a:tr h="0">
                <a:tc>
                  <a:txBody>
                    <a:bodyPr/>
                    <a:lstStyle/>
                    <a:p>
                      <a:r>
                        <a:rPr lang="en-IN" dirty="0">
                          <a:latin typeface="Times New Roman" panose="02020603050405020304" pitchFamily="18" charset="0"/>
                          <a:cs typeface="Times New Roman" panose="02020603050405020304" pitchFamily="18" charset="0"/>
                        </a:rPr>
                        <a:t>Desktop (1920x1080)</a:t>
                      </a:r>
                    </a:p>
                  </a:txBody>
                  <a:tcPr anchor="ctr">
                    <a:lnL>
                      <a:noFill/>
                    </a:lnL>
                    <a:lnR>
                      <a:noFill/>
                    </a:lnR>
                    <a:lnT>
                      <a:noFill/>
                    </a:lnT>
                    <a:lnB>
                      <a:noFill/>
                    </a:lnB>
                    <a:noFill/>
                  </a:tcPr>
                </a:tc>
                <a:tc>
                  <a:txBody>
                    <a:bodyPr/>
                    <a:lstStyle/>
                    <a:p>
                      <a:r>
                        <a:rPr lang="en-IN">
                          <a:latin typeface="Times New Roman" panose="02020603050405020304" pitchFamily="18" charset="0"/>
                          <a:cs typeface="Times New Roman" panose="02020603050405020304" pitchFamily="18" charset="0"/>
                        </a:rPr>
                        <a:t>Perfect layout</a:t>
                      </a:r>
                    </a:p>
                  </a:txBody>
                  <a:tcPr anchor="ctr">
                    <a:lnL>
                      <a:noFill/>
                    </a:lnL>
                    <a:lnR>
                      <a:noFill/>
                    </a:lnR>
                    <a:lnT>
                      <a:noFill/>
                    </a:lnT>
                    <a:lnB>
                      <a:noFill/>
                    </a:lnB>
                    <a:noFill/>
                  </a:tcPr>
                </a:tc>
                <a:tc>
                  <a:txBody>
                    <a:bodyPr/>
                    <a:lstStyle/>
                    <a:p>
                      <a:r>
                        <a:rPr lang="en-US">
                          <a:latin typeface="Times New Roman" panose="02020603050405020304" pitchFamily="18" charset="0"/>
                          <a:cs typeface="Times New Roman" panose="02020603050405020304" pitchFamily="18" charset="0"/>
                        </a:rPr>
                        <a:t>All elements are correctly aligned, and images are clear</a:t>
                      </a:r>
                    </a:p>
                  </a:txBody>
                  <a:tcPr anchor="ctr">
                    <a:lnL>
                      <a:noFill/>
                    </a:lnL>
                    <a:lnR>
                      <a:noFill/>
                    </a:lnR>
                    <a:lnT>
                      <a:noFill/>
                    </a:lnT>
                    <a:lnB>
                      <a:noFill/>
                    </a:lnB>
                    <a:noFill/>
                  </a:tcPr>
                </a:tc>
                <a:extLst>
                  <a:ext uri="{0D108BD9-81ED-4DB2-BD59-A6C34878D82A}">
                    <a16:rowId xmlns:a16="http://schemas.microsoft.com/office/drawing/2014/main" val="2318476418"/>
                  </a:ext>
                </a:extLst>
              </a:tr>
              <a:tr h="0">
                <a:tc>
                  <a:txBody>
                    <a:bodyPr/>
                    <a:lstStyle/>
                    <a:p>
                      <a:r>
                        <a:rPr lang="en-IN" dirty="0">
                          <a:latin typeface="Times New Roman" panose="02020603050405020304" pitchFamily="18" charset="0"/>
                          <a:cs typeface="Times New Roman" panose="02020603050405020304" pitchFamily="18" charset="0"/>
                        </a:rPr>
                        <a:t>Laptop (1366x768)</a:t>
                      </a:r>
                    </a:p>
                  </a:txBody>
                  <a:tcPr anchor="ctr">
                    <a:lnL>
                      <a:noFill/>
                    </a:lnL>
                    <a:lnR>
                      <a:noFill/>
                    </a:lnR>
                    <a:lnT>
                      <a:noFill/>
                    </a:lnT>
                    <a:lnB>
                      <a:noFill/>
                    </a:lnB>
                    <a:noFill/>
                  </a:tcPr>
                </a:tc>
                <a:tc>
                  <a:txBody>
                    <a:bodyPr/>
                    <a:lstStyle/>
                    <a:p>
                      <a:r>
                        <a:rPr lang="en-US">
                          <a:latin typeface="Times New Roman" panose="02020603050405020304" pitchFamily="18" charset="0"/>
                          <a:cs typeface="Times New Roman" panose="02020603050405020304" pitchFamily="18" charset="0"/>
                        </a:rPr>
                        <a:t>Good layout, minor adjustments needed</a:t>
                      </a:r>
                    </a:p>
                  </a:txBody>
                  <a:tcPr anchor="ctr">
                    <a:lnL>
                      <a:noFill/>
                    </a:lnL>
                    <a:lnR>
                      <a:noFill/>
                    </a:lnR>
                    <a:lnT>
                      <a:noFill/>
                    </a:lnT>
                    <a:lnB>
                      <a:noFill/>
                    </a:lnB>
                    <a:noFill/>
                  </a:tcPr>
                </a:tc>
                <a:tc>
                  <a:txBody>
                    <a:bodyPr/>
                    <a:lstStyle/>
                    <a:p>
                      <a:r>
                        <a:rPr lang="en-US">
                          <a:latin typeface="Times New Roman" panose="02020603050405020304" pitchFamily="18" charset="0"/>
                          <a:cs typeface="Times New Roman" panose="02020603050405020304" pitchFamily="18" charset="0"/>
                        </a:rPr>
                        <a:t>Some spacing issues with images</a:t>
                      </a:r>
                    </a:p>
                  </a:txBody>
                  <a:tcPr anchor="ctr">
                    <a:lnL>
                      <a:noFill/>
                    </a:lnL>
                    <a:lnR>
                      <a:noFill/>
                    </a:lnR>
                    <a:lnT>
                      <a:noFill/>
                    </a:lnT>
                    <a:lnB>
                      <a:noFill/>
                    </a:lnB>
                    <a:noFill/>
                  </a:tcPr>
                </a:tc>
                <a:extLst>
                  <a:ext uri="{0D108BD9-81ED-4DB2-BD59-A6C34878D82A}">
                    <a16:rowId xmlns:a16="http://schemas.microsoft.com/office/drawing/2014/main" val="584540594"/>
                  </a:ext>
                </a:extLst>
              </a:tr>
              <a:tr h="0">
                <a:tc>
                  <a:txBody>
                    <a:bodyPr/>
                    <a:lstStyle/>
                    <a:p>
                      <a:r>
                        <a:rPr lang="en-IN" dirty="0">
                          <a:latin typeface="Times New Roman" panose="02020603050405020304" pitchFamily="18" charset="0"/>
                          <a:cs typeface="Times New Roman" panose="02020603050405020304" pitchFamily="18" charset="0"/>
                        </a:rPr>
                        <a:t>Tablet (768x1024)</a:t>
                      </a:r>
                    </a:p>
                  </a:txBody>
                  <a:tcPr anchor="ctr">
                    <a:lnL>
                      <a:noFill/>
                    </a:lnL>
                    <a:lnR>
                      <a:noFill/>
                    </a:lnR>
                    <a:lnT>
                      <a:noFill/>
                    </a:lnT>
                    <a:lnB>
                      <a:noFill/>
                    </a:lnB>
                    <a:noFill/>
                  </a:tcPr>
                </a:tc>
                <a:tc>
                  <a:txBody>
                    <a:bodyPr/>
                    <a:lstStyle/>
                    <a:p>
                      <a:r>
                        <a:rPr lang="en-US" dirty="0">
                          <a:latin typeface="Times New Roman" panose="02020603050405020304" pitchFamily="18" charset="0"/>
                          <a:cs typeface="Times New Roman" panose="02020603050405020304" pitchFamily="18" charset="0"/>
                        </a:rPr>
                        <a:t>Good, but some UI elements overlap</a:t>
                      </a:r>
                    </a:p>
                  </a:txBody>
                  <a:tcPr anchor="ctr">
                    <a:lnL>
                      <a:noFill/>
                    </a:lnL>
                    <a:lnR>
                      <a:noFill/>
                    </a:lnR>
                    <a:lnT>
                      <a:noFill/>
                    </a:lnT>
                    <a:lnB>
                      <a:noFill/>
                    </a:lnB>
                    <a:noFill/>
                  </a:tcPr>
                </a:tc>
                <a:tc>
                  <a:txBody>
                    <a:bodyPr/>
                    <a:lstStyle/>
                    <a:p>
                      <a:r>
                        <a:rPr lang="en-US">
                          <a:latin typeface="Times New Roman" panose="02020603050405020304" pitchFamily="18" charset="0"/>
                          <a:cs typeface="Times New Roman" panose="02020603050405020304" pitchFamily="18" charset="0"/>
                        </a:rPr>
                        <a:t>Navigation menu needs optimization for touch</a:t>
                      </a:r>
                    </a:p>
                  </a:txBody>
                  <a:tcPr anchor="ctr">
                    <a:lnL>
                      <a:noFill/>
                    </a:lnL>
                    <a:lnR>
                      <a:noFill/>
                    </a:lnR>
                    <a:lnT>
                      <a:noFill/>
                    </a:lnT>
                    <a:lnB>
                      <a:noFill/>
                    </a:lnB>
                    <a:noFill/>
                  </a:tcPr>
                </a:tc>
                <a:extLst>
                  <a:ext uri="{0D108BD9-81ED-4DB2-BD59-A6C34878D82A}">
                    <a16:rowId xmlns:a16="http://schemas.microsoft.com/office/drawing/2014/main" val="3082421271"/>
                  </a:ext>
                </a:extLst>
              </a:tr>
              <a:tr h="0">
                <a:tc>
                  <a:txBody>
                    <a:bodyPr/>
                    <a:lstStyle/>
                    <a:p>
                      <a:r>
                        <a:rPr lang="en-IN">
                          <a:latin typeface="Times New Roman" panose="02020603050405020304" pitchFamily="18" charset="0"/>
                          <a:cs typeface="Times New Roman" panose="02020603050405020304" pitchFamily="18" charset="0"/>
                        </a:rPr>
                        <a:t>Mobile (375x667)</a:t>
                      </a:r>
                    </a:p>
                  </a:txBody>
                  <a:tcPr anchor="ctr">
                    <a:lnL>
                      <a:noFill/>
                    </a:lnL>
                    <a:lnR>
                      <a:noFill/>
                    </a:lnR>
                    <a:lnT>
                      <a:noFill/>
                    </a:lnT>
                    <a:lnB>
                      <a:noFill/>
                    </a:lnB>
                    <a:noFill/>
                  </a:tcPr>
                </a:tc>
                <a:tc>
                  <a:txBody>
                    <a:bodyPr/>
                    <a:lstStyle/>
                    <a:p>
                      <a:r>
                        <a:rPr lang="en-US" dirty="0">
                          <a:latin typeface="Times New Roman" panose="02020603050405020304" pitchFamily="18" charset="0"/>
                          <a:cs typeface="Times New Roman" panose="02020603050405020304" pitchFamily="18" charset="0"/>
                        </a:rPr>
                        <a:t>Mostly good, but text is too small</a:t>
                      </a:r>
                    </a:p>
                  </a:txBody>
                  <a:tcPr anchor="ctr">
                    <a:lnL>
                      <a:noFill/>
                    </a:lnL>
                    <a:lnR>
                      <a:noFill/>
                    </a:lnR>
                    <a:lnT>
                      <a:noFill/>
                    </a:lnT>
                    <a:lnB>
                      <a:noFill/>
                    </a:lnB>
                    <a:noFill/>
                  </a:tcPr>
                </a:tc>
                <a:tc>
                  <a:txBody>
                    <a:bodyPr/>
                    <a:lstStyle/>
                    <a:p>
                      <a:r>
                        <a:rPr lang="en-US" dirty="0">
                          <a:latin typeface="Times New Roman" panose="02020603050405020304" pitchFamily="18" charset="0"/>
                          <a:cs typeface="Times New Roman" panose="02020603050405020304" pitchFamily="18" charset="0"/>
                        </a:rPr>
                        <a:t>Adjust font size and ensure buttons are easily clickable</a:t>
                      </a:r>
                    </a:p>
                  </a:txBody>
                  <a:tcPr anchor="ctr">
                    <a:lnL>
                      <a:noFill/>
                    </a:lnL>
                    <a:lnR>
                      <a:noFill/>
                    </a:lnR>
                    <a:lnT>
                      <a:noFill/>
                    </a:lnT>
                    <a:lnB>
                      <a:noFill/>
                    </a:lnB>
                    <a:noFill/>
                  </a:tcPr>
                </a:tc>
                <a:extLst>
                  <a:ext uri="{0D108BD9-81ED-4DB2-BD59-A6C34878D82A}">
                    <a16:rowId xmlns:a16="http://schemas.microsoft.com/office/drawing/2014/main" val="3314871942"/>
                  </a:ext>
                </a:extLst>
              </a:tr>
              <a:tr h="0">
                <a:tc>
                  <a:txBody>
                    <a:bodyPr/>
                    <a:lstStyle/>
                    <a:p>
                      <a:r>
                        <a:rPr lang="en-IN">
                          <a:latin typeface="Times New Roman" panose="02020603050405020304" pitchFamily="18" charset="0"/>
                          <a:cs typeface="Times New Roman" panose="02020603050405020304" pitchFamily="18" charset="0"/>
                        </a:rPr>
                        <a:t>Mobile (320x480)</a:t>
                      </a:r>
                    </a:p>
                  </a:txBody>
                  <a:tcPr anchor="ctr">
                    <a:lnL>
                      <a:noFill/>
                    </a:lnL>
                    <a:lnR>
                      <a:noFill/>
                    </a:lnR>
                    <a:lnT>
                      <a:noFill/>
                    </a:lnT>
                    <a:lnB>
                      <a:noFill/>
                    </a:lnB>
                    <a:noFill/>
                  </a:tcPr>
                </a:tc>
                <a:tc>
                  <a:txBody>
                    <a:bodyPr/>
                    <a:lstStyle/>
                    <a:p>
                      <a:r>
                        <a:rPr lang="en-IN">
                          <a:latin typeface="Times New Roman" panose="02020603050405020304" pitchFamily="18" charset="0"/>
                          <a:cs typeface="Times New Roman" panose="02020603050405020304" pitchFamily="18" charset="0"/>
                        </a:rPr>
                        <a:t>Layout needs improvement</a:t>
                      </a:r>
                    </a:p>
                  </a:txBody>
                  <a:tcPr anchor="ctr">
                    <a:lnL>
                      <a:noFill/>
                    </a:lnL>
                    <a:lnR>
                      <a:noFill/>
                    </a:lnR>
                    <a:lnT>
                      <a:noFill/>
                    </a:lnT>
                    <a:lnB>
                      <a:noFill/>
                    </a:lnB>
                    <a:noFill/>
                  </a:tcPr>
                </a:tc>
                <a:tc>
                  <a:txBody>
                    <a:bodyPr/>
                    <a:lstStyle/>
                    <a:p>
                      <a:r>
                        <a:rPr lang="en-US" dirty="0">
                          <a:latin typeface="Times New Roman" panose="02020603050405020304" pitchFamily="18" charset="0"/>
                          <a:cs typeface="Times New Roman" panose="02020603050405020304" pitchFamily="18" charset="0"/>
                        </a:rPr>
                        <a:t>Hamburger menu not functioning properly, images overlapping</a:t>
                      </a:r>
                    </a:p>
                  </a:txBody>
                  <a:tcPr anchor="ctr">
                    <a:lnL>
                      <a:noFill/>
                    </a:lnL>
                    <a:lnR>
                      <a:noFill/>
                    </a:lnR>
                    <a:lnT>
                      <a:noFill/>
                    </a:lnT>
                    <a:lnB>
                      <a:noFill/>
                    </a:lnB>
                    <a:noFill/>
                  </a:tcPr>
                </a:tc>
                <a:extLst>
                  <a:ext uri="{0D108BD9-81ED-4DB2-BD59-A6C34878D82A}">
                    <a16:rowId xmlns:a16="http://schemas.microsoft.com/office/drawing/2014/main" val="1797704076"/>
                  </a:ext>
                </a:extLst>
              </a:tr>
            </a:tbl>
          </a:graphicData>
        </a:graphic>
      </p:graphicFrame>
      <p:pic>
        <p:nvPicPr>
          <p:cNvPr id="6" name="Graphic 5" descr="Target Audience with solid fill">
            <a:extLst>
              <a:ext uri="{FF2B5EF4-FFF2-40B4-BE49-F238E27FC236}">
                <a16:creationId xmlns:a16="http://schemas.microsoft.com/office/drawing/2014/main" id="{CBF84420-5C06-2363-201A-A1EFD8F08C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56448" y="715832"/>
            <a:ext cx="876993" cy="654628"/>
          </a:xfrm>
          <a:prstGeom prst="rect">
            <a:avLst/>
          </a:prstGeom>
        </p:spPr>
      </p:pic>
    </p:spTree>
    <p:extLst>
      <p:ext uri="{BB962C8B-B14F-4D97-AF65-F5344CB8AC3E}">
        <p14:creationId xmlns:p14="http://schemas.microsoft.com/office/powerpoint/2010/main" val="404235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Local Search Engine Optimization at Rs 5000/month in Chennai | ID:  23174794273">
            <a:extLst>
              <a:ext uri="{FF2B5EF4-FFF2-40B4-BE49-F238E27FC236}">
                <a16:creationId xmlns:a16="http://schemas.microsoft.com/office/drawing/2014/main" id="{9E4BEB04-3693-DC12-B958-13771B9A6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690" y="2279709"/>
            <a:ext cx="6414739" cy="31140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7A22CA5-6DBC-AEF3-CF05-96287AB208CE}"/>
              </a:ext>
            </a:extLst>
          </p:cNvPr>
          <p:cNvSpPr>
            <a:spLocks noGrp="1"/>
          </p:cNvSpPr>
          <p:nvPr>
            <p:ph type="title"/>
          </p:nvPr>
        </p:nvSpPr>
        <p:spPr/>
        <p:txBody>
          <a:bodyPr>
            <a:normAutofit/>
          </a:bodyPr>
          <a:lstStyle/>
          <a:p>
            <a:r>
              <a:rPr lang="en-IN" b="1" i="0" u="none" strike="noStrike" dirty="0">
                <a:solidFill>
                  <a:srgbClr val="000000"/>
                </a:solidFill>
                <a:effectLst/>
                <a:latin typeface="Times New Roman" panose="02020603050405020304" pitchFamily="18" charset="0"/>
                <a:cs typeface="Times New Roman" panose="02020603050405020304" pitchFamily="18" charset="0"/>
              </a:rPr>
              <a:t>Website Mistakes Identification</a:t>
            </a:r>
            <a:endParaRPr lang="en-IN" sz="8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38BF74-216A-D966-FB6A-9B5ADD918625}"/>
              </a:ext>
            </a:extLst>
          </p:cNvPr>
          <p:cNvSpPr>
            <a:spLocks noGrp="1"/>
          </p:cNvSpPr>
          <p:nvPr>
            <p:ph idx="1"/>
          </p:nvPr>
        </p:nvSpPr>
        <p:spPr>
          <a:xfrm>
            <a:off x="1865312" y="1616182"/>
            <a:ext cx="8915400" cy="3777622"/>
          </a:xfrm>
        </p:spPr>
        <p:txBody>
          <a:bodyPr>
            <a:normAutofit/>
          </a:bodyPr>
          <a:lstStyle/>
          <a:p>
            <a:pPr>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Optimize Images</a:t>
            </a:r>
          </a:p>
          <a:p>
            <a:pPr marL="0" indent="0">
              <a:buNone/>
            </a:pPr>
            <a:r>
              <a:rPr lang="en-IN" sz="32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Ensure that images are properly optimized for web use. Use tools like </a:t>
            </a:r>
            <a:r>
              <a:rPr lang="en-US" sz="2000" dirty="0" err="1">
                <a:latin typeface="Times New Roman" panose="02020603050405020304" pitchFamily="18" charset="0"/>
                <a:cs typeface="Times New Roman" panose="02020603050405020304" pitchFamily="18" charset="0"/>
              </a:rPr>
              <a:t>TinyPNG</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ImageOptim</a:t>
            </a:r>
            <a:r>
              <a:rPr lang="en-US" sz="2000" dirty="0">
                <a:latin typeface="Times New Roman" panose="02020603050405020304" pitchFamily="18" charset="0"/>
                <a:cs typeface="Times New Roman" panose="02020603050405020304" pitchFamily="18" charset="0"/>
              </a:rPr>
              <a:t> to reduce file sizes without losing quality.</a:t>
            </a:r>
          </a:p>
          <a:p>
            <a:pPr marL="0" indent="0">
              <a:buNone/>
            </a:pP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ED0737E-B302-3E1E-C282-9C8A5EB80876}"/>
              </a:ext>
            </a:extLst>
          </p:cNvPr>
          <p:cNvSpPr txBox="1"/>
          <p:nvPr/>
        </p:nvSpPr>
        <p:spPr>
          <a:xfrm>
            <a:off x="990888" y="5619145"/>
            <a:ext cx="609414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Choose the Right Format</a:t>
            </a:r>
          </a:p>
        </p:txBody>
      </p:sp>
      <p:sp>
        <p:nvSpPr>
          <p:cNvPr id="7" name="TextBox 6">
            <a:extLst>
              <a:ext uri="{FF2B5EF4-FFF2-40B4-BE49-F238E27FC236}">
                <a16:creationId xmlns:a16="http://schemas.microsoft.com/office/drawing/2014/main" id="{BC7C1415-AC11-DF73-47D1-59934553850F}"/>
              </a:ext>
            </a:extLst>
          </p:cNvPr>
          <p:cNvSpPr txBox="1"/>
          <p:nvPr/>
        </p:nvSpPr>
        <p:spPr>
          <a:xfrm>
            <a:off x="5268071" y="5609931"/>
            <a:ext cx="609414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Resize Images</a:t>
            </a:r>
          </a:p>
        </p:txBody>
      </p:sp>
      <p:sp>
        <p:nvSpPr>
          <p:cNvPr id="9" name="TextBox 8">
            <a:extLst>
              <a:ext uri="{FF2B5EF4-FFF2-40B4-BE49-F238E27FC236}">
                <a16:creationId xmlns:a16="http://schemas.microsoft.com/office/drawing/2014/main" id="{6BF357AE-D1CC-5A46-F9A5-0217BF70E4CD}"/>
              </a:ext>
            </a:extLst>
          </p:cNvPr>
          <p:cNvSpPr txBox="1"/>
          <p:nvPr/>
        </p:nvSpPr>
        <p:spPr>
          <a:xfrm>
            <a:off x="8954429" y="5609931"/>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Compress Images</a:t>
            </a:r>
          </a:p>
        </p:txBody>
      </p:sp>
    </p:spTree>
    <p:extLst>
      <p:ext uri="{BB962C8B-B14F-4D97-AF65-F5344CB8AC3E}">
        <p14:creationId xmlns:p14="http://schemas.microsoft.com/office/powerpoint/2010/main" val="1417794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28C204-8FE1-91B7-4D1A-B40BC04F5AD3}"/>
              </a:ext>
            </a:extLst>
          </p:cNvPr>
          <p:cNvSpPr>
            <a:spLocks noGrp="1"/>
          </p:cNvSpPr>
          <p:nvPr>
            <p:ph idx="1"/>
          </p:nvPr>
        </p:nvSpPr>
        <p:spPr>
          <a:xfrm>
            <a:off x="838200" y="354177"/>
            <a:ext cx="10515600" cy="4351338"/>
          </a:xfrm>
        </p:spPr>
        <p:txBody>
          <a:bodyPr>
            <a:normAutofit/>
          </a:bodyPr>
          <a:lstStyle/>
          <a:p>
            <a:pPr>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Use Responsive Frameworks</a:t>
            </a:r>
          </a:p>
          <a:p>
            <a:pPr marL="0" indent="0" algn="just">
              <a:buNone/>
            </a:pPr>
            <a:r>
              <a:rPr lang="en-US" sz="2000" dirty="0">
                <a:latin typeface="Times New Roman" panose="02020603050405020304" pitchFamily="18" charset="0"/>
                <a:cs typeface="Times New Roman" panose="02020603050405020304" pitchFamily="18" charset="0"/>
              </a:rPr>
              <a:t>              Implement responsive design frameworks like Bootstrap or Foundation to ensure consistency across devices.</a:t>
            </a:r>
            <a:endParaRPr lang="en-IN" sz="2400"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FA86C365-DAB3-4957-10DB-7C10B2FB73F4}"/>
              </a:ext>
            </a:extLst>
          </p:cNvPr>
          <p:cNvGraphicFramePr>
            <a:graphicFrameLocks noGrp="1"/>
          </p:cNvGraphicFramePr>
          <p:nvPr>
            <p:extLst>
              <p:ext uri="{D42A27DB-BD31-4B8C-83A1-F6EECF244321}">
                <p14:modId xmlns:p14="http://schemas.microsoft.com/office/powerpoint/2010/main" val="1705509562"/>
              </p:ext>
            </p:extLst>
          </p:nvPr>
        </p:nvGraphicFramePr>
        <p:xfrm>
          <a:off x="838200" y="1723177"/>
          <a:ext cx="10515600" cy="2286000"/>
        </p:xfrm>
        <a:graphic>
          <a:graphicData uri="http://schemas.openxmlformats.org/drawingml/2006/table">
            <a:tbl>
              <a:tblPr/>
              <a:tblGrid>
                <a:gridCol w="2628900">
                  <a:extLst>
                    <a:ext uri="{9D8B030D-6E8A-4147-A177-3AD203B41FA5}">
                      <a16:colId xmlns:a16="http://schemas.microsoft.com/office/drawing/2014/main" val="3449582803"/>
                    </a:ext>
                  </a:extLst>
                </a:gridCol>
                <a:gridCol w="2628900">
                  <a:extLst>
                    <a:ext uri="{9D8B030D-6E8A-4147-A177-3AD203B41FA5}">
                      <a16:colId xmlns:a16="http://schemas.microsoft.com/office/drawing/2014/main" val="1059418623"/>
                    </a:ext>
                  </a:extLst>
                </a:gridCol>
                <a:gridCol w="2628900">
                  <a:extLst>
                    <a:ext uri="{9D8B030D-6E8A-4147-A177-3AD203B41FA5}">
                      <a16:colId xmlns:a16="http://schemas.microsoft.com/office/drawing/2014/main" val="4206817962"/>
                    </a:ext>
                  </a:extLst>
                </a:gridCol>
                <a:gridCol w="2628900">
                  <a:extLst>
                    <a:ext uri="{9D8B030D-6E8A-4147-A177-3AD203B41FA5}">
                      <a16:colId xmlns:a16="http://schemas.microsoft.com/office/drawing/2014/main" val="1249482561"/>
                    </a:ext>
                  </a:extLst>
                </a:gridCol>
              </a:tblGrid>
              <a:tr h="0">
                <a:tc>
                  <a:txBody>
                    <a:bodyPr/>
                    <a:lstStyle/>
                    <a:p>
                      <a:r>
                        <a:rPr lang="en-IN" b="1" dirty="0">
                          <a:latin typeface="Times New Roman" panose="02020603050405020304" pitchFamily="18" charset="0"/>
                          <a:cs typeface="Times New Roman" panose="02020603050405020304" pitchFamily="18" charset="0"/>
                        </a:rPr>
                        <a:t>Framework</a:t>
                      </a:r>
                      <a:endParaRPr lang="en-IN"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b="1">
                          <a:latin typeface="Times New Roman" panose="02020603050405020304" pitchFamily="18" charset="0"/>
                          <a:cs typeface="Times New Roman" panose="02020603050405020304" pitchFamily="18" charset="0"/>
                        </a:rPr>
                        <a:t>Key Features</a:t>
                      </a:r>
                      <a:endParaRPr lang="en-IN">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b="1">
                          <a:latin typeface="Times New Roman" panose="02020603050405020304" pitchFamily="18" charset="0"/>
                          <a:cs typeface="Times New Roman" panose="02020603050405020304" pitchFamily="18" charset="0"/>
                        </a:rPr>
                        <a:t>Pros</a:t>
                      </a:r>
                      <a:endParaRPr lang="en-IN">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b="1">
                          <a:latin typeface="Times New Roman" panose="02020603050405020304" pitchFamily="18" charset="0"/>
                          <a:cs typeface="Times New Roman" panose="02020603050405020304" pitchFamily="18" charset="0"/>
                        </a:rPr>
                        <a:t>Cons</a:t>
                      </a:r>
                      <a:endParaRPr lang="en-IN">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804411276"/>
                  </a:ext>
                </a:extLst>
              </a:tr>
              <a:tr h="0">
                <a:tc>
                  <a:txBody>
                    <a:bodyPr/>
                    <a:lstStyle/>
                    <a:p>
                      <a:r>
                        <a:rPr lang="en-IN" b="1" dirty="0">
                          <a:latin typeface="Times New Roman" panose="02020603050405020304" pitchFamily="18" charset="0"/>
                          <a:cs typeface="Times New Roman" panose="02020603050405020304" pitchFamily="18" charset="0"/>
                        </a:rPr>
                        <a:t>Bootstrap</a:t>
                      </a:r>
                      <a:endParaRPr lang="en-IN"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a:latin typeface="Times New Roman" panose="02020603050405020304" pitchFamily="18" charset="0"/>
                          <a:cs typeface="Times New Roman" panose="02020603050405020304" pitchFamily="18" charset="0"/>
                        </a:rPr>
                        <a:t>Grid system, pre-styled components</a:t>
                      </a:r>
                    </a:p>
                  </a:txBody>
                  <a:tcPr anchor="ctr">
                    <a:lnL>
                      <a:noFill/>
                    </a:lnL>
                    <a:lnR>
                      <a:noFill/>
                    </a:lnR>
                    <a:lnT>
                      <a:noFill/>
                    </a:lnT>
                    <a:lnB>
                      <a:noFill/>
                    </a:lnB>
                    <a:noFill/>
                  </a:tcPr>
                </a:tc>
                <a:tc>
                  <a:txBody>
                    <a:bodyPr/>
                    <a:lstStyle/>
                    <a:p>
                      <a:r>
                        <a:rPr lang="en-US">
                          <a:latin typeface="Times New Roman" panose="02020603050405020304" pitchFamily="18" charset="0"/>
                          <a:cs typeface="Times New Roman" panose="02020603050405020304" pitchFamily="18" charset="0"/>
                        </a:rPr>
                        <a:t>Easy to use, lots of documentation</a:t>
                      </a:r>
                    </a:p>
                  </a:txBody>
                  <a:tcPr anchor="ctr">
                    <a:lnL>
                      <a:noFill/>
                    </a:lnL>
                    <a:lnR>
                      <a:noFill/>
                    </a:lnR>
                    <a:lnT>
                      <a:noFill/>
                    </a:lnT>
                    <a:lnB>
                      <a:noFill/>
                    </a:lnB>
                    <a:noFill/>
                  </a:tcPr>
                </a:tc>
                <a:tc>
                  <a:txBody>
                    <a:bodyPr/>
                    <a:lstStyle/>
                    <a:p>
                      <a:r>
                        <a:rPr lang="en-US">
                          <a:latin typeface="Times New Roman" panose="02020603050405020304" pitchFamily="18" charset="0"/>
                          <a:cs typeface="Times New Roman" panose="02020603050405020304" pitchFamily="18" charset="0"/>
                        </a:rPr>
                        <a:t>Can look similar to other sites</a:t>
                      </a:r>
                    </a:p>
                  </a:txBody>
                  <a:tcPr anchor="ctr">
                    <a:lnL>
                      <a:noFill/>
                    </a:lnL>
                    <a:lnR>
                      <a:noFill/>
                    </a:lnR>
                    <a:lnT>
                      <a:noFill/>
                    </a:lnT>
                    <a:lnB>
                      <a:noFill/>
                    </a:lnB>
                    <a:noFill/>
                  </a:tcPr>
                </a:tc>
                <a:extLst>
                  <a:ext uri="{0D108BD9-81ED-4DB2-BD59-A6C34878D82A}">
                    <a16:rowId xmlns:a16="http://schemas.microsoft.com/office/drawing/2014/main" val="839652707"/>
                  </a:ext>
                </a:extLst>
              </a:tr>
              <a:tr h="0">
                <a:tc>
                  <a:txBody>
                    <a:bodyPr/>
                    <a:lstStyle/>
                    <a:p>
                      <a:r>
                        <a:rPr lang="en-IN" b="1" dirty="0">
                          <a:latin typeface="Times New Roman" panose="02020603050405020304" pitchFamily="18" charset="0"/>
                          <a:cs typeface="Times New Roman" panose="02020603050405020304" pitchFamily="18" charset="0"/>
                        </a:rPr>
                        <a:t>Foundation</a:t>
                      </a:r>
                      <a:endParaRPr lang="en-IN"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a:latin typeface="Times New Roman" panose="02020603050405020304" pitchFamily="18" charset="0"/>
                          <a:cs typeface="Times New Roman" panose="02020603050405020304" pitchFamily="18" charset="0"/>
                        </a:rPr>
                        <a:t>Flexible grid, mobile-first design</a:t>
                      </a:r>
                    </a:p>
                  </a:txBody>
                  <a:tcPr anchor="ctr">
                    <a:lnL>
                      <a:noFill/>
                    </a:lnL>
                    <a:lnR>
                      <a:noFill/>
                    </a:lnR>
                    <a:lnT>
                      <a:noFill/>
                    </a:lnT>
                    <a:lnB>
                      <a:noFill/>
                    </a:lnB>
                    <a:noFill/>
                  </a:tcPr>
                </a:tc>
                <a:tc>
                  <a:txBody>
                    <a:bodyPr/>
                    <a:lstStyle/>
                    <a:p>
                      <a:r>
                        <a:rPr lang="en-IN">
                          <a:latin typeface="Times New Roman" panose="02020603050405020304" pitchFamily="18" charset="0"/>
                          <a:cs typeface="Times New Roman" panose="02020603050405020304" pitchFamily="18" charset="0"/>
                        </a:rPr>
                        <a:t>Flexible, semantic code</a:t>
                      </a:r>
                    </a:p>
                  </a:txBody>
                  <a:tcPr anchor="ctr">
                    <a:lnL>
                      <a:noFill/>
                    </a:lnL>
                    <a:lnR>
                      <a:noFill/>
                    </a:lnR>
                    <a:lnT>
                      <a:noFill/>
                    </a:lnT>
                    <a:lnB>
                      <a:noFill/>
                    </a:lnB>
                    <a:noFill/>
                  </a:tcPr>
                </a:tc>
                <a:tc>
                  <a:txBody>
                    <a:bodyPr/>
                    <a:lstStyle/>
                    <a:p>
                      <a:r>
                        <a:rPr lang="en-IN">
                          <a:latin typeface="Times New Roman" panose="02020603050405020304" pitchFamily="18" charset="0"/>
                          <a:cs typeface="Times New Roman" panose="02020603050405020304" pitchFamily="18" charset="0"/>
                        </a:rPr>
                        <a:t>Steeper learning curve</a:t>
                      </a:r>
                    </a:p>
                  </a:txBody>
                  <a:tcPr anchor="ctr">
                    <a:lnL>
                      <a:noFill/>
                    </a:lnL>
                    <a:lnR>
                      <a:noFill/>
                    </a:lnR>
                    <a:lnT>
                      <a:noFill/>
                    </a:lnT>
                    <a:lnB>
                      <a:noFill/>
                    </a:lnB>
                    <a:noFill/>
                  </a:tcPr>
                </a:tc>
                <a:extLst>
                  <a:ext uri="{0D108BD9-81ED-4DB2-BD59-A6C34878D82A}">
                    <a16:rowId xmlns:a16="http://schemas.microsoft.com/office/drawing/2014/main" val="1129574566"/>
                  </a:ext>
                </a:extLst>
              </a:tr>
              <a:tr h="0">
                <a:tc>
                  <a:txBody>
                    <a:bodyPr/>
                    <a:lstStyle/>
                    <a:p>
                      <a:r>
                        <a:rPr lang="en-IN" b="1">
                          <a:latin typeface="Times New Roman" panose="02020603050405020304" pitchFamily="18" charset="0"/>
                          <a:cs typeface="Times New Roman" panose="02020603050405020304" pitchFamily="18" charset="0"/>
                        </a:rPr>
                        <a:t>Bulma</a:t>
                      </a:r>
                      <a:endParaRPr lang="en-IN">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dirty="0">
                          <a:latin typeface="Times New Roman" panose="02020603050405020304" pitchFamily="18" charset="0"/>
                          <a:cs typeface="Times New Roman" panose="02020603050405020304" pitchFamily="18" charset="0"/>
                        </a:rPr>
                        <a:t>Flexbox-based, clean syntax</a:t>
                      </a:r>
                    </a:p>
                  </a:txBody>
                  <a:tcPr anchor="ctr">
                    <a:lnL>
                      <a:noFill/>
                    </a:lnL>
                    <a:lnR>
                      <a:noFill/>
                    </a:lnR>
                    <a:lnT>
                      <a:noFill/>
                    </a:lnT>
                    <a:lnB>
                      <a:noFill/>
                    </a:lnB>
                    <a:noFill/>
                  </a:tcPr>
                </a:tc>
                <a:tc>
                  <a:txBody>
                    <a:bodyPr/>
                    <a:lstStyle/>
                    <a:p>
                      <a:r>
                        <a:rPr lang="en-IN" dirty="0">
                          <a:latin typeface="Times New Roman" panose="02020603050405020304" pitchFamily="18" charset="0"/>
                          <a:cs typeface="Times New Roman" panose="02020603050405020304" pitchFamily="18" charset="0"/>
                        </a:rPr>
                        <a:t>Lightweight, easy to use</a:t>
                      </a:r>
                    </a:p>
                  </a:txBody>
                  <a:tcPr anchor="ctr">
                    <a:lnL>
                      <a:noFill/>
                    </a:lnL>
                    <a:lnR>
                      <a:noFill/>
                    </a:lnR>
                    <a:lnT>
                      <a:noFill/>
                    </a:lnT>
                    <a:lnB>
                      <a:noFill/>
                    </a:lnB>
                    <a:noFill/>
                  </a:tcPr>
                </a:tc>
                <a:tc>
                  <a:txBody>
                    <a:bodyPr/>
                    <a:lstStyle/>
                    <a:p>
                      <a:r>
                        <a:rPr lang="en-IN" dirty="0">
                          <a:latin typeface="Times New Roman" panose="02020603050405020304" pitchFamily="18" charset="0"/>
                          <a:cs typeface="Times New Roman" panose="02020603050405020304" pitchFamily="18" charset="0"/>
                        </a:rPr>
                        <a:t>Smaller community</a:t>
                      </a:r>
                    </a:p>
                  </a:txBody>
                  <a:tcPr anchor="ctr">
                    <a:lnL>
                      <a:noFill/>
                    </a:lnL>
                    <a:lnR>
                      <a:noFill/>
                    </a:lnR>
                    <a:lnT>
                      <a:noFill/>
                    </a:lnT>
                    <a:lnB>
                      <a:noFill/>
                    </a:lnB>
                    <a:noFill/>
                  </a:tcPr>
                </a:tc>
                <a:extLst>
                  <a:ext uri="{0D108BD9-81ED-4DB2-BD59-A6C34878D82A}">
                    <a16:rowId xmlns:a16="http://schemas.microsoft.com/office/drawing/2014/main" val="2502224286"/>
                  </a:ext>
                </a:extLst>
              </a:tr>
            </a:tbl>
          </a:graphicData>
        </a:graphic>
      </p:graphicFrame>
      <p:sp>
        <p:nvSpPr>
          <p:cNvPr id="10" name="TextBox 9">
            <a:extLst>
              <a:ext uri="{FF2B5EF4-FFF2-40B4-BE49-F238E27FC236}">
                <a16:creationId xmlns:a16="http://schemas.microsoft.com/office/drawing/2014/main" id="{F281278F-4989-A515-9032-7FC099CEE6BE}"/>
              </a:ext>
            </a:extLst>
          </p:cNvPr>
          <p:cNvSpPr txBox="1"/>
          <p:nvPr/>
        </p:nvSpPr>
        <p:spPr>
          <a:xfrm>
            <a:off x="838200" y="4218777"/>
            <a:ext cx="6096000" cy="461665"/>
          </a:xfrm>
          <a:prstGeom prst="rect">
            <a:avLst/>
          </a:prstGeom>
          <a:noFill/>
        </p:spPr>
        <p:txBody>
          <a:bodyPr wrap="square">
            <a:spAutoFit/>
          </a:bodyPr>
          <a:lstStyle/>
          <a:p>
            <a:pPr marL="342900" indent="-342900">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Improve Load Times</a:t>
            </a:r>
          </a:p>
        </p:txBody>
      </p:sp>
      <p:sp>
        <p:nvSpPr>
          <p:cNvPr id="12" name="TextBox 11">
            <a:extLst>
              <a:ext uri="{FF2B5EF4-FFF2-40B4-BE49-F238E27FC236}">
                <a16:creationId xmlns:a16="http://schemas.microsoft.com/office/drawing/2014/main" id="{DBB0370F-90EF-EB60-AA3E-8CE6EA8CC4AE}"/>
              </a:ext>
            </a:extLst>
          </p:cNvPr>
          <p:cNvSpPr txBox="1"/>
          <p:nvPr/>
        </p:nvSpPr>
        <p:spPr>
          <a:xfrm>
            <a:off x="956442" y="4890042"/>
            <a:ext cx="10397358"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Use techniques like lazy loading for images and asynchronous loading for scripts to improve page load times.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209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4B6C2-433F-CA6B-3D0E-C137FAA3BD4E}"/>
              </a:ext>
            </a:extLst>
          </p:cNvPr>
          <p:cNvSpPr>
            <a:spLocks noGrp="1"/>
          </p:cNvSpPr>
          <p:nvPr>
            <p:ph idx="1"/>
          </p:nvPr>
        </p:nvSpPr>
        <p:spPr>
          <a:xfrm>
            <a:off x="1133475" y="554990"/>
            <a:ext cx="10515600" cy="4351338"/>
          </a:xfrm>
        </p:spPr>
        <p:txBody>
          <a:bodyPr>
            <a:normAutofit/>
          </a:bodyPr>
          <a:lstStyle/>
          <a:p>
            <a:pPr>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Simplify Navigation</a:t>
            </a:r>
          </a:p>
          <a:p>
            <a:pPr marL="0" indent="0" algn="just">
              <a:buNone/>
            </a:pPr>
            <a:r>
              <a:rPr lang="en-US" sz="1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Ensure that the navigation menu is easy to use on both desktop and mobile devices. Consider using a hamburger menu for smaller screens.</a:t>
            </a:r>
          </a:p>
          <a:p>
            <a:pPr marL="0" indent="0" algn="just">
              <a:buNone/>
            </a:pPr>
            <a:r>
              <a:rPr lang="en-IN" sz="32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E18F2D-3F7C-FACF-F52A-6CD70E06DAC6}"/>
              </a:ext>
            </a:extLst>
          </p:cNvPr>
          <p:cNvSpPr txBox="1"/>
          <p:nvPr/>
        </p:nvSpPr>
        <p:spPr>
          <a:xfrm>
            <a:off x="1860331" y="1951672"/>
            <a:ext cx="6096000" cy="1631216"/>
          </a:xfrm>
          <a:prstGeom prst="rect">
            <a:avLst/>
          </a:prstGeom>
          <a:noFill/>
        </p:spPr>
        <p:txBody>
          <a:bodyPr wrap="square">
            <a:spAutoFit/>
          </a:bodyPr>
          <a:lstStyle/>
          <a:p>
            <a:pPr marL="285750" indent="-28575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Clear and Consistent Menu Structure</a:t>
            </a:r>
          </a:p>
          <a:p>
            <a:pPr marL="285750" indent="-28575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Logical Grouping</a:t>
            </a: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Visible Search Bar</a:t>
            </a:r>
          </a:p>
          <a:p>
            <a:pPr marL="285750" indent="-28575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Mobile-Friendly Navigation</a:t>
            </a:r>
          </a:p>
          <a:p>
            <a:pPr marL="285750" indent="-28575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Highlight Important Links</a:t>
            </a:r>
          </a:p>
        </p:txBody>
      </p:sp>
      <p:sp>
        <p:nvSpPr>
          <p:cNvPr id="7" name="TextBox 6">
            <a:extLst>
              <a:ext uri="{FF2B5EF4-FFF2-40B4-BE49-F238E27FC236}">
                <a16:creationId xmlns:a16="http://schemas.microsoft.com/office/drawing/2014/main" id="{B74D25BB-B056-52AA-7C16-86EE0CDAD20C}"/>
              </a:ext>
            </a:extLst>
          </p:cNvPr>
          <p:cNvSpPr txBox="1"/>
          <p:nvPr/>
        </p:nvSpPr>
        <p:spPr>
          <a:xfrm>
            <a:off x="838200" y="3979820"/>
            <a:ext cx="6096000" cy="461665"/>
          </a:xfrm>
          <a:prstGeom prst="rect">
            <a:avLst/>
          </a:prstGeom>
          <a:noFill/>
        </p:spPr>
        <p:txBody>
          <a:bodyPr wrap="square">
            <a:spAutoFit/>
          </a:bodyPr>
          <a:lstStyle/>
          <a:p>
            <a:pPr marL="342900" indent="-342900">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Collect User Feedback</a:t>
            </a:r>
          </a:p>
        </p:txBody>
      </p:sp>
      <p:sp>
        <p:nvSpPr>
          <p:cNvPr id="8" name="Rectangle 1">
            <a:extLst>
              <a:ext uri="{FF2B5EF4-FFF2-40B4-BE49-F238E27FC236}">
                <a16:creationId xmlns:a16="http://schemas.microsoft.com/office/drawing/2014/main" id="{AE56C898-07C8-7770-DB93-806B62A374DE}"/>
              </a:ext>
            </a:extLst>
          </p:cNvPr>
          <p:cNvSpPr>
            <a:spLocks noChangeArrowheads="1"/>
          </p:cNvSpPr>
          <p:nvPr/>
        </p:nvSpPr>
        <p:spPr bwMode="auto">
          <a:xfrm>
            <a:off x="1872354" y="4673186"/>
            <a:ext cx="821731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Gather feedback from users to identify pain points and areas for improvement.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Graphic 9" descr="Customer review with solid fill">
            <a:extLst>
              <a:ext uri="{FF2B5EF4-FFF2-40B4-BE49-F238E27FC236}">
                <a16:creationId xmlns:a16="http://schemas.microsoft.com/office/drawing/2014/main" id="{F85F76AA-B73E-D114-E462-ADF3D6F88F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86200" y="5388610"/>
            <a:ext cx="914400" cy="914400"/>
          </a:xfrm>
          <a:prstGeom prst="rect">
            <a:avLst/>
          </a:prstGeom>
        </p:spPr>
      </p:pic>
      <p:pic>
        <p:nvPicPr>
          <p:cNvPr id="12" name="Graphic 11" descr="Newspaper with solid fill">
            <a:extLst>
              <a:ext uri="{FF2B5EF4-FFF2-40B4-BE49-F238E27FC236}">
                <a16:creationId xmlns:a16="http://schemas.microsoft.com/office/drawing/2014/main" id="{2C6F0210-D7D4-D9D0-D77D-77E0E9202B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60834" y="5158499"/>
            <a:ext cx="914400" cy="914400"/>
          </a:xfrm>
          <a:prstGeom prst="rect">
            <a:avLst/>
          </a:prstGeom>
        </p:spPr>
      </p:pic>
      <p:pic>
        <p:nvPicPr>
          <p:cNvPr id="4098" name="Picture 2" descr="wipro enterprises: Wipro Infra Engineering counting on AI tech boom, govt's  manufacturing push to reach $1 billion mark - The Economic Times">
            <a:extLst>
              <a:ext uri="{FF2B5EF4-FFF2-40B4-BE49-F238E27FC236}">
                <a16:creationId xmlns:a16="http://schemas.microsoft.com/office/drawing/2014/main" id="{B06FF292-7E9B-E356-6BA0-C96DDBA51ED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447" b="8714"/>
          <a:stretch/>
        </p:blipFill>
        <p:spPr bwMode="auto">
          <a:xfrm>
            <a:off x="6721234" y="1706636"/>
            <a:ext cx="4000500" cy="2734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91125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254</TotalTime>
  <Words>922</Words>
  <Application>Microsoft Office PowerPoint</Application>
  <PresentationFormat>Widescreen</PresentationFormat>
  <Paragraphs>131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Times New Roman</vt:lpstr>
      <vt:lpstr>Wingdings</vt:lpstr>
      <vt:lpstr>Wingdings 3</vt:lpstr>
      <vt:lpstr>Wisp</vt:lpstr>
      <vt:lpstr>Web Presence Project</vt:lpstr>
      <vt:lpstr>WIPRO</vt:lpstr>
      <vt:lpstr>Product and Service Description</vt:lpstr>
      <vt:lpstr>Website Platform Identification</vt:lpstr>
      <vt:lpstr>PowerPoint Presentation</vt:lpstr>
      <vt:lpstr>Responsive Design Testing</vt:lpstr>
      <vt:lpstr>Website Mistakes Identification</vt:lpstr>
      <vt:lpstr>PowerPoint Presentation</vt:lpstr>
      <vt:lpstr>PowerPoint Presentation</vt:lpstr>
      <vt:lpstr>Website Best Practices List</vt:lpstr>
      <vt:lpstr>PowerPoint Presentation</vt:lpstr>
      <vt:lpstr>Landing Page Design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Pushparaj M</dc:creator>
  <cp:lastModifiedBy>Pushparaj M</cp:lastModifiedBy>
  <cp:revision>2</cp:revision>
  <dcterms:created xsi:type="dcterms:W3CDTF">2024-12-07T06:18:41Z</dcterms:created>
  <dcterms:modified xsi:type="dcterms:W3CDTF">2024-12-08T15:50:24Z</dcterms:modified>
</cp:coreProperties>
</file>