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embeddedFontLst>
    <p:embeddedFont>
      <p:font typeface="Roboto"/>
      <p:regular r:id="rId28"/>
      <p:bold r:id="rId29"/>
      <p:italic r:id="rId30"/>
      <p:boldItalic r:id="rId31"/>
    </p:embeddedFont>
    <p:embeddedFont>
      <p:font typeface="Inter"/>
      <p:regular r:id="rId32"/>
      <p:bold r:id="rId33"/>
    </p:embeddedFont>
    <p:embeddedFont>
      <p:font typeface="Lustria"/>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5" roundtripDataSignature="AMtx7mimsa6QRlTsxsF2cbNvGYD4MKtZ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DC3CF7-949D-4D93-A7A3-E1A4892F6680}">
  <a:tblStyle styleId="{FDDC3CF7-949D-4D93-A7A3-E1A4892F6680}"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Inter-bold.fntdata"/><Relationship Id="rId10" Type="http://schemas.openxmlformats.org/officeDocument/2006/relationships/slide" Target="slides/slide5.xml"/><Relationship Id="rId32" Type="http://schemas.openxmlformats.org/officeDocument/2006/relationships/font" Target="fonts/Inter-regular.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Lustria-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f38d9d143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f38d9d143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1f38d9d143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7" name="Google Shape;277;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 name="Google Shape;293;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0" name="Google Shape;310;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7" name="Google Shape;33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6" name="Google Shape;346;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0f7bec354e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0f7bec354e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20f7bec354e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5" name="Shape 15"/>
        <p:cNvGrpSpPr/>
        <p:nvPr/>
      </p:nvGrpSpPr>
      <p:grpSpPr>
        <a:xfrm>
          <a:off x="0" y="0"/>
          <a:ext cx="0" cy="0"/>
          <a:chOff x="0" y="0"/>
          <a:chExt cx="0" cy="0"/>
        </a:xfrm>
      </p:grpSpPr>
      <p:sp>
        <p:nvSpPr>
          <p:cNvPr id="16" name="Google Shape;16;p49"/>
          <p:cNvSpPr txBox="1"/>
          <p:nvPr>
            <p:ph type="ctrTitle"/>
          </p:nvPr>
        </p:nvSpPr>
        <p:spPr>
          <a:xfrm>
            <a:off x="914400" y="1454333"/>
            <a:ext cx="7157200" cy="39492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800"/>
              <a:buFont typeface="Calibri"/>
              <a:buNone/>
              <a:defRPr sz="6400"/>
            </a:lvl1pPr>
            <a:lvl2pPr lvl="1" algn="ctr">
              <a:lnSpc>
                <a:spcPct val="100000"/>
              </a:lnSpc>
              <a:spcBef>
                <a:spcPts val="0"/>
              </a:spcBef>
              <a:spcAft>
                <a:spcPts val="0"/>
              </a:spcAft>
              <a:buSzPts val="4800"/>
              <a:buNone/>
              <a:defRPr sz="6400"/>
            </a:lvl2pPr>
            <a:lvl3pPr lvl="2" algn="ctr">
              <a:lnSpc>
                <a:spcPct val="100000"/>
              </a:lnSpc>
              <a:spcBef>
                <a:spcPts val="0"/>
              </a:spcBef>
              <a:spcAft>
                <a:spcPts val="0"/>
              </a:spcAft>
              <a:buSzPts val="4800"/>
              <a:buNone/>
              <a:defRPr sz="6400"/>
            </a:lvl3pPr>
            <a:lvl4pPr lvl="3" algn="ctr">
              <a:lnSpc>
                <a:spcPct val="100000"/>
              </a:lnSpc>
              <a:spcBef>
                <a:spcPts val="0"/>
              </a:spcBef>
              <a:spcAft>
                <a:spcPts val="0"/>
              </a:spcAft>
              <a:buSzPts val="4800"/>
              <a:buNone/>
              <a:defRPr sz="6400"/>
            </a:lvl4pPr>
            <a:lvl5pPr lvl="4" algn="ctr">
              <a:lnSpc>
                <a:spcPct val="100000"/>
              </a:lnSpc>
              <a:spcBef>
                <a:spcPts val="0"/>
              </a:spcBef>
              <a:spcAft>
                <a:spcPts val="0"/>
              </a:spcAft>
              <a:buSzPts val="4800"/>
              <a:buNone/>
              <a:defRPr sz="6400"/>
            </a:lvl5pPr>
            <a:lvl6pPr lvl="5" algn="ctr">
              <a:lnSpc>
                <a:spcPct val="100000"/>
              </a:lnSpc>
              <a:spcBef>
                <a:spcPts val="0"/>
              </a:spcBef>
              <a:spcAft>
                <a:spcPts val="0"/>
              </a:spcAft>
              <a:buSzPts val="4800"/>
              <a:buNone/>
              <a:defRPr sz="6400"/>
            </a:lvl6pPr>
            <a:lvl7pPr lvl="6" algn="ctr">
              <a:lnSpc>
                <a:spcPct val="100000"/>
              </a:lnSpc>
              <a:spcBef>
                <a:spcPts val="0"/>
              </a:spcBef>
              <a:spcAft>
                <a:spcPts val="0"/>
              </a:spcAft>
              <a:buSzPts val="4800"/>
              <a:buNone/>
              <a:defRPr sz="6400"/>
            </a:lvl7pPr>
            <a:lvl8pPr lvl="7" algn="ctr">
              <a:lnSpc>
                <a:spcPct val="100000"/>
              </a:lnSpc>
              <a:spcBef>
                <a:spcPts val="0"/>
              </a:spcBef>
              <a:spcAft>
                <a:spcPts val="0"/>
              </a:spcAft>
              <a:buSzPts val="4800"/>
              <a:buNone/>
              <a:defRPr sz="6400"/>
            </a:lvl8pPr>
            <a:lvl9pPr lvl="8" algn="ctr">
              <a:lnSpc>
                <a:spcPct val="100000"/>
              </a:lnSpc>
              <a:spcBef>
                <a:spcPts val="0"/>
              </a:spcBef>
              <a:spcAft>
                <a:spcPts val="0"/>
              </a:spcAft>
              <a:buSzPts val="4800"/>
              <a:buNone/>
              <a:defRPr sz="64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p5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5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2" name="Google Shape;72;p5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 name="Shape 76"/>
        <p:cNvGrpSpPr/>
        <p:nvPr/>
      </p:nvGrpSpPr>
      <p:grpSpPr>
        <a:xfrm>
          <a:off x="0" y="0"/>
          <a:ext cx="0" cy="0"/>
          <a:chOff x="0" y="0"/>
          <a:chExt cx="0" cy="0"/>
        </a:xfrm>
      </p:grpSpPr>
      <p:sp>
        <p:nvSpPr>
          <p:cNvPr id="77" name="Google Shape;77;p5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59"/>
          <p:cNvSpPr/>
          <p:nvPr>
            <p:ph idx="2" type="pic"/>
          </p:nvPr>
        </p:nvSpPr>
        <p:spPr>
          <a:xfrm>
            <a:off x="5183188" y="987425"/>
            <a:ext cx="6172200" cy="4873625"/>
          </a:xfrm>
          <a:prstGeom prst="rect">
            <a:avLst/>
          </a:prstGeom>
          <a:noFill/>
          <a:ln>
            <a:noFill/>
          </a:ln>
        </p:spPr>
      </p:sp>
      <p:sp>
        <p:nvSpPr>
          <p:cNvPr id="79" name="Google Shape;79;p5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0" name="Google Shape;80;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6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6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6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3" name="Shape 23"/>
        <p:cNvGrpSpPr/>
        <p:nvPr/>
      </p:nvGrpSpPr>
      <p:grpSpPr>
        <a:xfrm>
          <a:off x="0" y="0"/>
          <a:ext cx="0" cy="0"/>
          <a:chOff x="0" y="0"/>
          <a:chExt cx="0" cy="0"/>
        </a:xfrm>
      </p:grpSpPr>
      <p:sp>
        <p:nvSpPr>
          <p:cNvPr id="24" name="Google Shape;24;p5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6" name="Google Shape;26;p5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5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8" name="Google Shape;28;p5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2" name="Shape 32"/>
        <p:cNvGrpSpPr/>
        <p:nvPr/>
      </p:nvGrpSpPr>
      <p:grpSpPr>
        <a:xfrm>
          <a:off x="0" y="0"/>
          <a:ext cx="0" cy="0"/>
          <a:chOff x="0" y="0"/>
          <a:chExt cx="0" cy="0"/>
        </a:xfrm>
      </p:grpSpPr>
      <p:sp>
        <p:nvSpPr>
          <p:cNvPr id="33" name="Google Shape;33;p5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5" name="Google Shape;35;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rt Art">
  <p:cSld name="Smart Art">
    <p:bg>
      <p:bgPr>
        <a:solidFill>
          <a:schemeClr val="lt1"/>
        </a:solidFill>
      </p:bgPr>
    </p:bg>
    <p:spTree>
      <p:nvGrpSpPr>
        <p:cNvPr id="38" name="Shape 38"/>
        <p:cNvGrpSpPr/>
        <p:nvPr/>
      </p:nvGrpSpPr>
      <p:grpSpPr>
        <a:xfrm>
          <a:off x="0" y="0"/>
          <a:ext cx="0" cy="0"/>
          <a:chOff x="0" y="0"/>
          <a:chExt cx="0" cy="0"/>
        </a:xfrm>
      </p:grpSpPr>
      <p:grpSp>
        <p:nvGrpSpPr>
          <p:cNvPr id="39" name="Google Shape;39;p53"/>
          <p:cNvGrpSpPr/>
          <p:nvPr/>
        </p:nvGrpSpPr>
        <p:grpSpPr>
          <a:xfrm>
            <a:off x="0" y="0"/>
            <a:ext cx="2590800" cy="1027906"/>
            <a:chOff x="0" y="0"/>
            <a:chExt cx="2590800" cy="1027906"/>
          </a:xfrm>
        </p:grpSpPr>
        <p:cxnSp>
          <p:nvCxnSpPr>
            <p:cNvPr id="40" name="Google Shape;40;p53"/>
            <p:cNvCxnSpPr/>
            <p:nvPr/>
          </p:nvCxnSpPr>
          <p:spPr>
            <a:xfrm flipH="1" rot="10800000">
              <a:off x="0" y="0"/>
              <a:ext cx="2590800" cy="762000"/>
            </a:xfrm>
            <a:prstGeom prst="straightConnector1">
              <a:avLst/>
            </a:prstGeom>
            <a:noFill/>
            <a:ln cap="flat" cmpd="sng" w="9525">
              <a:solidFill>
                <a:schemeClr val="dk1"/>
              </a:solidFill>
              <a:prstDash val="solid"/>
              <a:miter lim="800000"/>
              <a:headEnd len="sm" w="sm" type="none"/>
              <a:tailEnd len="sm" w="sm" type="none"/>
            </a:ln>
          </p:spPr>
        </p:cxnSp>
        <p:cxnSp>
          <p:nvCxnSpPr>
            <p:cNvPr id="41" name="Google Shape;41;p53"/>
            <p:cNvCxnSpPr/>
            <p:nvPr/>
          </p:nvCxnSpPr>
          <p:spPr>
            <a:xfrm flipH="1">
              <a:off x="0" y="0"/>
              <a:ext cx="704850" cy="1027906"/>
            </a:xfrm>
            <a:prstGeom prst="straightConnector1">
              <a:avLst/>
            </a:prstGeom>
            <a:noFill/>
            <a:ln cap="flat" cmpd="sng" w="9525">
              <a:solidFill>
                <a:schemeClr val="dk1"/>
              </a:solidFill>
              <a:prstDash val="solid"/>
              <a:miter lim="800000"/>
              <a:headEnd len="sm" w="sm" type="none"/>
              <a:tailEnd len="sm" w="sm" type="none"/>
            </a:ln>
          </p:spPr>
        </p:cxnSp>
      </p:grpSp>
      <p:sp>
        <p:nvSpPr>
          <p:cNvPr id="42" name="Google Shape;42;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2800"/>
              <a:buFont typeface="Calibri"/>
              <a:buNone/>
              <a:defRPr sz="28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3"/>
          <p:cNvSpPr/>
          <p:nvPr>
            <p:ph idx="2" type="dgm"/>
          </p:nvPr>
        </p:nvSpPr>
        <p:spPr>
          <a:xfrm>
            <a:off x="838200" y="2111375"/>
            <a:ext cx="10515600" cy="3744913"/>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5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5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0" name="Google Shape;50;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5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5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sp>
        <p:nvSpPr>
          <p:cNvPr id="99" name="Google Shape;99;p1"/>
          <p:cNvSpPr/>
          <p:nvPr/>
        </p:nvSpPr>
        <p:spPr>
          <a:xfrm>
            <a:off x="5013970" y="450221"/>
            <a:ext cx="6715972" cy="3918123"/>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0" name="Google Shape;100;p1"/>
          <p:cNvSpPr txBox="1"/>
          <p:nvPr>
            <p:ph type="ctrTitle"/>
          </p:nvPr>
        </p:nvSpPr>
        <p:spPr>
          <a:xfrm>
            <a:off x="5541264" y="1111086"/>
            <a:ext cx="5626099" cy="2623885"/>
          </a:xfrm>
          <a:prstGeom prst="rect">
            <a:avLst/>
          </a:prstGeom>
          <a:noFill/>
          <a:ln>
            <a:noFill/>
          </a:ln>
        </p:spPr>
        <p:txBody>
          <a:bodyPr anchorCtr="0" anchor="ctr" bIns="45700" lIns="91425" spcFirstLastPara="1" rIns="91425" wrap="square" tIns="45700">
            <a:normAutofit/>
          </a:bodyPr>
          <a:lstStyle/>
          <a:p>
            <a:pPr indent="0" lvl="0" marL="322580" marR="387985" rtl="0" algn="l">
              <a:lnSpc>
                <a:spcPct val="90000"/>
              </a:lnSpc>
              <a:spcBef>
                <a:spcPts val="0"/>
              </a:spcBef>
              <a:spcAft>
                <a:spcPts val="600"/>
              </a:spcAft>
              <a:buClr>
                <a:schemeClr val="lt1"/>
              </a:buClr>
              <a:buSzPts val="1667"/>
              <a:buNone/>
            </a:pPr>
            <a:r>
              <a:rPr lang="en-US" sz="4800">
                <a:solidFill>
                  <a:schemeClr val="lt1"/>
                </a:solidFill>
                <a:latin typeface="Cambria"/>
                <a:ea typeface="Cambria"/>
                <a:cs typeface="Cambria"/>
                <a:sym typeface="Cambria"/>
              </a:rPr>
              <a:t>Concrete Strength Regression Machine Learning</a:t>
            </a:r>
            <a:endParaRPr/>
          </a:p>
        </p:txBody>
      </p:sp>
      <p:sp>
        <p:nvSpPr>
          <p:cNvPr id="101" name="Google Shape;101;p1"/>
          <p:cNvSpPr/>
          <p:nvPr/>
        </p:nvSpPr>
        <p:spPr>
          <a:xfrm>
            <a:off x="5009112" y="4521269"/>
            <a:ext cx="4442445" cy="1886509"/>
          </a:xfrm>
          <a:prstGeom prst="rect">
            <a:avLst/>
          </a:prstGeom>
          <a:solidFill>
            <a:srgbClr val="7F7F7F">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id="102" name="Google Shape;102;p1"/>
          <p:cNvPicPr preferRelativeResize="0"/>
          <p:nvPr/>
        </p:nvPicPr>
        <p:blipFill rotWithShape="1">
          <a:blip r:embed="rId3">
            <a:alphaModFix/>
          </a:blip>
          <a:srcRect b="2" l="15574" r="35748" t="0"/>
          <a:stretch/>
        </p:blipFill>
        <p:spPr>
          <a:xfrm>
            <a:off x="466344" y="450221"/>
            <a:ext cx="4393840" cy="5957557"/>
          </a:xfrm>
          <a:prstGeom prst="rect">
            <a:avLst/>
          </a:prstGeom>
          <a:noFill/>
          <a:ln>
            <a:noFill/>
          </a:ln>
        </p:spPr>
      </p:pic>
      <p:sp>
        <p:nvSpPr>
          <p:cNvPr id="103" name="Google Shape;103;p1"/>
          <p:cNvSpPr/>
          <p:nvPr/>
        </p:nvSpPr>
        <p:spPr>
          <a:xfrm>
            <a:off x="9614487" y="4521270"/>
            <a:ext cx="2115455" cy="1890204"/>
          </a:xfrm>
          <a:prstGeom prst="rect">
            <a:avLst/>
          </a:prstGeom>
          <a:solidFill>
            <a:srgbClr val="945A4B">
              <a:alpha val="94509"/>
            </a:srgbClr>
          </a:solidFill>
          <a:ln cap="flat" cmpd="sng" w="25400">
            <a:solidFill>
              <a:srgbClr val="945A4B">
                <a:alpha val="94509"/>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839788" y="365125"/>
            <a:ext cx="10515600" cy="56334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b="1" lang="en-US" u="sng"/>
              <a:t>Exploratory Data Analysis(EDA)</a:t>
            </a:r>
            <a:endParaRPr b="1" u="sng"/>
          </a:p>
        </p:txBody>
      </p:sp>
      <p:pic>
        <p:nvPicPr>
          <p:cNvPr id="218" name="Google Shape;218;p35"/>
          <p:cNvPicPr preferRelativeResize="0"/>
          <p:nvPr>
            <p:ph idx="2" type="body"/>
          </p:nvPr>
        </p:nvPicPr>
        <p:blipFill rotWithShape="1">
          <a:blip r:embed="rId3">
            <a:alphaModFix/>
          </a:blip>
          <a:srcRect b="0" l="0" r="0" t="0"/>
          <a:stretch/>
        </p:blipFill>
        <p:spPr>
          <a:xfrm>
            <a:off x="915988" y="1196778"/>
            <a:ext cx="10287900" cy="3389400"/>
          </a:xfrm>
          <a:prstGeom prst="rect">
            <a:avLst/>
          </a:prstGeom>
          <a:noFill/>
          <a:ln>
            <a:noFill/>
          </a:ln>
        </p:spPr>
      </p:pic>
      <p:sp>
        <p:nvSpPr>
          <p:cNvPr id="219" name="Google Shape;219;p35"/>
          <p:cNvSpPr txBox="1"/>
          <p:nvPr>
            <p:ph idx="4" type="body"/>
          </p:nvPr>
        </p:nvSpPr>
        <p:spPr>
          <a:xfrm>
            <a:off x="1036736" y="5059948"/>
            <a:ext cx="10934870" cy="1432853"/>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90000"/>
              </a:lnSpc>
              <a:spcBef>
                <a:spcPts val="0"/>
              </a:spcBef>
              <a:spcAft>
                <a:spcPts val="0"/>
              </a:spcAft>
              <a:buClr>
                <a:schemeClr val="dk1"/>
              </a:buClr>
              <a:buSzPct val="100000"/>
              <a:buNone/>
            </a:pPr>
            <a:r>
              <a:rPr b="0" i="0" lang="en-US">
                <a:latin typeface="Inter"/>
                <a:ea typeface="Inter"/>
                <a:cs typeface="Inter"/>
                <a:sym typeface="Inter"/>
              </a:rPr>
              <a:t> </a:t>
            </a:r>
            <a:r>
              <a:rPr b="1" i="0" lang="en-US" u="sng">
                <a:latin typeface="Inter"/>
                <a:ea typeface="Inter"/>
                <a:cs typeface="Inter"/>
                <a:sym typeface="Inter"/>
              </a:rPr>
              <a:t>Descriptive Statistics :-</a:t>
            </a:r>
            <a:endParaRPr b="1" u="sng"/>
          </a:p>
          <a:p>
            <a:pPr indent="-228600" lvl="0" marL="228600" rtl="0" algn="l">
              <a:lnSpc>
                <a:spcPct val="120000"/>
              </a:lnSpc>
              <a:spcBef>
                <a:spcPts val="1000"/>
              </a:spcBef>
              <a:spcAft>
                <a:spcPts val="0"/>
              </a:spcAft>
              <a:buClr>
                <a:schemeClr val="dk1"/>
              </a:buClr>
              <a:buSzPct val="100000"/>
              <a:buChar char="•"/>
            </a:pPr>
            <a:r>
              <a:rPr i="0" lang="en-US" sz="2600">
                <a:latin typeface="Calibri"/>
                <a:ea typeface="Calibri"/>
                <a:cs typeface="Calibri"/>
                <a:sym typeface="Calibri"/>
              </a:rPr>
              <a:t>Mean and the Median is nearly same for the Cement, Water, Superplasticizer, Coarseagg. , Fineagg. , Strength so we can say it is approximately normally distributed</a:t>
            </a:r>
            <a:r>
              <a:rPr b="0" i="0" lang="en-US">
                <a:latin typeface="Inter"/>
                <a:ea typeface="Inter"/>
                <a:cs typeface="Inter"/>
                <a:sym typeface="Inter"/>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839788" y="365125"/>
            <a:ext cx="10515600" cy="54253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000000"/>
              </a:buClr>
              <a:buSzPct val="100000"/>
              <a:buFont typeface="Inter"/>
              <a:buNone/>
            </a:pPr>
            <a:r>
              <a:rPr b="1" i="0" lang="en-US" u="sng">
                <a:solidFill>
                  <a:srgbClr val="000000"/>
                </a:solidFill>
                <a:latin typeface="Inter"/>
                <a:ea typeface="Inter"/>
                <a:cs typeface="Inter"/>
                <a:sym typeface="Inter"/>
              </a:rPr>
              <a:t>Presence Of Outliers</a:t>
            </a:r>
            <a:br>
              <a:rPr b="0" i="0" lang="en-US">
                <a:solidFill>
                  <a:srgbClr val="000000"/>
                </a:solidFill>
                <a:latin typeface="Inter"/>
                <a:ea typeface="Inter"/>
                <a:cs typeface="Inter"/>
                <a:sym typeface="Inter"/>
              </a:rPr>
            </a:br>
            <a:endParaRPr/>
          </a:p>
        </p:txBody>
      </p:sp>
      <p:sp>
        <p:nvSpPr>
          <p:cNvPr id="225" name="Google Shape;225;p3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t/>
            </a:r>
            <a:endParaRPr/>
          </a:p>
        </p:txBody>
      </p:sp>
      <p:pic>
        <p:nvPicPr>
          <p:cNvPr id="226" name="Google Shape;226;p36"/>
          <p:cNvPicPr preferRelativeResize="0"/>
          <p:nvPr>
            <p:ph idx="2" type="body"/>
          </p:nvPr>
        </p:nvPicPr>
        <p:blipFill rotWithShape="1">
          <a:blip r:embed="rId3">
            <a:alphaModFix/>
          </a:blip>
          <a:srcRect b="0" l="0" r="0" t="0"/>
          <a:stretch/>
        </p:blipFill>
        <p:spPr>
          <a:xfrm>
            <a:off x="365760" y="907659"/>
            <a:ext cx="5825489" cy="5042684"/>
          </a:xfrm>
          <a:prstGeom prst="rect">
            <a:avLst/>
          </a:prstGeom>
          <a:noFill/>
          <a:ln>
            <a:noFill/>
          </a:ln>
        </p:spPr>
      </p:pic>
      <p:pic>
        <p:nvPicPr>
          <p:cNvPr id="227" name="Google Shape;227;p36"/>
          <p:cNvPicPr preferRelativeResize="0"/>
          <p:nvPr/>
        </p:nvPicPr>
        <p:blipFill rotWithShape="1">
          <a:blip r:embed="rId4">
            <a:alphaModFix/>
          </a:blip>
          <a:srcRect b="0" l="0" r="0" t="0"/>
          <a:stretch/>
        </p:blipFill>
        <p:spPr>
          <a:xfrm>
            <a:off x="6194426" y="907658"/>
            <a:ext cx="5631814" cy="504268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1" name="Shape 231"/>
        <p:cNvGrpSpPr/>
        <p:nvPr/>
      </p:nvGrpSpPr>
      <p:grpSpPr>
        <a:xfrm>
          <a:off x="0" y="0"/>
          <a:ext cx="0" cy="0"/>
          <a:chOff x="0" y="0"/>
          <a:chExt cx="0" cy="0"/>
        </a:xfrm>
      </p:grpSpPr>
      <p:sp>
        <p:nvSpPr>
          <p:cNvPr id="232" name="Google Shape;232;p37"/>
          <p:cNvSpPr/>
          <p:nvPr/>
        </p:nvSpPr>
        <p:spPr>
          <a:xfrm rot="-5400000">
            <a:off x="800100" y="1491343"/>
            <a:ext cx="3333749" cy="3499103"/>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3" name="Google Shape;233;p37"/>
          <p:cNvSpPr txBox="1"/>
          <p:nvPr>
            <p:ph type="ctrTitle"/>
          </p:nvPr>
        </p:nvSpPr>
        <p:spPr>
          <a:xfrm>
            <a:off x="1028700" y="1967266"/>
            <a:ext cx="2628900" cy="254725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ambria"/>
              <a:buNone/>
            </a:pPr>
            <a:r>
              <a:rPr lang="en-US" sz="3600">
                <a:solidFill>
                  <a:schemeClr val="lt1"/>
                </a:solidFill>
                <a:latin typeface="Cambria"/>
                <a:ea typeface="Cambria"/>
                <a:cs typeface="Cambria"/>
                <a:sym typeface="Cambria"/>
              </a:rPr>
              <a:t>Feature Correlation Heatmap</a:t>
            </a:r>
            <a:endParaRPr/>
          </a:p>
        </p:txBody>
      </p:sp>
      <p:pic>
        <p:nvPicPr>
          <p:cNvPr id="234" name="Google Shape;234;p37"/>
          <p:cNvPicPr preferRelativeResize="0"/>
          <p:nvPr/>
        </p:nvPicPr>
        <p:blipFill rotWithShape="1">
          <a:blip r:embed="rId3">
            <a:alphaModFix/>
          </a:blip>
          <a:srcRect b="0" l="0" r="0" t="3020"/>
          <a:stretch/>
        </p:blipFill>
        <p:spPr>
          <a:xfrm>
            <a:off x="4867580" y="643466"/>
            <a:ext cx="6600172" cy="5568739"/>
          </a:xfrm>
          <a:prstGeom prst="rect">
            <a:avLst/>
          </a:prstGeom>
          <a:noFill/>
          <a:ln>
            <a:noFill/>
          </a:ln>
        </p:spPr>
      </p:pic>
      <p:sp>
        <p:nvSpPr>
          <p:cNvPr id="235" name="Google Shape;235;p37"/>
          <p:cNvSpPr txBox="1"/>
          <p:nvPr/>
        </p:nvSpPr>
        <p:spPr>
          <a:xfrm>
            <a:off x="2616591" y="0"/>
            <a:ext cx="6091311"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Calibri"/>
              <a:buNone/>
            </a:pPr>
            <a:r>
              <a:rPr b="1" i="0" lang="en-US" sz="3600" u="sng" cap="none" strike="noStrike">
                <a:solidFill>
                  <a:srgbClr val="000000"/>
                </a:solidFill>
                <a:latin typeface="Calibri"/>
                <a:ea typeface="Calibri"/>
                <a:cs typeface="Calibri"/>
                <a:sym typeface="Calibri"/>
              </a:rPr>
              <a:t>Data Visualization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9" name="Shape 239"/>
        <p:cNvGrpSpPr/>
        <p:nvPr/>
      </p:nvGrpSpPr>
      <p:grpSpPr>
        <a:xfrm>
          <a:off x="0" y="0"/>
          <a:ext cx="0" cy="0"/>
          <a:chOff x="0" y="0"/>
          <a:chExt cx="0" cy="0"/>
        </a:xfrm>
      </p:grpSpPr>
      <p:sp>
        <p:nvSpPr>
          <p:cNvPr id="240" name="Google Shape;240;p3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1" name="Google Shape;241;p38"/>
          <p:cNvSpPr/>
          <p:nvPr/>
        </p:nvSpPr>
        <p:spPr>
          <a:xfrm flipH="1" rot="5400000">
            <a:off x="-1417539" y="1417538"/>
            <a:ext cx="6875818" cy="4040744"/>
          </a:xfrm>
          <a:prstGeom prst="rect">
            <a:avLst/>
          </a:prstGeom>
          <a:gradFill>
            <a:gsLst>
              <a:gs pos="0">
                <a:srgbClr val="000000"/>
              </a:gs>
              <a:gs pos="100000">
                <a:srgbClr val="2F5496"/>
              </a:gs>
            </a:gsLst>
            <a:lin ang="186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2" name="Google Shape;242;p38"/>
          <p:cNvSpPr/>
          <p:nvPr/>
        </p:nvSpPr>
        <p:spPr>
          <a:xfrm rot="-5400000">
            <a:off x="-158495" y="2660473"/>
            <a:ext cx="4355594" cy="4038603"/>
          </a:xfrm>
          <a:prstGeom prst="rect">
            <a:avLst/>
          </a:prstGeom>
          <a:gradFill>
            <a:gsLst>
              <a:gs pos="0">
                <a:srgbClr val="4472C4">
                  <a:alpha val="49803"/>
                </a:srgbClr>
              </a:gs>
              <a:gs pos="100000">
                <a:srgbClr val="1F3864">
                  <a:alpha val="0"/>
                </a:srgbClr>
              </a:gs>
            </a:gsLst>
            <a:lin ang="11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3" name="Google Shape;243;p38"/>
          <p:cNvSpPr/>
          <p:nvPr/>
        </p:nvSpPr>
        <p:spPr>
          <a:xfrm flipH="1" rot="-5400000">
            <a:off x="-1180882" y="1638085"/>
            <a:ext cx="6857572" cy="3581401"/>
          </a:xfrm>
          <a:prstGeom prst="rect">
            <a:avLst/>
          </a:prstGeom>
          <a:gradFill>
            <a:gsLst>
              <a:gs pos="0">
                <a:srgbClr val="000000">
                  <a:alpha val="58823"/>
                </a:srgbClr>
              </a:gs>
              <a:gs pos="69000">
                <a:srgbClr val="4472C4">
                  <a:alpha val="0"/>
                </a:srgbClr>
              </a:gs>
              <a:gs pos="100000">
                <a:srgbClr val="4472C4">
                  <a:alpha val="0"/>
                </a:srgbClr>
              </a:gs>
            </a:gsLst>
            <a:lin ang="13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4" name="Google Shape;244;p38"/>
          <p:cNvSpPr/>
          <p:nvPr/>
        </p:nvSpPr>
        <p:spPr>
          <a:xfrm rot="6097846">
            <a:off x="-747355" y="1201312"/>
            <a:ext cx="4808302" cy="4088666"/>
          </a:xfrm>
          <a:custGeom>
            <a:rect b="b" l="l" r="r" t="t"/>
            <a:pathLst>
              <a:path extrusionOk="0" h="4088666" w="4808302">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rgbClr val="8DA9DB">
                  <a:alpha val="0"/>
                </a:srgbClr>
              </a:gs>
              <a:gs pos="39000">
                <a:srgbClr val="8DA9DB">
                  <a:alpha val="0"/>
                </a:srgbClr>
              </a:gs>
              <a:gs pos="100000">
                <a:srgbClr val="2F5496">
                  <a:alpha val="25882"/>
                </a:srgbClr>
              </a:gs>
            </a:gsLst>
            <a:lin ang="186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5" name="Google Shape;245;p38"/>
          <p:cNvSpPr txBox="1"/>
          <p:nvPr/>
        </p:nvSpPr>
        <p:spPr>
          <a:xfrm>
            <a:off x="578888" y="2699581"/>
            <a:ext cx="2880828" cy="307190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600"/>
              </a:spcAft>
              <a:buClr>
                <a:schemeClr val="dk1"/>
              </a:buClr>
              <a:buSzPts val="4400"/>
              <a:buFont typeface="Calibri"/>
              <a:buNone/>
            </a:pPr>
            <a:r>
              <a:rPr b="0" i="0" lang="en-US" sz="4000" u="none" cap="none" strike="noStrike">
                <a:solidFill>
                  <a:srgbClr val="FFFFFF"/>
                </a:solidFill>
                <a:latin typeface="Arial"/>
                <a:ea typeface="Arial"/>
                <a:cs typeface="Arial"/>
                <a:sym typeface="Arial"/>
              </a:rPr>
              <a:t>Strength vs (Cement, Age, Water)</a:t>
            </a:r>
            <a:endParaRPr/>
          </a:p>
        </p:txBody>
      </p:sp>
      <p:pic>
        <p:nvPicPr>
          <p:cNvPr id="246" name="Google Shape;246;p38"/>
          <p:cNvPicPr preferRelativeResize="0"/>
          <p:nvPr>
            <p:ph idx="2" type="body"/>
          </p:nvPr>
        </p:nvPicPr>
        <p:blipFill rotWithShape="1">
          <a:blip r:embed="rId3">
            <a:alphaModFix/>
          </a:blip>
          <a:srcRect b="0" l="0" r="0" t="0"/>
          <a:stretch/>
        </p:blipFill>
        <p:spPr>
          <a:xfrm>
            <a:off x="4038604" y="179626"/>
            <a:ext cx="8146775" cy="619966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0" name="Shape 250"/>
        <p:cNvGrpSpPr/>
        <p:nvPr/>
      </p:nvGrpSpPr>
      <p:grpSpPr>
        <a:xfrm>
          <a:off x="0" y="0"/>
          <a:ext cx="0" cy="0"/>
          <a:chOff x="0" y="0"/>
          <a:chExt cx="0" cy="0"/>
        </a:xfrm>
      </p:grpSpPr>
      <p:sp>
        <p:nvSpPr>
          <p:cNvPr id="251" name="Google Shape;251;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2" name="Google Shape;252;p4"/>
          <p:cNvSpPr/>
          <p:nvPr/>
        </p:nvSpPr>
        <p:spPr>
          <a:xfrm flipH="1" rot="5400000">
            <a:off x="-1417539" y="1417538"/>
            <a:ext cx="6875818" cy="4040744"/>
          </a:xfrm>
          <a:prstGeom prst="rect">
            <a:avLst/>
          </a:prstGeom>
          <a:gradFill>
            <a:gsLst>
              <a:gs pos="0">
                <a:srgbClr val="000000"/>
              </a:gs>
              <a:gs pos="100000">
                <a:srgbClr val="2F5496"/>
              </a:gs>
            </a:gsLst>
            <a:lin ang="186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3" name="Google Shape;253;p4"/>
          <p:cNvSpPr/>
          <p:nvPr/>
        </p:nvSpPr>
        <p:spPr>
          <a:xfrm rot="-5400000">
            <a:off x="-158495" y="2660473"/>
            <a:ext cx="4355594" cy="4038603"/>
          </a:xfrm>
          <a:prstGeom prst="rect">
            <a:avLst/>
          </a:prstGeom>
          <a:gradFill>
            <a:gsLst>
              <a:gs pos="0">
                <a:srgbClr val="4472C4">
                  <a:alpha val="49803"/>
                </a:srgbClr>
              </a:gs>
              <a:gs pos="100000">
                <a:srgbClr val="1F3864">
                  <a:alpha val="0"/>
                </a:srgbClr>
              </a:gs>
            </a:gsLst>
            <a:lin ang="11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4" name="Google Shape;254;p4"/>
          <p:cNvSpPr/>
          <p:nvPr/>
        </p:nvSpPr>
        <p:spPr>
          <a:xfrm flipH="1" rot="-5400000">
            <a:off x="-1180882" y="1638085"/>
            <a:ext cx="6857572" cy="3581401"/>
          </a:xfrm>
          <a:prstGeom prst="rect">
            <a:avLst/>
          </a:prstGeom>
          <a:gradFill>
            <a:gsLst>
              <a:gs pos="0">
                <a:srgbClr val="000000">
                  <a:alpha val="58823"/>
                </a:srgbClr>
              </a:gs>
              <a:gs pos="69000">
                <a:srgbClr val="4472C4">
                  <a:alpha val="0"/>
                </a:srgbClr>
              </a:gs>
              <a:gs pos="100000">
                <a:srgbClr val="4472C4">
                  <a:alpha val="0"/>
                </a:srgbClr>
              </a:gs>
            </a:gsLst>
            <a:lin ang="13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5" name="Google Shape;255;p4"/>
          <p:cNvSpPr/>
          <p:nvPr/>
        </p:nvSpPr>
        <p:spPr>
          <a:xfrm rot="6097846">
            <a:off x="-747355" y="1201312"/>
            <a:ext cx="4808302" cy="4088666"/>
          </a:xfrm>
          <a:custGeom>
            <a:rect b="b" l="l" r="r" t="t"/>
            <a:pathLst>
              <a:path extrusionOk="0" h="4088666" w="4808302">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rgbClr val="8DA9DB">
                  <a:alpha val="0"/>
                </a:srgbClr>
              </a:gs>
              <a:gs pos="39000">
                <a:srgbClr val="8DA9DB">
                  <a:alpha val="0"/>
                </a:srgbClr>
              </a:gs>
              <a:gs pos="100000">
                <a:srgbClr val="2F5496">
                  <a:alpha val="25882"/>
                </a:srgbClr>
              </a:gs>
            </a:gsLst>
            <a:lin ang="186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6" name="Google Shape;256;p4"/>
          <p:cNvSpPr txBox="1"/>
          <p:nvPr/>
        </p:nvSpPr>
        <p:spPr>
          <a:xfrm>
            <a:off x="578888" y="2699581"/>
            <a:ext cx="2880828" cy="3071906"/>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90000"/>
              </a:lnSpc>
              <a:spcBef>
                <a:spcPts val="0"/>
              </a:spcBef>
              <a:spcAft>
                <a:spcPts val="600"/>
              </a:spcAft>
              <a:buClr>
                <a:schemeClr val="dk1"/>
              </a:buClr>
              <a:buSzPct val="118918"/>
              <a:buFont typeface="Calibri"/>
              <a:buNone/>
            </a:pPr>
            <a:r>
              <a:rPr b="0" i="0" lang="en-US" sz="4000" u="none" cap="none" strike="noStrike">
                <a:solidFill>
                  <a:schemeClr val="lt1"/>
                </a:solidFill>
                <a:latin typeface="Arial"/>
                <a:ea typeface="Arial"/>
                <a:cs typeface="Arial"/>
                <a:sym typeface="Arial"/>
              </a:rPr>
              <a:t>Strength vs (Fine aggregate, Super Plasticizer, FlyAsh)</a:t>
            </a:r>
            <a:endParaRPr/>
          </a:p>
        </p:txBody>
      </p:sp>
      <p:pic>
        <p:nvPicPr>
          <p:cNvPr id="257" name="Google Shape;257;p4"/>
          <p:cNvPicPr preferRelativeResize="0"/>
          <p:nvPr/>
        </p:nvPicPr>
        <p:blipFill rotWithShape="1">
          <a:blip r:embed="rId3">
            <a:alphaModFix/>
          </a:blip>
          <a:srcRect b="0" l="0" r="0" t="0"/>
          <a:stretch/>
        </p:blipFill>
        <p:spPr>
          <a:xfrm>
            <a:off x="4265525" y="90052"/>
            <a:ext cx="7853520" cy="667789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1" name="Shape 261"/>
        <p:cNvGrpSpPr/>
        <p:nvPr/>
      </p:nvGrpSpPr>
      <p:grpSpPr>
        <a:xfrm>
          <a:off x="0" y="0"/>
          <a:ext cx="0" cy="0"/>
          <a:chOff x="0" y="0"/>
          <a:chExt cx="0" cy="0"/>
        </a:xfrm>
      </p:grpSpPr>
      <p:sp>
        <p:nvSpPr>
          <p:cNvPr id="262" name="Google Shape;262;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3" name="Google Shape;263;p5"/>
          <p:cNvSpPr/>
          <p:nvPr/>
        </p:nvSpPr>
        <p:spPr>
          <a:xfrm flipH="1" rot="5400000">
            <a:off x="-1417539" y="1417538"/>
            <a:ext cx="6875818" cy="4040744"/>
          </a:xfrm>
          <a:prstGeom prst="rect">
            <a:avLst/>
          </a:prstGeom>
          <a:gradFill>
            <a:gsLst>
              <a:gs pos="0">
                <a:srgbClr val="000000"/>
              </a:gs>
              <a:gs pos="100000">
                <a:srgbClr val="2F5496"/>
              </a:gs>
            </a:gsLst>
            <a:lin ang="186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4" name="Google Shape;264;p5"/>
          <p:cNvSpPr/>
          <p:nvPr/>
        </p:nvSpPr>
        <p:spPr>
          <a:xfrm rot="-5400000">
            <a:off x="-158495" y="2660473"/>
            <a:ext cx="4355594" cy="4038603"/>
          </a:xfrm>
          <a:prstGeom prst="rect">
            <a:avLst/>
          </a:prstGeom>
          <a:gradFill>
            <a:gsLst>
              <a:gs pos="0">
                <a:srgbClr val="4472C4">
                  <a:alpha val="49803"/>
                </a:srgbClr>
              </a:gs>
              <a:gs pos="100000">
                <a:srgbClr val="1F3864">
                  <a:alpha val="0"/>
                </a:srgbClr>
              </a:gs>
            </a:gsLst>
            <a:lin ang="11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5" name="Google Shape;265;p5"/>
          <p:cNvSpPr/>
          <p:nvPr/>
        </p:nvSpPr>
        <p:spPr>
          <a:xfrm flipH="1" rot="-5400000">
            <a:off x="-1180882" y="1638085"/>
            <a:ext cx="6857572" cy="3581401"/>
          </a:xfrm>
          <a:prstGeom prst="rect">
            <a:avLst/>
          </a:prstGeom>
          <a:gradFill>
            <a:gsLst>
              <a:gs pos="0">
                <a:srgbClr val="000000">
                  <a:alpha val="58823"/>
                </a:srgbClr>
              </a:gs>
              <a:gs pos="69000">
                <a:srgbClr val="4472C4">
                  <a:alpha val="0"/>
                </a:srgbClr>
              </a:gs>
              <a:gs pos="100000">
                <a:srgbClr val="4472C4">
                  <a:alpha val="0"/>
                </a:srgbClr>
              </a:gs>
            </a:gsLst>
            <a:lin ang="13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6" name="Google Shape;266;p5"/>
          <p:cNvSpPr/>
          <p:nvPr/>
        </p:nvSpPr>
        <p:spPr>
          <a:xfrm rot="6097846">
            <a:off x="-747355" y="1201312"/>
            <a:ext cx="4808302" cy="4088666"/>
          </a:xfrm>
          <a:custGeom>
            <a:rect b="b" l="l" r="r" t="t"/>
            <a:pathLst>
              <a:path extrusionOk="0" h="4088666" w="4808302">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rgbClr val="8DA9DB">
                  <a:alpha val="0"/>
                </a:srgbClr>
              </a:gs>
              <a:gs pos="39000">
                <a:srgbClr val="8DA9DB">
                  <a:alpha val="0"/>
                </a:srgbClr>
              </a:gs>
              <a:gs pos="100000">
                <a:srgbClr val="2F5496">
                  <a:alpha val="25882"/>
                </a:srgbClr>
              </a:gs>
            </a:gsLst>
            <a:lin ang="186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7" name="Google Shape;267;p5"/>
          <p:cNvSpPr txBox="1"/>
          <p:nvPr>
            <p:ph type="title"/>
          </p:nvPr>
        </p:nvSpPr>
        <p:spPr>
          <a:xfrm>
            <a:off x="660041" y="2767106"/>
            <a:ext cx="2880828" cy="307190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rPr lang="en-US" sz="4000">
                <a:solidFill>
                  <a:srgbClr val="FFFFFF"/>
                </a:solidFill>
                <a:latin typeface="Arial"/>
                <a:ea typeface="Arial"/>
                <a:cs typeface="Arial"/>
                <a:sym typeface="Arial"/>
              </a:rPr>
              <a:t>Feature Importance</a:t>
            </a:r>
            <a:endParaRPr/>
          </a:p>
        </p:txBody>
      </p:sp>
      <p:pic>
        <p:nvPicPr>
          <p:cNvPr id="268" name="Google Shape;268;p5"/>
          <p:cNvPicPr preferRelativeResize="0"/>
          <p:nvPr/>
        </p:nvPicPr>
        <p:blipFill rotWithShape="1">
          <a:blip r:embed="rId3">
            <a:alphaModFix/>
          </a:blip>
          <a:srcRect b="0" l="0" r="0" t="0"/>
          <a:stretch/>
        </p:blipFill>
        <p:spPr>
          <a:xfrm>
            <a:off x="4502427" y="722671"/>
            <a:ext cx="7576501" cy="541265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g1f38d9d143f_0_0"/>
          <p:cNvPicPr preferRelativeResize="0"/>
          <p:nvPr/>
        </p:nvPicPr>
        <p:blipFill>
          <a:blip r:embed="rId3">
            <a:alphaModFix/>
          </a:blip>
          <a:stretch>
            <a:fillRect/>
          </a:stretch>
        </p:blipFill>
        <p:spPr>
          <a:xfrm>
            <a:off x="214825" y="190825"/>
            <a:ext cx="11485099" cy="6145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0"/>
          <p:cNvSpPr txBox="1"/>
          <p:nvPr>
            <p:ph type="title"/>
          </p:nvPr>
        </p:nvSpPr>
        <p:spPr>
          <a:xfrm>
            <a:off x="839800" y="365125"/>
            <a:ext cx="10515600" cy="890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212121"/>
              </a:buClr>
              <a:buSzPct val="100000"/>
              <a:buFont typeface="Roboto"/>
              <a:buNone/>
            </a:pPr>
            <a:r>
              <a:rPr b="1" i="0" lang="en-US" u="sng">
                <a:solidFill>
                  <a:srgbClr val="212121"/>
                </a:solidFill>
                <a:latin typeface="Roboto"/>
                <a:ea typeface="Roboto"/>
                <a:cs typeface="Roboto"/>
                <a:sym typeface="Roboto"/>
              </a:rPr>
              <a:t>Model Building</a:t>
            </a:r>
            <a:br>
              <a:rPr b="0" i="0" lang="en-US">
                <a:solidFill>
                  <a:srgbClr val="212121"/>
                </a:solidFill>
                <a:latin typeface="Roboto"/>
                <a:ea typeface="Roboto"/>
                <a:cs typeface="Roboto"/>
                <a:sym typeface="Roboto"/>
              </a:rPr>
            </a:br>
            <a:endParaRPr/>
          </a:p>
        </p:txBody>
      </p:sp>
      <p:sp>
        <p:nvSpPr>
          <p:cNvPr id="280" name="Google Shape;280;p4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t/>
            </a:r>
            <a:endParaRPr/>
          </a:p>
        </p:txBody>
      </p:sp>
      <p:graphicFrame>
        <p:nvGraphicFramePr>
          <p:cNvPr id="281" name="Google Shape;281;p40"/>
          <p:cNvGraphicFramePr/>
          <p:nvPr/>
        </p:nvGraphicFramePr>
        <p:xfrm>
          <a:off x="813529" y="1255763"/>
          <a:ext cx="3000000" cy="3000000"/>
        </p:xfrm>
        <a:graphic>
          <a:graphicData uri="http://schemas.openxmlformats.org/drawingml/2006/table">
            <a:tbl>
              <a:tblPr bandRow="1" firstRow="1">
                <a:noFill/>
                <a:tableStyleId>{FDDC3CF7-949D-4D93-A7A3-E1A4892F6680}</a:tableStyleId>
              </a:tblPr>
              <a:tblGrid>
                <a:gridCol w="3167450"/>
                <a:gridCol w="1837025"/>
                <a:gridCol w="1837025"/>
                <a:gridCol w="1837025"/>
                <a:gridCol w="1837025"/>
              </a:tblGrid>
              <a:tr h="441750">
                <a:tc>
                  <a:txBody>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Model</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RMSE </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MSE </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MAE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R2</a:t>
                      </a:r>
                      <a:endParaRPr sz="1400" u="none" cap="none" strike="noStrike"/>
                    </a:p>
                  </a:txBody>
                  <a:tcPr marT="45725" marB="45725" marR="91450" marL="91450"/>
                </a:tc>
              </a:tr>
              <a:tr h="441750">
                <a:tc>
                  <a:txBody>
                    <a:bodyPr/>
                    <a:lstStyle/>
                    <a:p>
                      <a:pPr indent="0" lvl="0" marL="0" marR="0" rtl="0" algn="r">
                        <a:lnSpc>
                          <a:spcPct val="100000"/>
                        </a:lnSpc>
                        <a:spcBef>
                          <a:spcPts val="0"/>
                        </a:spcBef>
                        <a:spcAft>
                          <a:spcPts val="0"/>
                        </a:spcAft>
                        <a:buNone/>
                      </a:pPr>
                      <a:r>
                        <a:rPr b="0" lang="en-US" sz="1400" u="none" cap="none" strike="noStrike"/>
                        <a:t>Random Forest </a:t>
                      </a:r>
                      <a:r>
                        <a:rPr lang="en-US" sz="1400" u="none" cap="none" strike="noStrike"/>
                        <a:t>Regressor</a:t>
                      </a:r>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400" u="none" cap="none" strike="noStrike"/>
                        <a:t>4.54</a:t>
                      </a:r>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400" u="none" cap="none" strike="noStrike"/>
                        <a:t>20.61</a:t>
                      </a:r>
                      <a:endParaRPr b="1"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1" lang="en-US" sz="1400" u="none" cap="none" strike="noStrike"/>
                        <a:t>3.09</a:t>
                      </a:r>
                      <a:endParaRPr b="1"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1" lang="en-US" sz="1400" u="none" cap="none" strike="noStrike"/>
                        <a:t>0.92</a:t>
                      </a:r>
                      <a:endParaRPr b="1" sz="1400" u="none" cap="none" strike="noStrike"/>
                    </a:p>
                  </a:txBody>
                  <a:tcPr marT="45725" marB="45725" marR="91450" marL="91450"/>
                </a:tc>
              </a:tr>
              <a:tr h="441750">
                <a:tc>
                  <a:txBody>
                    <a:bodyPr/>
                    <a:lstStyle/>
                    <a:p>
                      <a:pPr indent="0" lvl="0" marL="0" marR="0" rtl="0" algn="r">
                        <a:lnSpc>
                          <a:spcPct val="100000"/>
                        </a:lnSpc>
                        <a:spcBef>
                          <a:spcPts val="0"/>
                        </a:spcBef>
                        <a:spcAft>
                          <a:spcPts val="0"/>
                        </a:spcAft>
                        <a:buNone/>
                      </a:pPr>
                      <a:r>
                        <a:rPr lang="en-US" sz="1400" u="none" cap="none" strike="noStrike"/>
                        <a:t>Decision Tree Regressor</a:t>
                      </a:r>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400" u="none" cap="none" strike="noStrike"/>
                        <a:t>5.89</a:t>
                      </a:r>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400" u="none" cap="none" strike="noStrike"/>
                        <a:t>34.71</a:t>
                      </a:r>
                      <a:endParaRPr b="1"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1" lang="en-US" sz="1400" u="none" cap="none" strike="noStrike"/>
                        <a:t>3.85</a:t>
                      </a:r>
                      <a:endParaRPr b="1"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1" lang="en-US" sz="1400" u="none" cap="none" strike="noStrike"/>
                        <a:t>0.86</a:t>
                      </a:r>
                      <a:endParaRPr b="1" sz="1400" u="none" cap="none" strike="noStrike"/>
                    </a:p>
                  </a:txBody>
                  <a:tcPr marT="45725" marB="45725" marR="91450" marL="91450"/>
                </a:tc>
              </a:tr>
              <a:tr h="441750">
                <a:tc>
                  <a:txBody>
                    <a:bodyPr/>
                    <a:lstStyle/>
                    <a:p>
                      <a:pPr indent="0" lvl="0" marL="0" marR="0" rtl="0" algn="r">
                        <a:lnSpc>
                          <a:spcPct val="100000"/>
                        </a:lnSpc>
                        <a:spcBef>
                          <a:spcPts val="0"/>
                        </a:spcBef>
                        <a:spcAft>
                          <a:spcPts val="0"/>
                        </a:spcAft>
                        <a:buNone/>
                      </a:pPr>
                      <a:r>
                        <a:rPr lang="en-US" sz="1400" u="none" cap="none" strike="noStrike"/>
                        <a:t>Linear Regression</a:t>
                      </a:r>
                      <a:endParaRPr/>
                    </a:p>
                  </a:txBody>
                  <a:tcPr marT="45725" marB="45725" marR="91450" marL="91450" anchor="ctr"/>
                </a:tc>
                <a:tc>
                  <a:txBody>
                    <a:bodyPr/>
                    <a:lstStyle/>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10.06</a:t>
                      </a:r>
                      <a:endParaRPr b="1" sz="14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b="1" i="0" lang="en-US" sz="1400" u="none" cap="none" strike="noStrike">
                          <a:solidFill>
                            <a:srgbClr val="212121"/>
                          </a:solidFill>
                          <a:latin typeface="Arial"/>
                          <a:ea typeface="Arial"/>
                          <a:cs typeface="Arial"/>
                          <a:sym typeface="Arial"/>
                        </a:rPr>
                        <a:t>101.11</a:t>
                      </a:r>
                      <a:endParaRPr b="1" sz="1400" u="none" cap="none" strike="noStrike">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None/>
                      </a:pPr>
                      <a:r>
                        <a:rPr b="1" i="0" lang="en-US" sz="1400" u="none" cap="none" strike="noStrike">
                          <a:solidFill>
                            <a:srgbClr val="212121"/>
                          </a:solidFill>
                          <a:latin typeface="Arial"/>
                          <a:ea typeface="Arial"/>
                          <a:cs typeface="Arial"/>
                          <a:sym typeface="Arial"/>
                        </a:rPr>
                        <a:t>8.18</a:t>
                      </a:r>
                      <a:endParaRPr b="1" sz="1400" u="none" cap="none" strike="noStrike">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None/>
                      </a:pPr>
                      <a:r>
                        <a:rPr b="1" i="0" lang="en-US" sz="1400" u="none" cap="none" strike="noStrike">
                          <a:solidFill>
                            <a:srgbClr val="212121"/>
                          </a:solidFill>
                          <a:latin typeface="Arial"/>
                          <a:ea typeface="Arial"/>
                          <a:cs typeface="Arial"/>
                          <a:sym typeface="Arial"/>
                        </a:rPr>
                        <a:t>0.59</a:t>
                      </a:r>
                      <a:endParaRPr b="1" sz="1400" u="none" cap="none" strike="noStrike">
                        <a:latin typeface="Arial"/>
                        <a:ea typeface="Arial"/>
                        <a:cs typeface="Arial"/>
                        <a:sym typeface="Arial"/>
                      </a:endParaRPr>
                    </a:p>
                  </a:txBody>
                  <a:tcPr marT="45725" marB="45725" marR="91450" marL="91450"/>
                </a:tc>
              </a:tr>
              <a:tr h="441750">
                <a:tc>
                  <a:txBody>
                    <a:bodyPr/>
                    <a:lstStyle/>
                    <a:p>
                      <a:pPr indent="0" lvl="0" marL="0" marR="0" rtl="0" algn="r">
                        <a:lnSpc>
                          <a:spcPct val="100000"/>
                        </a:lnSpc>
                        <a:spcBef>
                          <a:spcPts val="0"/>
                        </a:spcBef>
                        <a:spcAft>
                          <a:spcPts val="0"/>
                        </a:spcAft>
                        <a:buNone/>
                      </a:pPr>
                      <a:r>
                        <a:rPr lang="en-US" sz="1400" u="none" cap="none" strike="noStrike"/>
                        <a:t>Ridge Regression</a:t>
                      </a:r>
                      <a:endParaRPr/>
                    </a:p>
                  </a:txBody>
                  <a:tcPr marT="45725" marB="45725" marR="91450" marL="91450" anchor="ctr"/>
                </a:tc>
                <a:tc>
                  <a:txBody>
                    <a:bodyPr/>
                    <a:lstStyle/>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10.06</a:t>
                      </a:r>
                      <a:endParaRPr b="1" sz="14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101.21</a:t>
                      </a:r>
                      <a:endParaRPr b="1"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8.19</a:t>
                      </a:r>
                      <a:endParaRPr b="1"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 0.59</a:t>
                      </a:r>
                      <a:endParaRPr b="1" sz="1400" u="none" cap="none" strike="noStrike"/>
                    </a:p>
                  </a:txBody>
                  <a:tcPr marT="45725" marB="45725" marR="91450" marL="91450"/>
                </a:tc>
              </a:tr>
              <a:tr h="441750">
                <a:tc>
                  <a:txBody>
                    <a:bodyPr/>
                    <a:lstStyle/>
                    <a:p>
                      <a:pPr indent="0" lvl="0" marL="0" marR="0" rtl="0" algn="r">
                        <a:lnSpc>
                          <a:spcPct val="100000"/>
                        </a:lnSpc>
                        <a:spcBef>
                          <a:spcPts val="0"/>
                        </a:spcBef>
                        <a:spcAft>
                          <a:spcPts val="0"/>
                        </a:spcAft>
                        <a:buNone/>
                      </a:pPr>
                      <a:r>
                        <a:rPr lang="en-US" sz="1400" u="none" cap="none" strike="noStrike"/>
                        <a:t>Lasso Regression</a:t>
                      </a:r>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400" u="none" cap="none" strike="noStrike"/>
                        <a:t>10.81</a:t>
                      </a:r>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400" u="none" cap="none" strike="noStrike"/>
                        <a:t>116.76</a:t>
                      </a:r>
                      <a:endParaRPr b="1"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1" lang="en-US" sz="1400" u="none" cap="none" strike="noStrike"/>
                        <a:t>8.87</a:t>
                      </a:r>
                      <a:endParaRPr b="1"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1" lang="en-US" sz="1400" u="none" cap="none" strike="noStrike"/>
                        <a:t>0.52</a:t>
                      </a:r>
                      <a:endParaRPr b="1" sz="1400" u="none" cap="none" strike="noStrike"/>
                    </a:p>
                  </a:txBody>
                  <a:tcPr marT="45725" marB="45725" marR="91450" marL="91450"/>
                </a:tc>
              </a:tr>
            </a:tbl>
          </a:graphicData>
        </a:graphic>
      </p:graphicFrame>
      <p:graphicFrame>
        <p:nvGraphicFramePr>
          <p:cNvPr id="282" name="Google Shape;282;p40"/>
          <p:cNvGraphicFramePr/>
          <p:nvPr/>
        </p:nvGraphicFramePr>
        <p:xfrm>
          <a:off x="1360525" y="4080298"/>
          <a:ext cx="3000000" cy="3000000"/>
        </p:xfrm>
        <a:graphic>
          <a:graphicData uri="http://schemas.openxmlformats.org/drawingml/2006/table">
            <a:tbl>
              <a:tblPr bandRow="1" firstRow="1">
                <a:noFill/>
                <a:tableStyleId>{FDDC3CF7-949D-4D93-A7A3-E1A4892F6680}</a:tableStyleId>
              </a:tblPr>
              <a:tblGrid>
                <a:gridCol w="3868100"/>
                <a:gridCol w="5553475"/>
              </a:tblGrid>
              <a:tr h="370850">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Model</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Score</a:t>
                      </a:r>
                      <a:endParaRPr/>
                    </a:p>
                  </a:txBody>
                  <a:tcPr marT="45725" marB="45725" marR="91450" marL="91450"/>
                </a:tc>
              </a:tr>
              <a:tr h="370850">
                <a:tc>
                  <a:txBody>
                    <a:bodyPr/>
                    <a:lstStyle/>
                    <a:p>
                      <a:pPr indent="0" lvl="0" marL="0" marR="0" rtl="0" algn="ctr">
                        <a:lnSpc>
                          <a:spcPct val="100000"/>
                        </a:lnSpc>
                        <a:spcBef>
                          <a:spcPts val="0"/>
                        </a:spcBef>
                        <a:spcAft>
                          <a:spcPts val="0"/>
                        </a:spcAft>
                        <a:buNone/>
                      </a:pPr>
                      <a:r>
                        <a:rPr lang="en-US" sz="1400" u="none" cap="none" strike="noStrike"/>
                        <a:t>Random Forest Regressor</a:t>
                      </a:r>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400" u="none" cap="none" strike="noStrike"/>
                        <a:t>0.916090</a:t>
                      </a:r>
                      <a:endParaRPr/>
                    </a:p>
                  </a:txBody>
                  <a:tcPr marT="45725" marB="45725" marR="91450" marL="91450" anchor="ctr"/>
                </a:tc>
              </a:tr>
              <a:tr h="370850">
                <a:tc>
                  <a:txBody>
                    <a:bodyPr/>
                    <a:lstStyle/>
                    <a:p>
                      <a:pPr indent="0" lvl="0" marL="0" marR="0" rtl="0" algn="ctr">
                        <a:lnSpc>
                          <a:spcPct val="100000"/>
                        </a:lnSpc>
                        <a:spcBef>
                          <a:spcPts val="0"/>
                        </a:spcBef>
                        <a:spcAft>
                          <a:spcPts val="0"/>
                        </a:spcAft>
                        <a:buNone/>
                      </a:pPr>
                      <a:r>
                        <a:rPr lang="en-US" sz="1400" u="none" cap="none" strike="noStrike"/>
                        <a:t>Decision Tree Regressor</a:t>
                      </a:r>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400" u="none" cap="none" strike="noStrike"/>
                        <a:t>0.858658</a:t>
                      </a:r>
                      <a:endParaRPr/>
                    </a:p>
                  </a:txBody>
                  <a:tcPr marT="45725" marB="45725" marR="91450" marL="91450" anchor="ctr"/>
                </a:tc>
              </a:tr>
              <a:tr h="370850">
                <a:tc>
                  <a:txBody>
                    <a:bodyPr/>
                    <a:lstStyle/>
                    <a:p>
                      <a:pPr indent="0" lvl="0" marL="0" marR="0" rtl="0" algn="ctr">
                        <a:lnSpc>
                          <a:spcPct val="100000"/>
                        </a:lnSpc>
                        <a:spcBef>
                          <a:spcPts val="0"/>
                        </a:spcBef>
                        <a:spcAft>
                          <a:spcPts val="0"/>
                        </a:spcAft>
                        <a:buNone/>
                      </a:pPr>
                      <a:r>
                        <a:rPr lang="en-US" sz="1400" u="none" cap="none" strike="noStrike"/>
                        <a:t>Linear Regression</a:t>
                      </a:r>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400" u="none" cap="none" strike="noStrike"/>
                        <a:t>0.588310</a:t>
                      </a:r>
                      <a:endParaRPr/>
                    </a:p>
                  </a:txBody>
                  <a:tcPr marT="45725" marB="45725" marR="91450" marL="91450" anchor="ctr"/>
                </a:tc>
              </a:tr>
              <a:tr h="370850">
                <a:tc>
                  <a:txBody>
                    <a:bodyPr/>
                    <a:lstStyle/>
                    <a:p>
                      <a:pPr indent="0" lvl="0" marL="0" marR="0" rtl="0" algn="ctr">
                        <a:lnSpc>
                          <a:spcPct val="100000"/>
                        </a:lnSpc>
                        <a:spcBef>
                          <a:spcPts val="0"/>
                        </a:spcBef>
                        <a:spcAft>
                          <a:spcPts val="0"/>
                        </a:spcAft>
                        <a:buNone/>
                      </a:pPr>
                      <a:r>
                        <a:rPr lang="en-US" sz="1400" u="none" cap="none" strike="noStrike"/>
                        <a:t>Ridge Regression</a:t>
                      </a:r>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400" u="none" cap="none" strike="noStrike"/>
                        <a:t>0.587893</a:t>
                      </a:r>
                      <a:endParaRPr/>
                    </a:p>
                  </a:txBody>
                  <a:tcPr marT="45725" marB="45725" marR="91450" marL="91450" anchor="ctr"/>
                </a:tc>
              </a:tr>
              <a:tr h="370850">
                <a:tc>
                  <a:txBody>
                    <a:bodyPr/>
                    <a:lstStyle/>
                    <a:p>
                      <a:pPr indent="0" lvl="0" marL="0" marR="0" rtl="0" algn="ctr">
                        <a:lnSpc>
                          <a:spcPct val="100000"/>
                        </a:lnSpc>
                        <a:spcBef>
                          <a:spcPts val="0"/>
                        </a:spcBef>
                        <a:spcAft>
                          <a:spcPts val="0"/>
                        </a:spcAft>
                        <a:buNone/>
                      </a:pPr>
                      <a:r>
                        <a:rPr lang="en-US" sz="1400" u="none" cap="none" strike="noStrike"/>
                        <a:t>Lasso Regression</a:t>
                      </a:r>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400" u="none" cap="none" strike="noStrike"/>
                        <a:t>0.524606</a:t>
                      </a:r>
                      <a:endParaRPr/>
                    </a:p>
                  </a:txBody>
                  <a:tcPr marT="45725" marB="45725" marR="91450" marL="91450"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6" name="Shape 286"/>
        <p:cNvGrpSpPr/>
        <p:nvPr/>
      </p:nvGrpSpPr>
      <p:grpSpPr>
        <a:xfrm>
          <a:off x="0" y="0"/>
          <a:ext cx="0" cy="0"/>
          <a:chOff x="0" y="0"/>
          <a:chExt cx="0" cy="0"/>
        </a:xfrm>
      </p:grpSpPr>
      <p:sp>
        <p:nvSpPr>
          <p:cNvPr id="287" name="Google Shape;287;p6"/>
          <p:cNvSpPr/>
          <p:nvPr/>
        </p:nvSpPr>
        <p:spPr>
          <a:xfrm rot="-5400000">
            <a:off x="5662795" y="-3745097"/>
            <a:ext cx="1354979" cy="10750169"/>
          </a:xfrm>
          <a:prstGeom prst="downArrow">
            <a:avLst>
              <a:gd fmla="val 100000" name="adj1"/>
              <a:gd fmla="val 22582" name="adj2"/>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id="288" name="Google Shape;288;p6"/>
          <p:cNvPicPr preferRelativeResize="0"/>
          <p:nvPr/>
        </p:nvPicPr>
        <p:blipFill rotWithShape="1">
          <a:blip r:embed="rId3">
            <a:alphaModFix/>
          </a:blip>
          <a:srcRect b="0" l="0" r="0" t="0"/>
          <a:stretch/>
        </p:blipFill>
        <p:spPr>
          <a:xfrm>
            <a:off x="283620" y="3009900"/>
            <a:ext cx="4203971" cy="3516070"/>
          </a:xfrm>
          <a:prstGeom prst="rect">
            <a:avLst/>
          </a:prstGeom>
          <a:noFill/>
          <a:ln>
            <a:noFill/>
          </a:ln>
        </p:spPr>
      </p:pic>
      <p:pic>
        <p:nvPicPr>
          <p:cNvPr id="289" name="Google Shape;289;p6"/>
          <p:cNvPicPr preferRelativeResize="0"/>
          <p:nvPr/>
        </p:nvPicPr>
        <p:blipFill rotWithShape="1">
          <a:blip r:embed="rId4">
            <a:alphaModFix/>
          </a:blip>
          <a:srcRect b="0" l="0" r="0" t="0"/>
          <a:stretch/>
        </p:blipFill>
        <p:spPr>
          <a:xfrm>
            <a:off x="4723200" y="3009900"/>
            <a:ext cx="7325851" cy="3292426"/>
          </a:xfrm>
          <a:prstGeom prst="rect">
            <a:avLst/>
          </a:prstGeom>
          <a:noFill/>
          <a:ln>
            <a:noFill/>
          </a:ln>
        </p:spPr>
      </p:pic>
      <p:sp>
        <p:nvSpPr>
          <p:cNvPr id="290" name="Google Shape;290;p6"/>
          <p:cNvSpPr txBox="1"/>
          <p:nvPr>
            <p:ph type="title"/>
          </p:nvPr>
        </p:nvSpPr>
        <p:spPr>
          <a:xfrm>
            <a:off x="1286932" y="1204109"/>
            <a:ext cx="10023398" cy="85789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4000">
                <a:solidFill>
                  <a:srgbClr val="FFFFFF"/>
                </a:solidFill>
                <a:latin typeface="Arial"/>
                <a:ea typeface="Arial"/>
                <a:cs typeface="Arial"/>
                <a:sym typeface="Arial"/>
              </a:rPr>
              <a:t>Random Forest Regressor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4" name="Shape 294"/>
        <p:cNvGrpSpPr/>
        <p:nvPr/>
      </p:nvGrpSpPr>
      <p:grpSpPr>
        <a:xfrm>
          <a:off x="0" y="0"/>
          <a:ext cx="0" cy="0"/>
          <a:chOff x="0" y="0"/>
          <a:chExt cx="0" cy="0"/>
        </a:xfrm>
      </p:grpSpPr>
      <p:sp>
        <p:nvSpPr>
          <p:cNvPr id="295" name="Google Shape;295;p45"/>
          <p:cNvSpPr/>
          <p:nvPr/>
        </p:nvSpPr>
        <p:spPr>
          <a:xfrm>
            <a:off x="-1" y="0"/>
            <a:ext cx="5093209"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6" name="Google Shape;296;p45"/>
          <p:cNvSpPr txBox="1"/>
          <p:nvPr>
            <p:ph type="title"/>
          </p:nvPr>
        </p:nvSpPr>
        <p:spPr>
          <a:xfrm>
            <a:off x="524741" y="620392"/>
            <a:ext cx="3808268" cy="55046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Cambria"/>
              <a:buNone/>
            </a:pPr>
            <a:r>
              <a:rPr lang="en-US" sz="4800">
                <a:solidFill>
                  <a:schemeClr val="lt1"/>
                </a:solidFill>
                <a:latin typeface="Cambria"/>
                <a:ea typeface="Cambria"/>
                <a:cs typeface="Cambria"/>
                <a:sym typeface="Cambria"/>
              </a:rPr>
              <a:t>CHALLENGES   FACED</a:t>
            </a:r>
            <a:endParaRPr sz="4800">
              <a:solidFill>
                <a:schemeClr val="lt1"/>
              </a:solidFill>
              <a:latin typeface="Cambria"/>
              <a:ea typeface="Cambria"/>
              <a:cs typeface="Cambria"/>
              <a:sym typeface="Cambria"/>
            </a:endParaRPr>
          </a:p>
        </p:txBody>
      </p:sp>
      <p:grpSp>
        <p:nvGrpSpPr>
          <p:cNvPr id="297" name="Google Shape;297;p45"/>
          <p:cNvGrpSpPr/>
          <p:nvPr/>
        </p:nvGrpSpPr>
        <p:grpSpPr>
          <a:xfrm>
            <a:off x="5468389" y="794506"/>
            <a:ext cx="6263640" cy="5156459"/>
            <a:chOff x="0" y="174114"/>
            <a:chExt cx="6263640" cy="5156459"/>
          </a:xfrm>
        </p:grpSpPr>
        <p:sp>
          <p:nvSpPr>
            <p:cNvPr id="298" name="Google Shape;298;p45"/>
            <p:cNvSpPr/>
            <p:nvPr/>
          </p:nvSpPr>
          <p:spPr>
            <a:xfrm>
              <a:off x="0" y="174114"/>
              <a:ext cx="6263640" cy="989820"/>
            </a:xfrm>
            <a:prstGeom prst="roundRect">
              <a:avLst>
                <a:gd fmla="val 16667"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45"/>
            <p:cNvSpPr txBox="1"/>
            <p:nvPr/>
          </p:nvSpPr>
          <p:spPr>
            <a:xfrm>
              <a:off x="48319" y="222433"/>
              <a:ext cx="6167002" cy="893182"/>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Calibri"/>
                <a:buNone/>
              </a:pPr>
              <a:r>
                <a:rPr b="1" i="0" lang="en-US" sz="1800" u="none" cap="none" strike="noStrike">
                  <a:solidFill>
                    <a:schemeClr val="lt1"/>
                  </a:solidFill>
                  <a:latin typeface="Calibri"/>
                  <a:ea typeface="Calibri"/>
                  <a:cs typeface="Calibri"/>
                  <a:sym typeface="Calibri"/>
                </a:rPr>
                <a:t>All the concepts that we have used to complete the projects are new for our team for eg:- Performing Chi-square analysis to check whether there is a relationship between age and csMPa</a:t>
              </a:r>
              <a:endParaRPr b="0" i="0" sz="1800" u="none" cap="none" strike="noStrike">
                <a:solidFill>
                  <a:schemeClr val="lt1"/>
                </a:solidFill>
                <a:latin typeface="Calibri"/>
                <a:ea typeface="Calibri"/>
                <a:cs typeface="Calibri"/>
                <a:sym typeface="Calibri"/>
              </a:endParaRPr>
            </a:p>
          </p:txBody>
        </p:sp>
        <p:sp>
          <p:nvSpPr>
            <p:cNvPr id="300" name="Google Shape;300;p45"/>
            <p:cNvSpPr/>
            <p:nvPr/>
          </p:nvSpPr>
          <p:spPr>
            <a:xfrm>
              <a:off x="0" y="1215774"/>
              <a:ext cx="6263640" cy="989820"/>
            </a:xfrm>
            <a:prstGeom prst="roundRect">
              <a:avLst>
                <a:gd fmla="val 16667" name="adj"/>
              </a:avLst>
            </a:prstGeom>
            <a:solidFill>
              <a:srgbClr val="D7785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45"/>
            <p:cNvSpPr txBox="1"/>
            <p:nvPr/>
          </p:nvSpPr>
          <p:spPr>
            <a:xfrm>
              <a:off x="48319" y="1264093"/>
              <a:ext cx="6167002" cy="893182"/>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Calibri"/>
                <a:buNone/>
              </a:pPr>
              <a:r>
                <a:rPr b="1" i="0" lang="en-US" sz="1800" u="none" cap="none" strike="noStrike">
                  <a:solidFill>
                    <a:schemeClr val="lt1"/>
                  </a:solidFill>
                  <a:latin typeface="Calibri"/>
                  <a:ea typeface="Calibri"/>
                  <a:cs typeface="Calibri"/>
                  <a:sym typeface="Calibri"/>
                </a:rPr>
                <a:t>And tune the hyperparameter of the best model</a:t>
              </a:r>
              <a:endParaRPr/>
            </a:p>
            <a:p>
              <a:pPr indent="0" lvl="0" marL="0" marR="0" rtl="0" algn="l">
                <a:lnSpc>
                  <a:spcPct val="90000"/>
                </a:lnSpc>
                <a:spcBef>
                  <a:spcPts val="0"/>
                </a:spcBef>
                <a:spcAft>
                  <a:spcPts val="0"/>
                </a:spcAft>
                <a:buClr>
                  <a:schemeClr val="lt1"/>
                </a:buClr>
                <a:buSzPts val="1800"/>
                <a:buFont typeface="Calibri"/>
                <a:buNone/>
              </a:pPr>
              <a:r>
                <a:rPr b="1" i="0" lang="en-US" sz="1800" u="none" cap="none" strike="noStrike">
                  <a:solidFill>
                    <a:schemeClr val="lt1"/>
                  </a:solidFill>
                  <a:latin typeface="Calibri"/>
                  <a:ea typeface="Calibri"/>
                  <a:cs typeface="Calibri"/>
                  <a:sym typeface="Calibri"/>
                </a:rPr>
                <a:t>(Hyper-tuning Random Forest Regressor)</a:t>
              </a:r>
              <a:endParaRPr b="0" i="0" sz="1800" u="none" cap="none" strike="noStrike">
                <a:solidFill>
                  <a:schemeClr val="lt1"/>
                </a:solidFill>
                <a:latin typeface="Calibri"/>
                <a:ea typeface="Calibri"/>
                <a:cs typeface="Calibri"/>
                <a:sym typeface="Calibri"/>
              </a:endParaRPr>
            </a:p>
          </p:txBody>
        </p:sp>
        <p:sp>
          <p:nvSpPr>
            <p:cNvPr id="302" name="Google Shape;302;p45"/>
            <p:cNvSpPr/>
            <p:nvPr/>
          </p:nvSpPr>
          <p:spPr>
            <a:xfrm>
              <a:off x="0" y="2257433"/>
              <a:ext cx="6263640" cy="989820"/>
            </a:xfrm>
            <a:prstGeom prst="roundRect">
              <a:avLst>
                <a:gd fmla="val 16667" name="adj"/>
              </a:avLst>
            </a:prstGeom>
            <a:solidFill>
              <a:srgbClr val="C47F6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45"/>
            <p:cNvSpPr txBox="1"/>
            <p:nvPr/>
          </p:nvSpPr>
          <p:spPr>
            <a:xfrm>
              <a:off x="48319" y="2305752"/>
              <a:ext cx="6167002" cy="893182"/>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Calibri"/>
                <a:buNone/>
              </a:pPr>
              <a:r>
                <a:rPr b="1" i="0" lang="en-US" sz="1800" u="none" cap="none" strike="noStrike">
                  <a:solidFill>
                    <a:schemeClr val="lt1"/>
                  </a:solidFill>
                  <a:latin typeface="Calibri"/>
                  <a:ea typeface="Calibri"/>
                  <a:cs typeface="Calibri"/>
                  <a:sym typeface="Calibri"/>
                </a:rPr>
                <a:t>polynomial regression model</a:t>
              </a:r>
              <a:endParaRPr b="0" i="0" sz="1800" u="none" cap="none" strike="noStrike">
                <a:solidFill>
                  <a:schemeClr val="lt1"/>
                </a:solidFill>
                <a:latin typeface="Calibri"/>
                <a:ea typeface="Calibri"/>
                <a:cs typeface="Calibri"/>
                <a:sym typeface="Calibri"/>
              </a:endParaRPr>
            </a:p>
          </p:txBody>
        </p:sp>
        <p:sp>
          <p:nvSpPr>
            <p:cNvPr id="304" name="Google Shape;304;p45"/>
            <p:cNvSpPr/>
            <p:nvPr/>
          </p:nvSpPr>
          <p:spPr>
            <a:xfrm>
              <a:off x="0" y="3299093"/>
              <a:ext cx="6263640" cy="989820"/>
            </a:xfrm>
            <a:prstGeom prst="roundRect">
              <a:avLst>
                <a:gd fmla="val 16667" name="adj"/>
              </a:avLst>
            </a:prstGeom>
            <a:solidFill>
              <a:srgbClr val="B38E8A"/>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45"/>
            <p:cNvSpPr txBox="1"/>
            <p:nvPr/>
          </p:nvSpPr>
          <p:spPr>
            <a:xfrm>
              <a:off x="48319" y="3347412"/>
              <a:ext cx="6167002" cy="893182"/>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Calibri"/>
                <a:buNone/>
              </a:pPr>
              <a:r>
                <a:rPr b="1" i="0" lang="en-US" sz="1800" u="none" cap="none" strike="noStrike">
                  <a:solidFill>
                    <a:schemeClr val="lt1"/>
                  </a:solidFill>
                  <a:latin typeface="Calibri"/>
                  <a:ea typeface="Calibri"/>
                  <a:cs typeface="Calibri"/>
                  <a:sym typeface="Calibri"/>
                </a:rPr>
                <a:t>Deployment of Model</a:t>
              </a:r>
              <a:endParaRPr b="0" i="0" sz="1800" u="none" cap="none" strike="noStrike">
                <a:solidFill>
                  <a:schemeClr val="lt1"/>
                </a:solidFill>
                <a:latin typeface="Calibri"/>
                <a:ea typeface="Calibri"/>
                <a:cs typeface="Calibri"/>
                <a:sym typeface="Calibri"/>
              </a:endParaRPr>
            </a:p>
          </p:txBody>
        </p:sp>
        <p:sp>
          <p:nvSpPr>
            <p:cNvPr id="306" name="Google Shape;306;p45"/>
            <p:cNvSpPr/>
            <p:nvPr/>
          </p:nvSpPr>
          <p:spPr>
            <a:xfrm>
              <a:off x="0" y="4340753"/>
              <a:ext cx="6263640" cy="989820"/>
            </a:xfrm>
            <a:prstGeom prst="roundRect">
              <a:avLst>
                <a:gd fmla="val 16667" name="adj"/>
              </a:avLst>
            </a:prstGeom>
            <a:solidFill>
              <a:srgbClr val="A4A4A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45"/>
            <p:cNvSpPr txBox="1"/>
            <p:nvPr/>
          </p:nvSpPr>
          <p:spPr>
            <a:xfrm>
              <a:off x="48319" y="4389072"/>
              <a:ext cx="6167002" cy="893182"/>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Calibri"/>
                <a:buNone/>
              </a:pPr>
              <a:r>
                <a:rPr b="1" i="0" lang="en-US" sz="1800" u="none" cap="none" strike="noStrike">
                  <a:solidFill>
                    <a:schemeClr val="lt1"/>
                  </a:solidFill>
                  <a:latin typeface="Calibri"/>
                  <a:ea typeface="Calibri"/>
                  <a:cs typeface="Calibri"/>
                  <a:sym typeface="Calibri"/>
                </a:rPr>
                <a:t>These are some concepts that we learn in a short duration and implement in our projects all have done their best effort to complete this project.</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9" name="Google Shape;109;p2"/>
          <p:cNvSpPr txBox="1"/>
          <p:nvPr/>
        </p:nvSpPr>
        <p:spPr>
          <a:xfrm>
            <a:off x="838200" y="365125"/>
            <a:ext cx="5393361"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700"/>
              <a:buFont typeface="Arial"/>
              <a:buNone/>
            </a:pPr>
            <a:r>
              <a:rPr b="0" i="0" lang="en-US" sz="3700" u="none" cap="none" strike="noStrike">
                <a:solidFill>
                  <a:schemeClr val="dk1"/>
                </a:solidFill>
                <a:latin typeface="Calibri"/>
                <a:ea typeface="Calibri"/>
                <a:cs typeface="Calibri"/>
                <a:sym typeface="Calibri"/>
              </a:rPr>
              <a:t>TEAM MEMBERS</a:t>
            </a:r>
            <a:endParaRPr b="0" i="0" sz="3700" u="none" cap="none" strike="noStrike">
              <a:solidFill>
                <a:schemeClr val="dk1"/>
              </a:solidFill>
              <a:latin typeface="Calibri"/>
              <a:ea typeface="Calibri"/>
              <a:cs typeface="Calibri"/>
              <a:sym typeface="Calibri"/>
            </a:endParaRPr>
          </a:p>
          <a:p>
            <a:pPr indent="0" lvl="0" marL="0" marR="0" rtl="0" algn="l">
              <a:lnSpc>
                <a:spcPct val="90000"/>
              </a:lnSpc>
              <a:spcBef>
                <a:spcPts val="600"/>
              </a:spcBef>
              <a:spcAft>
                <a:spcPts val="600"/>
              </a:spcAft>
              <a:buClr>
                <a:srgbClr val="000000"/>
              </a:buClr>
              <a:buSzPts val="3700"/>
              <a:buFont typeface="Arial"/>
              <a:buNone/>
            </a:pPr>
            <a:r>
              <a:rPr b="0" i="0" lang="en-US" sz="3700" u="none" cap="none" strike="noStrike">
                <a:solidFill>
                  <a:schemeClr val="dk1"/>
                </a:solidFill>
                <a:latin typeface="Calibri"/>
                <a:ea typeface="Calibri"/>
                <a:cs typeface="Calibri"/>
                <a:sym typeface="Calibri"/>
              </a:rPr>
              <a:t>ML GROUP-16</a:t>
            </a:r>
            <a:endParaRPr b="0" i="0" sz="1400" u="none" cap="none" strike="noStrike">
              <a:solidFill>
                <a:srgbClr val="000000"/>
              </a:solidFill>
              <a:latin typeface="Arial"/>
              <a:ea typeface="Arial"/>
              <a:cs typeface="Arial"/>
              <a:sym typeface="Arial"/>
            </a:endParaRPr>
          </a:p>
        </p:txBody>
      </p:sp>
      <p:pic>
        <p:nvPicPr>
          <p:cNvPr id="110" name="Google Shape;110;p2"/>
          <p:cNvPicPr preferRelativeResize="0"/>
          <p:nvPr/>
        </p:nvPicPr>
        <p:blipFill rotWithShape="1">
          <a:blip r:embed="rId3">
            <a:alphaModFix/>
          </a:blip>
          <a:srcRect b="-2" l="6914" r="27085" t="0"/>
          <a:stretch/>
        </p:blipFill>
        <p:spPr>
          <a:xfrm>
            <a:off x="6374920" y="758514"/>
            <a:ext cx="5122238" cy="5122238"/>
          </a:xfrm>
          <a:custGeom>
            <a:rect b="b" l="l" r="r" t="t"/>
            <a:pathLst>
              <a:path extrusionOk="0" h="2663168" w="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a:noFill/>
          <a:ln>
            <a:noFill/>
          </a:ln>
        </p:spPr>
      </p:pic>
      <p:sp>
        <p:nvSpPr>
          <p:cNvPr id="111" name="Google Shape;111;p2"/>
          <p:cNvSpPr/>
          <p:nvPr/>
        </p:nvSpPr>
        <p:spPr>
          <a:xfrm flipH="1" rot="10389197">
            <a:off x="6261882" y="687822"/>
            <a:ext cx="5471147" cy="5471147"/>
          </a:xfrm>
          <a:prstGeom prst="arc">
            <a:avLst>
              <a:gd fmla="val 16200000" name="adj1"/>
              <a:gd fmla="val 20093138" name="adj2"/>
            </a:avLst>
          </a:prstGeom>
          <a:noFill/>
          <a:ln cap="rnd" cmpd="sng" w="127000">
            <a:solidFill>
              <a:schemeClr val="accent4">
                <a:alpha val="94509"/>
              </a:schemeClr>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2" name="Google Shape;112;p2"/>
          <p:cNvSpPr/>
          <p:nvPr/>
        </p:nvSpPr>
        <p:spPr>
          <a:xfrm>
            <a:off x="10248561" y="921125"/>
            <a:ext cx="791021" cy="769563"/>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113" name="Google Shape;113;p2"/>
          <p:cNvGrpSpPr/>
          <p:nvPr/>
        </p:nvGrpSpPr>
        <p:grpSpPr>
          <a:xfrm>
            <a:off x="838200" y="1825625"/>
            <a:ext cx="5393360" cy="4351337"/>
            <a:chOff x="0" y="0"/>
            <a:chExt cx="5393360" cy="4351337"/>
          </a:xfrm>
        </p:grpSpPr>
        <p:sp>
          <p:nvSpPr>
            <p:cNvPr id="114" name="Google Shape;114;p2"/>
            <p:cNvSpPr/>
            <p:nvPr/>
          </p:nvSpPr>
          <p:spPr>
            <a:xfrm>
              <a:off x="0" y="0"/>
              <a:ext cx="4314688" cy="957294"/>
            </a:xfrm>
            <a:prstGeom prst="roundRect">
              <a:avLst>
                <a:gd fmla="val 10000" name="adj"/>
              </a:avLst>
            </a:prstGeom>
            <a:gradFill>
              <a:gsLst>
                <a:gs pos="0">
                  <a:srgbClr val="F08B54"/>
                </a:gs>
                <a:gs pos="50000">
                  <a:srgbClr val="F67A26"/>
                </a:gs>
                <a:gs pos="100000">
                  <a:srgbClr val="E36A18"/>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
            <p:cNvSpPr txBox="1"/>
            <p:nvPr/>
          </p:nvSpPr>
          <p:spPr>
            <a:xfrm>
              <a:off x="28038" y="28038"/>
              <a:ext cx="3200802" cy="901218"/>
            </a:xfrm>
            <a:prstGeom prst="rect">
              <a:avLst/>
            </a:prstGeom>
            <a:noFill/>
            <a:ln>
              <a:noFill/>
            </a:ln>
          </p:spPr>
          <p:txBody>
            <a:bodyPr anchorCtr="0" anchor="ctr" bIns="95250" lIns="95250" spcFirstLastPara="1" rIns="95250" wrap="square" tIns="95250">
              <a:noAutofit/>
            </a:bodyPr>
            <a:lstStyle/>
            <a:p>
              <a:pPr indent="0" lvl="0" marL="0" marR="0" rtl="0" algn="l">
                <a:lnSpc>
                  <a:spcPct val="90000"/>
                </a:lnSpc>
                <a:spcBef>
                  <a:spcPts val="0"/>
                </a:spcBef>
                <a:spcAft>
                  <a:spcPts val="0"/>
                </a:spcAft>
                <a:buClr>
                  <a:schemeClr val="lt1"/>
                </a:buClr>
                <a:buSzPts val="2500"/>
                <a:buFont typeface="Lustria"/>
                <a:buNone/>
              </a:pPr>
              <a:r>
                <a:rPr b="1" i="0" lang="en-US" sz="2500" u="none" cap="none" strike="noStrike">
                  <a:solidFill>
                    <a:schemeClr val="lt1"/>
                  </a:solidFill>
                  <a:latin typeface="Lustria"/>
                  <a:ea typeface="Lustria"/>
                  <a:cs typeface="Lustria"/>
                  <a:sym typeface="Lustria"/>
                </a:rPr>
                <a:t>PD16_270 –  </a:t>
              </a:r>
              <a:endParaRPr b="1" i="0" sz="2500" u="none" cap="none" strike="noStrike">
                <a:solidFill>
                  <a:schemeClr val="lt1"/>
                </a:solidFill>
                <a:latin typeface="Lustria"/>
                <a:ea typeface="Lustria"/>
                <a:cs typeface="Lustria"/>
                <a:sym typeface="Lustria"/>
              </a:endParaRPr>
            </a:p>
            <a:p>
              <a:pPr indent="0" lvl="0" marL="0" marR="0" rtl="0" algn="l">
                <a:lnSpc>
                  <a:spcPct val="90000"/>
                </a:lnSpc>
                <a:spcBef>
                  <a:spcPts val="0"/>
                </a:spcBef>
                <a:spcAft>
                  <a:spcPts val="0"/>
                </a:spcAft>
                <a:buClr>
                  <a:schemeClr val="lt1"/>
                </a:buClr>
                <a:buSzPts val="2500"/>
                <a:buFont typeface="Lustria"/>
                <a:buNone/>
              </a:pPr>
              <a:r>
                <a:rPr b="1" i="0" lang="en-US" sz="2500" u="none" cap="none" strike="noStrike">
                  <a:solidFill>
                    <a:schemeClr val="lt1"/>
                  </a:solidFill>
                  <a:latin typeface="Lustria"/>
                  <a:ea typeface="Lustria"/>
                  <a:cs typeface="Lustria"/>
                  <a:sym typeface="Lustria"/>
                </a:rPr>
                <a:t>Vinod  Patil</a:t>
              </a:r>
              <a:endParaRPr b="1" i="0" sz="2500" u="none" cap="none" strike="noStrike">
                <a:solidFill>
                  <a:schemeClr val="lt1"/>
                </a:solidFill>
                <a:latin typeface="Lustria"/>
                <a:ea typeface="Lustria"/>
                <a:cs typeface="Lustria"/>
                <a:sym typeface="Lustria"/>
              </a:endParaRPr>
            </a:p>
          </p:txBody>
        </p:sp>
        <p:sp>
          <p:nvSpPr>
            <p:cNvPr id="116" name="Google Shape;116;p2"/>
            <p:cNvSpPr/>
            <p:nvPr/>
          </p:nvSpPr>
          <p:spPr>
            <a:xfrm>
              <a:off x="361355" y="1131347"/>
              <a:ext cx="4314688" cy="957294"/>
            </a:xfrm>
            <a:prstGeom prst="roundRect">
              <a:avLst>
                <a:gd fmla="val 10000" name="adj"/>
              </a:avLst>
            </a:prstGeom>
            <a:gradFill>
              <a:gsLst>
                <a:gs pos="0">
                  <a:srgbClr val="AFAFAF"/>
                </a:gs>
                <a:gs pos="50000">
                  <a:schemeClr val="accent3"/>
                </a:gs>
                <a:gs pos="100000">
                  <a:srgbClr val="919191"/>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
            <p:cNvSpPr txBox="1"/>
            <p:nvPr/>
          </p:nvSpPr>
          <p:spPr>
            <a:xfrm>
              <a:off x="389393" y="1159385"/>
              <a:ext cx="3275016" cy="901218"/>
            </a:xfrm>
            <a:prstGeom prst="rect">
              <a:avLst/>
            </a:prstGeom>
            <a:noFill/>
            <a:ln>
              <a:noFill/>
            </a:ln>
          </p:spPr>
          <p:txBody>
            <a:bodyPr anchorCtr="0" anchor="ctr" bIns="95250" lIns="95250" spcFirstLastPara="1" rIns="95250" wrap="square" tIns="95250">
              <a:noAutofit/>
            </a:bodyPr>
            <a:lstStyle/>
            <a:p>
              <a:pPr indent="0" lvl="0" marL="0" marR="0" rtl="0" algn="l">
                <a:lnSpc>
                  <a:spcPct val="90000"/>
                </a:lnSpc>
                <a:spcBef>
                  <a:spcPts val="0"/>
                </a:spcBef>
                <a:spcAft>
                  <a:spcPts val="0"/>
                </a:spcAft>
                <a:buClr>
                  <a:schemeClr val="lt1"/>
                </a:buClr>
                <a:buSzPts val="2500"/>
                <a:buFont typeface="Calibri"/>
                <a:buNone/>
              </a:pPr>
              <a:r>
                <a:rPr b="1" i="0" lang="en-US" sz="2500" u="none" cap="none" strike="noStrike">
                  <a:solidFill>
                    <a:schemeClr val="lt1"/>
                  </a:solidFill>
                  <a:latin typeface="Calibri"/>
                  <a:ea typeface="Calibri"/>
                  <a:cs typeface="Calibri"/>
                  <a:sym typeface="Calibri"/>
                </a:rPr>
                <a:t>PD15_148 – Pushpender Kumawat</a:t>
              </a:r>
              <a:endParaRPr b="0" i="0" sz="2500" u="none" cap="none" strike="noStrike">
                <a:solidFill>
                  <a:schemeClr val="lt1"/>
                </a:solidFill>
                <a:latin typeface="Calibri"/>
                <a:ea typeface="Calibri"/>
                <a:cs typeface="Calibri"/>
                <a:sym typeface="Calibri"/>
              </a:endParaRPr>
            </a:p>
          </p:txBody>
        </p:sp>
        <p:sp>
          <p:nvSpPr>
            <p:cNvPr id="118" name="Google Shape;118;p2"/>
            <p:cNvSpPr/>
            <p:nvPr/>
          </p:nvSpPr>
          <p:spPr>
            <a:xfrm>
              <a:off x="717317" y="2262695"/>
              <a:ext cx="4314688" cy="957294"/>
            </a:xfrm>
            <a:prstGeom prst="roundRect">
              <a:avLst>
                <a:gd fmla="val 10000" name="adj"/>
              </a:avLst>
            </a:prstGeom>
            <a:gradFill>
              <a:gsLst>
                <a:gs pos="0">
                  <a:srgbClr val="FFC647"/>
                </a:gs>
                <a:gs pos="50000">
                  <a:srgbClr val="FFC600"/>
                </a:gs>
                <a:gs pos="100000">
                  <a:srgbClr val="E3B400"/>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
            <p:cNvSpPr txBox="1"/>
            <p:nvPr/>
          </p:nvSpPr>
          <p:spPr>
            <a:xfrm>
              <a:off x="745355" y="2290733"/>
              <a:ext cx="3280409" cy="901218"/>
            </a:xfrm>
            <a:prstGeom prst="rect">
              <a:avLst/>
            </a:prstGeom>
            <a:noFill/>
            <a:ln>
              <a:noFill/>
            </a:ln>
          </p:spPr>
          <p:txBody>
            <a:bodyPr anchorCtr="0" anchor="ctr" bIns="95250" lIns="95250" spcFirstLastPara="1" rIns="95250" wrap="square" tIns="95250">
              <a:noAutofit/>
            </a:bodyPr>
            <a:lstStyle/>
            <a:p>
              <a:pPr indent="0" lvl="0" marL="0" marR="0" rtl="0" algn="l">
                <a:lnSpc>
                  <a:spcPct val="90000"/>
                </a:lnSpc>
                <a:spcBef>
                  <a:spcPts val="0"/>
                </a:spcBef>
                <a:spcAft>
                  <a:spcPts val="0"/>
                </a:spcAft>
                <a:buClr>
                  <a:schemeClr val="lt1"/>
                </a:buClr>
                <a:buSzPts val="2500"/>
                <a:buFont typeface="Lustria"/>
                <a:buNone/>
              </a:pPr>
              <a:r>
                <a:rPr b="1" i="0" lang="en-US" sz="2500" u="none" cap="none" strike="noStrike">
                  <a:solidFill>
                    <a:schemeClr val="lt1"/>
                  </a:solidFill>
                  <a:latin typeface="Lustria"/>
                  <a:ea typeface="Lustria"/>
                  <a:cs typeface="Lustria"/>
                  <a:sym typeface="Lustria"/>
                </a:rPr>
                <a:t>PD16_	228– </a:t>
              </a:r>
              <a:endParaRPr b="1" i="0" sz="2500" u="none" cap="none" strike="noStrike">
                <a:solidFill>
                  <a:schemeClr val="lt1"/>
                </a:solidFill>
                <a:latin typeface="Lustria"/>
                <a:ea typeface="Lustria"/>
                <a:cs typeface="Lustria"/>
                <a:sym typeface="Lustria"/>
              </a:endParaRPr>
            </a:p>
            <a:p>
              <a:pPr indent="0" lvl="0" marL="0" marR="0" rtl="0" algn="l">
                <a:lnSpc>
                  <a:spcPct val="90000"/>
                </a:lnSpc>
                <a:spcBef>
                  <a:spcPts val="0"/>
                </a:spcBef>
                <a:spcAft>
                  <a:spcPts val="0"/>
                </a:spcAft>
                <a:buClr>
                  <a:schemeClr val="lt1"/>
                </a:buClr>
                <a:buSzPts val="2500"/>
                <a:buFont typeface="Lustria"/>
                <a:buNone/>
              </a:pPr>
              <a:r>
                <a:rPr b="1" i="0" lang="en-US" sz="2500" u="none" cap="none" strike="noStrike">
                  <a:solidFill>
                    <a:schemeClr val="lt1"/>
                  </a:solidFill>
                  <a:latin typeface="Lustria"/>
                  <a:ea typeface="Lustria"/>
                  <a:cs typeface="Lustria"/>
                  <a:sym typeface="Lustria"/>
                </a:rPr>
                <a:t>Prashant Mane</a:t>
              </a:r>
              <a:endParaRPr b="1" i="0" sz="2500" u="none" cap="none" strike="noStrike">
                <a:solidFill>
                  <a:schemeClr val="lt1"/>
                </a:solidFill>
                <a:latin typeface="Lustria"/>
                <a:ea typeface="Lustria"/>
                <a:cs typeface="Lustria"/>
                <a:sym typeface="Lustria"/>
              </a:endParaRPr>
            </a:p>
          </p:txBody>
        </p:sp>
        <p:sp>
          <p:nvSpPr>
            <p:cNvPr id="120" name="Google Shape;120;p2"/>
            <p:cNvSpPr/>
            <p:nvPr/>
          </p:nvSpPr>
          <p:spPr>
            <a:xfrm>
              <a:off x="1078672" y="3394043"/>
              <a:ext cx="4314688" cy="957294"/>
            </a:xfrm>
            <a:prstGeom prst="roundRect">
              <a:avLst>
                <a:gd fmla="val 10000" name="adj"/>
              </a:avLst>
            </a:prstGeom>
            <a:gradFill>
              <a:gsLst>
                <a:gs pos="0">
                  <a:srgbClr val="6EA5DA"/>
                </a:gs>
                <a:gs pos="50000">
                  <a:srgbClr val="529BDA"/>
                </a:gs>
                <a:gs pos="100000">
                  <a:srgbClr val="4188C8"/>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
            <p:cNvSpPr txBox="1"/>
            <p:nvPr/>
          </p:nvSpPr>
          <p:spPr>
            <a:xfrm>
              <a:off x="1106710" y="3422081"/>
              <a:ext cx="3275016" cy="901218"/>
            </a:xfrm>
            <a:prstGeom prst="rect">
              <a:avLst/>
            </a:prstGeom>
            <a:noFill/>
            <a:ln>
              <a:noFill/>
            </a:ln>
          </p:spPr>
          <p:txBody>
            <a:bodyPr anchorCtr="0" anchor="ctr" bIns="95250" lIns="95250" spcFirstLastPara="1" rIns="95250" wrap="square" tIns="95250">
              <a:noAutofit/>
            </a:bodyPr>
            <a:lstStyle/>
            <a:p>
              <a:pPr indent="0" lvl="0" marL="0" marR="0" rtl="0" algn="l">
                <a:lnSpc>
                  <a:spcPct val="90000"/>
                </a:lnSpc>
                <a:spcBef>
                  <a:spcPts val="0"/>
                </a:spcBef>
                <a:spcAft>
                  <a:spcPts val="0"/>
                </a:spcAft>
                <a:buClr>
                  <a:schemeClr val="lt1"/>
                </a:buClr>
                <a:buSzPts val="2500"/>
                <a:buFont typeface="Lustria"/>
                <a:buNone/>
              </a:pPr>
              <a:r>
                <a:rPr b="1" i="0" lang="en-US" sz="2500" u="none" cap="none" strike="noStrike">
                  <a:solidFill>
                    <a:schemeClr val="lt1"/>
                  </a:solidFill>
                  <a:latin typeface="Lustria"/>
                  <a:ea typeface="Lustria"/>
                  <a:cs typeface="Lustria"/>
                  <a:sym typeface="Lustria"/>
                </a:rPr>
                <a:t>PD15_309 – </a:t>
              </a:r>
              <a:endParaRPr b="1" i="0" sz="2500" u="none" cap="none" strike="noStrike">
                <a:solidFill>
                  <a:schemeClr val="lt1"/>
                </a:solidFill>
                <a:latin typeface="Lustria"/>
                <a:ea typeface="Lustria"/>
                <a:cs typeface="Lustria"/>
                <a:sym typeface="Lustria"/>
              </a:endParaRPr>
            </a:p>
            <a:p>
              <a:pPr indent="0" lvl="0" marL="0" marR="0" rtl="0" algn="l">
                <a:lnSpc>
                  <a:spcPct val="90000"/>
                </a:lnSpc>
                <a:spcBef>
                  <a:spcPts val="0"/>
                </a:spcBef>
                <a:spcAft>
                  <a:spcPts val="0"/>
                </a:spcAft>
                <a:buClr>
                  <a:schemeClr val="lt1"/>
                </a:buClr>
                <a:buSzPts val="2500"/>
                <a:buFont typeface="Lustria"/>
                <a:buNone/>
              </a:pPr>
              <a:r>
                <a:rPr b="1" i="0" lang="en-US" sz="2500" u="none" cap="none" strike="noStrike">
                  <a:solidFill>
                    <a:schemeClr val="lt1"/>
                  </a:solidFill>
                  <a:latin typeface="Lustria"/>
                  <a:ea typeface="Lustria"/>
                  <a:cs typeface="Lustria"/>
                  <a:sym typeface="Lustria"/>
                </a:rPr>
                <a:t>MD Saquib</a:t>
              </a:r>
              <a:endParaRPr b="1" i="0" sz="2500" u="none" cap="none" strike="noStrike">
                <a:solidFill>
                  <a:schemeClr val="lt1"/>
                </a:solidFill>
                <a:latin typeface="Lustria"/>
                <a:ea typeface="Lustria"/>
                <a:cs typeface="Lustria"/>
                <a:sym typeface="Lustria"/>
              </a:endParaRPr>
            </a:p>
          </p:txBody>
        </p:sp>
        <p:sp>
          <p:nvSpPr>
            <p:cNvPr id="122" name="Google Shape;122;p2"/>
            <p:cNvSpPr/>
            <p:nvPr/>
          </p:nvSpPr>
          <p:spPr>
            <a:xfrm>
              <a:off x="3692447" y="733200"/>
              <a:ext cx="622241" cy="622241"/>
            </a:xfrm>
            <a:prstGeom prst="downArrow">
              <a:avLst>
                <a:gd fmla="val 55000" name="adj1"/>
                <a:gd fmla="val 45000" name="adj2"/>
              </a:avLst>
            </a:prstGeom>
            <a:solidFill>
              <a:srgbClr val="F7D5CB">
                <a:alpha val="89411"/>
              </a:srgbClr>
            </a:solidFill>
            <a:ln cap="flat" cmpd="sng" w="9525">
              <a:solidFill>
                <a:srgbClr val="F7D5CB">
                  <a:alpha val="8941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
            <p:cNvSpPr txBox="1"/>
            <p:nvPr/>
          </p:nvSpPr>
          <p:spPr>
            <a:xfrm>
              <a:off x="3832451" y="733200"/>
              <a:ext cx="342233" cy="468236"/>
            </a:xfrm>
            <a:prstGeom prst="rect">
              <a:avLst/>
            </a:prstGeom>
            <a:noFill/>
            <a:ln>
              <a:noFill/>
            </a:ln>
          </p:spPr>
          <p:txBody>
            <a:bodyPr anchorCtr="0" anchor="ctr" bIns="35550" lIns="35550" spcFirstLastPara="1" rIns="35550" wrap="square" tIns="35550">
              <a:noAutofit/>
            </a:bodyPr>
            <a:lstStyle/>
            <a:p>
              <a:pPr indent="0" lvl="0" marL="0" marR="0" rtl="0" algn="ctr">
                <a:lnSpc>
                  <a:spcPct val="90000"/>
                </a:lnSpc>
                <a:spcBef>
                  <a:spcPts val="0"/>
                </a:spcBef>
                <a:spcAft>
                  <a:spcPts val="0"/>
                </a:spcAft>
                <a:buClr>
                  <a:schemeClr val="dk1"/>
                </a:buClr>
                <a:buSzPts val="2800"/>
                <a:buFont typeface="Calibri"/>
                <a:buNone/>
              </a:pPr>
              <a:r>
                <a:t/>
              </a:r>
              <a:endParaRPr b="0" i="0" sz="2800" u="none" cap="none" strike="noStrike">
                <a:solidFill>
                  <a:schemeClr val="dk1"/>
                </a:solidFill>
                <a:latin typeface="Calibri"/>
                <a:ea typeface="Calibri"/>
                <a:cs typeface="Calibri"/>
                <a:sym typeface="Calibri"/>
              </a:endParaRPr>
            </a:p>
          </p:txBody>
        </p:sp>
        <p:sp>
          <p:nvSpPr>
            <p:cNvPr id="124" name="Google Shape;124;p2"/>
            <p:cNvSpPr/>
            <p:nvPr/>
          </p:nvSpPr>
          <p:spPr>
            <a:xfrm>
              <a:off x="4053802" y="1864548"/>
              <a:ext cx="622241" cy="622241"/>
            </a:xfrm>
            <a:prstGeom prst="downArrow">
              <a:avLst>
                <a:gd fmla="val 55000" name="adj1"/>
                <a:gd fmla="val 45000" name="adj2"/>
              </a:avLst>
            </a:prstGeom>
            <a:solidFill>
              <a:srgbClr val="E0E0E0">
                <a:alpha val="89411"/>
              </a:srgbClr>
            </a:solidFill>
            <a:ln cap="flat" cmpd="sng" w="9525">
              <a:solidFill>
                <a:srgbClr val="E0E0E0">
                  <a:alpha val="8941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
            <p:cNvSpPr txBox="1"/>
            <p:nvPr/>
          </p:nvSpPr>
          <p:spPr>
            <a:xfrm>
              <a:off x="4193806" y="1864548"/>
              <a:ext cx="342233" cy="468236"/>
            </a:xfrm>
            <a:prstGeom prst="rect">
              <a:avLst/>
            </a:prstGeom>
            <a:noFill/>
            <a:ln>
              <a:noFill/>
            </a:ln>
          </p:spPr>
          <p:txBody>
            <a:bodyPr anchorCtr="0" anchor="ctr" bIns="35550" lIns="35550" spcFirstLastPara="1" rIns="35550" wrap="square" tIns="35550">
              <a:noAutofit/>
            </a:bodyPr>
            <a:lstStyle/>
            <a:p>
              <a:pPr indent="0" lvl="0" marL="0" marR="0" rtl="0" algn="ctr">
                <a:lnSpc>
                  <a:spcPct val="90000"/>
                </a:lnSpc>
                <a:spcBef>
                  <a:spcPts val="0"/>
                </a:spcBef>
                <a:spcAft>
                  <a:spcPts val="0"/>
                </a:spcAft>
                <a:buClr>
                  <a:schemeClr val="dk1"/>
                </a:buClr>
                <a:buSzPts val="2800"/>
                <a:buFont typeface="Calibri"/>
                <a:buNone/>
              </a:pPr>
              <a:r>
                <a:t/>
              </a:r>
              <a:endParaRPr b="0" i="0" sz="2800" u="none" cap="none" strike="noStrike">
                <a:solidFill>
                  <a:schemeClr val="dk1"/>
                </a:solidFill>
                <a:latin typeface="Calibri"/>
                <a:ea typeface="Calibri"/>
                <a:cs typeface="Calibri"/>
                <a:sym typeface="Calibri"/>
              </a:endParaRPr>
            </a:p>
          </p:txBody>
        </p:sp>
        <p:sp>
          <p:nvSpPr>
            <p:cNvPr id="126" name="Google Shape;126;p2"/>
            <p:cNvSpPr/>
            <p:nvPr/>
          </p:nvSpPr>
          <p:spPr>
            <a:xfrm>
              <a:off x="4409764" y="2995896"/>
              <a:ext cx="622241" cy="622241"/>
            </a:xfrm>
            <a:prstGeom prst="downArrow">
              <a:avLst>
                <a:gd fmla="val 55000" name="adj1"/>
                <a:gd fmla="val 45000" name="adj2"/>
              </a:avLst>
            </a:prstGeom>
            <a:solidFill>
              <a:srgbClr val="FFE8CA">
                <a:alpha val="89411"/>
              </a:srgbClr>
            </a:solidFill>
            <a:ln cap="flat" cmpd="sng" w="9525">
              <a:solidFill>
                <a:srgbClr val="FFE8CA">
                  <a:alpha val="8941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
            <p:cNvSpPr txBox="1"/>
            <p:nvPr/>
          </p:nvSpPr>
          <p:spPr>
            <a:xfrm>
              <a:off x="4549768" y="2995896"/>
              <a:ext cx="342233" cy="468236"/>
            </a:xfrm>
            <a:prstGeom prst="rect">
              <a:avLst/>
            </a:prstGeom>
            <a:noFill/>
            <a:ln>
              <a:noFill/>
            </a:ln>
          </p:spPr>
          <p:txBody>
            <a:bodyPr anchorCtr="0" anchor="ctr" bIns="35550" lIns="35550" spcFirstLastPara="1" rIns="35550" wrap="square" tIns="35550">
              <a:noAutofit/>
            </a:bodyPr>
            <a:lstStyle/>
            <a:p>
              <a:pPr indent="0" lvl="0" marL="0" marR="0" rtl="0" algn="ctr">
                <a:lnSpc>
                  <a:spcPct val="90000"/>
                </a:lnSpc>
                <a:spcBef>
                  <a:spcPts val="0"/>
                </a:spcBef>
                <a:spcAft>
                  <a:spcPts val="0"/>
                </a:spcAft>
                <a:buClr>
                  <a:schemeClr val="dk1"/>
                </a:buClr>
                <a:buSzPts val="2800"/>
                <a:buFont typeface="Calibri"/>
                <a:buNone/>
              </a:pPr>
              <a:r>
                <a:t/>
              </a:r>
              <a:endParaRPr b="0" i="0" sz="2800" u="none" cap="none" strike="noStrike">
                <a:solidFill>
                  <a:schemeClr val="dk1"/>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1" name="Shape 311"/>
        <p:cNvGrpSpPr/>
        <p:nvPr/>
      </p:nvGrpSpPr>
      <p:grpSpPr>
        <a:xfrm>
          <a:off x="0" y="0"/>
          <a:ext cx="0" cy="0"/>
          <a:chOff x="0" y="0"/>
          <a:chExt cx="0" cy="0"/>
        </a:xfrm>
      </p:grpSpPr>
      <p:sp>
        <p:nvSpPr>
          <p:cNvPr id="312" name="Google Shape;312;p46"/>
          <p:cNvSpPr/>
          <p:nvPr/>
        </p:nvSpPr>
        <p:spPr>
          <a:xfrm>
            <a:off x="-1" y="0"/>
            <a:ext cx="5093209"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3" name="Google Shape;313;p46"/>
          <p:cNvSpPr txBox="1"/>
          <p:nvPr>
            <p:ph type="title"/>
          </p:nvPr>
        </p:nvSpPr>
        <p:spPr>
          <a:xfrm>
            <a:off x="524741" y="620392"/>
            <a:ext cx="3808268" cy="55046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1500"/>
              <a:buFont typeface="Cambria"/>
              <a:buNone/>
            </a:pPr>
            <a:r>
              <a:rPr lang="en-US" sz="4800">
                <a:solidFill>
                  <a:schemeClr val="lt1"/>
                </a:solidFill>
                <a:latin typeface="Cambria"/>
                <a:ea typeface="Cambria"/>
                <a:cs typeface="Cambria"/>
                <a:sym typeface="Cambria"/>
              </a:rPr>
              <a:t>PLAN FOR PROJECT LAUNCH</a:t>
            </a:r>
            <a:endParaRPr/>
          </a:p>
        </p:txBody>
      </p:sp>
      <p:grpSp>
        <p:nvGrpSpPr>
          <p:cNvPr id="314" name="Google Shape;314;p46"/>
          <p:cNvGrpSpPr/>
          <p:nvPr/>
        </p:nvGrpSpPr>
        <p:grpSpPr>
          <a:xfrm>
            <a:off x="5468389" y="658898"/>
            <a:ext cx="6263640" cy="5427675"/>
            <a:chOff x="0" y="38506"/>
            <a:chExt cx="6263640" cy="5427675"/>
          </a:xfrm>
        </p:grpSpPr>
        <p:sp>
          <p:nvSpPr>
            <p:cNvPr id="315" name="Google Shape;315;p46"/>
            <p:cNvSpPr/>
            <p:nvPr/>
          </p:nvSpPr>
          <p:spPr>
            <a:xfrm>
              <a:off x="0" y="38506"/>
              <a:ext cx="6263640" cy="527670"/>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46"/>
            <p:cNvSpPr txBox="1"/>
            <p:nvPr/>
          </p:nvSpPr>
          <p:spPr>
            <a:xfrm>
              <a:off x="25759" y="64265"/>
              <a:ext cx="6212122" cy="476152"/>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Arial"/>
                <a:buNone/>
              </a:pPr>
              <a:r>
                <a:rPr b="0" i="0" lang="en-US" sz="2200" u="none" cap="none" strike="noStrike">
                  <a:solidFill>
                    <a:schemeClr val="lt1"/>
                  </a:solidFill>
                  <a:latin typeface="Arial"/>
                  <a:ea typeface="Arial"/>
                  <a:cs typeface="Arial"/>
                  <a:sym typeface="Arial"/>
                </a:rPr>
                <a:t>PLANNING</a:t>
              </a:r>
              <a:endParaRPr b="0" i="0" sz="1400" u="none" cap="none" strike="noStrike">
                <a:solidFill>
                  <a:srgbClr val="000000"/>
                </a:solidFill>
                <a:latin typeface="Arial"/>
                <a:ea typeface="Arial"/>
                <a:cs typeface="Arial"/>
                <a:sym typeface="Arial"/>
              </a:endParaRPr>
            </a:p>
          </p:txBody>
        </p:sp>
        <p:sp>
          <p:nvSpPr>
            <p:cNvPr id="317" name="Google Shape;317;p46"/>
            <p:cNvSpPr/>
            <p:nvPr/>
          </p:nvSpPr>
          <p:spPr>
            <a:xfrm>
              <a:off x="0" y="566176"/>
              <a:ext cx="6263640" cy="53509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46"/>
            <p:cNvSpPr txBox="1"/>
            <p:nvPr/>
          </p:nvSpPr>
          <p:spPr>
            <a:xfrm>
              <a:off x="0" y="566176"/>
              <a:ext cx="6263640" cy="535095"/>
            </a:xfrm>
            <a:prstGeom prst="rect">
              <a:avLst/>
            </a:prstGeom>
            <a:noFill/>
            <a:ln>
              <a:noFill/>
            </a:ln>
          </p:spPr>
          <p:txBody>
            <a:bodyPr anchorCtr="0" anchor="t" bIns="27925" lIns="198850" spcFirstLastPara="1" rIns="156450" wrap="square" tIns="27925">
              <a:noAutofit/>
            </a:bodyPr>
            <a:lstStyle/>
            <a:p>
              <a:pPr indent="-107950" lvl="1" marL="0" marR="0" rtl="0" algn="l">
                <a:lnSpc>
                  <a:spcPct val="90000"/>
                </a:lnSpc>
                <a:spcBef>
                  <a:spcPts val="0"/>
                </a:spcBef>
                <a:spcAft>
                  <a:spcPts val="0"/>
                </a:spcAft>
                <a:buClr>
                  <a:schemeClr val="dk1"/>
                </a:buClr>
                <a:buSzPts val="1700"/>
                <a:buFont typeface="Calibri"/>
                <a:buChar char="•"/>
              </a:pPr>
              <a:r>
                <a:rPr b="0" i="0" lang="en-US" sz="1700" u="none" cap="none" strike="noStrike">
                  <a:solidFill>
                    <a:schemeClr val="dk1"/>
                  </a:solidFill>
                  <a:latin typeface="Calibri"/>
                  <a:ea typeface="Calibri"/>
                  <a:cs typeface="Calibri"/>
                  <a:sym typeface="Calibri"/>
                </a:rPr>
                <a:t>Plan to make a model of nifty 50  which help us to predict the loss or profit in future.</a:t>
              </a:r>
              <a:endParaRPr b="0" i="0" sz="1400" u="none" cap="none" strike="noStrike">
                <a:solidFill>
                  <a:srgbClr val="000000"/>
                </a:solidFill>
                <a:latin typeface="Arial"/>
                <a:ea typeface="Arial"/>
                <a:cs typeface="Arial"/>
                <a:sym typeface="Arial"/>
              </a:endParaRPr>
            </a:p>
          </p:txBody>
        </p:sp>
        <p:sp>
          <p:nvSpPr>
            <p:cNvPr id="319" name="Google Shape;319;p46"/>
            <p:cNvSpPr/>
            <p:nvPr/>
          </p:nvSpPr>
          <p:spPr>
            <a:xfrm>
              <a:off x="0" y="1101271"/>
              <a:ext cx="6263640" cy="527670"/>
            </a:xfrm>
            <a:prstGeom prst="roundRect">
              <a:avLst>
                <a:gd fmla="val 16667" name="adj"/>
              </a:avLst>
            </a:prstGeom>
            <a:solidFill>
              <a:srgbClr val="52CBC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46"/>
            <p:cNvSpPr txBox="1"/>
            <p:nvPr/>
          </p:nvSpPr>
          <p:spPr>
            <a:xfrm>
              <a:off x="25759" y="1127030"/>
              <a:ext cx="6212122" cy="476152"/>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Arial"/>
                <a:buNone/>
              </a:pPr>
              <a:r>
                <a:rPr b="0" i="0" lang="en-US" sz="2200" u="none" cap="none" strike="noStrike">
                  <a:solidFill>
                    <a:schemeClr val="lt1"/>
                  </a:solidFill>
                  <a:latin typeface="Arial"/>
                  <a:ea typeface="Arial"/>
                  <a:cs typeface="Arial"/>
                  <a:sym typeface="Arial"/>
                </a:rPr>
                <a:t>Discussion</a:t>
              </a:r>
              <a:endParaRPr b="0" i="0" sz="1400" u="none" cap="none" strike="noStrike">
                <a:solidFill>
                  <a:srgbClr val="000000"/>
                </a:solidFill>
                <a:latin typeface="Arial"/>
                <a:ea typeface="Arial"/>
                <a:cs typeface="Arial"/>
                <a:sym typeface="Arial"/>
              </a:endParaRPr>
            </a:p>
          </p:txBody>
        </p:sp>
        <p:sp>
          <p:nvSpPr>
            <p:cNvPr id="321" name="Google Shape;321;p46"/>
            <p:cNvSpPr/>
            <p:nvPr/>
          </p:nvSpPr>
          <p:spPr>
            <a:xfrm>
              <a:off x="0" y="1628941"/>
              <a:ext cx="6263640" cy="36432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46"/>
            <p:cNvSpPr txBox="1"/>
            <p:nvPr/>
          </p:nvSpPr>
          <p:spPr>
            <a:xfrm>
              <a:off x="0" y="1628941"/>
              <a:ext cx="6263640" cy="364320"/>
            </a:xfrm>
            <a:prstGeom prst="rect">
              <a:avLst/>
            </a:prstGeom>
            <a:noFill/>
            <a:ln>
              <a:noFill/>
            </a:ln>
          </p:spPr>
          <p:txBody>
            <a:bodyPr anchorCtr="0" anchor="t" bIns="27925" lIns="198850" spcFirstLastPara="1" rIns="156450" wrap="square" tIns="27925">
              <a:noAutofit/>
            </a:bodyPr>
            <a:lstStyle/>
            <a:p>
              <a:pPr indent="-107950" lvl="1" marL="0" marR="0" rtl="0" algn="l">
                <a:lnSpc>
                  <a:spcPct val="90000"/>
                </a:lnSpc>
                <a:spcBef>
                  <a:spcPts val="0"/>
                </a:spcBef>
                <a:spcAft>
                  <a:spcPts val="0"/>
                </a:spcAft>
                <a:buClr>
                  <a:schemeClr val="dk1"/>
                </a:buClr>
                <a:buSzPts val="1700"/>
                <a:buFont typeface="Calibri"/>
                <a:buChar char="•"/>
              </a:pPr>
              <a:r>
                <a:rPr b="0" i="0" lang="en-US" sz="1700" u="none" cap="none" strike="noStrike">
                  <a:solidFill>
                    <a:schemeClr val="dk1"/>
                  </a:solidFill>
                  <a:latin typeface="Calibri"/>
                  <a:ea typeface="Calibri"/>
                  <a:cs typeface="Calibri"/>
                  <a:sym typeface="Calibri"/>
                </a:rPr>
                <a:t>All our team members discuss the project.</a:t>
              </a:r>
              <a:endParaRPr b="0" i="0" sz="1400" u="none" cap="none" strike="noStrike">
                <a:solidFill>
                  <a:srgbClr val="000000"/>
                </a:solidFill>
                <a:latin typeface="Arial"/>
                <a:ea typeface="Arial"/>
                <a:cs typeface="Arial"/>
                <a:sym typeface="Arial"/>
              </a:endParaRPr>
            </a:p>
          </p:txBody>
        </p:sp>
        <p:sp>
          <p:nvSpPr>
            <p:cNvPr id="323" name="Google Shape;323;p46"/>
            <p:cNvSpPr/>
            <p:nvPr/>
          </p:nvSpPr>
          <p:spPr>
            <a:xfrm>
              <a:off x="0" y="1993261"/>
              <a:ext cx="6263640" cy="527670"/>
            </a:xfrm>
            <a:prstGeom prst="roundRect">
              <a:avLst>
                <a:gd fmla="val 16667" name="adj"/>
              </a:avLst>
            </a:prstGeom>
            <a:solidFill>
              <a:srgbClr val="4CC38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46"/>
            <p:cNvSpPr txBox="1"/>
            <p:nvPr/>
          </p:nvSpPr>
          <p:spPr>
            <a:xfrm>
              <a:off x="25759" y="2019020"/>
              <a:ext cx="6212122" cy="476152"/>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Arial"/>
                <a:buNone/>
              </a:pPr>
              <a:r>
                <a:rPr b="0" i="0" lang="en-US" sz="2200" u="none" cap="none" strike="noStrike">
                  <a:solidFill>
                    <a:schemeClr val="lt1"/>
                  </a:solidFill>
                  <a:latin typeface="Arial"/>
                  <a:ea typeface="Arial"/>
                  <a:cs typeface="Arial"/>
                  <a:sym typeface="Arial"/>
                </a:rPr>
                <a:t>Distribution</a:t>
              </a:r>
              <a:endParaRPr b="0" i="0" sz="1400" u="none" cap="none" strike="noStrike">
                <a:solidFill>
                  <a:srgbClr val="000000"/>
                </a:solidFill>
                <a:latin typeface="Arial"/>
                <a:ea typeface="Arial"/>
                <a:cs typeface="Arial"/>
                <a:sym typeface="Arial"/>
              </a:endParaRPr>
            </a:p>
          </p:txBody>
        </p:sp>
        <p:sp>
          <p:nvSpPr>
            <p:cNvPr id="325" name="Google Shape;325;p46"/>
            <p:cNvSpPr/>
            <p:nvPr/>
          </p:nvSpPr>
          <p:spPr>
            <a:xfrm>
              <a:off x="0" y="2520931"/>
              <a:ext cx="6263640" cy="52371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46"/>
            <p:cNvSpPr txBox="1"/>
            <p:nvPr/>
          </p:nvSpPr>
          <p:spPr>
            <a:xfrm>
              <a:off x="0" y="2520931"/>
              <a:ext cx="6263640" cy="523710"/>
            </a:xfrm>
            <a:prstGeom prst="rect">
              <a:avLst/>
            </a:prstGeom>
            <a:noFill/>
            <a:ln>
              <a:noFill/>
            </a:ln>
          </p:spPr>
          <p:txBody>
            <a:bodyPr anchorCtr="0" anchor="t" bIns="27925" lIns="198850" spcFirstLastPara="1" rIns="156450" wrap="square" tIns="27925">
              <a:noAutofit/>
            </a:bodyPr>
            <a:lstStyle/>
            <a:p>
              <a:pPr indent="0" lvl="0" marL="0" marR="0" rtl="0" algn="l">
                <a:lnSpc>
                  <a:spcPct val="90000"/>
                </a:lnSpc>
                <a:spcBef>
                  <a:spcPts val="0"/>
                </a:spcBef>
                <a:spcAft>
                  <a:spcPts val="0"/>
                </a:spcAft>
                <a:buClr>
                  <a:schemeClr val="dk1"/>
                </a:buClr>
                <a:buSzPts val="1700"/>
                <a:buFont typeface="Arial"/>
                <a:buNone/>
              </a:pPr>
              <a:r>
                <a:rPr b="0" i="0" lang="en-US" sz="1700" u="none" cap="none" strike="noStrike">
                  <a:solidFill>
                    <a:schemeClr val="dk1"/>
                  </a:solidFill>
                  <a:latin typeface="Arial"/>
                  <a:ea typeface="Arial"/>
                  <a:cs typeface="Arial"/>
                  <a:sym typeface="Arial"/>
                </a:rPr>
                <a:t>All the team members distributed their work according to their expertise.</a:t>
              </a:r>
              <a:endParaRPr b="0" i="0" sz="1400" u="none" cap="none" strike="noStrike">
                <a:solidFill>
                  <a:srgbClr val="000000"/>
                </a:solidFill>
                <a:latin typeface="Arial"/>
                <a:ea typeface="Arial"/>
                <a:cs typeface="Arial"/>
                <a:sym typeface="Arial"/>
              </a:endParaRPr>
            </a:p>
          </p:txBody>
        </p:sp>
        <p:sp>
          <p:nvSpPr>
            <p:cNvPr id="327" name="Google Shape;327;p46"/>
            <p:cNvSpPr/>
            <p:nvPr/>
          </p:nvSpPr>
          <p:spPr>
            <a:xfrm>
              <a:off x="0" y="3044641"/>
              <a:ext cx="6263640" cy="527670"/>
            </a:xfrm>
            <a:prstGeom prst="roundRect">
              <a:avLst>
                <a:gd fmla="val 16667" name="adj"/>
              </a:avLst>
            </a:prstGeom>
            <a:solidFill>
              <a:srgbClr val="46BA4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46"/>
            <p:cNvSpPr txBox="1"/>
            <p:nvPr/>
          </p:nvSpPr>
          <p:spPr>
            <a:xfrm>
              <a:off x="25759" y="3070400"/>
              <a:ext cx="6212122" cy="476152"/>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Arial"/>
                <a:buNone/>
              </a:pPr>
              <a:r>
                <a:rPr b="0" i="0" lang="en-US" sz="2200" u="none" cap="none" strike="noStrike">
                  <a:solidFill>
                    <a:schemeClr val="lt1"/>
                  </a:solidFill>
                  <a:latin typeface="Arial"/>
                  <a:ea typeface="Arial"/>
                  <a:cs typeface="Arial"/>
                  <a:sym typeface="Arial"/>
                </a:rPr>
                <a:t>Presentation</a:t>
              </a:r>
              <a:endParaRPr b="0" i="0" sz="1400" u="none" cap="none" strike="noStrike">
                <a:solidFill>
                  <a:srgbClr val="000000"/>
                </a:solidFill>
                <a:latin typeface="Arial"/>
                <a:ea typeface="Arial"/>
                <a:cs typeface="Arial"/>
                <a:sym typeface="Arial"/>
              </a:endParaRPr>
            </a:p>
          </p:txBody>
        </p:sp>
        <p:sp>
          <p:nvSpPr>
            <p:cNvPr id="329" name="Google Shape;329;p46"/>
            <p:cNvSpPr/>
            <p:nvPr/>
          </p:nvSpPr>
          <p:spPr>
            <a:xfrm>
              <a:off x="0" y="3572311"/>
              <a:ext cx="6263640" cy="52371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46"/>
            <p:cNvSpPr txBox="1"/>
            <p:nvPr/>
          </p:nvSpPr>
          <p:spPr>
            <a:xfrm>
              <a:off x="0" y="3572311"/>
              <a:ext cx="6263640" cy="523710"/>
            </a:xfrm>
            <a:prstGeom prst="rect">
              <a:avLst/>
            </a:prstGeom>
            <a:noFill/>
            <a:ln>
              <a:noFill/>
            </a:ln>
          </p:spPr>
          <p:txBody>
            <a:bodyPr anchorCtr="0" anchor="t" bIns="27925" lIns="198850" spcFirstLastPara="1" rIns="156450" wrap="square" tIns="27925">
              <a:noAutofit/>
            </a:bodyPr>
            <a:lstStyle/>
            <a:p>
              <a:pPr indent="0" lvl="0" marL="0" marR="0" rtl="0" algn="l">
                <a:lnSpc>
                  <a:spcPct val="90000"/>
                </a:lnSpc>
                <a:spcBef>
                  <a:spcPts val="0"/>
                </a:spcBef>
                <a:spcAft>
                  <a:spcPts val="0"/>
                </a:spcAft>
                <a:buClr>
                  <a:schemeClr val="dk1"/>
                </a:buClr>
                <a:buSzPts val="1700"/>
                <a:buFont typeface="Arial"/>
                <a:buNone/>
              </a:pPr>
              <a:r>
                <a:rPr b="0" i="0" lang="en-US" sz="1700" u="none" cap="none" strike="noStrike">
                  <a:solidFill>
                    <a:schemeClr val="dk1"/>
                  </a:solidFill>
                  <a:latin typeface="Arial"/>
                  <a:ea typeface="Arial"/>
                  <a:cs typeface="Arial"/>
                  <a:sym typeface="Arial"/>
                </a:rPr>
                <a:t>All the team members sit together and discuss all aspects of projects and put it in a presentation.</a:t>
              </a:r>
              <a:endParaRPr b="0" i="0" sz="1400" u="none" cap="none" strike="noStrike">
                <a:solidFill>
                  <a:srgbClr val="000000"/>
                </a:solidFill>
                <a:latin typeface="Arial"/>
                <a:ea typeface="Arial"/>
                <a:cs typeface="Arial"/>
                <a:sym typeface="Arial"/>
              </a:endParaRPr>
            </a:p>
          </p:txBody>
        </p:sp>
        <p:sp>
          <p:nvSpPr>
            <p:cNvPr id="331" name="Google Shape;331;p46"/>
            <p:cNvSpPr/>
            <p:nvPr/>
          </p:nvSpPr>
          <p:spPr>
            <a:xfrm>
              <a:off x="0" y="4096021"/>
              <a:ext cx="6263640" cy="527670"/>
            </a:xfrm>
            <a:prstGeom prst="roundRect">
              <a:avLst>
                <a:gd fmla="val 16667" name="adj"/>
              </a:avLst>
            </a:prstGeom>
            <a:solidFill>
              <a:srgbClr val="6FAB4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46"/>
            <p:cNvSpPr txBox="1"/>
            <p:nvPr/>
          </p:nvSpPr>
          <p:spPr>
            <a:xfrm>
              <a:off x="25759" y="4121780"/>
              <a:ext cx="6212122" cy="476152"/>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Arial"/>
                <a:buNone/>
              </a:pPr>
              <a:r>
                <a:rPr b="0" i="0" lang="en-US" sz="2200" u="none" cap="none" strike="noStrike">
                  <a:solidFill>
                    <a:schemeClr val="lt1"/>
                  </a:solidFill>
                  <a:latin typeface="Arial"/>
                  <a:ea typeface="Arial"/>
                  <a:cs typeface="Arial"/>
                  <a:sym typeface="Arial"/>
                </a:rPr>
                <a:t>Submission</a:t>
              </a:r>
              <a:endParaRPr b="0" i="0" sz="1400" u="none" cap="none" strike="noStrike">
                <a:solidFill>
                  <a:srgbClr val="000000"/>
                </a:solidFill>
                <a:latin typeface="Arial"/>
                <a:ea typeface="Arial"/>
                <a:cs typeface="Arial"/>
                <a:sym typeface="Arial"/>
              </a:endParaRPr>
            </a:p>
          </p:txBody>
        </p:sp>
        <p:sp>
          <p:nvSpPr>
            <p:cNvPr id="333" name="Google Shape;333;p46"/>
            <p:cNvSpPr/>
            <p:nvPr/>
          </p:nvSpPr>
          <p:spPr>
            <a:xfrm>
              <a:off x="0" y="4623691"/>
              <a:ext cx="6263640" cy="84249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46"/>
            <p:cNvSpPr txBox="1"/>
            <p:nvPr/>
          </p:nvSpPr>
          <p:spPr>
            <a:xfrm>
              <a:off x="0" y="4623691"/>
              <a:ext cx="6263640" cy="842490"/>
            </a:xfrm>
            <a:prstGeom prst="rect">
              <a:avLst/>
            </a:prstGeom>
            <a:noFill/>
            <a:ln>
              <a:noFill/>
            </a:ln>
          </p:spPr>
          <p:txBody>
            <a:bodyPr anchorCtr="0" anchor="t" bIns="182875" lIns="182875" spcFirstLastPara="1" rIns="182875" wrap="square" tIns="182875">
              <a:noAutofit/>
            </a:bodyPr>
            <a:lstStyle/>
            <a:p>
              <a:pPr indent="0" lvl="0" marL="0" marR="0" rtl="0" algn="l">
                <a:lnSpc>
                  <a:spcPct val="90000"/>
                </a:lnSpc>
                <a:spcBef>
                  <a:spcPts val="0"/>
                </a:spcBef>
                <a:spcAft>
                  <a:spcPts val="0"/>
                </a:spcAft>
                <a:buClr>
                  <a:schemeClr val="dk1"/>
                </a:buClr>
                <a:buSzPts val="1700"/>
                <a:buFont typeface="Arial"/>
                <a:buNone/>
              </a:pPr>
              <a:r>
                <a:rPr b="0" i="0" lang="en-US" sz="1700" u="none" cap="none" strike="noStrike">
                  <a:solidFill>
                    <a:schemeClr val="dk1"/>
                  </a:solidFill>
                  <a:latin typeface="Arial"/>
                  <a:ea typeface="Arial"/>
                  <a:cs typeface="Arial"/>
                  <a:sym typeface="Arial"/>
                </a:rPr>
                <a:t>All completion of our work its time to submit the project to our guide.</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8" name="Shape 338"/>
        <p:cNvGrpSpPr/>
        <p:nvPr/>
      </p:nvGrpSpPr>
      <p:grpSpPr>
        <a:xfrm>
          <a:off x="0" y="0"/>
          <a:ext cx="0" cy="0"/>
          <a:chOff x="0" y="0"/>
          <a:chExt cx="0" cy="0"/>
        </a:xfrm>
      </p:grpSpPr>
      <p:sp>
        <p:nvSpPr>
          <p:cNvPr id="339" name="Google Shape;339;p7"/>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40" name="Google Shape;340;p7"/>
          <p:cNvSpPr/>
          <p:nvPr/>
        </p:nvSpPr>
        <p:spPr>
          <a:xfrm>
            <a:off x="1" y="0"/>
            <a:ext cx="4167271" cy="6858000"/>
          </a:xfrm>
          <a:custGeom>
            <a:rect b="b" l="l" r="r" t="t"/>
            <a:pathLst>
              <a:path extrusionOk="0" h="6858000" w="4167271">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41" name="Google Shape;341;p7"/>
          <p:cNvSpPr txBox="1"/>
          <p:nvPr>
            <p:ph type="title"/>
          </p:nvPr>
        </p:nvSpPr>
        <p:spPr>
          <a:xfrm>
            <a:off x="686834" y="1153572"/>
            <a:ext cx="3200400" cy="44611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0" i="0" lang="en-US" u="none" cap="none" strike="noStrike">
                <a:solidFill>
                  <a:srgbClr val="FFFFFF"/>
                </a:solidFill>
                <a:latin typeface="Calibri"/>
                <a:ea typeface="Calibri"/>
                <a:cs typeface="Calibri"/>
                <a:sym typeface="Calibri"/>
              </a:rPr>
              <a:t>Conclusion</a:t>
            </a:r>
            <a:endParaRPr b="1">
              <a:solidFill>
                <a:srgbClr val="FFFFFF"/>
              </a:solidFill>
            </a:endParaRPr>
          </a:p>
        </p:txBody>
      </p:sp>
      <p:sp>
        <p:nvSpPr>
          <p:cNvPr id="342" name="Google Shape;342;p7"/>
          <p:cNvSpPr/>
          <p:nvPr/>
        </p:nvSpPr>
        <p:spPr>
          <a:xfrm flipH="1" rot="10800000">
            <a:off x="7550402" y="2455479"/>
            <a:ext cx="4083433" cy="4083433"/>
          </a:xfrm>
          <a:prstGeom prst="arc">
            <a:avLst>
              <a:gd fmla="val 16200000" name="adj1"/>
              <a:gd fmla="val 0" name="adj2"/>
            </a:avLst>
          </a:prstGeom>
          <a:noFill/>
          <a:ln cap="rnd" cmpd="sng" w="127000">
            <a:solidFill>
              <a:schemeClr val="accent4"/>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43" name="Google Shape;343;p7"/>
          <p:cNvSpPr txBox="1"/>
          <p:nvPr>
            <p:ph idx="1" type="body"/>
          </p:nvPr>
        </p:nvSpPr>
        <p:spPr>
          <a:xfrm>
            <a:off x="4447308" y="591344"/>
            <a:ext cx="6906491" cy="5585619"/>
          </a:xfrm>
          <a:prstGeom prst="rect">
            <a:avLst/>
          </a:prstGeom>
          <a:noFill/>
          <a:ln>
            <a:noFill/>
          </a:ln>
        </p:spPr>
        <p:txBody>
          <a:bodyPr anchorCtr="0" anchor="ctr" bIns="45700" lIns="91425" spcFirstLastPara="1" rIns="91425" wrap="square" tIns="45700">
            <a:normAutofit/>
          </a:bodyPr>
          <a:lstStyle/>
          <a:p>
            <a:pPr indent="-406400" lvl="0" marL="457200" rtl="0" algn="l">
              <a:lnSpc>
                <a:spcPct val="90000"/>
              </a:lnSpc>
              <a:spcBef>
                <a:spcPts val="1000"/>
              </a:spcBef>
              <a:spcAft>
                <a:spcPts val="0"/>
              </a:spcAft>
              <a:buSzPts val="2400"/>
              <a:buChar char="•"/>
            </a:pPr>
            <a:r>
              <a:rPr b="0" i="0" lang="en-US" u="none" cap="none" strike="noStrike">
                <a:latin typeface="Calibri"/>
                <a:ea typeface="Calibri"/>
                <a:cs typeface="Calibri"/>
                <a:sym typeface="Calibri"/>
              </a:rPr>
              <a:t>We have analysed the Compressive Strength Data and used Machine Learning to Predict the Compressive Strength of Concrete. We have used Linear Regression and its variations, Decision Trees and Random Forests to make predictions and compared their performance. Random Forest Regressor has the lowest RMSE and is a good choice for this problem.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5F5"/>
            </a:gs>
            <a:gs pos="100000">
              <a:srgbClr val="D0CFCF"/>
            </a:gs>
          </a:gsLst>
          <a:path path="circle">
            <a:fillToRect b="50%" l="50%" r="50%" t="50%"/>
          </a:path>
          <a:tileRect/>
        </a:gradFill>
      </p:bgPr>
    </p:bg>
    <p:spTree>
      <p:nvGrpSpPr>
        <p:cNvPr id="347" name="Shape 347"/>
        <p:cNvGrpSpPr/>
        <p:nvPr/>
      </p:nvGrpSpPr>
      <p:grpSpPr>
        <a:xfrm>
          <a:off x="0" y="0"/>
          <a:ext cx="0" cy="0"/>
          <a:chOff x="0" y="0"/>
          <a:chExt cx="0" cy="0"/>
        </a:xfrm>
      </p:grpSpPr>
      <p:sp>
        <p:nvSpPr>
          <p:cNvPr id="348" name="Google Shape;348;p47"/>
          <p:cNvSpPr txBox="1"/>
          <p:nvPr>
            <p:ph type="title"/>
          </p:nvPr>
        </p:nvSpPr>
        <p:spPr>
          <a:xfrm>
            <a:off x="1541628" y="976508"/>
            <a:ext cx="5436294" cy="2367221"/>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lt1"/>
              </a:buClr>
              <a:buSzPts val="1500"/>
              <a:buFont typeface="Cambria"/>
              <a:buNone/>
            </a:pPr>
            <a:r>
              <a:rPr lang="en-US" sz="4800">
                <a:latin typeface="Cambria"/>
                <a:ea typeface="Cambria"/>
                <a:cs typeface="Cambria"/>
                <a:sym typeface="Cambria"/>
              </a:rPr>
              <a:t>Thank you </a:t>
            </a:r>
            <a:endParaRPr/>
          </a:p>
        </p:txBody>
      </p:sp>
      <p:pic>
        <p:nvPicPr>
          <p:cNvPr descr="Smiling Face with No Fill" id="349" name="Google Shape;349;p47"/>
          <p:cNvPicPr preferRelativeResize="0"/>
          <p:nvPr/>
        </p:nvPicPr>
        <p:blipFill rotWithShape="1">
          <a:blip r:embed="rId3">
            <a:alphaModFix/>
          </a:blip>
          <a:srcRect b="0" l="0" r="0" t="0"/>
          <a:stretch/>
        </p:blipFill>
        <p:spPr>
          <a:xfrm>
            <a:off x="8116373" y="1649879"/>
            <a:ext cx="2799103" cy="279910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31"/>
          <p:cNvSpPr txBox="1"/>
          <p:nvPr>
            <p:ph type="title"/>
          </p:nvPr>
        </p:nvSpPr>
        <p:spPr>
          <a:xfrm>
            <a:off x="838200" y="365125"/>
            <a:ext cx="10515600" cy="61961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mbria"/>
              <a:buNone/>
            </a:pPr>
            <a:r>
              <a:rPr lang="en-US" sz="4000">
                <a:latin typeface="Cambria"/>
                <a:ea typeface="Cambria"/>
                <a:cs typeface="Cambria"/>
                <a:sym typeface="Cambria"/>
              </a:rPr>
              <a:t>Introduction</a:t>
            </a:r>
            <a:endParaRPr/>
          </a:p>
        </p:txBody>
      </p:sp>
      <p:pic>
        <p:nvPicPr>
          <p:cNvPr descr="Procedure for Concrete Compression Test | Concrete Sample Preparation | Concrete  Testing Cylinder Molds" id="133" name="Google Shape;133;p31"/>
          <p:cNvPicPr preferRelativeResize="0"/>
          <p:nvPr>
            <p:ph idx="1" type="body"/>
          </p:nvPr>
        </p:nvPicPr>
        <p:blipFill rotWithShape="1">
          <a:blip r:embed="rId3">
            <a:alphaModFix/>
          </a:blip>
          <a:srcRect b="0" l="0" r="0" t="0"/>
          <a:stretch/>
        </p:blipFill>
        <p:spPr>
          <a:xfrm>
            <a:off x="1012873" y="1533379"/>
            <a:ext cx="4239577" cy="2608592"/>
          </a:xfrm>
          <a:prstGeom prst="rect">
            <a:avLst/>
          </a:prstGeom>
          <a:noFill/>
          <a:ln>
            <a:noFill/>
          </a:ln>
        </p:spPr>
      </p:pic>
      <p:pic>
        <p:nvPicPr>
          <p:cNvPr descr="Compressive Strength of Concrete Cylinders - The Constructor" id="134" name="Google Shape;134;p31"/>
          <p:cNvPicPr preferRelativeResize="0"/>
          <p:nvPr/>
        </p:nvPicPr>
        <p:blipFill rotWithShape="1">
          <a:blip r:embed="rId4">
            <a:alphaModFix/>
          </a:blip>
          <a:srcRect b="0" l="0" r="0" t="0"/>
          <a:stretch/>
        </p:blipFill>
        <p:spPr>
          <a:xfrm>
            <a:off x="6223269" y="1422303"/>
            <a:ext cx="4032079" cy="2608592"/>
          </a:xfrm>
          <a:prstGeom prst="rect">
            <a:avLst/>
          </a:prstGeom>
          <a:noFill/>
          <a:ln>
            <a:noFill/>
          </a:ln>
        </p:spPr>
      </p:pic>
      <p:sp>
        <p:nvSpPr>
          <p:cNvPr id="135" name="Google Shape;135;p31"/>
          <p:cNvSpPr txBox="1"/>
          <p:nvPr/>
        </p:nvSpPr>
        <p:spPr>
          <a:xfrm>
            <a:off x="838200" y="4481737"/>
            <a:ext cx="10515599" cy="150806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2000"/>
              <a:buFont typeface="Arial"/>
              <a:buChar char="•"/>
            </a:pPr>
            <a:r>
              <a:rPr b="1" i="0" lang="en-US" sz="1800" u="none" cap="none" strike="noStrike">
                <a:solidFill>
                  <a:schemeClr val="dk1"/>
                </a:solidFill>
                <a:latin typeface="Lustria"/>
                <a:ea typeface="Lustria"/>
                <a:cs typeface="Lustria"/>
                <a:sym typeface="Lustria"/>
              </a:rPr>
              <a:t>The recommended wait time for testing the cylinder is 28 days to ensure correct results.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Lustria"/>
              <a:ea typeface="Lustria"/>
              <a:cs typeface="Lustria"/>
              <a:sym typeface="Lustria"/>
            </a:endParaRPr>
          </a:p>
          <a:p>
            <a:pPr indent="-285750" lvl="0" marL="285750" marR="0" rtl="0" algn="l">
              <a:lnSpc>
                <a:spcPct val="100000"/>
              </a:lnSpc>
              <a:spcBef>
                <a:spcPts val="0"/>
              </a:spcBef>
              <a:spcAft>
                <a:spcPts val="0"/>
              </a:spcAft>
              <a:buClr>
                <a:schemeClr val="dk1"/>
              </a:buClr>
              <a:buSzPts val="2000"/>
              <a:buFont typeface="Arial"/>
              <a:buChar char="•"/>
            </a:pPr>
            <a:r>
              <a:rPr b="1" i="0" lang="en-US" sz="1800" u="none" cap="none" strike="noStrike">
                <a:solidFill>
                  <a:schemeClr val="dk1"/>
                </a:solidFill>
                <a:latin typeface="Lustria"/>
                <a:ea typeface="Lustria"/>
                <a:cs typeface="Lustria"/>
                <a:sym typeface="Lustria"/>
              </a:rPr>
              <a:t>One way of reducing the wait time and reducing the number of combinations to try is to make use of digital simulations, where we can provide information to the computer about what we know and the computer tries different combinations to predict the compressive strength</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sp>
        <p:nvSpPr>
          <p:cNvPr id="140" name="Google Shape;140;p3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1" name="Google Shape;141;p32"/>
          <p:cNvSpPr txBox="1"/>
          <p:nvPr>
            <p:ph type="title"/>
          </p:nvPr>
        </p:nvSpPr>
        <p:spPr>
          <a:xfrm>
            <a:off x="838200" y="365125"/>
            <a:ext cx="538750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latin typeface="Lustria"/>
                <a:ea typeface="Lustria"/>
                <a:cs typeface="Lustria"/>
                <a:sym typeface="Lustria"/>
              </a:rPr>
              <a:t>Problem Statement</a:t>
            </a:r>
            <a:endParaRPr/>
          </a:p>
        </p:txBody>
      </p:sp>
      <p:sp>
        <p:nvSpPr>
          <p:cNvPr id="142" name="Google Shape;142;p32"/>
          <p:cNvSpPr txBox="1"/>
          <p:nvPr>
            <p:ph idx="1" type="body"/>
          </p:nvPr>
        </p:nvSpPr>
        <p:spPr>
          <a:xfrm>
            <a:off x="838200" y="1825625"/>
            <a:ext cx="5387502"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600"/>
              </a:spcAft>
              <a:buClr>
                <a:schemeClr val="dk1"/>
              </a:buClr>
              <a:buSzPts val="3200"/>
              <a:buChar char="•"/>
            </a:pPr>
            <a:r>
              <a:rPr lang="en-US" sz="4000"/>
              <a:t>Predicting the Compressive Strength of Concrete given its age and quantitative measurements of ingredients.</a:t>
            </a:r>
            <a:endParaRPr/>
          </a:p>
        </p:txBody>
      </p:sp>
      <p:pic>
        <p:nvPicPr>
          <p:cNvPr descr="3D cube art in black and white." id="143" name="Google Shape;143;p32"/>
          <p:cNvPicPr preferRelativeResize="0"/>
          <p:nvPr/>
        </p:nvPicPr>
        <p:blipFill rotWithShape="1">
          <a:blip r:embed="rId3">
            <a:alphaModFix/>
          </a:blip>
          <a:srcRect b="-2" l="21788" r="18122" t="0"/>
          <a:stretch/>
        </p:blipFill>
        <p:spPr>
          <a:xfrm>
            <a:off x="6621294" y="1295416"/>
            <a:ext cx="5570706" cy="5562584"/>
          </a:xfrm>
          <a:custGeom>
            <a:rect b="b" l="l" r="r" t="t"/>
            <a:pathLst>
              <a:path extrusionOk="0" h="5562584" w="5570706">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a:noFill/>
          <a:ln>
            <a:noFill/>
          </a:ln>
        </p:spPr>
      </p:pic>
      <p:sp>
        <p:nvSpPr>
          <p:cNvPr id="144" name="Google Shape;144;p32"/>
          <p:cNvSpPr/>
          <p:nvPr/>
        </p:nvSpPr>
        <p:spPr>
          <a:xfrm>
            <a:off x="6643451" y="1656147"/>
            <a:ext cx="546100" cy="546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45" name="Google Shape;145;p32"/>
          <p:cNvSpPr/>
          <p:nvPr/>
        </p:nvSpPr>
        <p:spPr>
          <a:xfrm>
            <a:off x="8134739" y="587516"/>
            <a:ext cx="2987899" cy="2987899"/>
          </a:xfrm>
          <a:prstGeom prst="arc">
            <a:avLst>
              <a:gd fmla="val 15817365" name="adj1"/>
              <a:gd fmla="val 178138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
          <p:cNvSpPr txBox="1"/>
          <p:nvPr>
            <p:ph type="title"/>
          </p:nvPr>
        </p:nvSpPr>
        <p:spPr>
          <a:xfrm>
            <a:off x="838200" y="365126"/>
            <a:ext cx="10515600" cy="605546"/>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SzPct val="45454"/>
              <a:buNone/>
            </a:pPr>
            <a:r>
              <a:rPr lang="en-US"/>
              <a:t>Objective </a:t>
            </a:r>
            <a:endParaRPr/>
          </a:p>
        </p:txBody>
      </p:sp>
      <p:sp>
        <p:nvSpPr>
          <p:cNvPr id="151" name="Google Shape;15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b="0" i="0" lang="en-US" sz="3200">
                <a:latin typeface="Inter"/>
                <a:ea typeface="Inter"/>
                <a:cs typeface="Inter"/>
                <a:sym typeface="Inter"/>
              </a:rPr>
              <a:t>Modeling of strength of high performance concrete using Machine Learning to </a:t>
            </a:r>
            <a:r>
              <a:rPr b="1" i="0" lang="en-US" sz="3200">
                <a:latin typeface="Inter"/>
                <a:ea typeface="Inter"/>
                <a:cs typeface="Inter"/>
                <a:sym typeface="Inter"/>
              </a:rPr>
              <a:t>reduce the wait time</a:t>
            </a:r>
            <a:r>
              <a:rPr b="0" i="0" lang="en-US" sz="3200">
                <a:latin typeface="Inter"/>
                <a:ea typeface="Inter"/>
                <a:cs typeface="Inter"/>
                <a:sym typeface="Inter"/>
              </a:rPr>
              <a:t> and </a:t>
            </a:r>
            <a:r>
              <a:rPr b="1" lang="en-US" sz="3200">
                <a:latin typeface="Lustria"/>
                <a:ea typeface="Lustria"/>
                <a:cs typeface="Lustria"/>
                <a:sym typeface="Lustria"/>
              </a:rPr>
              <a:t>number of combinations to try</a:t>
            </a:r>
            <a:endParaRPr sz="4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 name="Shape 155"/>
        <p:cNvGrpSpPr/>
        <p:nvPr/>
      </p:nvGrpSpPr>
      <p:grpSpPr>
        <a:xfrm>
          <a:off x="0" y="0"/>
          <a:ext cx="0" cy="0"/>
          <a:chOff x="0" y="0"/>
          <a:chExt cx="0" cy="0"/>
        </a:xfrm>
      </p:grpSpPr>
      <p:pic>
        <p:nvPicPr>
          <p:cNvPr id="156" name="Google Shape;156;p30"/>
          <p:cNvPicPr preferRelativeResize="0"/>
          <p:nvPr/>
        </p:nvPicPr>
        <p:blipFill rotWithShape="1">
          <a:blip r:embed="rId3">
            <a:alphaModFix/>
          </a:blip>
          <a:srcRect b="15730" l="0" r="0" t="0"/>
          <a:stretch/>
        </p:blipFill>
        <p:spPr>
          <a:xfrm>
            <a:off x="20" y="10"/>
            <a:ext cx="12191980" cy="6857990"/>
          </a:xfrm>
          <a:prstGeom prst="rect">
            <a:avLst/>
          </a:prstGeom>
          <a:noFill/>
          <a:ln>
            <a:noFill/>
          </a:ln>
        </p:spPr>
      </p:pic>
      <p:sp>
        <p:nvSpPr>
          <p:cNvPr id="157" name="Google Shape;157;p30"/>
          <p:cNvSpPr/>
          <p:nvPr/>
        </p:nvSpPr>
        <p:spPr>
          <a:xfrm>
            <a:off x="0" y="0"/>
            <a:ext cx="12196802" cy="6858000"/>
          </a:xfrm>
          <a:prstGeom prst="rect">
            <a:avLst/>
          </a:prstGeom>
          <a:gradFill>
            <a:gsLst>
              <a:gs pos="0">
                <a:srgbClr val="44546A">
                  <a:alpha val="83921"/>
                </a:srgbClr>
              </a:gs>
              <a:gs pos="28000">
                <a:srgbClr val="44546A">
                  <a:alpha val="83921"/>
                </a:srgbClr>
              </a:gs>
              <a:gs pos="74000">
                <a:schemeClr val="lt1"/>
              </a:gs>
              <a:gs pos="100000">
                <a:schemeClr val="lt1"/>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58" name="Google Shape;158;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Calibri"/>
                <a:ea typeface="Calibri"/>
                <a:cs typeface="Calibri"/>
                <a:sym typeface="Calibri"/>
              </a:rPr>
              <a:t>Methodology</a:t>
            </a:r>
            <a:endParaRPr/>
          </a:p>
        </p:txBody>
      </p:sp>
      <p:grpSp>
        <p:nvGrpSpPr>
          <p:cNvPr id="159" name="Google Shape;159;p30"/>
          <p:cNvGrpSpPr/>
          <p:nvPr/>
        </p:nvGrpSpPr>
        <p:grpSpPr>
          <a:xfrm>
            <a:off x="840292" y="2023818"/>
            <a:ext cx="10511414" cy="3954951"/>
            <a:chOff x="2092" y="198193"/>
            <a:chExt cx="10511414" cy="3954951"/>
          </a:xfrm>
        </p:grpSpPr>
        <p:sp>
          <p:nvSpPr>
            <p:cNvPr id="160" name="Google Shape;160;p30"/>
            <p:cNvSpPr/>
            <p:nvPr/>
          </p:nvSpPr>
          <p:spPr>
            <a:xfrm>
              <a:off x="2241532" y="824845"/>
              <a:ext cx="484885" cy="91440"/>
            </a:xfrm>
            <a:custGeom>
              <a:rect b="b" l="l" r="r" t="t"/>
              <a:pathLst>
                <a:path extrusionOk="0" h="120000" w="120000">
                  <a:moveTo>
                    <a:pt x="0" y="60000"/>
                  </a:moveTo>
                  <a:lnTo>
                    <a:pt x="120000" y="60000"/>
                  </a:lnTo>
                </a:path>
              </a:pathLst>
            </a:custGeom>
            <a:noFill/>
            <a:ln cap="flat" cmpd="sng" w="9525">
              <a:solidFill>
                <a:schemeClr val="accent2"/>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0"/>
            <p:cNvSpPr txBox="1"/>
            <p:nvPr/>
          </p:nvSpPr>
          <p:spPr>
            <a:xfrm>
              <a:off x="2471087" y="867988"/>
              <a:ext cx="25774" cy="515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162" name="Google Shape;162;p30"/>
            <p:cNvSpPr/>
            <p:nvPr/>
          </p:nvSpPr>
          <p:spPr>
            <a:xfrm>
              <a:off x="2092" y="198193"/>
              <a:ext cx="2241239" cy="1344743"/>
            </a:xfrm>
            <a:prstGeom prst="rect">
              <a:avLst/>
            </a:prstGeom>
            <a:solidFill>
              <a:schemeClr val="accent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0"/>
            <p:cNvSpPr txBox="1"/>
            <p:nvPr/>
          </p:nvSpPr>
          <p:spPr>
            <a:xfrm>
              <a:off x="2092" y="198193"/>
              <a:ext cx="2241239" cy="1344743"/>
            </a:xfrm>
            <a:prstGeom prst="rect">
              <a:avLst/>
            </a:prstGeom>
            <a:noFill/>
            <a:ln>
              <a:noFill/>
            </a:ln>
          </p:spPr>
          <p:txBody>
            <a:bodyPr anchorCtr="0" anchor="ctr" bIns="115275" lIns="109800" spcFirstLastPara="1" rIns="109800" wrap="square" tIns="115275">
              <a:noAutofit/>
            </a:bodyPr>
            <a:lstStyle/>
            <a:p>
              <a:pPr indent="0" lvl="0" marL="0" marR="0" rtl="0" algn="ctr">
                <a:lnSpc>
                  <a:spcPct val="90000"/>
                </a:lnSpc>
                <a:spcBef>
                  <a:spcPts val="0"/>
                </a:spcBef>
                <a:spcAft>
                  <a:spcPts val="0"/>
                </a:spcAft>
                <a:buClr>
                  <a:srgbClr val="000000"/>
                </a:buClr>
                <a:buSzPts val="1500"/>
                <a:buFont typeface="Arial"/>
                <a:buNone/>
              </a:pPr>
              <a:r>
                <a:rPr b="0" i="0" lang="en-US" sz="1500" u="none" cap="none" strike="noStrike">
                  <a:solidFill>
                    <a:schemeClr val="lt1"/>
                  </a:solidFill>
                  <a:latin typeface="Arial"/>
                  <a:ea typeface="Arial"/>
                  <a:cs typeface="Arial"/>
                  <a:sym typeface="Arial"/>
                </a:rPr>
                <a:t>Importing modules</a:t>
              </a:r>
              <a:endParaRPr b="0" i="0" sz="1500" u="none" cap="none" strike="noStrike">
                <a:solidFill>
                  <a:schemeClr val="lt1"/>
                </a:solidFill>
                <a:latin typeface="Arial"/>
                <a:ea typeface="Arial"/>
                <a:cs typeface="Arial"/>
                <a:sym typeface="Arial"/>
              </a:endParaRPr>
            </a:p>
          </p:txBody>
        </p:sp>
        <p:sp>
          <p:nvSpPr>
            <p:cNvPr id="164" name="Google Shape;164;p30"/>
            <p:cNvSpPr/>
            <p:nvPr/>
          </p:nvSpPr>
          <p:spPr>
            <a:xfrm>
              <a:off x="4998257" y="824845"/>
              <a:ext cx="484885" cy="91440"/>
            </a:xfrm>
            <a:custGeom>
              <a:rect b="b" l="l" r="r" t="t"/>
              <a:pathLst>
                <a:path extrusionOk="0" h="120000" w="120000">
                  <a:moveTo>
                    <a:pt x="0" y="60000"/>
                  </a:moveTo>
                  <a:lnTo>
                    <a:pt x="120000" y="60000"/>
                  </a:lnTo>
                </a:path>
              </a:pathLst>
            </a:custGeom>
            <a:noFill/>
            <a:ln cap="flat" cmpd="sng" w="9525">
              <a:solidFill>
                <a:srgbClr val="DE7946"/>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0"/>
            <p:cNvSpPr txBox="1"/>
            <p:nvPr/>
          </p:nvSpPr>
          <p:spPr>
            <a:xfrm>
              <a:off x="5227812" y="867988"/>
              <a:ext cx="25774" cy="515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166" name="Google Shape;166;p30"/>
            <p:cNvSpPr/>
            <p:nvPr/>
          </p:nvSpPr>
          <p:spPr>
            <a:xfrm>
              <a:off x="2758817" y="198193"/>
              <a:ext cx="2241239" cy="1344743"/>
            </a:xfrm>
            <a:prstGeom prst="rect">
              <a:avLst/>
            </a:prstGeom>
            <a:solidFill>
              <a:srgbClr val="DF794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0"/>
            <p:cNvSpPr txBox="1"/>
            <p:nvPr/>
          </p:nvSpPr>
          <p:spPr>
            <a:xfrm>
              <a:off x="2758817" y="198193"/>
              <a:ext cx="2241239" cy="1344743"/>
            </a:xfrm>
            <a:prstGeom prst="rect">
              <a:avLst/>
            </a:prstGeom>
            <a:noFill/>
            <a:ln>
              <a:noFill/>
            </a:ln>
          </p:spPr>
          <p:txBody>
            <a:bodyPr anchorCtr="0" anchor="ctr" bIns="115275" lIns="109800" spcFirstLastPara="1" rIns="109800" wrap="square" tIns="115275">
              <a:noAutofit/>
            </a:bodyPr>
            <a:lstStyle/>
            <a:p>
              <a:pPr indent="0" lvl="0" marL="0" marR="0" rtl="0" algn="ctr">
                <a:lnSpc>
                  <a:spcPct val="90000"/>
                </a:lnSpc>
                <a:spcBef>
                  <a:spcPts val="0"/>
                </a:spcBef>
                <a:spcAft>
                  <a:spcPts val="0"/>
                </a:spcAft>
                <a:buClr>
                  <a:srgbClr val="000000"/>
                </a:buClr>
                <a:buSzPts val="1500"/>
                <a:buFont typeface="Arial"/>
                <a:buNone/>
              </a:pPr>
              <a:r>
                <a:rPr b="0" i="0" lang="en-US" sz="1500" u="none" cap="none" strike="noStrike">
                  <a:solidFill>
                    <a:schemeClr val="lt1"/>
                  </a:solidFill>
                  <a:latin typeface="Arial"/>
                  <a:ea typeface="Arial"/>
                  <a:cs typeface="Arial"/>
                  <a:sym typeface="Arial"/>
                </a:rPr>
                <a:t>Handling null values</a:t>
              </a:r>
              <a:endParaRPr/>
            </a:p>
          </p:txBody>
        </p:sp>
        <p:sp>
          <p:nvSpPr>
            <p:cNvPr id="168" name="Google Shape;168;p30"/>
            <p:cNvSpPr/>
            <p:nvPr/>
          </p:nvSpPr>
          <p:spPr>
            <a:xfrm>
              <a:off x="7754982" y="824845"/>
              <a:ext cx="484885" cy="91440"/>
            </a:xfrm>
            <a:custGeom>
              <a:rect b="b" l="l" r="r" t="t"/>
              <a:pathLst>
                <a:path extrusionOk="0" h="120000" w="120000">
                  <a:moveTo>
                    <a:pt x="0" y="60000"/>
                  </a:moveTo>
                  <a:lnTo>
                    <a:pt x="120000" y="60000"/>
                  </a:lnTo>
                </a:path>
              </a:pathLst>
            </a:custGeom>
            <a:noFill/>
            <a:ln cap="flat" cmpd="sng" w="9525">
              <a:solidFill>
                <a:srgbClr val="D07A5B"/>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0"/>
            <p:cNvSpPr txBox="1"/>
            <p:nvPr/>
          </p:nvSpPr>
          <p:spPr>
            <a:xfrm>
              <a:off x="7984537" y="867988"/>
              <a:ext cx="25774" cy="515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170" name="Google Shape;170;p30"/>
            <p:cNvSpPr/>
            <p:nvPr/>
          </p:nvSpPr>
          <p:spPr>
            <a:xfrm>
              <a:off x="5515542" y="198193"/>
              <a:ext cx="2241239" cy="1344743"/>
            </a:xfrm>
            <a:prstGeom prst="rect">
              <a:avLst/>
            </a:prstGeom>
            <a:solidFill>
              <a:srgbClr val="D4795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0"/>
            <p:cNvSpPr txBox="1"/>
            <p:nvPr/>
          </p:nvSpPr>
          <p:spPr>
            <a:xfrm>
              <a:off x="5515542" y="198193"/>
              <a:ext cx="2241239" cy="1344743"/>
            </a:xfrm>
            <a:prstGeom prst="rect">
              <a:avLst/>
            </a:prstGeom>
            <a:noFill/>
            <a:ln>
              <a:noFill/>
            </a:ln>
          </p:spPr>
          <p:txBody>
            <a:bodyPr anchorCtr="0" anchor="ctr" bIns="115275" lIns="109800" spcFirstLastPara="1" rIns="109800" wrap="square" tIns="115275">
              <a:noAutofit/>
            </a:bodyPr>
            <a:lstStyle/>
            <a:p>
              <a:pPr indent="0" lvl="0" marL="0" marR="0" rtl="0" algn="ctr">
                <a:lnSpc>
                  <a:spcPct val="90000"/>
                </a:lnSpc>
                <a:spcBef>
                  <a:spcPts val="0"/>
                </a:spcBef>
                <a:spcAft>
                  <a:spcPts val="0"/>
                </a:spcAft>
                <a:buClr>
                  <a:srgbClr val="000000"/>
                </a:buClr>
                <a:buSzPts val="1500"/>
                <a:buFont typeface="Arial"/>
                <a:buNone/>
              </a:pPr>
              <a:r>
                <a:rPr b="0" i="0" lang="en-US" sz="1500" u="none" cap="none" strike="noStrike">
                  <a:solidFill>
                    <a:schemeClr val="lt1"/>
                  </a:solidFill>
                  <a:latin typeface="Arial"/>
                  <a:ea typeface="Arial"/>
                  <a:cs typeface="Arial"/>
                  <a:sym typeface="Arial"/>
                </a:rPr>
                <a:t>Dataset Description</a:t>
              </a:r>
              <a:endParaRPr/>
            </a:p>
          </p:txBody>
        </p:sp>
        <p:sp>
          <p:nvSpPr>
            <p:cNvPr id="172" name="Google Shape;172;p30"/>
            <p:cNvSpPr/>
            <p:nvPr/>
          </p:nvSpPr>
          <p:spPr>
            <a:xfrm>
              <a:off x="1122712" y="1541137"/>
              <a:ext cx="8270175" cy="555222"/>
            </a:xfrm>
            <a:custGeom>
              <a:rect b="b" l="l" r="r" t="t"/>
              <a:pathLst>
                <a:path extrusionOk="0" h="120000" w="120000">
                  <a:moveTo>
                    <a:pt x="120000" y="0"/>
                  </a:moveTo>
                  <a:lnTo>
                    <a:pt x="120000" y="63696"/>
                  </a:lnTo>
                  <a:lnTo>
                    <a:pt x="0" y="63696"/>
                  </a:lnTo>
                  <a:lnTo>
                    <a:pt x="0" y="120000"/>
                  </a:lnTo>
                </a:path>
              </a:pathLst>
            </a:custGeom>
            <a:noFill/>
            <a:ln cap="flat" cmpd="sng" w="9525">
              <a:solidFill>
                <a:srgbClr val="C47F6E"/>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0"/>
            <p:cNvSpPr txBox="1"/>
            <p:nvPr/>
          </p:nvSpPr>
          <p:spPr>
            <a:xfrm>
              <a:off x="5050527" y="1816171"/>
              <a:ext cx="414544" cy="515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174" name="Google Shape;174;p30"/>
            <p:cNvSpPr/>
            <p:nvPr/>
          </p:nvSpPr>
          <p:spPr>
            <a:xfrm>
              <a:off x="8272267" y="198193"/>
              <a:ext cx="2241239" cy="1344743"/>
            </a:xfrm>
            <a:prstGeom prst="rect">
              <a:avLst/>
            </a:prstGeom>
            <a:solidFill>
              <a:srgbClr val="C87C6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0"/>
            <p:cNvSpPr txBox="1"/>
            <p:nvPr/>
          </p:nvSpPr>
          <p:spPr>
            <a:xfrm>
              <a:off x="8272267" y="198193"/>
              <a:ext cx="2241239" cy="1344743"/>
            </a:xfrm>
            <a:prstGeom prst="rect">
              <a:avLst/>
            </a:prstGeom>
            <a:noFill/>
            <a:ln>
              <a:noFill/>
            </a:ln>
          </p:spPr>
          <p:txBody>
            <a:bodyPr anchorCtr="0" anchor="ctr" bIns="115275" lIns="109800" spcFirstLastPara="1" rIns="109800" wrap="square" tIns="115275">
              <a:noAutofit/>
            </a:bodyPr>
            <a:lstStyle/>
            <a:p>
              <a:pPr indent="0" lvl="0" marL="0" marR="0" rtl="0" algn="ctr">
                <a:lnSpc>
                  <a:spcPct val="90000"/>
                </a:lnSpc>
                <a:spcBef>
                  <a:spcPts val="0"/>
                </a:spcBef>
                <a:spcAft>
                  <a:spcPts val="0"/>
                </a:spcAft>
                <a:buClr>
                  <a:srgbClr val="000000"/>
                </a:buClr>
                <a:buSzPts val="1500"/>
                <a:buFont typeface="Arial"/>
                <a:buNone/>
              </a:pPr>
              <a:r>
                <a:rPr b="0" i="0" lang="en-US" sz="1500" u="none" cap="none" strike="noStrike">
                  <a:solidFill>
                    <a:schemeClr val="lt1"/>
                  </a:solidFill>
                  <a:latin typeface="Arial"/>
                  <a:ea typeface="Arial"/>
                  <a:cs typeface="Arial"/>
                  <a:sym typeface="Arial"/>
                </a:rPr>
                <a:t>Exploratory Data Analysis </a:t>
              </a:r>
              <a:endParaRPr/>
            </a:p>
          </p:txBody>
        </p:sp>
        <p:sp>
          <p:nvSpPr>
            <p:cNvPr id="176" name="Google Shape;176;p30"/>
            <p:cNvSpPr/>
            <p:nvPr/>
          </p:nvSpPr>
          <p:spPr>
            <a:xfrm>
              <a:off x="2241532" y="3060063"/>
              <a:ext cx="484885" cy="91440"/>
            </a:xfrm>
            <a:custGeom>
              <a:rect b="b" l="l" r="r" t="t"/>
              <a:pathLst>
                <a:path extrusionOk="0" h="120000" w="120000">
                  <a:moveTo>
                    <a:pt x="0" y="60000"/>
                  </a:moveTo>
                  <a:lnTo>
                    <a:pt x="120000" y="60000"/>
                  </a:lnTo>
                </a:path>
              </a:pathLst>
            </a:custGeom>
            <a:noFill/>
            <a:ln cap="flat" cmpd="sng" w="9525">
              <a:solidFill>
                <a:srgbClr val="B88881"/>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0"/>
            <p:cNvSpPr txBox="1"/>
            <p:nvPr/>
          </p:nvSpPr>
          <p:spPr>
            <a:xfrm>
              <a:off x="2471087" y="3103206"/>
              <a:ext cx="25774" cy="515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178" name="Google Shape;178;p30"/>
            <p:cNvSpPr/>
            <p:nvPr/>
          </p:nvSpPr>
          <p:spPr>
            <a:xfrm>
              <a:off x="2092" y="2128759"/>
              <a:ext cx="2241239" cy="1954047"/>
            </a:xfrm>
            <a:prstGeom prst="rect">
              <a:avLst/>
            </a:prstGeom>
            <a:solidFill>
              <a:srgbClr val="BF8377"/>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0"/>
            <p:cNvSpPr txBox="1"/>
            <p:nvPr/>
          </p:nvSpPr>
          <p:spPr>
            <a:xfrm>
              <a:off x="2092" y="2128759"/>
              <a:ext cx="2241239" cy="1954047"/>
            </a:xfrm>
            <a:prstGeom prst="rect">
              <a:avLst/>
            </a:prstGeom>
            <a:noFill/>
            <a:ln>
              <a:noFill/>
            </a:ln>
          </p:spPr>
          <p:txBody>
            <a:bodyPr anchorCtr="0" anchor="ctr" bIns="115275" lIns="109800" spcFirstLastPara="1" rIns="109800" wrap="square" tIns="115275">
              <a:noAutofit/>
            </a:bodyPr>
            <a:lstStyle/>
            <a:p>
              <a:pPr indent="0" lvl="0" marL="0" marR="0" rtl="0" algn="ctr">
                <a:lnSpc>
                  <a:spcPct val="90000"/>
                </a:lnSpc>
                <a:spcBef>
                  <a:spcPts val="0"/>
                </a:spcBef>
                <a:spcAft>
                  <a:spcPts val="0"/>
                </a:spcAft>
                <a:buClr>
                  <a:srgbClr val="000000"/>
                </a:buClr>
                <a:buSzPts val="1500"/>
                <a:buFont typeface="Arial"/>
                <a:buNone/>
              </a:pPr>
              <a:r>
                <a:rPr b="0" i="0" lang="en-US" sz="1500" u="none" cap="none" strike="noStrike">
                  <a:solidFill>
                    <a:schemeClr val="lt1"/>
                  </a:solidFill>
                  <a:latin typeface="Arial"/>
                  <a:ea typeface="Arial"/>
                  <a:cs typeface="Arial"/>
                  <a:sym typeface="Arial"/>
                </a:rPr>
                <a:t>Data Preprocessing &amp;</a:t>
              </a:r>
              <a:endParaRPr/>
            </a:p>
            <a:p>
              <a:pPr indent="0" lvl="0" marL="0" marR="0" rtl="0" algn="ctr">
                <a:lnSpc>
                  <a:spcPct val="90000"/>
                </a:lnSpc>
                <a:spcBef>
                  <a:spcPts val="525"/>
                </a:spcBef>
                <a:spcAft>
                  <a:spcPts val="0"/>
                </a:spcAft>
                <a:buClr>
                  <a:srgbClr val="000000"/>
                </a:buClr>
                <a:buSzPts val="1500"/>
                <a:buFont typeface="Arial"/>
                <a:buNone/>
              </a:pPr>
              <a:r>
                <a:rPr b="0" i="0" lang="en-US" sz="1500" u="none" cap="none" strike="noStrike">
                  <a:solidFill>
                    <a:schemeClr val="lt1"/>
                  </a:solidFill>
                  <a:latin typeface="Arial"/>
                  <a:ea typeface="Arial"/>
                  <a:cs typeface="Arial"/>
                  <a:sym typeface="Arial"/>
                </a:rPr>
                <a:t>Dividing independent and dependent variables</a:t>
              </a:r>
              <a:endParaRPr/>
            </a:p>
            <a:p>
              <a:pPr indent="0" lvl="0" marL="0" marR="0" rtl="0" algn="ctr">
                <a:lnSpc>
                  <a:spcPct val="90000"/>
                </a:lnSpc>
                <a:spcBef>
                  <a:spcPts val="525"/>
                </a:spcBef>
                <a:spcAft>
                  <a:spcPts val="0"/>
                </a:spcAft>
                <a:buClr>
                  <a:srgbClr val="000000"/>
                </a:buClr>
                <a:buSzPts val="1500"/>
                <a:buFont typeface="Arial"/>
                <a:buNone/>
              </a:pPr>
              <a:r>
                <a:rPr b="0" i="0" lang="en-US" sz="1500" u="none" cap="none" strike="noStrike">
                  <a:solidFill>
                    <a:schemeClr val="lt1"/>
                  </a:solidFill>
                  <a:latin typeface="Arial"/>
                  <a:ea typeface="Arial"/>
                  <a:cs typeface="Arial"/>
                  <a:sym typeface="Arial"/>
                </a:rPr>
                <a:t>Splitting the data</a:t>
              </a:r>
              <a:endParaRPr/>
            </a:p>
            <a:p>
              <a:pPr indent="0" lvl="0" marL="0" marR="0" rtl="0" algn="ctr">
                <a:lnSpc>
                  <a:spcPct val="90000"/>
                </a:lnSpc>
                <a:spcBef>
                  <a:spcPts val="525"/>
                </a:spcBef>
                <a:spcAft>
                  <a:spcPts val="0"/>
                </a:spcAft>
                <a:buClr>
                  <a:srgbClr val="000000"/>
                </a:buClr>
                <a:buSzPts val="1500"/>
                <a:buFont typeface="Arial"/>
                <a:buNone/>
              </a:pPr>
              <a:r>
                <a:rPr b="0" i="0" lang="en-US" sz="1500" u="none" cap="none" strike="noStrike">
                  <a:solidFill>
                    <a:schemeClr val="lt1"/>
                  </a:solidFill>
                  <a:latin typeface="Arial"/>
                  <a:ea typeface="Arial"/>
                  <a:cs typeface="Arial"/>
                  <a:sym typeface="Arial"/>
                </a:rPr>
                <a:t>Feature scaling</a:t>
              </a:r>
              <a:endParaRPr b="0" i="0" sz="1500" u="none" cap="none" strike="noStrike">
                <a:solidFill>
                  <a:schemeClr val="lt1"/>
                </a:solidFill>
                <a:latin typeface="Arial"/>
                <a:ea typeface="Arial"/>
                <a:cs typeface="Arial"/>
                <a:sym typeface="Arial"/>
              </a:endParaRPr>
            </a:p>
          </p:txBody>
        </p:sp>
        <p:sp>
          <p:nvSpPr>
            <p:cNvPr id="180" name="Google Shape;180;p30"/>
            <p:cNvSpPr/>
            <p:nvPr/>
          </p:nvSpPr>
          <p:spPr>
            <a:xfrm>
              <a:off x="4998257" y="3060063"/>
              <a:ext cx="484885" cy="91440"/>
            </a:xfrm>
            <a:custGeom>
              <a:rect b="b" l="l" r="r" t="t"/>
              <a:pathLst>
                <a:path extrusionOk="0" h="120000" w="120000">
                  <a:moveTo>
                    <a:pt x="0" y="60000"/>
                  </a:moveTo>
                  <a:lnTo>
                    <a:pt x="120000" y="60000"/>
                  </a:lnTo>
                </a:path>
              </a:pathLst>
            </a:custGeom>
            <a:noFill/>
            <a:ln cap="flat" cmpd="sng" w="9525">
              <a:solidFill>
                <a:srgbClr val="AD9593"/>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0"/>
            <p:cNvSpPr txBox="1"/>
            <p:nvPr/>
          </p:nvSpPr>
          <p:spPr>
            <a:xfrm>
              <a:off x="5227812" y="3103206"/>
              <a:ext cx="25774" cy="515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182" name="Google Shape;182;p30"/>
            <p:cNvSpPr/>
            <p:nvPr/>
          </p:nvSpPr>
          <p:spPr>
            <a:xfrm>
              <a:off x="2758817" y="2100621"/>
              <a:ext cx="2241239" cy="2010324"/>
            </a:xfrm>
            <a:prstGeom prst="rect">
              <a:avLst/>
            </a:prstGeom>
            <a:solidFill>
              <a:srgbClr val="B58C87"/>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0"/>
            <p:cNvSpPr txBox="1"/>
            <p:nvPr/>
          </p:nvSpPr>
          <p:spPr>
            <a:xfrm>
              <a:off x="2758817" y="2100621"/>
              <a:ext cx="2241239" cy="2010324"/>
            </a:xfrm>
            <a:prstGeom prst="rect">
              <a:avLst/>
            </a:prstGeom>
            <a:noFill/>
            <a:ln>
              <a:noFill/>
            </a:ln>
          </p:spPr>
          <p:txBody>
            <a:bodyPr anchorCtr="0" anchor="t" bIns="115275" lIns="109800" spcFirstLastPara="1" rIns="109800" wrap="square" tIns="115275">
              <a:noAutofit/>
            </a:bodyPr>
            <a:lstStyle/>
            <a:p>
              <a:pPr indent="0" lvl="0" marL="0" marR="0" rtl="0" algn="l">
                <a:lnSpc>
                  <a:spcPct val="90000"/>
                </a:lnSpc>
                <a:spcBef>
                  <a:spcPts val="0"/>
                </a:spcBef>
                <a:spcAft>
                  <a:spcPts val="0"/>
                </a:spcAft>
                <a:buClr>
                  <a:srgbClr val="000000"/>
                </a:buClr>
                <a:buSzPts val="1500"/>
                <a:buFont typeface="Arial"/>
                <a:buNone/>
              </a:pPr>
              <a:r>
                <a:rPr b="0" i="0" lang="en-US" sz="1500" u="none" cap="none" strike="noStrike">
                  <a:solidFill>
                    <a:schemeClr val="lt1"/>
                  </a:solidFill>
                  <a:latin typeface="Arial"/>
                  <a:ea typeface="Arial"/>
                  <a:cs typeface="Arial"/>
                  <a:sym typeface="Arial"/>
                </a:rPr>
                <a:t>Model Building</a:t>
              </a:r>
              <a:endParaRPr/>
            </a:p>
            <a:p>
              <a:pPr indent="-114300" lvl="1" marL="114300" marR="0" rtl="0" algn="l">
                <a:lnSpc>
                  <a:spcPct val="90000"/>
                </a:lnSpc>
                <a:spcBef>
                  <a:spcPts val="525"/>
                </a:spcBef>
                <a:spcAft>
                  <a:spcPts val="0"/>
                </a:spcAft>
                <a:buClr>
                  <a:srgbClr val="000000"/>
                </a:buClr>
                <a:buSzPts val="1200"/>
                <a:buFont typeface="Arial"/>
                <a:buChar char="•"/>
              </a:pPr>
              <a:r>
                <a:rPr b="0" i="0" lang="en-US" sz="1200" u="none" cap="none" strike="noStrike">
                  <a:solidFill>
                    <a:schemeClr val="lt1"/>
                  </a:solidFill>
                  <a:latin typeface="Arial"/>
                  <a:ea typeface="Arial"/>
                  <a:cs typeface="Arial"/>
                  <a:sym typeface="Arial"/>
                </a:rPr>
                <a:t>Linear, Lasso, and Ridge Regression</a:t>
              </a:r>
              <a:endParaRPr/>
            </a:p>
            <a:p>
              <a:pPr indent="-114300" lvl="1" marL="114300" marR="0" rtl="0" algn="l">
                <a:lnSpc>
                  <a:spcPct val="90000"/>
                </a:lnSpc>
                <a:spcBef>
                  <a:spcPts val="180"/>
                </a:spcBef>
                <a:spcAft>
                  <a:spcPts val="0"/>
                </a:spcAft>
                <a:buClr>
                  <a:srgbClr val="000000"/>
                </a:buClr>
                <a:buSzPts val="1200"/>
                <a:buFont typeface="Arial"/>
                <a:buChar char="•"/>
              </a:pPr>
              <a:r>
                <a:rPr b="0" i="0" lang="en-US" sz="1200" u="none" cap="none" strike="noStrike">
                  <a:solidFill>
                    <a:schemeClr val="lt1"/>
                  </a:solidFill>
                  <a:latin typeface="Arial"/>
                  <a:ea typeface="Arial"/>
                  <a:cs typeface="Arial"/>
                  <a:sym typeface="Arial"/>
                </a:rPr>
                <a:t>Decision Trees</a:t>
              </a:r>
              <a:endParaRPr/>
            </a:p>
            <a:p>
              <a:pPr indent="-114300" lvl="1" marL="114300" marR="0" rtl="0" algn="l">
                <a:lnSpc>
                  <a:spcPct val="90000"/>
                </a:lnSpc>
                <a:spcBef>
                  <a:spcPts val="180"/>
                </a:spcBef>
                <a:spcAft>
                  <a:spcPts val="0"/>
                </a:spcAft>
                <a:buClr>
                  <a:srgbClr val="000000"/>
                </a:buClr>
                <a:buSzPts val="1200"/>
                <a:buFont typeface="Arial"/>
                <a:buChar char="•"/>
              </a:pPr>
              <a:r>
                <a:rPr b="0" i="0" lang="en-US" sz="1200" u="none" cap="none" strike="noStrike">
                  <a:solidFill>
                    <a:schemeClr val="lt1"/>
                  </a:solidFill>
                  <a:latin typeface="Arial"/>
                  <a:ea typeface="Arial"/>
                  <a:cs typeface="Arial"/>
                  <a:sym typeface="Arial"/>
                </a:rPr>
                <a:t>Random Forests</a:t>
              </a:r>
              <a:endParaRPr/>
            </a:p>
          </p:txBody>
        </p:sp>
        <p:sp>
          <p:nvSpPr>
            <p:cNvPr id="184" name="Google Shape;184;p30"/>
            <p:cNvSpPr/>
            <p:nvPr/>
          </p:nvSpPr>
          <p:spPr>
            <a:xfrm>
              <a:off x="7754982" y="3060063"/>
              <a:ext cx="484885" cy="91440"/>
            </a:xfrm>
            <a:custGeom>
              <a:rect b="b" l="l" r="r" t="t"/>
              <a:pathLst>
                <a:path extrusionOk="0" h="120000" w="120000">
                  <a:moveTo>
                    <a:pt x="0" y="60000"/>
                  </a:moveTo>
                  <a:lnTo>
                    <a:pt x="120000" y="60000"/>
                  </a:lnTo>
                </a:path>
              </a:pathLst>
            </a:custGeom>
            <a:noFill/>
            <a:ln cap="flat" cmpd="sng" w="9525">
              <a:solidFill>
                <a:srgbClr val="A4A4A4"/>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0"/>
            <p:cNvSpPr txBox="1"/>
            <p:nvPr/>
          </p:nvSpPr>
          <p:spPr>
            <a:xfrm>
              <a:off x="7984537" y="3103206"/>
              <a:ext cx="25774" cy="515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186" name="Google Shape;186;p30"/>
            <p:cNvSpPr/>
            <p:nvPr/>
          </p:nvSpPr>
          <p:spPr>
            <a:xfrm>
              <a:off x="5515542" y="2142825"/>
              <a:ext cx="2241239" cy="1925915"/>
            </a:xfrm>
            <a:prstGeom prst="rect">
              <a:avLst/>
            </a:prstGeom>
            <a:solidFill>
              <a:srgbClr val="AC969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0"/>
            <p:cNvSpPr txBox="1"/>
            <p:nvPr/>
          </p:nvSpPr>
          <p:spPr>
            <a:xfrm>
              <a:off x="5515542" y="2142825"/>
              <a:ext cx="2241239" cy="1925915"/>
            </a:xfrm>
            <a:prstGeom prst="rect">
              <a:avLst/>
            </a:prstGeom>
            <a:noFill/>
            <a:ln>
              <a:noFill/>
            </a:ln>
          </p:spPr>
          <p:txBody>
            <a:bodyPr anchorCtr="0" anchor="ctr" bIns="115275" lIns="109800" spcFirstLastPara="1" rIns="109800" wrap="square" tIns="115275">
              <a:noAutofit/>
            </a:bodyPr>
            <a:lstStyle/>
            <a:p>
              <a:pPr indent="0" lvl="0" marL="0" marR="0" rtl="0" algn="ctr">
                <a:lnSpc>
                  <a:spcPct val="90000"/>
                </a:lnSpc>
                <a:spcBef>
                  <a:spcPts val="0"/>
                </a:spcBef>
                <a:spcAft>
                  <a:spcPts val="0"/>
                </a:spcAft>
                <a:buClr>
                  <a:srgbClr val="000000"/>
                </a:buClr>
                <a:buSzPts val="1500"/>
                <a:buFont typeface="Arial"/>
                <a:buNone/>
              </a:pPr>
              <a:r>
                <a:rPr b="0" i="0" lang="en-US" sz="1500" u="none" cap="none" strike="noStrike">
                  <a:solidFill>
                    <a:schemeClr val="lt1"/>
                  </a:solidFill>
                  <a:latin typeface="Arial"/>
                  <a:ea typeface="Arial"/>
                  <a:cs typeface="Arial"/>
                  <a:sym typeface="Arial"/>
                </a:rPr>
                <a:t>Conclusion</a:t>
              </a:r>
              <a:endParaRPr/>
            </a:p>
          </p:txBody>
        </p:sp>
        <p:sp>
          <p:nvSpPr>
            <p:cNvPr id="188" name="Google Shape;188;p30"/>
            <p:cNvSpPr/>
            <p:nvPr/>
          </p:nvSpPr>
          <p:spPr>
            <a:xfrm>
              <a:off x="8272267" y="2058423"/>
              <a:ext cx="2241239" cy="2094721"/>
            </a:xfrm>
            <a:prstGeom prst="rect">
              <a:avLst/>
            </a:prstGeom>
            <a:solidFill>
              <a:srgbClr val="A4A4A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0"/>
            <p:cNvSpPr txBox="1"/>
            <p:nvPr/>
          </p:nvSpPr>
          <p:spPr>
            <a:xfrm>
              <a:off x="8272267" y="2058423"/>
              <a:ext cx="2241239" cy="2094721"/>
            </a:xfrm>
            <a:prstGeom prst="rect">
              <a:avLst/>
            </a:prstGeom>
            <a:noFill/>
            <a:ln>
              <a:noFill/>
            </a:ln>
          </p:spPr>
          <p:txBody>
            <a:bodyPr anchorCtr="0" anchor="ctr" bIns="115275" lIns="109800" spcFirstLastPara="1" rIns="109800" wrap="square" tIns="115275">
              <a:noAutofit/>
            </a:bodyPr>
            <a:lstStyle/>
            <a:p>
              <a:pPr indent="0" lvl="0" marL="0" marR="0" rtl="0" algn="ctr">
                <a:lnSpc>
                  <a:spcPct val="90000"/>
                </a:lnSpc>
                <a:spcBef>
                  <a:spcPts val="0"/>
                </a:spcBef>
                <a:spcAft>
                  <a:spcPts val="0"/>
                </a:spcAft>
                <a:buClr>
                  <a:srgbClr val="000000"/>
                </a:buClr>
                <a:buSzPts val="1500"/>
                <a:buFont typeface="Arial"/>
                <a:buNone/>
              </a:pPr>
              <a:r>
                <a:rPr b="0" i="0" lang="en-US" sz="1500" u="none" cap="none" strike="noStrike">
                  <a:solidFill>
                    <a:schemeClr val="lt1"/>
                  </a:solidFill>
                  <a:latin typeface="Arial"/>
                  <a:ea typeface="Arial"/>
                  <a:cs typeface="Arial"/>
                  <a:sym typeface="Arial"/>
                </a:rPr>
                <a:t>Challenges Faced</a:t>
              </a:r>
              <a:endParaRPr b="0" i="0" sz="1500" u="none" cap="none" strike="noStrike">
                <a:solidFill>
                  <a:schemeClr val="lt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 name="Shape 193"/>
        <p:cNvGrpSpPr/>
        <p:nvPr/>
      </p:nvGrpSpPr>
      <p:grpSpPr>
        <a:xfrm>
          <a:off x="0" y="0"/>
          <a:ext cx="0" cy="0"/>
          <a:chOff x="0" y="0"/>
          <a:chExt cx="0" cy="0"/>
        </a:xfrm>
      </p:grpSpPr>
      <p:sp>
        <p:nvSpPr>
          <p:cNvPr id="194" name="Google Shape;194;p33"/>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95" name="Google Shape;195;p33"/>
          <p:cNvPicPr preferRelativeResize="0"/>
          <p:nvPr/>
        </p:nvPicPr>
        <p:blipFill rotWithShape="1">
          <a:blip r:embed="rId3">
            <a:alphaModFix/>
          </a:blip>
          <a:srcRect b="19" l="0" r="0" t="11091"/>
          <a:stretch/>
        </p:blipFill>
        <p:spPr>
          <a:xfrm>
            <a:off x="20" y="10"/>
            <a:ext cx="12191980" cy="6095990"/>
          </a:xfrm>
          <a:custGeom>
            <a:rect b="b" l="l" r="r" t="t"/>
            <a:pathLst>
              <a:path extrusionOk="0" h="6096000" w="12192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noFill/>
          <a:ln>
            <a:noFill/>
          </a:ln>
          <a:effectLst>
            <a:outerShdw blurRad="381000" rotWithShape="0" algn="t" dir="5400000" dist="152400">
              <a:srgbClr val="000000">
                <a:alpha val="20000"/>
              </a:srgbClr>
            </a:outerShdw>
          </a:effectLst>
        </p:spPr>
      </p:pic>
      <p:grpSp>
        <p:nvGrpSpPr>
          <p:cNvPr id="196" name="Google Shape;196;p33"/>
          <p:cNvGrpSpPr/>
          <p:nvPr/>
        </p:nvGrpSpPr>
        <p:grpSpPr>
          <a:xfrm>
            <a:off x="544" y="3296010"/>
            <a:ext cx="12191456" cy="2849976"/>
            <a:chOff x="476" y="-3923157"/>
            <a:chExt cx="10667524" cy="2493729"/>
          </a:xfrm>
        </p:grpSpPr>
        <p:sp>
          <p:nvSpPr>
            <p:cNvPr id="197" name="Google Shape;197;p33"/>
            <p:cNvSpPr/>
            <p:nvPr/>
          </p:nvSpPr>
          <p:spPr>
            <a:xfrm>
              <a:off x="476" y="-3923156"/>
              <a:ext cx="10667524" cy="2493728"/>
            </a:xfrm>
            <a:custGeom>
              <a:rect b="b" l="l" r="r" t="t"/>
              <a:pathLst>
                <a:path extrusionOk="0" h="1424940" w="6095524">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8" name="Google Shape;198;p33"/>
            <p:cNvSpPr/>
            <p:nvPr/>
          </p:nvSpPr>
          <p:spPr>
            <a:xfrm>
              <a:off x="476" y="-3923157"/>
              <a:ext cx="10667524" cy="2493728"/>
            </a:xfrm>
            <a:custGeom>
              <a:rect b="b" l="l" r="r" t="t"/>
              <a:pathLst>
                <a:path extrusionOk="0" h="1424940" w="6095524">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rotWithShape="1">
              <a:blip r:embed="rId4">
                <a:alphaModFix amt="57000"/>
              </a:blip>
              <a:tile algn="tl" flip="none" tx="0" sx="100000" ty="0" sy="10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2" name="Shape 202"/>
        <p:cNvGrpSpPr/>
        <p:nvPr/>
      </p:nvGrpSpPr>
      <p:grpSpPr>
        <a:xfrm>
          <a:off x="0" y="0"/>
          <a:ext cx="0" cy="0"/>
          <a:chOff x="0" y="0"/>
          <a:chExt cx="0" cy="0"/>
        </a:xfrm>
      </p:grpSpPr>
      <p:sp>
        <p:nvSpPr>
          <p:cNvPr id="203" name="Google Shape;203;p34"/>
          <p:cNvSpPr/>
          <p:nvPr/>
        </p:nvSpPr>
        <p:spPr>
          <a:xfrm>
            <a:off x="1000874" y="2043803"/>
            <a:ext cx="10190252" cy="80683"/>
          </a:xfrm>
          <a:prstGeom prst="rect">
            <a:avLst/>
          </a:prstGeom>
          <a:solidFill>
            <a:srgbClr val="7F7F7F">
              <a:alpha val="64705"/>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id="204" name="Google Shape;204;p34"/>
          <p:cNvPicPr preferRelativeResize="0"/>
          <p:nvPr/>
        </p:nvPicPr>
        <p:blipFill rotWithShape="1">
          <a:blip r:embed="rId3">
            <a:alphaModFix/>
          </a:blip>
          <a:srcRect b="0" l="0" r="0" t="0"/>
          <a:stretch/>
        </p:blipFill>
        <p:spPr>
          <a:xfrm>
            <a:off x="1150938" y="2384425"/>
            <a:ext cx="2911475" cy="3616325"/>
          </a:xfrm>
          <a:prstGeom prst="rect">
            <a:avLst/>
          </a:prstGeom>
          <a:noFill/>
          <a:ln>
            <a:noFill/>
          </a:ln>
        </p:spPr>
      </p:pic>
      <p:pic>
        <p:nvPicPr>
          <p:cNvPr id="205" name="Google Shape;205;p34"/>
          <p:cNvPicPr preferRelativeResize="0"/>
          <p:nvPr>
            <p:ph idx="1" type="body"/>
          </p:nvPr>
        </p:nvPicPr>
        <p:blipFill rotWithShape="1">
          <a:blip r:embed="rId4">
            <a:alphaModFix/>
          </a:blip>
          <a:srcRect b="0" l="0" r="0" t="0"/>
          <a:stretch/>
        </p:blipFill>
        <p:spPr>
          <a:xfrm>
            <a:off x="4130674" y="2384425"/>
            <a:ext cx="7060451" cy="3616325"/>
          </a:xfrm>
          <a:prstGeom prst="rect">
            <a:avLst/>
          </a:prstGeom>
          <a:noFill/>
          <a:ln>
            <a:noFill/>
          </a:ln>
        </p:spPr>
      </p:pic>
      <p:sp>
        <p:nvSpPr>
          <p:cNvPr id="206" name="Google Shape;206;p34"/>
          <p:cNvSpPr txBox="1"/>
          <p:nvPr>
            <p:ph type="title"/>
          </p:nvPr>
        </p:nvSpPr>
        <p:spPr>
          <a:xfrm>
            <a:off x="870204" y="606564"/>
            <a:ext cx="1045159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None/>
            </a:pPr>
            <a:r>
              <a:rPr b="1" lang="en-US">
                <a:latin typeface="Arial"/>
                <a:ea typeface="Arial"/>
                <a:cs typeface="Arial"/>
                <a:sym typeface="Arial"/>
              </a:rPr>
              <a:t>Dataset Description</a:t>
            </a:r>
            <a:endParaRPr>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20f7bec354e_1_0"/>
          <p:cNvSpPr txBox="1"/>
          <p:nvPr>
            <p:ph idx="1" type="body"/>
          </p:nvPr>
        </p:nvSpPr>
        <p:spPr>
          <a:xfrm>
            <a:off x="838200" y="571950"/>
            <a:ext cx="10515600" cy="5714100"/>
          </a:xfrm>
          <a:prstGeom prst="rect">
            <a:avLst/>
          </a:prstGeom>
        </p:spPr>
        <p:txBody>
          <a:bodyPr anchorCtr="0" anchor="t" bIns="45700" lIns="91425" spcFirstLastPara="1" rIns="91425" wrap="square" tIns="45700">
            <a:normAutofit fontScale="62500" lnSpcReduction="20000"/>
          </a:bodyPr>
          <a:lstStyle/>
          <a:p>
            <a:pPr indent="0" lvl="0" marL="0" rtl="0" algn="just">
              <a:lnSpc>
                <a:spcPct val="183333"/>
              </a:lnSpc>
              <a:spcBef>
                <a:spcPts val="0"/>
              </a:spcBef>
              <a:spcAft>
                <a:spcPts val="0"/>
              </a:spcAft>
              <a:buClr>
                <a:schemeClr val="dk1"/>
              </a:buClr>
              <a:buSzPct val="42115"/>
              <a:buFont typeface="Arial"/>
              <a:buNone/>
            </a:pPr>
            <a:r>
              <a:rPr b="1" lang="en-US" sz="2611">
                <a:solidFill>
                  <a:srgbClr val="222222"/>
                </a:solidFill>
                <a:highlight>
                  <a:srgbClr val="FFFFFF"/>
                </a:highlight>
                <a:latin typeface="Arial"/>
                <a:ea typeface="Arial"/>
                <a:cs typeface="Arial"/>
                <a:sym typeface="Arial"/>
              </a:rPr>
              <a:t>cement: </a:t>
            </a:r>
            <a:r>
              <a:rPr b="1" lang="en-US" sz="2451">
                <a:solidFill>
                  <a:srgbClr val="222222"/>
                </a:solidFill>
                <a:highlight>
                  <a:srgbClr val="FFFFFF"/>
                </a:highlight>
                <a:latin typeface="Arial"/>
                <a:ea typeface="Arial"/>
                <a:cs typeface="Arial"/>
                <a:sym typeface="Arial"/>
              </a:rPr>
              <a:t>a substance used for construction that hardens to other materials to bind them together.</a:t>
            </a:r>
            <a:endParaRPr b="1" sz="2451">
              <a:solidFill>
                <a:srgbClr val="222222"/>
              </a:solidFill>
              <a:highlight>
                <a:srgbClr val="FFFFFF"/>
              </a:highlight>
              <a:latin typeface="Arial"/>
              <a:ea typeface="Arial"/>
              <a:cs typeface="Arial"/>
              <a:sym typeface="Arial"/>
            </a:endParaRPr>
          </a:p>
          <a:p>
            <a:pPr indent="0" lvl="0" marL="0" rtl="0" algn="just">
              <a:lnSpc>
                <a:spcPct val="183333"/>
              </a:lnSpc>
              <a:spcBef>
                <a:spcPts val="1200"/>
              </a:spcBef>
              <a:spcAft>
                <a:spcPts val="0"/>
              </a:spcAft>
              <a:buClr>
                <a:schemeClr val="dk1"/>
              </a:buClr>
              <a:buSzPct val="42115"/>
              <a:buFont typeface="Arial"/>
              <a:buNone/>
            </a:pPr>
            <a:r>
              <a:rPr b="1" lang="en-US" sz="2611">
                <a:solidFill>
                  <a:srgbClr val="222222"/>
                </a:solidFill>
                <a:highlight>
                  <a:srgbClr val="FFFFFF"/>
                </a:highlight>
                <a:latin typeface="Arial"/>
                <a:ea typeface="Arial"/>
                <a:cs typeface="Arial"/>
                <a:sym typeface="Arial"/>
              </a:rPr>
              <a:t>slag:</a:t>
            </a:r>
            <a:r>
              <a:rPr b="1" lang="en-US" sz="2451">
                <a:solidFill>
                  <a:srgbClr val="222222"/>
                </a:solidFill>
                <a:highlight>
                  <a:srgbClr val="FFFFFF"/>
                </a:highlight>
                <a:latin typeface="Arial"/>
                <a:ea typeface="Arial"/>
                <a:cs typeface="Arial"/>
                <a:sym typeface="Arial"/>
              </a:rPr>
              <a:t> Mixture of metal oxides and silicon dioxide.</a:t>
            </a:r>
            <a:endParaRPr b="1" sz="2451">
              <a:solidFill>
                <a:srgbClr val="222222"/>
              </a:solidFill>
              <a:highlight>
                <a:srgbClr val="FFFFFF"/>
              </a:highlight>
              <a:latin typeface="Arial"/>
              <a:ea typeface="Arial"/>
              <a:cs typeface="Arial"/>
              <a:sym typeface="Arial"/>
            </a:endParaRPr>
          </a:p>
          <a:p>
            <a:pPr indent="0" lvl="0" marL="0" rtl="0" algn="just">
              <a:lnSpc>
                <a:spcPct val="183333"/>
              </a:lnSpc>
              <a:spcBef>
                <a:spcPts val="1200"/>
              </a:spcBef>
              <a:spcAft>
                <a:spcPts val="0"/>
              </a:spcAft>
              <a:buClr>
                <a:schemeClr val="dk1"/>
              </a:buClr>
              <a:buSzPct val="42115"/>
              <a:buFont typeface="Arial"/>
              <a:buNone/>
            </a:pPr>
            <a:r>
              <a:rPr b="1" lang="en-US" sz="2611">
                <a:solidFill>
                  <a:srgbClr val="222222"/>
                </a:solidFill>
                <a:highlight>
                  <a:srgbClr val="FFFFFF"/>
                </a:highlight>
                <a:latin typeface="Arial"/>
                <a:ea typeface="Arial"/>
                <a:cs typeface="Arial"/>
                <a:sym typeface="Arial"/>
              </a:rPr>
              <a:t>Flyash:</a:t>
            </a:r>
            <a:r>
              <a:rPr b="1" lang="en-US" sz="2451">
                <a:solidFill>
                  <a:srgbClr val="222222"/>
                </a:solidFill>
                <a:highlight>
                  <a:srgbClr val="FFFFFF"/>
                </a:highlight>
                <a:latin typeface="Arial"/>
                <a:ea typeface="Arial"/>
                <a:cs typeface="Arial"/>
                <a:sym typeface="Arial"/>
              </a:rPr>
              <a:t> coal combustion product that is composed of the particulates that are driven out of coal-fired boilers together with the flue gases.</a:t>
            </a:r>
            <a:endParaRPr b="1" sz="2451">
              <a:solidFill>
                <a:srgbClr val="222222"/>
              </a:solidFill>
              <a:highlight>
                <a:srgbClr val="FFFFFF"/>
              </a:highlight>
              <a:latin typeface="Arial"/>
              <a:ea typeface="Arial"/>
              <a:cs typeface="Arial"/>
              <a:sym typeface="Arial"/>
            </a:endParaRPr>
          </a:p>
          <a:p>
            <a:pPr indent="0" lvl="0" marL="0" rtl="0" algn="just">
              <a:lnSpc>
                <a:spcPct val="183333"/>
              </a:lnSpc>
              <a:spcBef>
                <a:spcPts val="1200"/>
              </a:spcBef>
              <a:spcAft>
                <a:spcPts val="0"/>
              </a:spcAft>
              <a:buClr>
                <a:schemeClr val="dk1"/>
              </a:buClr>
              <a:buSzPct val="42115"/>
              <a:buFont typeface="Arial"/>
              <a:buNone/>
            </a:pPr>
            <a:r>
              <a:rPr b="1" lang="en-US" sz="2611">
                <a:solidFill>
                  <a:srgbClr val="222222"/>
                </a:solidFill>
                <a:highlight>
                  <a:srgbClr val="FFFFFF"/>
                </a:highlight>
                <a:latin typeface="Arial"/>
                <a:ea typeface="Arial"/>
                <a:cs typeface="Arial"/>
                <a:sym typeface="Arial"/>
              </a:rPr>
              <a:t>Water:</a:t>
            </a:r>
            <a:r>
              <a:rPr b="1" lang="en-US" sz="2451">
                <a:solidFill>
                  <a:srgbClr val="222222"/>
                </a:solidFill>
                <a:highlight>
                  <a:srgbClr val="FFFFFF"/>
                </a:highlight>
                <a:latin typeface="Arial"/>
                <a:ea typeface="Arial"/>
                <a:cs typeface="Arial"/>
                <a:sym typeface="Arial"/>
              </a:rPr>
              <a:t> It is used to form a thick paste.</a:t>
            </a:r>
            <a:endParaRPr b="1" sz="2451">
              <a:solidFill>
                <a:srgbClr val="222222"/>
              </a:solidFill>
              <a:highlight>
                <a:srgbClr val="FFFFFF"/>
              </a:highlight>
              <a:latin typeface="Arial"/>
              <a:ea typeface="Arial"/>
              <a:cs typeface="Arial"/>
              <a:sym typeface="Arial"/>
            </a:endParaRPr>
          </a:p>
          <a:p>
            <a:pPr indent="0" lvl="0" marL="0" rtl="0" algn="just">
              <a:lnSpc>
                <a:spcPct val="183333"/>
              </a:lnSpc>
              <a:spcBef>
                <a:spcPts val="1200"/>
              </a:spcBef>
              <a:spcAft>
                <a:spcPts val="0"/>
              </a:spcAft>
              <a:buClr>
                <a:schemeClr val="dk1"/>
              </a:buClr>
              <a:buSzPct val="42115"/>
              <a:buFont typeface="Arial"/>
              <a:buNone/>
            </a:pPr>
            <a:r>
              <a:rPr b="1" lang="en-US" sz="2611">
                <a:solidFill>
                  <a:srgbClr val="222222"/>
                </a:solidFill>
                <a:highlight>
                  <a:srgbClr val="FFFFFF"/>
                </a:highlight>
                <a:latin typeface="Arial"/>
                <a:ea typeface="Arial"/>
                <a:cs typeface="Arial"/>
                <a:sym typeface="Arial"/>
              </a:rPr>
              <a:t>Superplasticizer: </a:t>
            </a:r>
            <a:r>
              <a:rPr b="1" lang="en-US" sz="2451">
                <a:solidFill>
                  <a:srgbClr val="222222"/>
                </a:solidFill>
                <a:highlight>
                  <a:srgbClr val="FFFFFF"/>
                </a:highlight>
                <a:latin typeface="Arial"/>
                <a:ea typeface="Arial"/>
                <a:cs typeface="Arial"/>
                <a:sym typeface="Arial"/>
              </a:rPr>
              <a:t> used in making high-strength concrete.</a:t>
            </a:r>
            <a:endParaRPr b="1" sz="2451">
              <a:solidFill>
                <a:srgbClr val="222222"/>
              </a:solidFill>
              <a:highlight>
                <a:srgbClr val="FFFFFF"/>
              </a:highlight>
              <a:latin typeface="Arial"/>
              <a:ea typeface="Arial"/>
              <a:cs typeface="Arial"/>
              <a:sym typeface="Arial"/>
            </a:endParaRPr>
          </a:p>
          <a:p>
            <a:pPr indent="0" lvl="0" marL="0" rtl="0" algn="just">
              <a:lnSpc>
                <a:spcPct val="183333"/>
              </a:lnSpc>
              <a:spcBef>
                <a:spcPts val="1200"/>
              </a:spcBef>
              <a:spcAft>
                <a:spcPts val="0"/>
              </a:spcAft>
              <a:buClr>
                <a:schemeClr val="dk1"/>
              </a:buClr>
              <a:buSzPct val="42115"/>
              <a:buFont typeface="Arial"/>
              <a:buNone/>
            </a:pPr>
            <a:r>
              <a:rPr b="1" lang="en-US" sz="2611">
                <a:solidFill>
                  <a:srgbClr val="222222"/>
                </a:solidFill>
                <a:highlight>
                  <a:srgbClr val="FFFFFF"/>
                </a:highlight>
                <a:latin typeface="Arial"/>
                <a:ea typeface="Arial"/>
                <a:cs typeface="Arial"/>
                <a:sym typeface="Arial"/>
              </a:rPr>
              <a:t>Coaseseaggregate: </a:t>
            </a:r>
            <a:r>
              <a:rPr b="1" lang="en-US" sz="2451">
                <a:solidFill>
                  <a:srgbClr val="222222"/>
                </a:solidFill>
                <a:highlight>
                  <a:srgbClr val="FFFFFF"/>
                </a:highlight>
                <a:latin typeface="Arial"/>
                <a:ea typeface="Arial"/>
                <a:cs typeface="Arial"/>
                <a:sym typeface="Arial"/>
              </a:rPr>
              <a:t>prices of rocks obtain from ground deposits. </a:t>
            </a:r>
            <a:endParaRPr b="1" sz="2451">
              <a:solidFill>
                <a:srgbClr val="222222"/>
              </a:solidFill>
              <a:highlight>
                <a:srgbClr val="FFFFFF"/>
              </a:highlight>
              <a:latin typeface="Arial"/>
              <a:ea typeface="Arial"/>
              <a:cs typeface="Arial"/>
              <a:sym typeface="Arial"/>
            </a:endParaRPr>
          </a:p>
          <a:p>
            <a:pPr indent="0" lvl="0" marL="0" rtl="0" algn="just">
              <a:lnSpc>
                <a:spcPct val="183333"/>
              </a:lnSpc>
              <a:spcBef>
                <a:spcPts val="1200"/>
              </a:spcBef>
              <a:spcAft>
                <a:spcPts val="0"/>
              </a:spcAft>
              <a:buClr>
                <a:schemeClr val="dk1"/>
              </a:buClr>
              <a:buSzPct val="42115"/>
              <a:buFont typeface="Arial"/>
              <a:buNone/>
            </a:pPr>
            <a:r>
              <a:rPr b="1" lang="en-US" sz="2611">
                <a:solidFill>
                  <a:srgbClr val="222222"/>
                </a:solidFill>
                <a:highlight>
                  <a:srgbClr val="FFFFFF"/>
                </a:highlight>
                <a:latin typeface="Arial"/>
                <a:ea typeface="Arial"/>
                <a:cs typeface="Arial"/>
                <a:sym typeface="Arial"/>
              </a:rPr>
              <a:t>fineaggregate:</a:t>
            </a:r>
            <a:r>
              <a:rPr b="1" lang="en-US" sz="2451">
                <a:solidFill>
                  <a:srgbClr val="222222"/>
                </a:solidFill>
                <a:highlight>
                  <a:srgbClr val="FFFFFF"/>
                </a:highlight>
                <a:latin typeface="Arial"/>
                <a:ea typeface="Arial"/>
                <a:cs typeface="Arial"/>
                <a:sym typeface="Arial"/>
              </a:rPr>
              <a:t> the size of aggregate small than 4.75mm.</a:t>
            </a:r>
            <a:endParaRPr b="1" sz="2451">
              <a:solidFill>
                <a:srgbClr val="222222"/>
              </a:solidFill>
              <a:highlight>
                <a:srgbClr val="FFFFFF"/>
              </a:highlight>
              <a:latin typeface="Arial"/>
              <a:ea typeface="Arial"/>
              <a:cs typeface="Arial"/>
              <a:sym typeface="Arial"/>
            </a:endParaRPr>
          </a:p>
          <a:p>
            <a:pPr indent="0" lvl="0" marL="0" rtl="0" algn="just">
              <a:lnSpc>
                <a:spcPct val="183333"/>
              </a:lnSpc>
              <a:spcBef>
                <a:spcPts val="1200"/>
              </a:spcBef>
              <a:spcAft>
                <a:spcPts val="0"/>
              </a:spcAft>
              <a:buClr>
                <a:schemeClr val="dk1"/>
              </a:buClr>
              <a:buSzPct val="42115"/>
              <a:buFont typeface="Arial"/>
              <a:buNone/>
            </a:pPr>
            <a:r>
              <a:rPr b="1" lang="en-US" sz="2611">
                <a:solidFill>
                  <a:srgbClr val="222222"/>
                </a:solidFill>
                <a:highlight>
                  <a:srgbClr val="FFFFFF"/>
                </a:highlight>
                <a:latin typeface="Arial"/>
                <a:ea typeface="Arial"/>
                <a:cs typeface="Arial"/>
                <a:sym typeface="Arial"/>
              </a:rPr>
              <a:t>age: </a:t>
            </a:r>
            <a:r>
              <a:rPr b="1" lang="en-US" sz="2451">
                <a:solidFill>
                  <a:srgbClr val="222222"/>
                </a:solidFill>
                <a:highlight>
                  <a:srgbClr val="FFFFFF"/>
                </a:highlight>
                <a:latin typeface="Arial"/>
                <a:ea typeface="Arial"/>
                <a:cs typeface="Arial"/>
                <a:sym typeface="Arial"/>
              </a:rPr>
              <a:t>Rate of gain of strength is faster to start with and the rate gets reduced with age.</a:t>
            </a:r>
            <a:endParaRPr b="1" sz="2451">
              <a:solidFill>
                <a:srgbClr val="222222"/>
              </a:solidFill>
              <a:highlight>
                <a:srgbClr val="FFFFFF"/>
              </a:highlight>
              <a:latin typeface="Arial"/>
              <a:ea typeface="Arial"/>
              <a:cs typeface="Arial"/>
              <a:sym typeface="Arial"/>
            </a:endParaRPr>
          </a:p>
          <a:p>
            <a:pPr indent="0" lvl="0" marL="0" rtl="0" algn="just">
              <a:lnSpc>
                <a:spcPct val="183333"/>
              </a:lnSpc>
              <a:spcBef>
                <a:spcPts val="1200"/>
              </a:spcBef>
              <a:spcAft>
                <a:spcPts val="0"/>
              </a:spcAft>
              <a:buClr>
                <a:schemeClr val="dk1"/>
              </a:buClr>
              <a:buSzPct val="42115"/>
              <a:buFont typeface="Arial"/>
              <a:buNone/>
            </a:pPr>
            <a:r>
              <a:rPr b="1" lang="en-US" sz="2611">
                <a:solidFill>
                  <a:srgbClr val="222222"/>
                </a:solidFill>
                <a:highlight>
                  <a:srgbClr val="FFFFFF"/>
                </a:highlight>
                <a:latin typeface="Arial"/>
                <a:ea typeface="Arial"/>
                <a:cs typeface="Arial"/>
                <a:sym typeface="Arial"/>
              </a:rPr>
              <a:t>csMPa:</a:t>
            </a:r>
            <a:r>
              <a:rPr b="1" lang="en-US" sz="2451">
                <a:solidFill>
                  <a:srgbClr val="222222"/>
                </a:solidFill>
                <a:highlight>
                  <a:srgbClr val="FFFFFF"/>
                </a:highlight>
                <a:latin typeface="Arial"/>
                <a:ea typeface="Arial"/>
                <a:cs typeface="Arial"/>
                <a:sym typeface="Arial"/>
              </a:rPr>
              <a:t> Measurement unit of concrete strength.</a:t>
            </a:r>
            <a:endParaRPr b="1" sz="2451">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2019-04-23T07:35:20Z</dcterms:created>
  <dc:creator>m9144</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2023-02-18T18:34:14Z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18bb4b60-2b71-4e4d-aaa2-ec69d7adf066</vt:lpwstr>
  </property>
  <property fmtid="{D5CDD505-2E9C-101B-9397-08002B2CF9AE}" pid="7" name="MSIP_Label_defa4170-0d19-0005-0004-bc88714345d2_ActionId">
    <vt:lpwstr>45194705-434d-4e07-9170-1404154e7805</vt:lpwstr>
  </property>
  <property fmtid="{D5CDD505-2E9C-101B-9397-08002B2CF9AE}" pid="8" name="MSIP_Label_defa4170-0d19-0005-0004-bc88714345d2_ContentBits">
    <vt:lpwstr>0</vt:lpwstr>
  </property>
</Properties>
</file>