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  <p:sldMasterId id="2147483662" r:id="rId5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7315200" cy="9601200"/>
  <p:embeddedFontLst>
    <p:embeddedFont>
      <p:font typeface="Tahoma" panose="020B0604030504040204" pitchFamily="3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iq1MJyxJ1hA7vObNQONQDt1ps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19" name="Google Shape;2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4332daa1e1_0_6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01" name="Google Shape;301;g34332daa1e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g34332daa1e1_0_6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3b3a65c2c9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08" name="Google Shape;308;g33b3a65c2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g33b3a65c2c9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4332daa1e1_0_7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15" name="Google Shape;315;g34332daa1e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g34332daa1e1_0_7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3b3a65c2c9_0_1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23" name="Google Shape;323;g33b3a65c2c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g33b3a65c2c9_0_1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8d0cb26c3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6" name="Google Shape;226;g338d0cb26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g338d0cb26c3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8d0cb26c3_0_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4" name="Google Shape;234;g338d0cb26c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g338d0cb26c3_0_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4332daa1e1_0_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47" name="Google Shape;247;g34332daa1e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g34332daa1e1_0_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4332daa1e1_0_2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54" name="Google Shape;254;g34332daa1e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g34332daa1e1_0_2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332daa1e1_0_3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62" name="Google Shape;262;g34332daa1e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g34332daa1e1_0_3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4332daa1e1_0_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70" name="Google Shape;270;g34332daa1e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g34332daa1e1_0_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4332daa1e1_0_3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77" name="Google Shape;277;g34332daa1e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g34332daa1e1_0_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4332daa1e1_0_5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86" name="Google Shape;286;g34332daa1e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g34332daa1e1_0_5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9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4" name="Google Shape;24;p49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5" name="Google Shape;25;p49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" name="Google Shape;26;p49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7" name="Google Shape;27;p49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8" name="Google Shape;28;p49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49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0" name="Google Shape;30;p49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Google Shape;31;p49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" name="Google Shape;32;p49"/>
            <p:cNvSpPr/>
            <p:nvPr/>
          </p:nvSpPr>
          <p:spPr>
            <a:xfrm rot="10800000" flipH="1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3" name="Google Shape;33;p49"/>
          <p:cNvSpPr txBox="1"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49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9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9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5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58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8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8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9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9"/>
          <p:cNvSpPr txBox="1">
            <a:spLocks noGrp="1"/>
          </p:cNvSpPr>
          <p:nvPr>
            <p:ph type="body" idx="1"/>
          </p:nvPr>
        </p:nvSpPr>
        <p:spPr>
          <a:xfrm rot="5400000">
            <a:off x="3011488" y="188913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9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9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9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0"/>
          <p:cNvSpPr txBox="1">
            <a:spLocks noGrp="1"/>
          </p:cNvSpPr>
          <p:nvPr>
            <p:ph type="title"/>
          </p:nvPr>
        </p:nvSpPr>
        <p:spPr>
          <a:xfrm rot="5400000">
            <a:off x="5020469" y="2197894"/>
            <a:ext cx="5918200" cy="195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0"/>
          <p:cNvSpPr txBox="1">
            <a:spLocks noGrp="1"/>
          </p:cNvSpPr>
          <p:nvPr>
            <p:ph type="body" idx="1"/>
          </p:nvPr>
        </p:nvSpPr>
        <p:spPr>
          <a:xfrm rot="5400000">
            <a:off x="1042194" y="323057"/>
            <a:ext cx="5918200" cy="570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60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0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60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Text, and Content" type="txAndObj">
  <p:cSld name="TEXT_AND_OBJEC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1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1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61"/>
          <p:cNvSpPr txBox="1">
            <a:spLocks noGrp="1"/>
          </p:cNvSpPr>
          <p:nvPr>
            <p:ph type="body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61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61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61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g33cdcd9481f_0_625"/>
          <p:cNvGrpSpPr/>
          <p:nvPr/>
        </p:nvGrpSpPr>
        <p:grpSpPr>
          <a:xfrm>
            <a:off x="0" y="2438400"/>
            <a:ext cx="8888413" cy="952500"/>
            <a:chOff x="0" y="1536"/>
            <a:chExt cx="5599" cy="600"/>
          </a:xfrm>
        </p:grpSpPr>
        <p:grpSp>
          <p:nvGrpSpPr>
            <p:cNvPr id="128" name="Google Shape;128;g33cdcd9481f_0_625"/>
            <p:cNvGrpSpPr/>
            <p:nvPr/>
          </p:nvGrpSpPr>
          <p:grpSpPr>
            <a:xfrm>
              <a:off x="185" y="1604"/>
              <a:ext cx="458" cy="208"/>
              <a:chOff x="720" y="336"/>
              <a:chExt cx="636" cy="300"/>
            </a:xfrm>
          </p:grpSpPr>
          <p:sp>
            <p:nvSpPr>
              <p:cNvPr id="129" name="Google Shape;129;g33cdcd9481f_0_625"/>
              <p:cNvSpPr/>
              <p:nvPr/>
            </p:nvSpPr>
            <p:spPr>
              <a:xfrm>
                <a:off x="720" y="336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g33cdcd9481f_0_625"/>
              <p:cNvSpPr/>
              <p:nvPr/>
            </p:nvSpPr>
            <p:spPr>
              <a:xfrm>
                <a:off x="1056" y="336"/>
                <a:ext cx="300" cy="300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31" name="Google Shape;131;g33cdcd9481f_0_625"/>
            <p:cNvGrpSpPr/>
            <p:nvPr/>
          </p:nvGrpSpPr>
          <p:grpSpPr>
            <a:xfrm>
              <a:off x="263" y="1870"/>
              <a:ext cx="441" cy="208"/>
              <a:chOff x="912" y="2640"/>
              <a:chExt cx="636" cy="300"/>
            </a:xfrm>
          </p:grpSpPr>
          <p:sp>
            <p:nvSpPr>
              <p:cNvPr id="132" name="Google Shape;132;g33cdcd9481f_0_625"/>
              <p:cNvSpPr/>
              <p:nvPr/>
            </p:nvSpPr>
            <p:spPr>
              <a:xfrm>
                <a:off x="912" y="2640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g33cdcd9481f_0_625"/>
              <p:cNvSpPr/>
              <p:nvPr/>
            </p:nvSpPr>
            <p:spPr>
              <a:xfrm>
                <a:off x="1248" y="2640"/>
                <a:ext cx="300" cy="3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34" name="Google Shape;134;g33cdcd9481f_0_625"/>
            <p:cNvSpPr/>
            <p:nvPr/>
          </p:nvSpPr>
          <p:spPr>
            <a:xfrm>
              <a:off x="0" y="1824"/>
              <a:ext cx="300" cy="3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5" name="Google Shape;135;g33cdcd9481f_0_625"/>
            <p:cNvSpPr/>
            <p:nvPr/>
          </p:nvSpPr>
          <p:spPr>
            <a:xfrm>
              <a:off x="400" y="1536"/>
              <a:ext cx="0" cy="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6" name="Google Shape;136;g33cdcd9481f_0_625"/>
            <p:cNvSpPr/>
            <p:nvPr/>
          </p:nvSpPr>
          <p:spPr>
            <a:xfrm>
              <a:off x="199" y="2089"/>
              <a:ext cx="5400" cy="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37" name="Google Shape;137;g33cdcd9481f_0_625"/>
          <p:cNvSpPr txBox="1">
            <a:spLocks noGrp="1"/>
          </p:cNvSpPr>
          <p:nvPr>
            <p:ph type="ctrTitle"/>
          </p:nvPr>
        </p:nvSpPr>
        <p:spPr>
          <a:xfrm>
            <a:off x="990600" y="1676400"/>
            <a:ext cx="77724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33cdcd9481f_0_6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g33cdcd9481f_0_625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33cdcd9481f_0_625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33cdcd9481f_0_625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cdcd9481f_0_641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g33cdcd9481f_0_641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g33cdcd9481f_0_641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33cdcd9481f_0_641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33cdcd9481f_0_641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cdcd9481f_0_647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g33cdcd9481f_0_647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33cdcd9481f_0_647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cdcd9481f_0_651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33cdcd9481f_0_651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33cdcd9481f_0_651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g33cdcd9481f_0_651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cdcd9481f_0_65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g33cdcd9481f_0_65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>
            <a:endParaRPr/>
          </a:p>
        </p:txBody>
      </p:sp>
      <p:sp>
        <p:nvSpPr>
          <p:cNvPr id="160" name="Google Shape;160;g33cdcd9481f_0_656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33cdcd9481f_0_656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g33cdcd9481f_0_656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cdcd9481f_0_662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33cdcd9481f_0_662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166" name="Google Shape;166;g33cdcd9481f_0_662"/>
          <p:cNvSpPr txBox="1">
            <a:spLocks noGrp="1"/>
          </p:cNvSpPr>
          <p:nvPr>
            <p:ph type="body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167" name="Google Shape;167;g33cdcd9481f_0_662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33cdcd9481f_0_662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g33cdcd9481f_0_662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0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0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0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0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cdcd9481f_0_6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33cdcd9481f_0_66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173" name="Google Shape;173;g33cdcd9481f_0_66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4" name="Google Shape;174;g33cdcd9481f_0_66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175" name="Google Shape;175;g33cdcd9481f_0_66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6" name="Google Shape;176;g33cdcd9481f_0_669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33cdcd9481f_0_669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33cdcd9481f_0_669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cdcd9481f_0_678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33cdcd9481f_0_678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g33cdcd9481f_0_678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33cdcd9481f_0_678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cdcd9481f_0_68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g33cdcd9481f_0_68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marL="3200400" lvl="6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marL="3657600" lvl="7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marL="4114800" lvl="8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87" name="Google Shape;187;g33cdcd9481f_0_68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188" name="Google Shape;188;g33cdcd9481f_0_683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g33cdcd9481f_0_683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g33cdcd9481f_0_683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cdcd9481f_0_69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g33cdcd9481f_0_69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g33cdcd9481f_0_69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195" name="Google Shape;195;g33cdcd9481f_0_690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g33cdcd9481f_0_690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g33cdcd9481f_0_690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cdcd9481f_0_697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g33cdcd9481f_0_697"/>
          <p:cNvSpPr txBox="1">
            <a:spLocks noGrp="1"/>
          </p:cNvSpPr>
          <p:nvPr>
            <p:ph type="body" idx="1"/>
          </p:nvPr>
        </p:nvSpPr>
        <p:spPr>
          <a:xfrm rot="5400000">
            <a:off x="3011488" y="188913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01" name="Google Shape;201;g33cdcd9481f_0_697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g33cdcd9481f_0_697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g33cdcd9481f_0_697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cdcd9481f_0_703"/>
          <p:cNvSpPr txBox="1">
            <a:spLocks noGrp="1"/>
          </p:cNvSpPr>
          <p:nvPr>
            <p:ph type="title"/>
          </p:nvPr>
        </p:nvSpPr>
        <p:spPr>
          <a:xfrm rot="5400000">
            <a:off x="5020588" y="2197913"/>
            <a:ext cx="5918100" cy="19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g33cdcd9481f_0_703"/>
          <p:cNvSpPr txBox="1">
            <a:spLocks noGrp="1"/>
          </p:cNvSpPr>
          <p:nvPr>
            <p:ph type="body" idx="1"/>
          </p:nvPr>
        </p:nvSpPr>
        <p:spPr>
          <a:xfrm rot="5400000">
            <a:off x="1042300" y="323063"/>
            <a:ext cx="5918100" cy="57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g33cdcd9481f_0_703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g33cdcd9481f_0_703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g33cdcd9481f_0_703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Text, and Content" type="txAndObj">
  <p:cSld name="TEXT_AND_OBJEC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cdcd9481f_0_709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g33cdcd9481f_0_709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g33cdcd9481f_0_709"/>
          <p:cNvSpPr txBox="1">
            <a:spLocks noGrp="1"/>
          </p:cNvSpPr>
          <p:nvPr>
            <p:ph type="body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14" name="Google Shape;214;g33cdcd9481f_0_709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g33cdcd9481f_0_709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g33cdcd9481f_0_709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1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1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1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2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2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2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2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>
            <a:endParaRPr/>
          </a:p>
        </p:txBody>
      </p:sp>
      <p:sp>
        <p:nvSpPr>
          <p:cNvPr id="56" name="Google Shape;56;p53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3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3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4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4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54"/>
          <p:cNvSpPr txBox="1">
            <a:spLocks noGrp="1"/>
          </p:cNvSpPr>
          <p:nvPr>
            <p:ph type="body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63" name="Google Shape;63;p54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4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4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5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70" name="Google Shape;70;p5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5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72" name="Google Shape;72;p55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5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5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6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6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6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6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marL="3200400" lvl="6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marL="3657600" lvl="7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marL="4114800" lvl="8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3" name="Google Shape;83;p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57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7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7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48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48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48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48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" name="Google Shape;15;p48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" name="Google Shape;16;p48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Google Shape;17;p48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8" name="Google Shape;18;p48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9" name="Google Shape;19;p48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0" name="Google Shape;20;p48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1" name="Google Shape;21;p48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cdcd9481f_0_612"/>
          <p:cNvSpPr/>
          <p:nvPr/>
        </p:nvSpPr>
        <p:spPr>
          <a:xfrm>
            <a:off x="417513" y="1098550"/>
            <a:ext cx="438300" cy="47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" name="Google Shape;115;g33cdcd9481f_0_612"/>
          <p:cNvSpPr/>
          <p:nvPr/>
        </p:nvSpPr>
        <p:spPr>
          <a:xfrm>
            <a:off x="800100" y="1098550"/>
            <a:ext cx="328500" cy="474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" name="Google Shape;116;g33cdcd9481f_0_612"/>
          <p:cNvSpPr/>
          <p:nvPr/>
        </p:nvSpPr>
        <p:spPr>
          <a:xfrm>
            <a:off x="541338" y="1520825"/>
            <a:ext cx="422400" cy="4746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" name="Google Shape;117;g33cdcd9481f_0_612"/>
          <p:cNvSpPr/>
          <p:nvPr/>
        </p:nvSpPr>
        <p:spPr>
          <a:xfrm>
            <a:off x="911225" y="1520825"/>
            <a:ext cx="368400" cy="4746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" name="Google Shape;118;g33cdcd9481f_0_612"/>
          <p:cNvSpPr/>
          <p:nvPr/>
        </p:nvSpPr>
        <p:spPr>
          <a:xfrm>
            <a:off x="127000" y="1447800"/>
            <a:ext cx="560400" cy="4224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" name="Google Shape;119;g33cdcd9481f_0_612"/>
          <p:cNvSpPr/>
          <p:nvPr/>
        </p:nvSpPr>
        <p:spPr>
          <a:xfrm>
            <a:off x="762000" y="990600"/>
            <a:ext cx="31800" cy="10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" name="Google Shape;120;g33cdcd9481f_0_612"/>
          <p:cNvSpPr/>
          <p:nvPr/>
        </p:nvSpPr>
        <p:spPr>
          <a:xfrm>
            <a:off x="442913" y="1781175"/>
            <a:ext cx="8226300" cy="318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" name="Google Shape;121;g33cdcd9481f_0_612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2" name="Google Shape;122;g33cdcd9481f_0_612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3" name="Google Shape;123;g33cdcd9481f_0_612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4" name="Google Shape;124;g33cdcd9481f_0_612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Google Shape;125;g33cdcd9481f_0_612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CS217: Artificial Intelligence and Machine Learning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(associated lab: CS240)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"/>
          <p:cNvSpPr txBox="1">
            <a:spLocks noGrp="1"/>
          </p:cNvSpPr>
          <p:nvPr>
            <p:ph type="subTitle" idx="1"/>
          </p:nvPr>
        </p:nvSpPr>
        <p:spPr>
          <a:xfrm>
            <a:off x="144525" y="3352800"/>
            <a:ext cx="88218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Nihar Ranjan Sahoo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PhD scholar under Prof. Pushpak Bhattacharyya</a:t>
            </a:r>
            <a:br>
              <a:rPr lang="en-U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Dept., </a:t>
            </a:r>
            <a:b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IIT Bombay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lang="en-US" sz="28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Week11 of 24mar25, Decision Trees, Intro Speech Recognition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4332daa1e1_0_67"/>
          <p:cNvSpPr txBox="1">
            <a:spLocks noGrp="1"/>
          </p:cNvSpPr>
          <p:nvPr>
            <p:ph type="title"/>
          </p:nvPr>
        </p:nvSpPr>
        <p:spPr>
          <a:xfrm>
            <a:off x="160350" y="11975"/>
            <a:ext cx="86640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Stopping Criteria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in Decision Tree</a:t>
            </a:r>
            <a:endParaRPr b="1"/>
          </a:p>
        </p:txBody>
      </p:sp>
      <p:sp>
        <p:nvSpPr>
          <p:cNvPr id="305" name="Google Shape;305;g34332daa1e1_0_67"/>
          <p:cNvSpPr txBox="1"/>
          <p:nvPr/>
        </p:nvSpPr>
        <p:spPr>
          <a:xfrm>
            <a:off x="383600" y="729500"/>
            <a:ext cx="8346300" cy="5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Pure Node</a:t>
            </a:r>
            <a:endParaRPr sz="20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 significant IG</a:t>
            </a:r>
            <a:endParaRPr sz="20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Minimum Samples in a node</a:t>
            </a:r>
            <a:endParaRPr sz="20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Maximum tree depth</a:t>
            </a:r>
            <a:endParaRPr sz="20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 features to split</a:t>
            </a:r>
            <a:endParaRPr sz="20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b3a65c2c9_0_0"/>
          <p:cNvSpPr txBox="1">
            <a:spLocks noGrp="1"/>
          </p:cNvSpPr>
          <p:nvPr>
            <p:ph type="title"/>
          </p:nvPr>
        </p:nvSpPr>
        <p:spPr>
          <a:xfrm>
            <a:off x="160350" y="11975"/>
            <a:ext cx="86640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Definition of a linear model</a:t>
            </a:r>
            <a:endParaRPr/>
          </a:p>
        </p:txBody>
      </p:sp>
      <p:sp>
        <p:nvSpPr>
          <p:cNvPr id="312" name="Google Shape;312;g33b3a65c2c9_0_0"/>
          <p:cNvSpPr txBox="1"/>
          <p:nvPr/>
        </p:nvSpPr>
        <p:spPr>
          <a:xfrm>
            <a:off x="231200" y="653300"/>
            <a:ext cx="8664000" cy="5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 linear model is considered </a:t>
            </a:r>
            <a:r>
              <a:rPr lang="en-US" sz="20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linear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because the model's predictions are a </a:t>
            </a:r>
            <a:r>
              <a:rPr lang="en-US" sz="20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linear function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of the parameters w.</a:t>
            </a:r>
            <a:endParaRPr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Mathematically, a typical linear model takes the form:</a:t>
            </a:r>
            <a:endParaRPr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y=w</a:t>
            </a:r>
            <a:r>
              <a:rPr lang="en-US" sz="2000" baseline="30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x+b</a:t>
            </a:r>
            <a:endParaRPr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where:</a:t>
            </a:r>
            <a:endParaRPr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x is the input feature vector,</a:t>
            </a:r>
            <a:b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 is the weight vector (parameters),</a:t>
            </a:r>
            <a:b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 is the bias term,</a:t>
            </a:r>
            <a:b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y is the predicted output.</a:t>
            </a:r>
            <a:endParaRPr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4332daa1e1_0_76"/>
          <p:cNvSpPr txBox="1">
            <a:spLocks noGrp="1"/>
          </p:cNvSpPr>
          <p:nvPr>
            <p:ph type="title"/>
          </p:nvPr>
        </p:nvSpPr>
        <p:spPr>
          <a:xfrm>
            <a:off x="160350" y="545375"/>
            <a:ext cx="86640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Bias-Variance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Tradeoff: Overfitting and Underfitting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g34332daa1e1_0_76"/>
          <p:cNvSpPr txBox="1"/>
          <p:nvPr/>
        </p:nvSpPr>
        <p:spPr>
          <a:xfrm>
            <a:off x="345925" y="958100"/>
            <a:ext cx="8478300" cy="5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model learns not only the underlying pattern but also the noise in the training data. It performs well on training data but poorly on unseen data.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Underfitting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model is too simple to capture the underlying pattern in the data, leading to poor performance on both training and test data.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g34332daa1e1_0_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875" y="2638950"/>
            <a:ext cx="6978976" cy="393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3b3a65c2c9_0_13"/>
          <p:cNvSpPr txBox="1">
            <a:spLocks noGrp="1"/>
          </p:cNvSpPr>
          <p:nvPr>
            <p:ph type="title"/>
          </p:nvPr>
        </p:nvSpPr>
        <p:spPr>
          <a:xfrm>
            <a:off x="160350" y="545375"/>
            <a:ext cx="86640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Bias-Variance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Tradeoff: Overfitting and Underfitting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g33b3a65c2c9_0_13"/>
          <p:cNvSpPr txBox="1"/>
          <p:nvPr/>
        </p:nvSpPr>
        <p:spPr>
          <a:xfrm>
            <a:off x="345925" y="958100"/>
            <a:ext cx="8478300" cy="5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model learns not only the underlying pattern but also the noise in the training data. It performs well on training data but poorly on unseen data.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Underfitting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model is too simple to capture the underlying pattern in the data, leading to poor performance on both training and test data.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g33b3a65c2c9_0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875" y="2638950"/>
            <a:ext cx="6978976" cy="393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8d0cb26c3_0_0"/>
          <p:cNvSpPr txBox="1">
            <a:spLocks noGrp="1"/>
          </p:cNvSpPr>
          <p:nvPr>
            <p:ph type="title"/>
          </p:nvPr>
        </p:nvSpPr>
        <p:spPr>
          <a:xfrm>
            <a:off x="160350" y="11968"/>
            <a:ext cx="77931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 b="1"/>
          </a:p>
        </p:txBody>
      </p:sp>
      <p:pic>
        <p:nvPicPr>
          <p:cNvPr id="230" name="Google Shape;230;g338d0cb26c3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685775"/>
            <a:ext cx="8216050" cy="42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338d0cb26c3_0_0"/>
          <p:cNvSpPr txBox="1"/>
          <p:nvPr/>
        </p:nvSpPr>
        <p:spPr>
          <a:xfrm>
            <a:off x="192675" y="5251275"/>
            <a:ext cx="8722800" cy="12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decision to predict if India can beat Australia in the upcoming match?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Information Gain/Gain Ratio/Gini Index to build decision tree.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38d0cb26c3_0_7"/>
          <p:cNvSpPr txBox="1">
            <a:spLocks noGrp="1"/>
          </p:cNvSpPr>
          <p:nvPr>
            <p:ph type="title"/>
          </p:nvPr>
        </p:nvSpPr>
        <p:spPr>
          <a:xfrm>
            <a:off x="160350" y="11968"/>
            <a:ext cx="77931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 b="1"/>
          </a:p>
        </p:txBody>
      </p:sp>
      <p:pic>
        <p:nvPicPr>
          <p:cNvPr id="238" name="Google Shape;238;g338d0cb26c3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725" y="4178275"/>
            <a:ext cx="4454825" cy="2346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338d0cb26c3_0_7"/>
          <p:cNvPicPr preferRelativeResize="0"/>
          <p:nvPr/>
        </p:nvPicPr>
        <p:blipFill rotWithShape="1">
          <a:blip r:embed="rId4">
            <a:alphaModFix/>
          </a:blip>
          <a:srcRect l="3502" t="10241"/>
          <a:stretch/>
        </p:blipFill>
        <p:spPr>
          <a:xfrm>
            <a:off x="7950" y="1008775"/>
            <a:ext cx="4411650" cy="14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338d0cb26c3_0_7"/>
          <p:cNvSpPr txBox="1"/>
          <p:nvPr/>
        </p:nvSpPr>
        <p:spPr>
          <a:xfrm>
            <a:off x="142025" y="3608775"/>
            <a:ext cx="76461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that maximizes the entropy for a Bern(P)  =&gt; </a:t>
            </a:r>
            <a:r>
              <a:rPr lang="en-US" sz="2000" b="1" i="0" u="none" strike="noStrike" cap="none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MLE</a:t>
            </a:r>
            <a:endParaRPr sz="2000" b="1" i="0" u="none" strike="noStrike" cap="none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g338d0cb26c3_0_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47325" y="609575"/>
            <a:ext cx="4114605" cy="29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338d0cb26c3_0_7"/>
          <p:cNvSpPr txBox="1"/>
          <p:nvPr/>
        </p:nvSpPr>
        <p:spPr>
          <a:xfrm>
            <a:off x="7152425" y="179775"/>
            <a:ext cx="21102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Entropy == Randomness</a:t>
            </a:r>
            <a:endParaRPr sz="2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g338d0cb26c3_0_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98552" y="4132875"/>
            <a:ext cx="4235474" cy="253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g338d0cb26c3_0_7"/>
          <p:cNvCxnSpPr/>
          <p:nvPr/>
        </p:nvCxnSpPr>
        <p:spPr>
          <a:xfrm>
            <a:off x="4773475" y="4233025"/>
            <a:ext cx="56400" cy="2411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4332daa1e1_0_14"/>
          <p:cNvSpPr txBox="1">
            <a:spLocks noGrp="1"/>
          </p:cNvSpPr>
          <p:nvPr>
            <p:ph type="title"/>
          </p:nvPr>
        </p:nvSpPr>
        <p:spPr>
          <a:xfrm>
            <a:off x="160350" y="11968"/>
            <a:ext cx="77931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What needs to be decided on?</a:t>
            </a:r>
            <a:endParaRPr b="1"/>
          </a:p>
        </p:txBody>
      </p:sp>
      <p:sp>
        <p:nvSpPr>
          <p:cNvPr id="251" name="Google Shape;251;g34332daa1e1_0_14"/>
          <p:cNvSpPr txBox="1"/>
          <p:nvPr/>
        </p:nvSpPr>
        <p:spPr>
          <a:xfrm>
            <a:off x="345925" y="729500"/>
            <a:ext cx="8403000" cy="48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alibri"/>
              <a:buChar char="●"/>
            </a:pPr>
            <a:r>
              <a:rPr lang="en-US" sz="28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Split feature</a:t>
            </a:r>
            <a:endParaRPr sz="28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alibri"/>
              <a:buChar char="○"/>
            </a:pPr>
            <a:r>
              <a:rPr lang="en-US" sz="28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based on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Purity </a:t>
            </a:r>
            <a:r>
              <a:rPr lang="en-US" sz="28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on feature </a:t>
            </a:r>
            <a:endParaRPr sz="28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alibri"/>
              <a:buChar char="●"/>
            </a:pPr>
            <a:r>
              <a:rPr lang="en-US" sz="28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Split point</a:t>
            </a:r>
            <a:endParaRPr sz="28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alibri"/>
              <a:buChar char="●"/>
            </a:pPr>
            <a:r>
              <a:rPr lang="en-US" sz="28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When to stop splitting</a:t>
            </a:r>
            <a:endParaRPr sz="28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sng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Purity</a:t>
            </a:r>
            <a:r>
              <a:rPr lang="en-US" sz="28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8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alibri"/>
              <a:buChar char="●"/>
            </a:pPr>
            <a:r>
              <a:rPr lang="en-US" sz="28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how homogeneous a node is in terms of class labels</a:t>
            </a:r>
            <a:endParaRPr sz="28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alibri"/>
              <a:buChar char="●"/>
            </a:pPr>
            <a:r>
              <a:rPr lang="en-US" sz="28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goal of splitting is to </a:t>
            </a:r>
            <a:r>
              <a:rPr lang="en-US" sz="2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create child nodes that are purer</a:t>
            </a:r>
            <a:r>
              <a:rPr lang="en-US" sz="28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than the parent node</a:t>
            </a:r>
            <a:endParaRPr sz="28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alibri"/>
              <a:buChar char="●"/>
            </a:pPr>
            <a:r>
              <a:rPr lang="en-US" sz="28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meaning they contain more instances of a single class</a:t>
            </a:r>
            <a:endParaRPr sz="28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4332daa1e1_0_23"/>
          <p:cNvSpPr txBox="1">
            <a:spLocks noGrp="1"/>
          </p:cNvSpPr>
          <p:nvPr>
            <p:ph type="title"/>
          </p:nvPr>
        </p:nvSpPr>
        <p:spPr>
          <a:xfrm>
            <a:off x="160350" y="11968"/>
            <a:ext cx="77931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Different Purity measures?</a:t>
            </a:r>
            <a:endParaRPr b="1"/>
          </a:p>
        </p:txBody>
      </p:sp>
      <p:sp>
        <p:nvSpPr>
          <p:cNvPr id="258" name="Google Shape;258;g34332daa1e1_0_23"/>
          <p:cNvSpPr txBox="1"/>
          <p:nvPr/>
        </p:nvSpPr>
        <p:spPr>
          <a:xfrm>
            <a:off x="345925" y="729500"/>
            <a:ext cx="8403000" cy="48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g34332daa1e1_0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926" y="614376"/>
            <a:ext cx="7440100" cy="60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4332daa1e1_0_30"/>
          <p:cNvSpPr txBox="1">
            <a:spLocks noGrp="1"/>
          </p:cNvSpPr>
          <p:nvPr>
            <p:ph type="title"/>
          </p:nvPr>
        </p:nvSpPr>
        <p:spPr>
          <a:xfrm>
            <a:off x="160350" y="11968"/>
            <a:ext cx="77931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Different Purity measures?</a:t>
            </a:r>
            <a:endParaRPr b="1"/>
          </a:p>
        </p:txBody>
      </p:sp>
      <p:sp>
        <p:nvSpPr>
          <p:cNvPr id="266" name="Google Shape;266;g34332daa1e1_0_30"/>
          <p:cNvSpPr txBox="1"/>
          <p:nvPr/>
        </p:nvSpPr>
        <p:spPr>
          <a:xfrm>
            <a:off x="345925" y="729500"/>
            <a:ext cx="8403000" cy="48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Splitting Strategy</a:t>
            </a:r>
            <a:r>
              <a:rPr lang="en-US" sz="20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 At each step, the algorithm:</a:t>
            </a:r>
            <a:endParaRPr sz="20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Evaluates all possible splits.</a:t>
            </a:r>
            <a:endParaRPr sz="20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Computes the purity measure for each split.</a:t>
            </a:r>
            <a:endParaRPr sz="20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Selects the split that results in the highest improvement in purity.</a:t>
            </a:r>
            <a:endParaRPr sz="20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g34332daa1e1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925" y="880675"/>
            <a:ext cx="7450022" cy="25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4332daa1e1_0_7"/>
          <p:cNvSpPr txBox="1">
            <a:spLocks noGrp="1"/>
          </p:cNvSpPr>
          <p:nvPr>
            <p:ph type="title"/>
          </p:nvPr>
        </p:nvSpPr>
        <p:spPr>
          <a:xfrm>
            <a:off x="160350" y="164375"/>
            <a:ext cx="86640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Information Gain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to construct Decision Tree</a:t>
            </a:r>
            <a:endParaRPr b="1"/>
          </a:p>
        </p:txBody>
      </p:sp>
      <p:pic>
        <p:nvPicPr>
          <p:cNvPr id="274" name="Google Shape;274;g34332daa1e1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142975"/>
            <a:ext cx="8216050" cy="42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4332daa1e1_0_39"/>
          <p:cNvSpPr txBox="1">
            <a:spLocks noGrp="1"/>
          </p:cNvSpPr>
          <p:nvPr>
            <p:ph type="title"/>
          </p:nvPr>
        </p:nvSpPr>
        <p:spPr>
          <a:xfrm>
            <a:off x="160350" y="11975"/>
            <a:ext cx="86640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Information Gain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to construct Decision Tree</a:t>
            </a:r>
            <a:endParaRPr b="1"/>
          </a:p>
        </p:txBody>
      </p:sp>
      <p:pic>
        <p:nvPicPr>
          <p:cNvPr id="281" name="Google Shape;281;g34332daa1e1_0_39"/>
          <p:cNvPicPr preferRelativeResize="0"/>
          <p:nvPr/>
        </p:nvPicPr>
        <p:blipFill rotWithShape="1">
          <a:blip r:embed="rId3">
            <a:alphaModFix/>
          </a:blip>
          <a:srcRect t="3605"/>
          <a:stretch/>
        </p:blipFill>
        <p:spPr>
          <a:xfrm>
            <a:off x="304800" y="613950"/>
            <a:ext cx="7496175" cy="418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34332daa1e1_0_39"/>
          <p:cNvSpPr txBox="1"/>
          <p:nvPr/>
        </p:nvSpPr>
        <p:spPr>
          <a:xfrm>
            <a:off x="364750" y="4927700"/>
            <a:ext cx="32595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Entropy for Spin</a:t>
            </a:r>
            <a:endParaRPr sz="20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g34332daa1e1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4776788"/>
            <a:ext cx="39624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4332daa1e1_0_50"/>
          <p:cNvSpPr txBox="1">
            <a:spLocks noGrp="1"/>
          </p:cNvSpPr>
          <p:nvPr>
            <p:ph type="title"/>
          </p:nvPr>
        </p:nvSpPr>
        <p:spPr>
          <a:xfrm>
            <a:off x="160350" y="11975"/>
            <a:ext cx="86640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Information Gain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to construct Decision Tree</a:t>
            </a:r>
            <a:endParaRPr b="1"/>
          </a:p>
        </p:txBody>
      </p:sp>
      <p:sp>
        <p:nvSpPr>
          <p:cNvPr id="290" name="Google Shape;290;g34332daa1e1_0_50"/>
          <p:cNvSpPr txBox="1"/>
          <p:nvPr/>
        </p:nvSpPr>
        <p:spPr>
          <a:xfrm>
            <a:off x="364750" y="508100"/>
            <a:ext cx="32595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Entropy for Pace</a:t>
            </a:r>
            <a:endParaRPr sz="20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g34332daa1e1_0_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4725" y="698325"/>
            <a:ext cx="40290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34332daa1e1_0_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600" y="1536525"/>
            <a:ext cx="438150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34332daa1e1_0_50"/>
          <p:cNvSpPr txBox="1"/>
          <p:nvPr/>
        </p:nvSpPr>
        <p:spPr>
          <a:xfrm>
            <a:off x="212350" y="2032100"/>
            <a:ext cx="32595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Entropy for Balanced</a:t>
            </a:r>
            <a:endParaRPr sz="20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g34332daa1e1_0_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00400" y="3698700"/>
            <a:ext cx="50196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34332daa1e1_0_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81400" y="4794075"/>
            <a:ext cx="3457575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34332daa1e1_0_50"/>
          <p:cNvSpPr txBox="1"/>
          <p:nvPr/>
        </p:nvSpPr>
        <p:spPr>
          <a:xfrm>
            <a:off x="212350" y="3632300"/>
            <a:ext cx="32595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Weighted Entropy of Pitch</a:t>
            </a:r>
            <a:endParaRPr sz="20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34332daa1e1_0_50"/>
          <p:cNvSpPr txBox="1"/>
          <p:nvPr/>
        </p:nvSpPr>
        <p:spPr>
          <a:xfrm>
            <a:off x="212350" y="4699100"/>
            <a:ext cx="32595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Information Gain</a:t>
            </a:r>
            <a:endParaRPr sz="20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34332daa1e1_0_50"/>
          <p:cNvSpPr txBox="1"/>
          <p:nvPr/>
        </p:nvSpPr>
        <p:spPr>
          <a:xfrm>
            <a:off x="572000" y="5986050"/>
            <a:ext cx="82524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IG(Host)=1.0−0.971=0.029.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|    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IG(Batting)=1.0−0.971=0.029</a:t>
            </a:r>
            <a:endParaRPr sz="2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0C58CD8307514399ACB35E90F06D73" ma:contentTypeVersion="11" ma:contentTypeDescription="Create a new document." ma:contentTypeScope="" ma:versionID="7b087b894332fd004aa9a445216fcc96">
  <xsd:schema xmlns:xsd="http://www.w3.org/2001/XMLSchema" xmlns:xs="http://www.w3.org/2001/XMLSchema" xmlns:p="http://schemas.microsoft.com/office/2006/metadata/properties" xmlns:ns2="bac3fae2-cf96-460b-86e5-20995b9279c3" xmlns:ns3="bf2607bf-fa43-463d-9472-41e6c23c9f73" targetNamespace="http://schemas.microsoft.com/office/2006/metadata/properties" ma:root="true" ma:fieldsID="5f7d6807d77fcd1cee31796a39300db3" ns2:_="" ns3:_="">
    <xsd:import namespace="bac3fae2-cf96-460b-86e5-20995b9279c3"/>
    <xsd:import namespace="bf2607bf-fa43-463d-9472-41e6c23c9f73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c3fae2-cf96-460b-86e5-20995b9279c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2649be5-9f12-494a-8a8e-cc00224d8ea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607bf-fa43-463d-9472-41e6c23c9f7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e2278e8-a366-4832-a691-0b59b676dd61}" ma:internalName="TaxCatchAll" ma:showField="CatchAllData" ma:web="bf2607bf-fa43-463d-9472-41e6c23c9f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ac3fae2-cf96-460b-86e5-20995b9279c3">
      <Terms xmlns="http://schemas.microsoft.com/office/infopath/2007/PartnerControls"/>
    </lcf76f155ced4ddcb4097134ff3c332f>
    <TaxCatchAll xmlns="bf2607bf-fa43-463d-9472-41e6c23c9f73" xsi:nil="true"/>
  </documentManagement>
</p:properties>
</file>

<file path=customXml/itemProps1.xml><?xml version="1.0" encoding="utf-8"?>
<ds:datastoreItem xmlns:ds="http://schemas.openxmlformats.org/officeDocument/2006/customXml" ds:itemID="{AF3780F5-2D7D-47F5-A825-FBE26AEDC21E}">
  <ds:schemaRefs>
    <ds:schemaRef ds:uri="bac3fae2-cf96-460b-86e5-20995b9279c3"/>
    <ds:schemaRef ds:uri="bf2607bf-fa43-463d-9472-41e6c23c9f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669B500-2A05-428A-9916-5B4A3FF2C2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C929CF-FCA0-4673-9135-FD25315D8DD8}">
  <ds:schemaRefs>
    <ds:schemaRef ds:uri="bac3fae2-cf96-460b-86e5-20995b9279c3"/>
    <ds:schemaRef ds:uri="bf2607bf-fa43-463d-9472-41e6c23c9f73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Office PowerPoint</Application>
  <PresentationFormat>On-screen Show (4:3)</PresentationFormat>
  <Paragraphs>86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Noto Sans Symbols</vt:lpstr>
      <vt:lpstr>Arial</vt:lpstr>
      <vt:lpstr>Tahoma</vt:lpstr>
      <vt:lpstr>Times New Roman</vt:lpstr>
      <vt:lpstr>Calibri</vt:lpstr>
      <vt:lpstr>Blends</vt:lpstr>
      <vt:lpstr>Blends</vt:lpstr>
      <vt:lpstr>CS217: Artificial Intelligence and Machine Learning (associated lab: CS240) </vt:lpstr>
      <vt:lpstr>Decision Tree</vt:lpstr>
      <vt:lpstr>Decision Tree</vt:lpstr>
      <vt:lpstr>What needs to be decided on?</vt:lpstr>
      <vt:lpstr>Different Purity measures?</vt:lpstr>
      <vt:lpstr>Different Purity measures?</vt:lpstr>
      <vt:lpstr>Information Gain to construct Decision Tree</vt:lpstr>
      <vt:lpstr>Information Gain to construct Decision Tree</vt:lpstr>
      <vt:lpstr>Information Gain to construct Decision Tree</vt:lpstr>
      <vt:lpstr>Stopping Criteria in Decision Tree</vt:lpstr>
      <vt:lpstr>Definition of a linear model</vt:lpstr>
      <vt:lpstr>Bias-Variance Tradeoff: Overfitting and Underfitting</vt:lpstr>
      <vt:lpstr>Bias-Variance Tradeoff: Overfitting and Underfitting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cfdvs</dc:creator>
  <cp:lastModifiedBy>Pushpendra Uikey</cp:lastModifiedBy>
  <cp:revision>1</cp:revision>
  <dcterms:created xsi:type="dcterms:W3CDTF">2007-07-27T07:29:18Z</dcterms:created>
  <dcterms:modified xsi:type="dcterms:W3CDTF">2025-04-16T20:23:48Z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0x0101000C0C58CD8307514399ACB35E90F06D73</vt:lpwstr>
  </property>
  <property fmtid="{D5CDD505-2E9C-101B-9397-08002B2CF9AE}" pid="3" name="MediaServiceImageTags">
    <vt:lpwstr/>
  </property>
</Properties>
</file>