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7" r:id="rId5"/>
    <p:sldId id="258" r:id="rId6"/>
    <p:sldId id="259" r:id="rId7"/>
    <p:sldId id="261" r:id="rId8"/>
    <p:sldId id="268" r:id="rId9"/>
    <p:sldId id="262" r:id="rId10"/>
    <p:sldId id="269" r:id="rId11"/>
    <p:sldId id="263" r:id="rId12"/>
    <p:sldId id="264" r:id="rId13"/>
    <p:sldId id="265" r:id="rId14"/>
    <p:sldId id="267" r:id="rId15"/>
    <p:sldId id="271" r:id="rId16"/>
    <p:sldId id="270" r:id="rId17"/>
    <p:sldId id="272" r:id="rId18"/>
    <p:sldId id="273"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24-Jul-24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24-Jul-24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24-Jul-24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24-Jul-24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24-Jul-24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24-Jul-24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24-Jul-24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24-Jul-24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24-Jul-24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24-Jul-24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24-Jul-24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24-Jul-24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kills.yourlearning.ibm.com/activity/PLAN-D0B733510535" TargetMode="External"/><Relationship Id="rId2" Type="http://schemas.openxmlformats.org/officeDocument/2006/relationships/hyperlink" Target="https://chatgpt.com/" TargetMode="External"/><Relationship Id="rId1" Type="http://schemas.openxmlformats.org/officeDocument/2006/relationships/slideLayout" Target="../slideLayouts/slideLayout2.xml"/><Relationship Id="rId4" Type="http://schemas.openxmlformats.org/officeDocument/2006/relationships/hyperlink" Target="https://www.w3schools.com/training/aws/data-analytics-fundamentals.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0" y="555755"/>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0" y="2037883"/>
            <a:ext cx="11260667" cy="1040427"/>
          </a:xfrm>
        </p:spPr>
        <p:txBody>
          <a:bodyPr>
            <a:normAutofit fontScale="92500" lnSpcReduction="10000"/>
          </a:bodyPr>
          <a:lstStyle/>
          <a:p>
            <a:r>
              <a:rPr lang="en-GB" sz="3000" b="1" dirty="0">
                <a:solidFill>
                  <a:schemeClr val="tx1"/>
                </a:solidFill>
                <a:latin typeface="Calibri" panose="020F0502020204030204" pitchFamily="34" charset="0"/>
                <a:ea typeface="Calibri" panose="020F0502020204030204" pitchFamily="34" charset="0"/>
                <a:cs typeface="Calibri" panose="020F0502020204030204" pitchFamily="34" charset="0"/>
              </a:rPr>
              <a:t>AP22110011231</a:t>
            </a:r>
          </a:p>
          <a:p>
            <a:r>
              <a:rPr lang="en-GB" sz="2400" b="1" dirty="0">
                <a:solidFill>
                  <a:schemeClr val="tx1"/>
                </a:solidFill>
              </a:rPr>
              <a:t>LINGAM PUSHPESH</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317349"/>
            <a:ext cx="11029616" cy="1188720"/>
          </a:xfrm>
        </p:spPr>
        <p:txBody>
          <a:bodyPr anchor="ctr">
            <a:normAutofit/>
          </a:bodyPr>
          <a:lstStyle/>
          <a:p>
            <a:r>
              <a:rPr lang="en-GB" sz="4000" dirty="0"/>
              <a:t>MODELLING</a:t>
            </a:r>
            <a:endParaRPr lang="en-US" sz="4000" dirty="0"/>
          </a:p>
        </p:txBody>
      </p:sp>
      <p:sp>
        <p:nvSpPr>
          <p:cNvPr id="4" name="TextBox 3">
            <a:extLst>
              <a:ext uri="{FF2B5EF4-FFF2-40B4-BE49-F238E27FC236}">
                <a16:creationId xmlns:a16="http://schemas.microsoft.com/office/drawing/2014/main" id="{840BF0D9-E6AD-5868-44F9-9D6CBE990A96}"/>
              </a:ext>
            </a:extLst>
          </p:cNvPr>
          <p:cNvSpPr txBox="1"/>
          <p:nvPr/>
        </p:nvSpPr>
        <p:spPr>
          <a:xfrm>
            <a:off x="786063" y="1506069"/>
            <a:ext cx="10824744"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 used Python with Pandas and NumPy to work with data from the Car Dekho CSV file.</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 cleaned up and organized the data, and combined different datasets together.</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To analyze trends and connections in how cars lose value over time, I used Seaborn and Matplotlib.</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 created charts like bar graphs, scatter plots, and distribution plots to show these trends.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 predicted how fast cars lose value using machine learning techniques like linear regression and decision trees.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 split the data into parts, trained models to predict depreciation rates, and checked how accurate they were using different measures.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work helped give clear advice to people in the car industry on how to set prices and manage stock better.</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69222"/>
            <a:ext cx="11029616" cy="1188720"/>
          </a:xfrm>
        </p:spPr>
        <p:txBody>
          <a:bodyPr anchor="ctr">
            <a:normAutofit/>
          </a:bodyPr>
          <a:lstStyle/>
          <a:p>
            <a:r>
              <a:rPr lang="en-GB" sz="4000" dirty="0"/>
              <a:t>Results</a:t>
            </a:r>
            <a:endParaRPr lang="en-US" sz="4000" dirty="0"/>
          </a:p>
        </p:txBody>
      </p:sp>
      <p:sp>
        <p:nvSpPr>
          <p:cNvPr id="4" name="TextBox 3">
            <a:extLst>
              <a:ext uri="{FF2B5EF4-FFF2-40B4-BE49-F238E27FC236}">
                <a16:creationId xmlns:a16="http://schemas.microsoft.com/office/drawing/2014/main" id="{9FA034E6-6A62-BDEF-BA14-8469616ADE9B}"/>
              </a:ext>
            </a:extLst>
          </p:cNvPr>
          <p:cNvSpPr txBox="1"/>
          <p:nvPr/>
        </p:nvSpPr>
        <p:spPr>
          <a:xfrm>
            <a:off x="651543" y="1374815"/>
            <a:ext cx="10888913" cy="1015663"/>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Reading the Car Dekho </a:t>
            </a:r>
            <a:r>
              <a:rPr lang="en-US" sz="2400" b="1" dirty="0" err="1">
                <a:latin typeface="Calibri" panose="020F0502020204030204" pitchFamily="34" charset="0"/>
                <a:ea typeface="Calibri" panose="020F0502020204030204" pitchFamily="34" charset="0"/>
                <a:cs typeface="Calibri" panose="020F0502020204030204" pitchFamily="34" charset="0"/>
              </a:rPr>
              <a:t>DataSet</a:t>
            </a:r>
            <a:r>
              <a:rPr lang="en-US" sz="2400" b="1" dirty="0">
                <a:latin typeface="Calibri" panose="020F0502020204030204" pitchFamily="34" charset="0"/>
                <a:ea typeface="Calibri" panose="020F0502020204030204" pitchFamily="34" charset="0"/>
                <a:cs typeface="Calibri" panose="020F0502020204030204" pitchFamily="34" charset="0"/>
              </a:rPr>
              <a:t>(CSV File</a:t>
            </a:r>
            <a:r>
              <a:rPr lang="en-US"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5C04295-56F0-FDF8-DCAB-04F4577DA01C}"/>
              </a:ext>
            </a:extLst>
          </p:cNvPr>
          <p:cNvPicPr>
            <a:picLocks noChangeAspect="1"/>
          </p:cNvPicPr>
          <p:nvPr/>
        </p:nvPicPr>
        <p:blipFill>
          <a:blip r:embed="rId2"/>
          <a:stretch>
            <a:fillRect/>
          </a:stretch>
        </p:blipFill>
        <p:spPr>
          <a:xfrm>
            <a:off x="1413824" y="1860884"/>
            <a:ext cx="9053245" cy="4727894"/>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69222"/>
            <a:ext cx="11029616" cy="1188720"/>
          </a:xfrm>
        </p:spPr>
        <p:txBody>
          <a:bodyPr anchor="ctr">
            <a:normAutofit/>
          </a:bodyPr>
          <a:lstStyle/>
          <a:p>
            <a:r>
              <a:rPr lang="en-GB" sz="4000" dirty="0"/>
              <a:t>Results</a:t>
            </a:r>
            <a:endParaRPr lang="en-US" sz="4000" dirty="0"/>
          </a:p>
        </p:txBody>
      </p:sp>
      <p:sp>
        <p:nvSpPr>
          <p:cNvPr id="4" name="TextBox 3">
            <a:extLst>
              <a:ext uri="{FF2B5EF4-FFF2-40B4-BE49-F238E27FC236}">
                <a16:creationId xmlns:a16="http://schemas.microsoft.com/office/drawing/2014/main" id="{9FA034E6-6A62-BDEF-BA14-8469616ADE9B}"/>
              </a:ext>
            </a:extLst>
          </p:cNvPr>
          <p:cNvSpPr txBox="1"/>
          <p:nvPr/>
        </p:nvSpPr>
        <p:spPr>
          <a:xfrm>
            <a:off x="651543" y="1374815"/>
            <a:ext cx="10888913" cy="1661993"/>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Statistics of the </a:t>
            </a:r>
            <a:r>
              <a:rPr lang="en-US" sz="2400" b="1" dirty="0" err="1">
                <a:latin typeface="Calibri" panose="020F0502020204030204" pitchFamily="34" charset="0"/>
                <a:ea typeface="Calibri" panose="020F0502020204030204" pitchFamily="34" charset="0"/>
                <a:cs typeface="Calibri" panose="020F0502020204030204" pitchFamily="34" charset="0"/>
              </a:rPr>
              <a:t>DataSet</a:t>
            </a:r>
            <a:r>
              <a:rPr lang="en-US" sz="2400" b="1" dirty="0">
                <a:latin typeface="Calibri" panose="020F0502020204030204" pitchFamily="34" charset="0"/>
                <a:ea typeface="Calibri" panose="020F0502020204030204" pitchFamily="34" charset="0"/>
                <a:cs typeface="Calibri" panose="020F0502020204030204" pitchFamily="34" charset="0"/>
              </a:rPr>
              <a:t> using Describe Function</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714FE36-4330-86A1-37FA-807A058F3BC0}"/>
              </a:ext>
            </a:extLst>
          </p:cNvPr>
          <p:cNvPicPr>
            <a:picLocks noChangeAspect="1"/>
          </p:cNvPicPr>
          <p:nvPr/>
        </p:nvPicPr>
        <p:blipFill>
          <a:blip r:embed="rId2"/>
          <a:stretch>
            <a:fillRect/>
          </a:stretch>
        </p:blipFill>
        <p:spPr>
          <a:xfrm>
            <a:off x="1508647" y="1918746"/>
            <a:ext cx="9174703" cy="4806318"/>
          </a:xfrm>
          <a:prstGeom prst="rect">
            <a:avLst/>
          </a:prstGeom>
        </p:spPr>
      </p:pic>
    </p:spTree>
    <p:extLst>
      <p:ext uri="{BB962C8B-B14F-4D97-AF65-F5344CB8AC3E}">
        <p14:creationId xmlns:p14="http://schemas.microsoft.com/office/powerpoint/2010/main" val="55830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69222"/>
            <a:ext cx="11029616" cy="1188720"/>
          </a:xfrm>
        </p:spPr>
        <p:txBody>
          <a:bodyPr anchor="ctr">
            <a:normAutofit/>
          </a:bodyPr>
          <a:lstStyle/>
          <a:p>
            <a:r>
              <a:rPr lang="en-GB" sz="4000" dirty="0"/>
              <a:t>Results</a:t>
            </a:r>
            <a:endParaRPr lang="en-US" sz="4000" dirty="0"/>
          </a:p>
        </p:txBody>
      </p:sp>
      <p:sp>
        <p:nvSpPr>
          <p:cNvPr id="4" name="TextBox 3">
            <a:extLst>
              <a:ext uri="{FF2B5EF4-FFF2-40B4-BE49-F238E27FC236}">
                <a16:creationId xmlns:a16="http://schemas.microsoft.com/office/drawing/2014/main" id="{9FA034E6-6A62-BDEF-BA14-8469616ADE9B}"/>
              </a:ext>
            </a:extLst>
          </p:cNvPr>
          <p:cNvSpPr txBox="1"/>
          <p:nvPr/>
        </p:nvSpPr>
        <p:spPr>
          <a:xfrm>
            <a:off x="651543" y="1198352"/>
            <a:ext cx="10888913" cy="1661993"/>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Manufacturing Years and Price Ranges of Vehicles</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10449CAD-7E8C-BEC1-A656-9C4E8BCA2812}"/>
              </a:ext>
            </a:extLst>
          </p:cNvPr>
          <p:cNvPicPr>
            <a:picLocks noChangeAspect="1"/>
          </p:cNvPicPr>
          <p:nvPr/>
        </p:nvPicPr>
        <p:blipFill>
          <a:blip r:embed="rId2"/>
          <a:stretch>
            <a:fillRect/>
          </a:stretch>
        </p:blipFill>
        <p:spPr>
          <a:xfrm>
            <a:off x="1925211" y="1687018"/>
            <a:ext cx="8164277" cy="5170981"/>
          </a:xfrm>
          <a:prstGeom prst="rect">
            <a:avLst/>
          </a:prstGeom>
        </p:spPr>
      </p:pic>
    </p:spTree>
    <p:extLst>
      <p:ext uri="{BB962C8B-B14F-4D97-AF65-F5344CB8AC3E}">
        <p14:creationId xmlns:p14="http://schemas.microsoft.com/office/powerpoint/2010/main" val="134640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69222"/>
            <a:ext cx="11029616" cy="1188720"/>
          </a:xfrm>
        </p:spPr>
        <p:txBody>
          <a:bodyPr anchor="ctr">
            <a:normAutofit/>
          </a:bodyPr>
          <a:lstStyle/>
          <a:p>
            <a:r>
              <a:rPr lang="en-GB" sz="4000" dirty="0"/>
              <a:t>Results</a:t>
            </a:r>
            <a:endParaRPr lang="en-US" sz="4000" dirty="0"/>
          </a:p>
        </p:txBody>
      </p:sp>
      <p:sp>
        <p:nvSpPr>
          <p:cNvPr id="4" name="TextBox 3">
            <a:extLst>
              <a:ext uri="{FF2B5EF4-FFF2-40B4-BE49-F238E27FC236}">
                <a16:creationId xmlns:a16="http://schemas.microsoft.com/office/drawing/2014/main" id="{9FA034E6-6A62-BDEF-BA14-8469616ADE9B}"/>
              </a:ext>
            </a:extLst>
          </p:cNvPr>
          <p:cNvSpPr txBox="1"/>
          <p:nvPr/>
        </p:nvSpPr>
        <p:spPr>
          <a:xfrm>
            <a:off x="541549" y="1155032"/>
            <a:ext cx="5081671" cy="461665"/>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Analysis of Depreciation Costs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000E795-41D4-C221-3749-500E6C487C60}"/>
              </a:ext>
            </a:extLst>
          </p:cNvPr>
          <p:cNvPicPr>
            <a:picLocks noChangeAspect="1"/>
          </p:cNvPicPr>
          <p:nvPr/>
        </p:nvPicPr>
        <p:blipFill>
          <a:blip r:embed="rId2"/>
          <a:stretch>
            <a:fillRect/>
          </a:stretch>
        </p:blipFill>
        <p:spPr>
          <a:xfrm>
            <a:off x="117948" y="1595545"/>
            <a:ext cx="5916459" cy="5262454"/>
          </a:xfrm>
          <a:prstGeom prst="rect">
            <a:avLst/>
          </a:prstGeom>
        </p:spPr>
      </p:pic>
      <p:sp>
        <p:nvSpPr>
          <p:cNvPr id="6" name="TextBox 5">
            <a:extLst>
              <a:ext uri="{FF2B5EF4-FFF2-40B4-BE49-F238E27FC236}">
                <a16:creationId xmlns:a16="http://schemas.microsoft.com/office/drawing/2014/main" id="{C7FD5250-721F-4B67-8DF2-1DBBD01606E6}"/>
              </a:ext>
            </a:extLst>
          </p:cNvPr>
          <p:cNvSpPr txBox="1"/>
          <p:nvPr/>
        </p:nvSpPr>
        <p:spPr>
          <a:xfrm>
            <a:off x="7331242" y="1135126"/>
            <a:ext cx="5081671" cy="1200329"/>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Transmission Analysis</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D81F635D-253A-FDDD-92FD-4E93F2A06D06}"/>
              </a:ext>
            </a:extLst>
          </p:cNvPr>
          <p:cNvPicPr>
            <a:picLocks noChangeAspect="1"/>
          </p:cNvPicPr>
          <p:nvPr/>
        </p:nvPicPr>
        <p:blipFill>
          <a:blip r:embed="rId3"/>
          <a:stretch>
            <a:fillRect/>
          </a:stretch>
        </p:blipFill>
        <p:spPr>
          <a:xfrm>
            <a:off x="6096000" y="1595543"/>
            <a:ext cx="6051073" cy="5262456"/>
          </a:xfrm>
          <a:prstGeom prst="rect">
            <a:avLst/>
          </a:prstGeom>
        </p:spPr>
      </p:pic>
    </p:spTree>
    <p:extLst>
      <p:ext uri="{BB962C8B-B14F-4D97-AF65-F5344CB8AC3E}">
        <p14:creationId xmlns:p14="http://schemas.microsoft.com/office/powerpoint/2010/main" val="67247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69222"/>
            <a:ext cx="11029616" cy="1188720"/>
          </a:xfrm>
        </p:spPr>
        <p:txBody>
          <a:bodyPr anchor="ctr">
            <a:normAutofit/>
          </a:bodyPr>
          <a:lstStyle/>
          <a:p>
            <a:r>
              <a:rPr lang="en-GB" sz="4000" dirty="0"/>
              <a:t>Results</a:t>
            </a:r>
            <a:endParaRPr lang="en-US" sz="4000" dirty="0"/>
          </a:p>
        </p:txBody>
      </p:sp>
      <p:sp>
        <p:nvSpPr>
          <p:cNvPr id="4" name="TextBox 3">
            <a:extLst>
              <a:ext uri="{FF2B5EF4-FFF2-40B4-BE49-F238E27FC236}">
                <a16:creationId xmlns:a16="http://schemas.microsoft.com/office/drawing/2014/main" id="{9FA034E6-6A62-BDEF-BA14-8469616ADE9B}"/>
              </a:ext>
            </a:extLst>
          </p:cNvPr>
          <p:cNvSpPr txBox="1"/>
          <p:nvPr/>
        </p:nvSpPr>
        <p:spPr>
          <a:xfrm>
            <a:off x="3699542" y="928334"/>
            <a:ext cx="10888913" cy="1661993"/>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Selling Price Analysis</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72DFFCE-8D1C-20C3-9A46-131C853C89D0}"/>
              </a:ext>
            </a:extLst>
          </p:cNvPr>
          <p:cNvPicPr>
            <a:picLocks noChangeAspect="1"/>
          </p:cNvPicPr>
          <p:nvPr/>
        </p:nvPicPr>
        <p:blipFill>
          <a:blip r:embed="rId2"/>
          <a:stretch>
            <a:fillRect/>
          </a:stretch>
        </p:blipFill>
        <p:spPr>
          <a:xfrm>
            <a:off x="581192" y="1401607"/>
            <a:ext cx="9426757" cy="5456393"/>
          </a:xfrm>
          <a:prstGeom prst="rect">
            <a:avLst/>
          </a:prstGeom>
        </p:spPr>
      </p:pic>
    </p:spTree>
    <p:extLst>
      <p:ext uri="{BB962C8B-B14F-4D97-AF65-F5344CB8AC3E}">
        <p14:creationId xmlns:p14="http://schemas.microsoft.com/office/powerpoint/2010/main" val="425929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85264"/>
            <a:ext cx="11029616" cy="1188720"/>
          </a:xfrm>
        </p:spPr>
        <p:txBody>
          <a:bodyPr anchor="ctr">
            <a:normAutofit/>
          </a:bodyPr>
          <a:lstStyle/>
          <a:p>
            <a:r>
              <a:rPr lang="en-GB" sz="4000" b="1" dirty="0">
                <a:latin typeface="Calibri" panose="020F0502020204030204" pitchFamily="34" charset="0"/>
                <a:ea typeface="Calibri" panose="020F0502020204030204" pitchFamily="34" charset="0"/>
                <a:cs typeface="Calibri" panose="020F0502020204030204" pitchFamily="34" charset="0"/>
              </a:rPr>
              <a:t>Links</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BDDA50E-1D1B-8D16-57A1-F8D54A7C6D0F}"/>
              </a:ext>
            </a:extLst>
          </p:cNvPr>
          <p:cNvSpPr txBox="1"/>
          <p:nvPr/>
        </p:nvSpPr>
        <p:spPr>
          <a:xfrm>
            <a:off x="667109" y="1173191"/>
            <a:ext cx="10046899" cy="3631763"/>
          </a:xfrm>
          <a:prstGeom prst="rect">
            <a:avLst/>
          </a:prstGeom>
          <a:noFill/>
        </p:spPr>
        <p:txBody>
          <a:bodyPr wrap="square" rtlCol="0">
            <a:spAutoFit/>
          </a:bodyPr>
          <a:lstStyle/>
          <a:p>
            <a:r>
              <a:rPr lang="en-US" sz="2800" b="1" dirty="0"/>
              <a:t>GIT HUB : </a:t>
            </a:r>
            <a:r>
              <a:rPr lang="en-US" sz="2400" dirty="0"/>
              <a:t>https://github.com/Pushpeshlingam1407/Analysis_of_CarDekho_DataSet</a:t>
            </a:r>
          </a:p>
          <a:p>
            <a:r>
              <a:rPr lang="en-US" sz="2800" b="1" dirty="0"/>
              <a:t>Google drive:</a:t>
            </a:r>
          </a:p>
          <a:p>
            <a:r>
              <a:rPr lang="en-US" sz="2400" dirty="0"/>
              <a:t>https://drive.google.com/drive/folders/1659Bd-VXxXrIlZrHdOoE_NrB87fq9PuF?usp=drive_link</a:t>
            </a:r>
            <a:endParaRPr lang="en-US" sz="2800" b="1" dirty="0"/>
          </a:p>
          <a:p>
            <a:endParaRPr lang="en-US" sz="2800" b="1" dirty="0"/>
          </a:p>
          <a:p>
            <a:endParaRPr lang="en-US" sz="2800" b="1" dirty="0"/>
          </a:p>
          <a:p>
            <a:endParaRPr lang="en-US" sz="2800" b="1" dirty="0"/>
          </a:p>
          <a:p>
            <a:endParaRPr lang="en-IN" dirty="0"/>
          </a:p>
        </p:txBody>
      </p:sp>
      <p:sp>
        <p:nvSpPr>
          <p:cNvPr id="6" name="TextBox 5">
            <a:extLst>
              <a:ext uri="{FF2B5EF4-FFF2-40B4-BE49-F238E27FC236}">
                <a16:creationId xmlns:a16="http://schemas.microsoft.com/office/drawing/2014/main" id="{625CAE0F-F23A-5F8D-EB73-F1B0ED8EDAE5}"/>
              </a:ext>
            </a:extLst>
          </p:cNvPr>
          <p:cNvSpPr txBox="1"/>
          <p:nvPr/>
        </p:nvSpPr>
        <p:spPr>
          <a:xfrm>
            <a:off x="333555" y="3600091"/>
            <a:ext cx="11710219" cy="4339650"/>
          </a:xfrm>
          <a:prstGeom prst="rect">
            <a:avLst/>
          </a:prstGeom>
          <a:noFill/>
        </p:spPr>
        <p:txBody>
          <a:bodyPr wrap="square" rtlCol="0">
            <a:sp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REFERENCES</a:t>
            </a:r>
          </a:p>
          <a:p>
            <a:pPr marL="571500" indent="-571500">
              <a:buFont typeface="Arial" panose="020B0604020202020204" pitchFamily="34" charset="0"/>
              <a:buChar char="•"/>
            </a:pPr>
            <a:r>
              <a:rPr lang="en-IN" sz="2800" dirty="0"/>
              <a:t>Chat GPT – </a:t>
            </a:r>
            <a:r>
              <a:rPr lang="en-IN" sz="2800" dirty="0">
                <a:hlinkClick r:id="rId2"/>
              </a:rPr>
              <a:t>https://chatgpt.com/</a:t>
            </a:r>
            <a:endParaRPr lang="en-IN" sz="2800" dirty="0"/>
          </a:p>
          <a:p>
            <a:pPr marL="571500" indent="-571500">
              <a:buFont typeface="Arial" panose="020B0604020202020204" pitchFamily="34" charset="0"/>
              <a:buChar char="•"/>
            </a:pPr>
            <a:r>
              <a:rPr lang="en-IN" sz="2800" dirty="0"/>
              <a:t>IBM - </a:t>
            </a:r>
            <a:r>
              <a:rPr lang="en-IN" sz="2800" dirty="0">
                <a:hlinkClick r:id="rId3">
                  <a:extLst>
                    <a:ext uri="{A12FA001-AC4F-418D-AE19-62706E023703}">
                      <ahyp:hlinkClr xmlns:ahyp="http://schemas.microsoft.com/office/drawing/2018/hyperlinkcolor" val="tx"/>
                    </a:ext>
                  </a:extLst>
                </a:hlinkClick>
              </a:rPr>
              <a:t>https://skills.yourlearning.ibm.com/activity/PLAN-D0B733510535</a:t>
            </a:r>
            <a:endParaRPr lang="en-IN" sz="2800" dirty="0"/>
          </a:p>
          <a:p>
            <a:pPr marL="571500" indent="-571500">
              <a:buFont typeface="Arial" panose="020B0604020202020204" pitchFamily="34" charset="0"/>
              <a:buChar char="•"/>
            </a:pPr>
            <a:r>
              <a:rPr lang="en-IN" sz="2800" dirty="0"/>
              <a:t>W3Schools - </a:t>
            </a:r>
            <a:r>
              <a:rPr lang="en-IN" sz="2800" dirty="0">
                <a:hlinkClick r:id="rId4">
                  <a:extLst>
                    <a:ext uri="{A12FA001-AC4F-418D-AE19-62706E023703}">
                      <ahyp:hlinkClr xmlns:ahyp="http://schemas.microsoft.com/office/drawing/2018/hyperlinkcolor" val="tx"/>
                    </a:ext>
                  </a:extLst>
                </a:hlinkClick>
              </a:rPr>
              <a:t>https://www.w3schools.com/training/aws/data-analytics-fundamentals.php</a:t>
            </a:r>
            <a:endParaRPr lang="en-IN" sz="2800" dirty="0"/>
          </a:p>
          <a:p>
            <a:pPr marL="571500" indent="-571500">
              <a:buFont typeface="Arial" panose="020B0604020202020204" pitchFamily="34" charset="0"/>
              <a:buChar char="•"/>
            </a:pPr>
            <a:r>
              <a:rPr lang="en-IN" sz="2800" dirty="0" err="1"/>
              <a:t>geeksforgeeks</a:t>
            </a:r>
            <a:r>
              <a:rPr lang="en-IN" sz="2800" dirty="0"/>
              <a:t> - https://www.geeksforgeeks.org/data-analysis-tutorial/</a:t>
            </a:r>
          </a:p>
          <a:p>
            <a:pPr marL="571500" indent="-571500">
              <a:buFont typeface="Arial" panose="020B0604020202020204" pitchFamily="34" charset="0"/>
              <a:buChar char="•"/>
            </a:pPr>
            <a:endParaRPr lang="en-IN" sz="2800" dirty="0"/>
          </a:p>
          <a:p>
            <a:pPr marL="571500" indent="-571500">
              <a:buFont typeface="Arial" panose="020B0604020202020204" pitchFamily="34" charset="0"/>
              <a:buChar char="•"/>
            </a:pPr>
            <a:endParaRPr lang="en-IN" sz="2800" dirty="0"/>
          </a:p>
          <a:p>
            <a:endParaRPr lang="en-IN" sz="4000" b="1"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51017" y="625643"/>
            <a:ext cx="11019088" cy="1064094"/>
          </a:xfrm>
        </p:spPr>
        <p:txBody>
          <a:bodyPr>
            <a:normAutofit fontScale="90000"/>
          </a:bodyPr>
          <a:lstStyle/>
          <a:p>
            <a:br>
              <a:rPr lang="en-GB" sz="4000" b="1" dirty="0">
                <a:latin typeface="Calibri" panose="020F0502020204030204" pitchFamily="34" charset="0"/>
                <a:ea typeface="Calibri" panose="020F0502020204030204" pitchFamily="34" charset="0"/>
                <a:cs typeface="Calibri" panose="020F0502020204030204" pitchFamily="34" charset="0"/>
              </a:rPr>
            </a:br>
            <a:r>
              <a:rPr lang="en-US" sz="2800" b="1" dirty="0"/>
              <a:t>In-depth Study of the Car Dekho Dataset</a:t>
            </a:r>
            <a:br>
              <a:rPr lang="en-US" sz="2800" dirty="0"/>
            </a:br>
            <a:r>
              <a:rPr lang="en-US" sz="2800" b="1" dirty="0"/>
              <a:t>Patterns, Findings, and Irregularities</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51017" y="1689736"/>
            <a:ext cx="11339930" cy="4875991"/>
          </a:xfrm>
        </p:spPr>
        <p:txBody>
          <a:bodyPr>
            <a:normAutofit/>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 : </a:t>
            </a:r>
          </a:p>
          <a:p>
            <a:pPr marL="0" indent="0">
              <a:buNone/>
            </a:pPr>
            <a:r>
              <a:rPr lang="en-US" sz="2800" dirty="0"/>
              <a:t>The car industry has a hard time predicting and managing how much cars lose value over time, which affects how cars are priced and what consumers decide to buy. Current methods often miss important details and don't use thorough data analysis to understand all the factors that cause cars to lose value. This project plans to solve these problems by using the Car Dekho dataset to find the main reasons cars lose value. By creating predictive models, the project aims to improve pricing strategies and make better predictions about resale values.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13398"/>
            <a:ext cx="11029616" cy="1188720"/>
          </a:xfrm>
        </p:spPr>
        <p:txBody>
          <a:bodyPr anchor="ctr">
            <a:normAutofit/>
          </a:bodyPr>
          <a:lstStyle/>
          <a:p>
            <a:r>
              <a:rPr lang="en-US" sz="4000" dirty="0"/>
              <a:t>AGENDA/contents</a:t>
            </a:r>
          </a:p>
        </p:txBody>
      </p:sp>
      <p:sp>
        <p:nvSpPr>
          <p:cNvPr id="4" name="TextBox 3">
            <a:extLst>
              <a:ext uri="{FF2B5EF4-FFF2-40B4-BE49-F238E27FC236}">
                <a16:creationId xmlns:a16="http://schemas.microsoft.com/office/drawing/2014/main" id="{87F5B7CF-107D-B382-F4EA-D6F0037A70BA}"/>
              </a:ext>
            </a:extLst>
          </p:cNvPr>
          <p:cNvSpPr txBox="1"/>
          <p:nvPr/>
        </p:nvSpPr>
        <p:spPr>
          <a:xfrm>
            <a:off x="379909" y="1602117"/>
            <a:ext cx="6273933" cy="3970318"/>
          </a:xfrm>
          <a:prstGeom prst="rect">
            <a:avLst/>
          </a:prstGeom>
          <a:noFill/>
        </p:spPr>
        <p:txBody>
          <a:bodyPr wrap="square" rtlCol="0">
            <a:spAutoFit/>
          </a:bodyPr>
          <a:lstStyle/>
          <a:p>
            <a:pPr marL="571500" indent="-571500">
              <a:buFont typeface="Arial" panose="020B0604020202020204" pitchFamily="34" charset="0"/>
              <a:buChar char="•"/>
            </a:pPr>
            <a:r>
              <a:rPr lang="en-US" sz="3600" b="1" dirty="0"/>
              <a:t>Project Summary</a:t>
            </a:r>
          </a:p>
          <a:p>
            <a:pPr marL="571500" indent="-571500">
              <a:buFont typeface="Arial" panose="020B0604020202020204" pitchFamily="34" charset="0"/>
              <a:buChar char="•"/>
            </a:pPr>
            <a:r>
              <a:rPr lang="en-US" sz="3600" b="1" dirty="0"/>
              <a:t>Target Audience</a:t>
            </a:r>
          </a:p>
          <a:p>
            <a:pPr marL="571500" indent="-571500">
              <a:buFont typeface="Arial" panose="020B0604020202020204" pitchFamily="34" charset="0"/>
              <a:buChar char="•"/>
            </a:pPr>
            <a:r>
              <a:rPr lang="en-US" sz="3600" b="1" dirty="0"/>
              <a:t>Solution and Benefits</a:t>
            </a:r>
          </a:p>
          <a:p>
            <a:pPr marL="571500" indent="-571500">
              <a:buFont typeface="Arial" panose="020B0604020202020204" pitchFamily="34" charset="0"/>
              <a:buChar char="•"/>
            </a:pPr>
            <a:r>
              <a:rPr lang="en-US" sz="3600" b="1" dirty="0"/>
              <a:t>Project Tailoring</a:t>
            </a:r>
          </a:p>
          <a:p>
            <a:pPr marL="571500" indent="-571500">
              <a:buFont typeface="Arial" panose="020B0604020202020204" pitchFamily="34" charset="0"/>
              <a:buChar char="•"/>
            </a:pPr>
            <a:r>
              <a:rPr lang="en-US" sz="3600" b="1" dirty="0"/>
              <a:t>Model Development</a:t>
            </a:r>
          </a:p>
          <a:p>
            <a:pPr marL="571500" indent="-571500">
              <a:buFont typeface="Arial" panose="020B0604020202020204" pitchFamily="34" charset="0"/>
              <a:buChar char="•"/>
            </a:pPr>
            <a:r>
              <a:rPr lang="en-US" sz="3600" b="1" dirty="0"/>
              <a:t>Outcomes</a:t>
            </a:r>
          </a:p>
          <a:p>
            <a:pPr marL="571500" indent="-571500">
              <a:buFont typeface="Arial" panose="020B0604020202020204" pitchFamily="34" charset="0"/>
              <a:buChar char="•"/>
            </a:pPr>
            <a:r>
              <a:rPr lang="en-US" sz="3600" b="1" dirty="0"/>
              <a:t>Sources and References</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93608"/>
            <a:ext cx="11029616" cy="1188720"/>
          </a:xfrm>
        </p:spPr>
        <p:txBody>
          <a:bodyPr anchor="ctr">
            <a:normAutofit/>
          </a:bodyPr>
          <a:lstStyle/>
          <a:p>
            <a:r>
              <a:rPr lang="en-US" sz="4000" dirty="0"/>
              <a:t>PROJECT  OVERVIEW</a:t>
            </a:r>
          </a:p>
        </p:txBody>
      </p:sp>
      <p:sp>
        <p:nvSpPr>
          <p:cNvPr id="5" name="TextBox 4">
            <a:extLst>
              <a:ext uri="{FF2B5EF4-FFF2-40B4-BE49-F238E27FC236}">
                <a16:creationId xmlns:a16="http://schemas.microsoft.com/office/drawing/2014/main" id="{79117A22-C24E-EB4E-4079-5A6F95BA8DA5}"/>
              </a:ext>
            </a:extLst>
          </p:cNvPr>
          <p:cNvSpPr txBox="1"/>
          <p:nvPr/>
        </p:nvSpPr>
        <p:spPr>
          <a:xfrm>
            <a:off x="419217" y="1462739"/>
            <a:ext cx="11145930" cy="4339650"/>
          </a:xfrm>
          <a:prstGeom prst="rect">
            <a:avLst/>
          </a:prstGeom>
          <a:noFill/>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Purpose :</a:t>
            </a:r>
          </a:p>
          <a:p>
            <a:r>
              <a:rPr lang="en-US" sz="2800" dirty="0"/>
              <a:t>The goal of the project is to examine patterns in vehicle depreciation using the Car Dekho dataset. By applying data analytics, the project seeks to refine pricing strategies and gain deeper insights into market trends within the automotive sector.</a:t>
            </a:r>
          </a:p>
          <a:p>
            <a:r>
              <a:rPr lang="en-US" sz="3600" b="1" dirty="0">
                <a:latin typeface="Calibri" panose="020F0502020204030204" pitchFamily="34" charset="0"/>
                <a:ea typeface="Calibri" panose="020F0502020204030204" pitchFamily="34" charset="0"/>
                <a:cs typeface="Calibri" panose="020F0502020204030204" pitchFamily="34" charset="0"/>
              </a:rPr>
              <a:t>Scope :</a:t>
            </a:r>
          </a:p>
          <a:p>
            <a:endParaRPr lang="en-US" sz="3600" b="1" dirty="0">
              <a:latin typeface="Calibri" panose="020F0502020204030204" pitchFamily="34" charset="0"/>
              <a:ea typeface="Calibri" panose="020F0502020204030204" pitchFamily="34" charset="0"/>
              <a:cs typeface="Calibri" panose="020F0502020204030204" pitchFamily="34" charset="0"/>
            </a:endParaRPr>
          </a:p>
          <a:p>
            <a:br>
              <a:rPr lang="en-US" sz="2800" b="1" dirty="0">
                <a:latin typeface="Calibri" panose="020F0502020204030204" pitchFamily="34" charset="0"/>
                <a:ea typeface="Calibri" panose="020F0502020204030204" pitchFamily="34" charset="0"/>
                <a:cs typeface="Calibri" panose="020F0502020204030204" pitchFamily="34" charset="0"/>
              </a:rPr>
            </a:b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13" name="Rectangle 9">
            <a:extLst>
              <a:ext uri="{FF2B5EF4-FFF2-40B4-BE49-F238E27FC236}">
                <a16:creationId xmlns:a16="http://schemas.microsoft.com/office/drawing/2014/main" id="{44336EC8-2240-9972-5D7A-07115046D223}"/>
              </a:ext>
            </a:extLst>
          </p:cNvPr>
          <p:cNvSpPr>
            <a:spLocks noChangeArrowheads="1"/>
          </p:cNvSpPr>
          <p:nvPr/>
        </p:nvSpPr>
        <p:spPr bwMode="auto">
          <a:xfrm>
            <a:off x="316302" y="4232583"/>
            <a:ext cx="1176067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Franklin Gothic Book (Body)"/>
              </a:rPr>
              <a:t>Study the Car Dekho dataset</a:t>
            </a:r>
            <a:r>
              <a:rPr kumimoji="0" lang="en-US" altLang="en-US" sz="2800" b="0" i="0" u="none" strike="noStrike" cap="none" normalizeH="0" baseline="0" dirty="0">
                <a:ln>
                  <a:noFill/>
                </a:ln>
                <a:solidFill>
                  <a:schemeClr val="tx1"/>
                </a:solidFill>
                <a:effectLst/>
                <a:latin typeface="Franklin Gothic Book (Body)"/>
              </a:rPr>
              <a:t> to understand how vehicle depreciation changes with factors like age, mileage, and brand.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Franklin Gothic Book (Body)"/>
              </a:rPr>
              <a:t>Create models</a:t>
            </a:r>
            <a:r>
              <a:rPr kumimoji="0" lang="en-US" altLang="en-US" sz="2800" b="0" i="0" u="none" strike="noStrike" cap="none" normalizeH="0" baseline="0" dirty="0">
                <a:ln>
                  <a:noFill/>
                </a:ln>
                <a:solidFill>
                  <a:schemeClr val="tx1"/>
                </a:solidFill>
                <a:effectLst/>
                <a:latin typeface="Franklin Gothic Book (Body)"/>
              </a:rPr>
              <a:t> to predict how quickly vehicles lose value over time and help set better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Franklin Gothic Book (Body)"/>
              </a:rPr>
              <a:t>Offer useful insights</a:t>
            </a:r>
            <a:r>
              <a:rPr kumimoji="0" lang="en-US" altLang="en-US" sz="2800" b="0" i="0" u="none" strike="noStrike" cap="none" normalizeH="0" baseline="0" dirty="0">
                <a:ln>
                  <a:noFill/>
                </a:ln>
                <a:solidFill>
                  <a:schemeClr val="tx1"/>
                </a:solidFill>
                <a:effectLst/>
                <a:latin typeface="Franklin Gothic Book (Body)"/>
              </a:rPr>
              <a:t> to industry professionals to support better decisions about vehicle pricing and market strategies. </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93608"/>
            <a:ext cx="11029616" cy="1188720"/>
          </a:xfrm>
        </p:spPr>
        <p:txBody>
          <a:bodyPr anchor="ctr">
            <a:normAutofit/>
          </a:bodyPr>
          <a:lstStyle/>
          <a:p>
            <a:r>
              <a:rPr lang="en-US" sz="4000" dirty="0"/>
              <a:t>PROJECT  OVERVIEW</a:t>
            </a:r>
          </a:p>
        </p:txBody>
      </p:sp>
      <p:sp>
        <p:nvSpPr>
          <p:cNvPr id="5" name="TextBox 4">
            <a:extLst>
              <a:ext uri="{FF2B5EF4-FFF2-40B4-BE49-F238E27FC236}">
                <a16:creationId xmlns:a16="http://schemas.microsoft.com/office/drawing/2014/main" id="{79117A22-C24E-EB4E-4079-5A6F95BA8DA5}"/>
              </a:ext>
            </a:extLst>
          </p:cNvPr>
          <p:cNvSpPr txBox="1"/>
          <p:nvPr/>
        </p:nvSpPr>
        <p:spPr>
          <a:xfrm>
            <a:off x="469104" y="1399160"/>
            <a:ext cx="10696409" cy="1508105"/>
          </a:xfrm>
          <a:prstGeom prst="rect">
            <a:avLst/>
          </a:prstGeom>
          <a:noFill/>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Objectives :</a:t>
            </a:r>
          </a:p>
          <a:p>
            <a:br>
              <a:rPr lang="en-US" sz="2800" b="1" dirty="0">
                <a:latin typeface="Calibri" panose="020F0502020204030204" pitchFamily="34" charset="0"/>
                <a:ea typeface="Calibri" panose="020F0502020204030204" pitchFamily="34" charset="0"/>
                <a:cs typeface="Calibri" panose="020F0502020204030204" pitchFamily="34" charset="0"/>
              </a:rPr>
            </a:b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5084D4F3-5776-472D-8263-A846637B7085}"/>
              </a:ext>
            </a:extLst>
          </p:cNvPr>
          <p:cNvSpPr>
            <a:spLocks noChangeArrowheads="1"/>
          </p:cNvSpPr>
          <p:nvPr/>
        </p:nvSpPr>
        <p:spPr bwMode="auto">
          <a:xfrm>
            <a:off x="581192" y="2043102"/>
            <a:ext cx="1076946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Franklin Gothic Book (Body)"/>
              </a:rPr>
              <a:t>Identify main factors</a:t>
            </a:r>
            <a:r>
              <a:rPr kumimoji="0" lang="en-US" altLang="en-US" sz="2800" b="0" i="0" u="none" strike="noStrike" cap="none" normalizeH="0" baseline="0" dirty="0">
                <a:ln>
                  <a:noFill/>
                </a:ln>
                <a:solidFill>
                  <a:schemeClr val="tx1"/>
                </a:solidFill>
                <a:effectLst/>
                <a:latin typeface="Franklin Gothic Book (Body)"/>
              </a:rPr>
              <a:t> that affect how quickly vehicles lose value, using past sales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Franklin Gothic Book (Body)"/>
              </a:rPr>
              <a:t>Create models</a:t>
            </a:r>
            <a:r>
              <a:rPr kumimoji="0" lang="en-US" altLang="en-US" sz="2800" b="0" i="0" u="none" strike="noStrike" cap="none" normalizeH="0" baseline="0" dirty="0">
                <a:ln>
                  <a:noFill/>
                </a:ln>
                <a:solidFill>
                  <a:schemeClr val="tx1"/>
                </a:solidFill>
                <a:effectLst/>
                <a:latin typeface="Franklin Gothic Book (Body)"/>
              </a:rPr>
              <a:t> to predict depreciation rates and improve pricing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Franklin Gothic Book (Body)"/>
              </a:rPr>
              <a:t>Give useful recommendations</a:t>
            </a:r>
            <a:r>
              <a:rPr kumimoji="0" lang="en-US" altLang="en-US" sz="2800" b="0" i="0" u="none" strike="noStrike" cap="none" normalizeH="0" baseline="0" dirty="0">
                <a:ln>
                  <a:noFill/>
                </a:ln>
                <a:solidFill>
                  <a:schemeClr val="tx1"/>
                </a:solidFill>
                <a:effectLst/>
                <a:latin typeface="Franklin Gothic Book (Body)"/>
              </a:rPr>
              <a:t> to industry stakeholders for better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Franklin Gothic Book (Body)"/>
              </a:rPr>
              <a:t>Improve understanding</a:t>
            </a:r>
            <a:r>
              <a:rPr kumimoji="0" lang="en-US" altLang="en-US" sz="2800" b="0" i="0" u="none" strike="noStrike" cap="none" normalizeH="0" baseline="0" dirty="0">
                <a:ln>
                  <a:noFill/>
                </a:ln>
                <a:solidFill>
                  <a:schemeClr val="tx1"/>
                </a:solidFill>
                <a:effectLst/>
                <a:latin typeface="Franklin Gothic Book (Body)"/>
              </a:rPr>
              <a:t> of market trends and consumer preferences regarding vehicle resale values. </a:t>
            </a:r>
          </a:p>
        </p:txBody>
      </p:sp>
    </p:spTree>
    <p:extLst>
      <p:ext uri="{BB962C8B-B14F-4D97-AF65-F5344CB8AC3E}">
        <p14:creationId xmlns:p14="http://schemas.microsoft.com/office/powerpoint/2010/main" val="198523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93608"/>
            <a:ext cx="11029616" cy="1188720"/>
          </a:xfrm>
        </p:spPr>
        <p:txBody>
          <a:bodyPr anchor="ctr"/>
          <a:lstStyle/>
          <a:p>
            <a:r>
              <a:rPr lang="en-US" sz="4000" dirty="0"/>
              <a:t>who ARE THE END USERS of this project?</a:t>
            </a:r>
          </a:p>
        </p:txBody>
      </p:sp>
      <p:sp>
        <p:nvSpPr>
          <p:cNvPr id="4" name="TextBox 3">
            <a:extLst>
              <a:ext uri="{FF2B5EF4-FFF2-40B4-BE49-F238E27FC236}">
                <a16:creationId xmlns:a16="http://schemas.microsoft.com/office/drawing/2014/main" id="{6A21BB5B-538C-0802-4B5A-559881B62B58}"/>
              </a:ext>
            </a:extLst>
          </p:cNvPr>
          <p:cNvSpPr txBox="1"/>
          <p:nvPr/>
        </p:nvSpPr>
        <p:spPr>
          <a:xfrm>
            <a:off x="581193" y="1507958"/>
            <a:ext cx="11029616" cy="4154984"/>
          </a:xfrm>
          <a:prstGeom prst="rect">
            <a:avLst/>
          </a:prstGeom>
          <a:noFill/>
        </p:spPr>
        <p:txBody>
          <a:bodyPr wrap="square" rtlCol="0">
            <a:spAutoFit/>
          </a:bodyPr>
          <a:lstStyle/>
          <a:p>
            <a:pPr marL="514350" indent="-514350">
              <a:buFont typeface="+mj-lt"/>
              <a:buAutoNum type="arabicPeriod"/>
            </a:pPr>
            <a:r>
              <a:rPr lang="en-US" sz="2400" b="1" dirty="0"/>
              <a:t> Automotive Dealerships and Manufacturers:</a:t>
            </a:r>
            <a:endParaRPr lang="en-US" sz="2400" dirty="0"/>
          </a:p>
          <a:p>
            <a:pPr marL="457200" indent="-457200">
              <a:buFont typeface="Arial" panose="020B0604020202020204" pitchFamily="34" charset="0"/>
              <a:buChar char="•"/>
            </a:pPr>
            <a:r>
              <a:rPr lang="en-US" sz="2400" b="1" dirty="0"/>
              <a:t>Characteristics:</a:t>
            </a:r>
            <a:r>
              <a:rPr lang="en-US" sz="2400" dirty="0"/>
              <a:t> Engage in buying, selling, and making vehicles.</a:t>
            </a:r>
          </a:p>
          <a:p>
            <a:pPr marL="457200" indent="-457200">
              <a:buFont typeface="Arial" panose="020B0604020202020204" pitchFamily="34" charset="0"/>
              <a:buChar char="•"/>
            </a:pPr>
            <a:r>
              <a:rPr lang="en-US" sz="2400" b="1" dirty="0"/>
              <a:t>Needs:</a:t>
            </a:r>
            <a:r>
              <a:rPr lang="en-US" sz="2400" dirty="0"/>
              <a:t> Need to understand vehicle depreciation to set optimal prices and manage inventory.</a:t>
            </a:r>
          </a:p>
          <a:p>
            <a:pPr marL="457200" indent="-457200">
              <a:buFont typeface="Arial" panose="020B0604020202020204" pitchFamily="34" charset="0"/>
              <a:buChar char="•"/>
            </a:pPr>
            <a:r>
              <a:rPr lang="en-US" sz="2400" b="1" dirty="0"/>
              <a:t>Benefits:</a:t>
            </a:r>
            <a:r>
              <a:rPr lang="en-US" sz="2400" dirty="0"/>
              <a:t> Predictive models will help in setting competitive prices, adjusting stock levels, and boosting profitability.</a:t>
            </a:r>
          </a:p>
          <a:p>
            <a:r>
              <a:rPr lang="en-US" sz="2400" b="1" dirty="0"/>
              <a:t>2.   Consumers (Buyers and Sellers of Used Vehicles):</a:t>
            </a:r>
            <a:endParaRPr lang="en-US" sz="2400" dirty="0"/>
          </a:p>
          <a:p>
            <a:pPr marL="457200" indent="-457200">
              <a:buFont typeface="Arial" panose="020B0604020202020204" pitchFamily="34" charset="0"/>
              <a:buChar char="•"/>
            </a:pPr>
            <a:r>
              <a:rPr lang="en-US" sz="2400" b="1" dirty="0"/>
              <a:t>Characteristics:</a:t>
            </a:r>
            <a:r>
              <a:rPr lang="en-US" sz="2400" dirty="0"/>
              <a:t> Individuals and businesses looking to buy or sell used cars.</a:t>
            </a:r>
          </a:p>
          <a:p>
            <a:pPr marL="457200" indent="-457200">
              <a:buFont typeface="Arial" panose="020B0604020202020204" pitchFamily="34" charset="0"/>
              <a:buChar char="•"/>
            </a:pPr>
            <a:r>
              <a:rPr lang="en-US" sz="2400" b="1" dirty="0"/>
              <a:t>Needs:</a:t>
            </a:r>
            <a:r>
              <a:rPr lang="en-US" sz="2400" dirty="0"/>
              <a:t> Desire clear pricing and reliable predictions for resale values.</a:t>
            </a:r>
          </a:p>
          <a:p>
            <a:pPr marL="457200" indent="-457200">
              <a:buFont typeface="Arial" panose="020B0604020202020204" pitchFamily="34" charset="0"/>
              <a:buChar char="•"/>
            </a:pPr>
            <a:r>
              <a:rPr lang="en-US" sz="2400" b="1" dirty="0"/>
              <a:t>Benefits:</a:t>
            </a:r>
            <a:r>
              <a:rPr lang="en-US" sz="2400" dirty="0"/>
              <a:t> Insights will aid in making better decisions, negotiating deals, and achieving better financial outcomes.</a:t>
            </a: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93608"/>
            <a:ext cx="11029616" cy="1188720"/>
          </a:xfrm>
        </p:spPr>
        <p:txBody>
          <a:bodyPr anchor="ctr"/>
          <a:lstStyle/>
          <a:p>
            <a:r>
              <a:rPr lang="en-US" sz="4000" dirty="0"/>
              <a:t>who ARE THE END USERS of this project?</a:t>
            </a:r>
          </a:p>
        </p:txBody>
      </p:sp>
      <p:sp>
        <p:nvSpPr>
          <p:cNvPr id="4" name="TextBox 3">
            <a:extLst>
              <a:ext uri="{FF2B5EF4-FFF2-40B4-BE49-F238E27FC236}">
                <a16:creationId xmlns:a16="http://schemas.microsoft.com/office/drawing/2014/main" id="{6A21BB5B-538C-0802-4B5A-559881B62B58}"/>
              </a:ext>
            </a:extLst>
          </p:cNvPr>
          <p:cNvSpPr txBox="1"/>
          <p:nvPr/>
        </p:nvSpPr>
        <p:spPr>
          <a:xfrm>
            <a:off x="684325" y="1457141"/>
            <a:ext cx="9781130" cy="5632311"/>
          </a:xfrm>
          <a:prstGeom prst="rect">
            <a:avLst/>
          </a:prstGeom>
          <a:noFill/>
        </p:spPr>
        <p:txBody>
          <a:bodyPr wrap="square" rtlCol="0">
            <a:spAutoFit/>
          </a:bodyPr>
          <a:lstStyle/>
          <a:p>
            <a:r>
              <a:rPr lang="en-US" sz="2400" b="1" dirty="0"/>
              <a:t>3. Market Analysts and Researchers:</a:t>
            </a:r>
            <a:endParaRPr lang="en-US" sz="2400" dirty="0"/>
          </a:p>
          <a:p>
            <a:pPr>
              <a:buFont typeface="Arial" panose="020B0604020202020204" pitchFamily="34" charset="0"/>
              <a:buChar char="•"/>
            </a:pPr>
            <a:r>
              <a:rPr lang="en-US" sz="2400" b="1" dirty="0"/>
              <a:t>Characteristics:</a:t>
            </a:r>
            <a:r>
              <a:rPr lang="en-US" sz="2400" dirty="0"/>
              <a:t> Experts who analyze trends and conduct research in the automotive industry.</a:t>
            </a:r>
          </a:p>
          <a:p>
            <a:pPr>
              <a:buFont typeface="Arial" panose="020B0604020202020204" pitchFamily="34" charset="0"/>
              <a:buChar char="•"/>
            </a:pPr>
            <a:r>
              <a:rPr lang="en-US" sz="2400" b="1" dirty="0"/>
              <a:t>Needs:</a:t>
            </a:r>
            <a:r>
              <a:rPr lang="en-US" sz="2400" dirty="0"/>
              <a:t> Need detailed data and analytical tools to derive meaningful insights.</a:t>
            </a:r>
          </a:p>
          <a:p>
            <a:pPr>
              <a:buFont typeface="Arial" panose="020B0604020202020204" pitchFamily="34" charset="0"/>
              <a:buChar char="•"/>
            </a:pPr>
            <a:r>
              <a:rPr lang="en-US" sz="2400" b="1" dirty="0"/>
              <a:t>Benefits:</a:t>
            </a:r>
            <a:r>
              <a:rPr lang="en-US" sz="2400" dirty="0"/>
              <a:t> Insights from the project will help in understanding market trends, spotting emerging patterns, and creating industry reports.</a:t>
            </a:r>
          </a:p>
          <a:p>
            <a:endParaRPr lang="en-US" sz="2400" dirty="0"/>
          </a:p>
          <a:p>
            <a:r>
              <a:rPr lang="en-US" sz="2400" b="1" dirty="0"/>
              <a:t>4. Financial Institutions and Insurance Companies:</a:t>
            </a:r>
            <a:endParaRPr lang="en-US" sz="2400" dirty="0"/>
          </a:p>
          <a:p>
            <a:pPr>
              <a:buFont typeface="Arial" panose="020B0604020202020204" pitchFamily="34" charset="0"/>
              <a:buChar char="•"/>
            </a:pPr>
            <a:r>
              <a:rPr lang="en-US" sz="2400" b="1" dirty="0"/>
              <a:t>Characteristics:</a:t>
            </a:r>
            <a:r>
              <a:rPr lang="en-US" sz="2400" dirty="0"/>
              <a:t> Entities that provide vehicle financing and insurance.</a:t>
            </a:r>
          </a:p>
          <a:p>
            <a:pPr>
              <a:buFont typeface="Arial" panose="020B0604020202020204" pitchFamily="34" charset="0"/>
              <a:buChar char="•"/>
            </a:pPr>
            <a:r>
              <a:rPr lang="en-US" sz="2400" b="1" dirty="0"/>
              <a:t>Needs:</a:t>
            </a:r>
            <a:r>
              <a:rPr lang="en-US" sz="2400" dirty="0"/>
              <a:t> Require precise vehicle valuations for evaluating risk and making informed decisions.</a:t>
            </a:r>
          </a:p>
          <a:p>
            <a:pPr>
              <a:buFont typeface="Arial" panose="020B0604020202020204" pitchFamily="34" charset="0"/>
              <a:buChar char="•"/>
            </a:pPr>
            <a:r>
              <a:rPr lang="en-US" sz="2400" b="1" dirty="0"/>
              <a:t>Benefits:</a:t>
            </a:r>
            <a:r>
              <a:rPr lang="en-US" sz="2400" dirty="0"/>
              <a:t> Predictive models will improve the accuracy of depreciation risk assessments and support better financial decision-making.</a:t>
            </a:r>
          </a:p>
          <a:p>
            <a:pPr marL="457200" indent="-457200">
              <a:buFont typeface="+mj-lt"/>
              <a:buAutoNum type="arabicPeriod" startAt="3"/>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564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40886"/>
            <a:ext cx="11029616" cy="1188720"/>
          </a:xfrm>
        </p:spPr>
        <p:txBody>
          <a:bodyPr anchor="ctr"/>
          <a:lstStyle/>
          <a:p>
            <a:pPr algn="ctr"/>
            <a:br>
              <a:rPr lang="en-US" sz="2800" dirty="0"/>
            </a:br>
            <a:r>
              <a:rPr lang="en-US" sz="2800" dirty="0"/>
              <a:t>YOUR SOLUTION AND ITS VALUE PROPOSITION</a:t>
            </a:r>
            <a:endParaRPr lang="en-US" dirty="0"/>
          </a:p>
        </p:txBody>
      </p:sp>
      <p:sp>
        <p:nvSpPr>
          <p:cNvPr id="5" name="TextBox 4">
            <a:extLst>
              <a:ext uri="{FF2B5EF4-FFF2-40B4-BE49-F238E27FC236}">
                <a16:creationId xmlns:a16="http://schemas.microsoft.com/office/drawing/2014/main" id="{D3C7A3DA-0355-BAC9-D7AF-23B3CE5FCBFA}"/>
              </a:ext>
            </a:extLst>
          </p:cNvPr>
          <p:cNvSpPr txBox="1"/>
          <p:nvPr/>
        </p:nvSpPr>
        <p:spPr>
          <a:xfrm>
            <a:off x="426953" y="1138989"/>
            <a:ext cx="11540457" cy="5909310"/>
          </a:xfrm>
          <a:prstGeom prst="rect">
            <a:avLst/>
          </a:prstGeom>
          <a:noFill/>
        </p:spPr>
        <p:txBody>
          <a:bodyPr wrap="square" rtlCol="0">
            <a:spAutoFit/>
          </a:bodyPr>
          <a:lstStyle/>
          <a:p>
            <a:r>
              <a:rPr lang="en-US" sz="2400" b="1" dirty="0"/>
              <a:t>Vehicle Dataset Overview: Key Insights and Trends:</a:t>
            </a:r>
          </a:p>
          <a:p>
            <a:endParaRPr lang="en-US" sz="1750" dirty="0"/>
          </a:p>
          <a:p>
            <a:pPr>
              <a:buFont typeface="Arial" panose="020B0604020202020204" pitchFamily="34" charset="0"/>
              <a:buChar char="•"/>
            </a:pPr>
            <a:r>
              <a:rPr lang="en-US" sz="1750" b="1" dirty="0"/>
              <a:t>Years Covered:</a:t>
            </a:r>
            <a:r>
              <a:rPr lang="en-US" sz="1750" dirty="0"/>
              <a:t> The dataset spans vehicles from 2003 to 2017.</a:t>
            </a:r>
          </a:p>
          <a:p>
            <a:pPr>
              <a:buFont typeface="Arial" panose="020B0604020202020204" pitchFamily="34" charset="0"/>
              <a:buChar char="•"/>
            </a:pPr>
            <a:endParaRPr lang="en-US" sz="1750" dirty="0"/>
          </a:p>
          <a:p>
            <a:pPr>
              <a:buFont typeface="Arial" panose="020B0604020202020204" pitchFamily="34" charset="0"/>
              <a:buChar char="•"/>
            </a:pPr>
            <a:r>
              <a:rPr lang="en-US" sz="1750" b="1" dirty="0"/>
              <a:t>Price Range:</a:t>
            </a:r>
            <a:r>
              <a:rPr lang="en-US" sz="1750" dirty="0"/>
              <a:t> Prices range from 0.10 lakhs (Bajaj Pulsar 150, 2008) to 35 lakhs (Land Cruiser, 2010), indicating a wide variety of market segments.</a:t>
            </a:r>
          </a:p>
          <a:p>
            <a:endParaRPr lang="en-US" sz="1750" dirty="0"/>
          </a:p>
          <a:p>
            <a:pPr>
              <a:buFont typeface="Arial" panose="020B0604020202020204" pitchFamily="34" charset="0"/>
              <a:buChar char="•"/>
            </a:pPr>
            <a:r>
              <a:rPr lang="en-US" sz="1750" b="1" dirty="0"/>
              <a:t>Model Variety:</a:t>
            </a:r>
            <a:r>
              <a:rPr lang="en-US" sz="1750" dirty="0"/>
              <a:t> Includes 123 distinct vehicle models.</a:t>
            </a:r>
          </a:p>
          <a:p>
            <a:pPr>
              <a:buFont typeface="Arial" panose="020B0604020202020204" pitchFamily="34" charset="0"/>
              <a:buChar char="•"/>
            </a:pPr>
            <a:endParaRPr lang="en-US" sz="1750" dirty="0"/>
          </a:p>
          <a:p>
            <a:pPr>
              <a:buFont typeface="Arial" panose="020B0604020202020204" pitchFamily="34" charset="0"/>
              <a:buChar char="•"/>
            </a:pPr>
            <a:r>
              <a:rPr lang="en-US" sz="1750" b="1" dirty="0"/>
              <a:t>Alternative Fuel Vehicles:</a:t>
            </a:r>
            <a:r>
              <a:rPr lang="en-US" sz="1750" dirty="0"/>
              <a:t> Features 2 CNG vehicles, highlighting the presence of alternative fuel options.</a:t>
            </a:r>
          </a:p>
          <a:p>
            <a:pPr>
              <a:buFont typeface="Arial" panose="020B0604020202020204" pitchFamily="34" charset="0"/>
              <a:buChar char="•"/>
            </a:pPr>
            <a:endParaRPr lang="en-US" sz="1750" dirty="0"/>
          </a:p>
          <a:p>
            <a:pPr>
              <a:buFont typeface="Arial" panose="020B0604020202020204" pitchFamily="34" charset="0"/>
              <a:buChar char="•"/>
            </a:pPr>
            <a:r>
              <a:rPr lang="en-US" sz="1750" b="1" dirty="0"/>
              <a:t>Seller Details:</a:t>
            </a:r>
            <a:r>
              <a:rPr lang="en-US" sz="1750" dirty="0"/>
              <a:t> Data includes 106 individual sellers.</a:t>
            </a:r>
          </a:p>
          <a:p>
            <a:pPr>
              <a:buFont typeface="Arial" panose="020B0604020202020204" pitchFamily="34" charset="0"/>
              <a:buChar char="•"/>
            </a:pPr>
            <a:endParaRPr lang="en-US" sz="1750" dirty="0"/>
          </a:p>
          <a:p>
            <a:pPr>
              <a:buFont typeface="Arial" panose="020B0604020202020204" pitchFamily="34" charset="0"/>
              <a:buChar char="•"/>
            </a:pPr>
            <a:r>
              <a:rPr lang="en-US" sz="1750" b="1" dirty="0"/>
              <a:t>Depreciation Patterns:</a:t>
            </a:r>
            <a:r>
              <a:rPr lang="en-US" sz="1750" dirty="0"/>
              <a:t> Shows significant variations in depreciation, particularly for high-value vehicles like the Land Cruiser and Fortuner.</a:t>
            </a:r>
          </a:p>
          <a:p>
            <a:pPr>
              <a:buFont typeface="Arial" panose="020B0604020202020204" pitchFamily="34" charset="0"/>
              <a:buChar char="•"/>
            </a:pPr>
            <a:endParaRPr lang="en-US" sz="1750" dirty="0"/>
          </a:p>
          <a:p>
            <a:pPr>
              <a:buFont typeface="Arial" panose="020B0604020202020204" pitchFamily="34" charset="0"/>
              <a:buChar char="•"/>
            </a:pPr>
            <a:r>
              <a:rPr lang="en-US" sz="1750" b="1" dirty="0"/>
              <a:t>Two-Wheeler Analysis:</a:t>
            </a:r>
            <a:r>
              <a:rPr lang="en-US" sz="1750" dirty="0"/>
              <a:t> Provides insights into both low-cost and high-value two-wheelers.</a:t>
            </a:r>
          </a:p>
          <a:p>
            <a:pPr>
              <a:buFont typeface="Arial" panose="020B0604020202020204" pitchFamily="34" charset="0"/>
              <a:buChar char="•"/>
            </a:pPr>
            <a:endParaRPr lang="en-US" sz="1750" dirty="0"/>
          </a:p>
          <a:p>
            <a:pPr>
              <a:buFont typeface="Arial" panose="020B0604020202020204" pitchFamily="34" charset="0"/>
              <a:buChar char="•"/>
            </a:pPr>
            <a:r>
              <a:rPr lang="en-US" sz="1750" b="1" dirty="0"/>
              <a:t>Top-Selling Vehicles:</a:t>
            </a:r>
            <a:r>
              <a:rPr lang="en-US" sz="1750" dirty="0"/>
              <a:t> The CITY car and Royal Enfield Classic 350 bike are the most frequently sold.</a:t>
            </a:r>
          </a:p>
          <a:p>
            <a:pPr>
              <a:buFont typeface="Arial" panose="020B0604020202020204" pitchFamily="34" charset="0"/>
              <a:buChar char="•"/>
            </a:pPr>
            <a:endParaRPr lang="en-US" sz="1750" dirty="0"/>
          </a:p>
          <a:p>
            <a:pPr>
              <a:buFont typeface="Arial" panose="020B0604020202020204" pitchFamily="34" charset="0"/>
              <a:buChar char="•"/>
            </a:pPr>
            <a:r>
              <a:rPr lang="en-US" sz="1750" b="1" dirty="0"/>
              <a:t>Impact of Mileage:</a:t>
            </a:r>
            <a:r>
              <a:rPr lang="en-US" sz="1750" dirty="0"/>
              <a:t> Higher mileage is generally associated with lower selling prices and increased depreciation.</a:t>
            </a: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33391"/>
            <a:ext cx="11029616" cy="1188720"/>
          </a:xfrm>
        </p:spPr>
        <p:txBody>
          <a:bodyPr anchor="ctr">
            <a:normAutofit/>
          </a:bodyPr>
          <a:lstStyle/>
          <a:p>
            <a:pPr algn="ctr"/>
            <a:r>
              <a:rPr lang="en-US" dirty="0"/>
              <a:t>How did you customize the project and make it your own</a:t>
            </a:r>
          </a:p>
        </p:txBody>
      </p:sp>
      <p:sp>
        <p:nvSpPr>
          <p:cNvPr id="4" name="TextBox 3">
            <a:extLst>
              <a:ext uri="{FF2B5EF4-FFF2-40B4-BE49-F238E27FC236}">
                <a16:creationId xmlns:a16="http://schemas.microsoft.com/office/drawing/2014/main" id="{69878660-64BD-AA2C-4B2C-CA87B55196C4}"/>
              </a:ext>
            </a:extLst>
          </p:cNvPr>
          <p:cNvSpPr txBox="1"/>
          <p:nvPr/>
        </p:nvSpPr>
        <p:spPr>
          <a:xfrm>
            <a:off x="693487" y="1257416"/>
            <a:ext cx="11241840" cy="5632311"/>
          </a:xfrm>
          <a:prstGeom prst="rect">
            <a:avLst/>
          </a:prstGeom>
          <a:noFill/>
        </p:spPr>
        <p:txBody>
          <a:bodyPr wrap="square" rtlCol="0">
            <a:spAutoFit/>
          </a:bodyPr>
          <a:lstStyle/>
          <a:p>
            <a:endParaRPr lang="en-US" sz="2400" dirty="0">
              <a:latin typeface="Franklin Gothic Book (Body)"/>
              <a:ea typeface="Calibri" panose="020F0502020204030204" pitchFamily="34" charset="0"/>
              <a:cs typeface="Calibri" panose="020F0502020204030204" pitchFamily="34" charset="0"/>
            </a:endParaRPr>
          </a:p>
          <a:p>
            <a:pPr marL="342900" indent="-342900">
              <a:buFont typeface="+mj-lt"/>
              <a:buAutoNum type="arabicPeriod"/>
            </a:pPr>
            <a:r>
              <a:rPr lang="en-US" sz="2400" b="1" dirty="0">
                <a:latin typeface="Franklin Gothic Book (Body)"/>
                <a:ea typeface="Calibri" panose="020F0502020204030204" pitchFamily="34" charset="0"/>
                <a:cs typeface="Calibri" panose="020F0502020204030204" pitchFamily="34" charset="0"/>
              </a:rPr>
              <a:t>Load Data:</a:t>
            </a:r>
            <a:r>
              <a:rPr lang="en-US" sz="2400" dirty="0">
                <a:latin typeface="Franklin Gothic Book (Body)"/>
                <a:ea typeface="Calibri" panose="020F0502020204030204" pitchFamily="34" charset="0"/>
                <a:cs typeface="Calibri" panose="020F0502020204030204" pitchFamily="34" charset="0"/>
              </a:rPr>
              <a:t> Imported the Car Dekho dataset from a CSV file using Python and Pandas.</a:t>
            </a:r>
          </a:p>
          <a:p>
            <a:pPr marL="342900" indent="-342900">
              <a:buFont typeface="+mj-lt"/>
              <a:buAutoNum type="arabicPeriod"/>
            </a:pPr>
            <a:endParaRPr lang="en-US" sz="2400" b="1" dirty="0">
              <a:latin typeface="Franklin Gothic Book (Body)"/>
              <a:ea typeface="Calibri" panose="020F0502020204030204" pitchFamily="34" charset="0"/>
              <a:cs typeface="Calibri" panose="020F0502020204030204" pitchFamily="34" charset="0"/>
            </a:endParaRPr>
          </a:p>
          <a:p>
            <a:pPr marL="342900" indent="-342900">
              <a:buFont typeface="+mj-lt"/>
              <a:buAutoNum type="arabicPeriod"/>
            </a:pPr>
            <a:r>
              <a:rPr lang="en-US" sz="2400" b="1" dirty="0">
                <a:latin typeface="Franklin Gothic Book (Body)"/>
                <a:ea typeface="Calibri" panose="020F0502020204030204" pitchFamily="34" charset="0"/>
                <a:cs typeface="Calibri" panose="020F0502020204030204" pitchFamily="34" charset="0"/>
              </a:rPr>
              <a:t>Analyze Data:</a:t>
            </a:r>
            <a:r>
              <a:rPr lang="en-US" sz="2400" dirty="0">
                <a:latin typeface="Franklin Gothic Book (Body)"/>
                <a:ea typeface="Calibri" panose="020F0502020204030204" pitchFamily="34" charset="0"/>
                <a:cs typeface="Calibri" panose="020F0502020204030204" pitchFamily="34" charset="0"/>
              </a:rPr>
              <a:t> Used Pandas functions like min, max, info, head, and </a:t>
            </a:r>
            <a:r>
              <a:rPr lang="en-US" sz="2400" dirty="0" err="1">
                <a:latin typeface="Franklin Gothic Book (Body)"/>
                <a:ea typeface="Calibri" panose="020F0502020204030204" pitchFamily="34" charset="0"/>
                <a:cs typeface="Calibri" panose="020F0502020204030204" pitchFamily="34" charset="0"/>
              </a:rPr>
              <a:t>concat</a:t>
            </a:r>
            <a:r>
              <a:rPr lang="en-US" sz="2400" dirty="0">
                <a:latin typeface="Franklin Gothic Book (Body)"/>
                <a:ea typeface="Calibri" panose="020F0502020204030204" pitchFamily="34" charset="0"/>
                <a:cs typeface="Calibri" panose="020F0502020204030204" pitchFamily="34" charset="0"/>
              </a:rPr>
              <a:t> to explore and transform the data.</a:t>
            </a:r>
          </a:p>
          <a:p>
            <a:pPr marL="342900" indent="-342900">
              <a:buFont typeface="+mj-lt"/>
              <a:buAutoNum type="arabicPeriod"/>
            </a:pPr>
            <a:endParaRPr lang="en-US" sz="2400" dirty="0">
              <a:latin typeface="Franklin Gothic Book (Body)"/>
              <a:ea typeface="Calibri" panose="020F0502020204030204" pitchFamily="34" charset="0"/>
              <a:cs typeface="Calibri" panose="020F0502020204030204" pitchFamily="34" charset="0"/>
            </a:endParaRPr>
          </a:p>
          <a:p>
            <a:pPr marL="342900" indent="-342900">
              <a:buFont typeface="+mj-lt"/>
              <a:buAutoNum type="arabicPeriod"/>
            </a:pPr>
            <a:r>
              <a:rPr lang="en-US" sz="2400" b="1" dirty="0">
                <a:latin typeface="Franklin Gothic Book (Body)"/>
                <a:ea typeface="Calibri" panose="020F0502020204030204" pitchFamily="34" charset="0"/>
                <a:cs typeface="Calibri" panose="020F0502020204030204" pitchFamily="34" charset="0"/>
              </a:rPr>
              <a:t>Create Visuals: </a:t>
            </a:r>
            <a:r>
              <a:rPr lang="en-US" sz="2400" dirty="0">
                <a:latin typeface="Franklin Gothic Book (Body)"/>
                <a:ea typeface="Calibri" panose="020F0502020204030204" pitchFamily="34" charset="0"/>
                <a:cs typeface="Calibri" panose="020F0502020204030204" pitchFamily="34" charset="0"/>
              </a:rPr>
              <a:t>Made Bar Charts, Pie Charts, Horizontal Line Charts, and Scatter Plots to show trends and insights.</a:t>
            </a:r>
          </a:p>
          <a:p>
            <a:pPr marL="342900" indent="-342900">
              <a:buFont typeface="+mj-lt"/>
              <a:buAutoNum type="arabicPeriod"/>
            </a:pPr>
            <a:endParaRPr lang="en-US" sz="2400" dirty="0">
              <a:latin typeface="Franklin Gothic Book (Body)"/>
              <a:ea typeface="Calibri" panose="020F0502020204030204" pitchFamily="34" charset="0"/>
              <a:cs typeface="Calibri" panose="020F0502020204030204" pitchFamily="34" charset="0"/>
            </a:endParaRPr>
          </a:p>
          <a:p>
            <a:pPr marL="342900" indent="-342900">
              <a:buFont typeface="+mj-lt"/>
              <a:buAutoNum type="arabicPeriod"/>
            </a:pPr>
            <a:r>
              <a:rPr lang="en-US" sz="2400" b="1" dirty="0">
                <a:latin typeface="Franklin Gothic Book (Body)"/>
                <a:ea typeface="Calibri" panose="020F0502020204030204" pitchFamily="34" charset="0"/>
                <a:cs typeface="Calibri" panose="020F0502020204030204" pitchFamily="34" charset="0"/>
              </a:rPr>
              <a:t>Combine Datasets: </a:t>
            </a:r>
            <a:r>
              <a:rPr lang="en-US" sz="2400" dirty="0">
                <a:latin typeface="Franklin Gothic Book (Body)"/>
                <a:ea typeface="Calibri" panose="020F0502020204030204" pitchFamily="34" charset="0"/>
                <a:cs typeface="Calibri" panose="020F0502020204030204" pitchFamily="34" charset="0"/>
              </a:rPr>
              <a:t>Merged data from different sources and used </a:t>
            </a:r>
            <a:r>
              <a:rPr lang="en-US" sz="2400" dirty="0" err="1">
                <a:latin typeface="Franklin Gothic Book (Body)"/>
                <a:ea typeface="Calibri" panose="020F0502020204030204" pitchFamily="34" charset="0"/>
                <a:cs typeface="Calibri" panose="020F0502020204030204" pitchFamily="34" charset="0"/>
              </a:rPr>
              <a:t>displot</a:t>
            </a:r>
            <a:r>
              <a:rPr lang="en-US" sz="2400" dirty="0">
                <a:latin typeface="Franklin Gothic Book (Body)"/>
                <a:ea typeface="Calibri" panose="020F0502020204030204" pitchFamily="34" charset="0"/>
                <a:cs typeface="Calibri" panose="020F0502020204030204" pitchFamily="34" charset="0"/>
              </a:rPr>
              <a:t> for distribution analysis.</a:t>
            </a:r>
          </a:p>
          <a:p>
            <a:pPr marL="342900" indent="-342900">
              <a:buFont typeface="+mj-lt"/>
              <a:buAutoNum type="arabicPeriod"/>
            </a:pPr>
            <a:endParaRPr lang="en-US" sz="2400" dirty="0">
              <a:latin typeface="Franklin Gothic Book (Body)"/>
              <a:ea typeface="Calibri" panose="020F0502020204030204" pitchFamily="34" charset="0"/>
              <a:cs typeface="Calibri" panose="020F0502020204030204" pitchFamily="34" charset="0"/>
            </a:endParaRPr>
          </a:p>
          <a:p>
            <a:pPr marL="342900" indent="-342900">
              <a:buFont typeface="+mj-lt"/>
              <a:buAutoNum type="arabicPeriod"/>
            </a:pPr>
            <a:r>
              <a:rPr lang="en-US" sz="2400" b="1" dirty="0">
                <a:latin typeface="Franklin Gothic Book (Body)"/>
                <a:ea typeface="Calibri" panose="020F0502020204030204" pitchFamily="34" charset="0"/>
                <a:cs typeface="Calibri" panose="020F0502020204030204" pitchFamily="34" charset="0"/>
              </a:rPr>
              <a:t>Extract Insights: </a:t>
            </a:r>
            <a:r>
              <a:rPr lang="en-US" sz="2400" dirty="0">
                <a:latin typeface="Franklin Gothic Book (Body)"/>
                <a:ea typeface="Calibri" panose="020F0502020204030204" pitchFamily="34" charset="0"/>
                <a:cs typeface="Calibri" panose="020F0502020204030204" pitchFamily="34" charset="0"/>
              </a:rPr>
              <a:t>Found patterns in pricing and depreciation, offering useful information for industry stakeholders.</a:t>
            </a:r>
          </a:p>
        </p:txBody>
      </p:sp>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112</TotalTime>
  <Words>1065</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Franklin Gothic Book (Body)</vt:lpstr>
      <vt:lpstr>Franklin Gothic Demi</vt:lpstr>
      <vt:lpstr>Wingdings 2</vt:lpstr>
      <vt:lpstr>DividendVTI</vt:lpstr>
      <vt:lpstr>Student Details</vt:lpstr>
      <vt:lpstr> In-depth Study of the Car Dekho Dataset Patterns, Findings, and Irregularities</vt:lpstr>
      <vt:lpstr>AGENDA/contents</vt:lpstr>
      <vt:lpstr>PROJECT  OVERVIEW</vt:lpstr>
      <vt:lpstr>PROJECT  OVERVIEW</vt:lpstr>
      <vt:lpstr>who ARE THE END USERS of this project?</vt:lpstr>
      <vt:lpstr>who ARE THE END USERS of this project?</vt:lpstr>
      <vt:lpstr> YOUR SOLUTION AND ITS VALUE PROPOSITION</vt:lpstr>
      <vt:lpstr>How did you customize the project and make it your own</vt:lpstr>
      <vt:lpstr>MODELLING</vt:lpstr>
      <vt:lpstr>Results</vt:lpstr>
      <vt:lpstr>Results</vt:lpstr>
      <vt:lpstr>Results</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pushpesh lingam</cp:lastModifiedBy>
  <cp:revision>9</cp:revision>
  <dcterms:created xsi:type="dcterms:W3CDTF">2021-05-26T16:50:10Z</dcterms:created>
  <dcterms:modified xsi:type="dcterms:W3CDTF">2024-07-24T13:42:34Z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