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60" r:id="rId4"/>
    <p:sldId id="264" r:id="rId5"/>
    <p:sldId id="262" r:id="rId6"/>
    <p:sldId id="266"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008000"/>
    <a:srgbClr val="FF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979" autoAdjust="0"/>
  </p:normalViewPr>
  <p:slideViewPr>
    <p:cSldViewPr snapToGrid="0">
      <p:cViewPr varScale="1">
        <p:scale>
          <a:sx n="33" d="100"/>
          <a:sy n="33" d="100"/>
        </p:scale>
        <p:origin x="1092"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246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76898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91164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640540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08809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CF1133-3259-4C45-BABA-5B62D9C6F78D}" type="datetimeFigureOut">
              <a:rPr lang="en-US" smtClean="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90530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CF1133-3259-4C45-BABA-5B62D9C6F78D}" type="datetimeFigureOut">
              <a:rPr lang="en-US" smtClean="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21974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3864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37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84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916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120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143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60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799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622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130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0014120"/>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 y="226646"/>
            <a:ext cx="11668369" cy="6533662"/>
          </a:xfrm>
        </p:spPr>
        <p:txBody>
          <a:bodyPr>
            <a:normAutofit/>
          </a:bodyPr>
          <a:lstStyle/>
          <a:p>
            <a:pPr algn="ctr"/>
            <a:r>
              <a:rPr lang="en-US" sz="4000"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CSE216</a:t>
            </a:r>
            <a:br>
              <a:rPr lang="en-US" sz="4000" dirty="0">
                <a:latin typeface="Calibri" panose="020F0502020204030204" pitchFamily="34" charset="0"/>
                <a:cs typeface="Calibri" panose="020F0502020204030204" pitchFamily="34" charset="0"/>
              </a:rPr>
            </a:br>
            <a:r>
              <a:rPr lang="en-US" sz="5400" b="1" dirty="0">
                <a:solidFill>
                  <a:srgbClr val="FFC000"/>
                </a:solidFill>
                <a:latin typeface="Calibri" panose="020F0502020204030204" pitchFamily="34" charset="0"/>
                <a:cs typeface="Calibri" panose="020F0502020204030204" pitchFamily="34" charset="0"/>
              </a:rPr>
              <a:t>L-2 T-2 PROJECT - ERD PRESENTATION</a:t>
            </a:r>
            <a:br>
              <a:rPr lang="en-US" sz="4000" dirty="0">
                <a:solidFill>
                  <a:srgbClr val="FFFFFF"/>
                </a:solidFill>
                <a:latin typeface="Calibri" panose="020F0502020204030204" pitchFamily="34" charset="0"/>
                <a:cs typeface="Calibri" panose="020F0502020204030204" pitchFamily="34" charset="0"/>
              </a:rPr>
            </a:br>
            <a:br>
              <a:rPr lang="en-US" sz="4000" dirty="0">
                <a:latin typeface="Lucida Fax" panose="02060602050505020204" pitchFamily="18" charset="0"/>
                <a:cs typeface="Calibri" panose="020F0502020204030204" pitchFamily="34" charset="0"/>
              </a:rPr>
            </a:br>
            <a:br>
              <a:rPr lang="en-US" sz="4000" dirty="0">
                <a:latin typeface="Lucida Fax" panose="02060602050505020204" pitchFamily="18" charset="0"/>
                <a:cs typeface="Calibri" panose="020F0502020204030204" pitchFamily="34" charset="0"/>
              </a:rPr>
            </a:br>
            <a:br>
              <a:rPr lang="en-US" sz="4000" dirty="0">
                <a:latin typeface="Lucida Fax" panose="02060602050505020204" pitchFamily="18" charset="0"/>
                <a:cs typeface="Calibri" panose="020F0502020204030204" pitchFamily="34" charset="0"/>
              </a:rPr>
            </a:br>
            <a:r>
              <a:rPr lang="en-US" sz="3200" dirty="0">
                <a:latin typeface="Lucida Fax" panose="02060602050505020204" pitchFamily="18" charset="0"/>
                <a:cs typeface="Arial" panose="020B0604020202020204" pitchFamily="34" charset="0"/>
              </a:rPr>
              <a:t>Project Name: Ride Sharing Application – UBER(</a:t>
            </a:r>
            <a:r>
              <a:rPr lang="en-US" sz="3200">
                <a:latin typeface="Lucida Fax" panose="02060602050505020204" pitchFamily="18" charset="0"/>
                <a:cs typeface="Arial" panose="020B0604020202020204" pitchFamily="34" charset="0"/>
              </a:rPr>
              <a:t>Car)</a:t>
            </a:r>
            <a:br>
              <a:rPr lang="en-US" sz="3200">
                <a:latin typeface="Lucida Fax" panose="02060602050505020204" pitchFamily="18" charset="0"/>
                <a:cs typeface="Arial" panose="020B0604020202020204" pitchFamily="34" charset="0"/>
              </a:rPr>
            </a:br>
            <a:r>
              <a:rPr lang="en-US" sz="3200">
                <a:latin typeface="Lucida Fax" panose="02060602050505020204" pitchFamily="18" charset="0"/>
                <a:cs typeface="Arial" panose="020B0604020202020204" pitchFamily="34" charset="0"/>
              </a:rPr>
              <a:t>1705052 </a:t>
            </a:r>
            <a:r>
              <a:rPr lang="en-US" sz="3200" dirty="0">
                <a:latin typeface="Lucida Fax" panose="02060602050505020204" pitchFamily="18" charset="0"/>
                <a:cs typeface="Arial" panose="020B0604020202020204" pitchFamily="34" charset="0"/>
              </a:rPr>
              <a:t>- </a:t>
            </a:r>
            <a:r>
              <a:rPr lang="en-US" sz="3200" dirty="0" err="1">
                <a:latin typeface="Lucida Fax" panose="02060602050505020204" pitchFamily="18" charset="0"/>
                <a:cs typeface="Arial" panose="020B0604020202020204" pitchFamily="34" charset="0"/>
              </a:rPr>
              <a:t>Pushpita</a:t>
            </a:r>
            <a:r>
              <a:rPr lang="en-US" sz="3200" dirty="0">
                <a:latin typeface="Lucida Fax" panose="02060602050505020204" pitchFamily="18" charset="0"/>
                <a:cs typeface="Arial" panose="020B0604020202020204" pitchFamily="34" charset="0"/>
              </a:rPr>
              <a:t> </a:t>
            </a:r>
            <a:r>
              <a:rPr lang="en-US" sz="3200" dirty="0" err="1">
                <a:latin typeface="Lucida Fax" panose="02060602050505020204" pitchFamily="18" charset="0"/>
                <a:cs typeface="Arial" panose="020B0604020202020204" pitchFamily="34" charset="0"/>
              </a:rPr>
              <a:t>Joardar</a:t>
            </a:r>
            <a:endParaRPr lang="en-US" sz="3200" dirty="0">
              <a:latin typeface="Lucida Fax" panose="02060602050505020204" pitchFamily="18" charset="0"/>
              <a:cs typeface="Arial" panose="020B0604020202020204" pitchFamily="34" charset="0"/>
            </a:endParaRPr>
          </a:p>
        </p:txBody>
      </p:sp>
    </p:spTree>
    <p:extLst>
      <p:ext uri="{BB962C8B-B14F-4D97-AF65-F5344CB8AC3E}">
        <p14:creationId xmlns:p14="http://schemas.microsoft.com/office/powerpoint/2010/main" val="254485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400" y="226646"/>
            <a:ext cx="11668369" cy="6533662"/>
          </a:xfrm>
        </p:spPr>
        <p:txBody>
          <a:bodyPr>
            <a:normAutofit/>
          </a:bodyPr>
          <a:lstStyle/>
          <a:p>
            <a:pPr algn="l"/>
            <a:r>
              <a:rPr lang="en-US" sz="3200" dirty="0">
                <a:latin typeface="Lucida Fax" panose="02060602050505020204" pitchFamily="18" charset="0"/>
                <a:cs typeface="Calibri" panose="020F0502020204030204" pitchFamily="34" charset="0"/>
              </a:rPr>
              <a:t>Two Types of accounts: 1. User – can only place ride request.</a:t>
            </a:r>
            <a:br>
              <a:rPr lang="en-US" sz="3200" dirty="0">
                <a:latin typeface="Lucida Fax" panose="02060602050505020204" pitchFamily="18" charset="0"/>
                <a:cs typeface="Calibri" panose="020F0502020204030204" pitchFamily="34" charset="0"/>
              </a:rPr>
            </a:br>
            <a:r>
              <a:rPr lang="en-US" sz="3200" dirty="0">
                <a:latin typeface="Lucida Fax" panose="02060602050505020204" pitchFamily="18" charset="0"/>
                <a:cs typeface="Calibri" panose="020F0502020204030204" pitchFamily="34" charset="0"/>
              </a:rPr>
              <a:t>                                              2. Driver – accepts request.</a:t>
            </a:r>
            <a:br>
              <a:rPr lang="en-US" sz="3200" dirty="0">
                <a:latin typeface="Lucida Fax" panose="02060602050505020204" pitchFamily="18" charset="0"/>
                <a:cs typeface="Calibri" panose="020F0502020204030204" pitchFamily="34" charset="0"/>
              </a:rPr>
            </a:br>
            <a:r>
              <a:rPr lang="en-US" sz="3200" dirty="0">
                <a:latin typeface="Lucida Fax" panose="02060602050505020204" pitchFamily="18" charset="0"/>
                <a:cs typeface="Calibri" panose="020F0502020204030204" pitchFamily="34" charset="0"/>
              </a:rPr>
              <a:t>* A person can have both types of accounts.</a:t>
            </a:r>
          </a:p>
        </p:txBody>
      </p:sp>
      <p:graphicFrame>
        <p:nvGraphicFramePr>
          <p:cNvPr id="6" name="Table 5"/>
          <p:cNvGraphicFramePr>
            <a:graphicFrameLocks noGrp="1"/>
          </p:cNvGraphicFramePr>
          <p:nvPr>
            <p:extLst>
              <p:ext uri="{D42A27DB-BD31-4B8C-83A1-F6EECF244321}">
                <p14:modId xmlns:p14="http://schemas.microsoft.com/office/powerpoint/2010/main" val="1596086679"/>
              </p:ext>
            </p:extLst>
          </p:nvPr>
        </p:nvGraphicFramePr>
        <p:xfrm>
          <a:off x="6506464" y="1852247"/>
          <a:ext cx="4466336" cy="4640381"/>
        </p:xfrm>
        <a:graphic>
          <a:graphicData uri="http://schemas.openxmlformats.org/drawingml/2006/table">
            <a:tbl>
              <a:tblPr firstRow="1" bandRow="1">
                <a:tableStyleId>{5C22544A-7EE6-4342-B048-85BDC9FD1C3A}</a:tableStyleId>
              </a:tblPr>
              <a:tblGrid>
                <a:gridCol w="4466336">
                  <a:extLst>
                    <a:ext uri="{9D8B030D-6E8A-4147-A177-3AD203B41FA5}">
                      <a16:colId xmlns:a16="http://schemas.microsoft.com/office/drawing/2014/main" val="20000"/>
                    </a:ext>
                  </a:extLst>
                </a:gridCol>
              </a:tblGrid>
              <a:tr h="576232">
                <a:tc>
                  <a:txBody>
                    <a:bodyPr/>
                    <a:lstStyle/>
                    <a:p>
                      <a:r>
                        <a:rPr lang="en-US" sz="3200" b="1" dirty="0"/>
                        <a:t>DRIVER</a:t>
                      </a:r>
                    </a:p>
                  </a:txBody>
                  <a:tcPr/>
                </a:tc>
                <a:extLst>
                  <a:ext uri="{0D108BD9-81ED-4DB2-BD59-A6C34878D82A}">
                    <a16:rowId xmlns:a16="http://schemas.microsoft.com/office/drawing/2014/main" val="10000"/>
                  </a:ext>
                </a:extLst>
              </a:tr>
              <a:tr h="363195">
                <a:tc>
                  <a:txBody>
                    <a:bodyPr/>
                    <a:lstStyle/>
                    <a:p>
                      <a:pPr algn="l"/>
                      <a:r>
                        <a:rPr lang="en-US" b="1" u="sng" cap="all" baseline="0" dirty="0">
                          <a:solidFill>
                            <a:schemeClr val="bg1"/>
                          </a:solidFill>
                        </a:rPr>
                        <a:t>ID</a:t>
                      </a:r>
                    </a:p>
                  </a:txBody>
                  <a:tcPr/>
                </a:tc>
                <a:extLst>
                  <a:ext uri="{0D108BD9-81ED-4DB2-BD59-A6C34878D82A}">
                    <a16:rowId xmlns:a16="http://schemas.microsoft.com/office/drawing/2014/main" val="10001"/>
                  </a:ext>
                </a:extLst>
              </a:tr>
              <a:tr h="1171207">
                <a:tc>
                  <a:txBody>
                    <a:bodyPr/>
                    <a:lstStyle/>
                    <a:p>
                      <a:r>
                        <a:rPr lang="en-US" cap="all" baseline="0" dirty="0"/>
                        <a:t>NAME</a:t>
                      </a:r>
                    </a:p>
                    <a:p>
                      <a:r>
                        <a:rPr lang="en-US" cap="all" baseline="0" dirty="0"/>
                        <a:t>            FIRST_NAME</a:t>
                      </a:r>
                    </a:p>
                    <a:p>
                      <a:r>
                        <a:rPr lang="en-US" cap="all" baseline="0" dirty="0"/>
                        <a:t>            MIDDLE_NAME</a:t>
                      </a:r>
                    </a:p>
                    <a:p>
                      <a:r>
                        <a:rPr lang="en-US" cap="all" baseline="0" dirty="0"/>
                        <a:t>            </a:t>
                      </a:r>
                      <a:r>
                        <a:rPr lang="en-US" cap="all" baseline="0" dirty="0" err="1"/>
                        <a:t>LAST_NAME</a:t>
                      </a:r>
                      <a:endParaRPr lang="en-US" cap="all" baseline="0" dirty="0"/>
                    </a:p>
                    <a:p>
                      <a:r>
                        <a:rPr lang="en-US" cap="all" baseline="0" dirty="0"/>
                        <a:t>            username</a:t>
                      </a:r>
                    </a:p>
                  </a:txBody>
                  <a:tcPr/>
                </a:tc>
                <a:extLst>
                  <a:ext uri="{0D108BD9-81ED-4DB2-BD59-A6C34878D82A}">
                    <a16:rowId xmlns:a16="http://schemas.microsoft.com/office/drawing/2014/main" val="10002"/>
                  </a:ext>
                </a:extLst>
              </a:tr>
              <a:tr h="319648">
                <a:tc>
                  <a:txBody>
                    <a:bodyPr/>
                    <a:lstStyle/>
                    <a:p>
                      <a:r>
                        <a:rPr lang="en-US" cap="all" baseline="0" dirty="0"/>
                        <a:t>PASSWORD</a:t>
                      </a:r>
                    </a:p>
                  </a:txBody>
                  <a:tcPr/>
                </a:tc>
                <a:extLst>
                  <a:ext uri="{0D108BD9-81ED-4DB2-BD59-A6C34878D82A}">
                    <a16:rowId xmlns:a16="http://schemas.microsoft.com/office/drawing/2014/main" val="10003"/>
                  </a:ext>
                </a:extLst>
              </a:tr>
              <a:tr h="363195">
                <a:tc>
                  <a:txBody>
                    <a:bodyPr/>
                    <a:lstStyle/>
                    <a:p>
                      <a:r>
                        <a:rPr lang="en-US" cap="all" baseline="0" dirty="0"/>
                        <a:t>{</a:t>
                      </a:r>
                      <a:r>
                        <a:rPr lang="en-US" cap="all" baseline="0" dirty="0" err="1"/>
                        <a:t>MOBILE_NUMBER</a:t>
                      </a:r>
                      <a:r>
                        <a:rPr lang="en-US" cap="all" baseline="0" dirty="0"/>
                        <a:t>}</a:t>
                      </a:r>
                    </a:p>
                  </a:txBody>
                  <a:tcPr/>
                </a:tc>
                <a:extLst>
                  <a:ext uri="{0D108BD9-81ED-4DB2-BD59-A6C34878D82A}">
                    <a16:rowId xmlns:a16="http://schemas.microsoft.com/office/drawing/2014/main" val="10004"/>
                  </a:ext>
                </a:extLst>
              </a:tr>
              <a:tr h="363195">
                <a:tc>
                  <a:txBody>
                    <a:bodyPr/>
                    <a:lstStyle/>
                    <a:p>
                      <a:r>
                        <a:rPr lang="en-US" cap="all" baseline="0" dirty="0"/>
                        <a:t>EMAIL</a:t>
                      </a:r>
                    </a:p>
                  </a:txBody>
                  <a:tcPr/>
                </a:tc>
                <a:extLst>
                  <a:ext uri="{0D108BD9-81ED-4DB2-BD59-A6C34878D82A}">
                    <a16:rowId xmlns:a16="http://schemas.microsoft.com/office/drawing/2014/main" val="10005"/>
                  </a:ext>
                </a:extLst>
              </a:tr>
              <a:tr h="363195">
                <a:tc>
                  <a:txBody>
                    <a:bodyPr/>
                    <a:lstStyle/>
                    <a:p>
                      <a:r>
                        <a:rPr lang="en-US" cap="all" baseline="0" dirty="0"/>
                        <a:t>Rating</a:t>
                      </a:r>
                    </a:p>
                  </a:txBody>
                  <a:tcPr/>
                </a:tc>
                <a:extLst>
                  <a:ext uri="{0D108BD9-81ED-4DB2-BD59-A6C34878D82A}">
                    <a16:rowId xmlns:a16="http://schemas.microsoft.com/office/drawing/2014/main" val="10006"/>
                  </a:ext>
                </a:extLst>
              </a:tr>
              <a:tr h="403661">
                <a:tc>
                  <a:txBody>
                    <a:bodyPr/>
                    <a:lstStyle/>
                    <a:p>
                      <a:r>
                        <a:rPr lang="en-US" cap="all" baseline="0" dirty="0"/>
                        <a:t>PHOTO</a:t>
                      </a:r>
                    </a:p>
                  </a:txBody>
                  <a:tcPr/>
                </a:tc>
                <a:extLst>
                  <a:ext uri="{0D108BD9-81ED-4DB2-BD59-A6C34878D82A}">
                    <a16:rowId xmlns:a16="http://schemas.microsoft.com/office/drawing/2014/main" val="10007"/>
                  </a:ext>
                </a:extLst>
              </a:tr>
              <a:tr h="360371">
                <a:tc>
                  <a:txBody>
                    <a:bodyPr/>
                    <a:lstStyle/>
                    <a:p>
                      <a:r>
                        <a:rPr lang="en-US" cap="all" baseline="0" dirty="0" err="1"/>
                        <a:t>Date_of_birth</a:t>
                      </a:r>
                      <a:endParaRPr lang="en-US" cap="all" baseline="0" dirty="0"/>
                    </a:p>
                  </a:txBody>
                  <a:tcPr/>
                </a:tc>
                <a:extLst>
                  <a:ext uri="{0D108BD9-81ED-4DB2-BD59-A6C34878D82A}">
                    <a16:rowId xmlns:a16="http://schemas.microsoft.com/office/drawing/2014/main" val="1000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96805854"/>
              </p:ext>
            </p:extLst>
          </p:nvPr>
        </p:nvGraphicFramePr>
        <p:xfrm>
          <a:off x="1690624" y="1852247"/>
          <a:ext cx="4320032" cy="4623732"/>
        </p:xfrm>
        <a:graphic>
          <a:graphicData uri="http://schemas.openxmlformats.org/drawingml/2006/table">
            <a:tbl>
              <a:tblPr firstRow="1" bandRow="1">
                <a:tableStyleId>{5C22544A-7EE6-4342-B048-85BDC9FD1C3A}</a:tableStyleId>
              </a:tblPr>
              <a:tblGrid>
                <a:gridCol w="4320032">
                  <a:extLst>
                    <a:ext uri="{9D8B030D-6E8A-4147-A177-3AD203B41FA5}">
                      <a16:colId xmlns:a16="http://schemas.microsoft.com/office/drawing/2014/main" val="20000"/>
                    </a:ext>
                  </a:extLst>
                </a:gridCol>
              </a:tblGrid>
              <a:tr h="523630">
                <a:tc>
                  <a:txBody>
                    <a:bodyPr/>
                    <a:lstStyle/>
                    <a:p>
                      <a:r>
                        <a:rPr lang="en-US" sz="3200" dirty="0"/>
                        <a:t>USER</a:t>
                      </a:r>
                    </a:p>
                  </a:txBody>
                  <a:tcPr/>
                </a:tc>
                <a:extLst>
                  <a:ext uri="{0D108BD9-81ED-4DB2-BD59-A6C34878D82A}">
                    <a16:rowId xmlns:a16="http://schemas.microsoft.com/office/drawing/2014/main" val="10000"/>
                  </a:ext>
                </a:extLst>
              </a:tr>
              <a:tr h="139895">
                <a:tc>
                  <a:txBody>
                    <a:bodyPr/>
                    <a:lstStyle/>
                    <a:p>
                      <a:pPr algn="l"/>
                      <a:r>
                        <a:rPr lang="en-US" b="1" u="sng" cap="all" dirty="0"/>
                        <a:t>ID</a:t>
                      </a:r>
                    </a:p>
                  </a:txBody>
                  <a:tcPr/>
                </a:tc>
                <a:extLst>
                  <a:ext uri="{0D108BD9-81ED-4DB2-BD59-A6C34878D82A}">
                    <a16:rowId xmlns:a16="http://schemas.microsoft.com/office/drawing/2014/main" val="10001"/>
                  </a:ext>
                </a:extLst>
              </a:tr>
              <a:tr h="510498">
                <a:tc>
                  <a:txBody>
                    <a:bodyPr/>
                    <a:lstStyle/>
                    <a:p>
                      <a:r>
                        <a:rPr lang="en-US" cap="all" dirty="0"/>
                        <a:t>NAME</a:t>
                      </a:r>
                    </a:p>
                    <a:p>
                      <a:r>
                        <a:rPr lang="en-US" cap="all" baseline="0" dirty="0"/>
                        <a:t>            FIRST_NAME</a:t>
                      </a:r>
                    </a:p>
                    <a:p>
                      <a:r>
                        <a:rPr lang="en-US" cap="all" baseline="0" dirty="0"/>
                        <a:t>            MIDDLE_NAME</a:t>
                      </a:r>
                    </a:p>
                    <a:p>
                      <a:r>
                        <a:rPr lang="en-US" cap="all" baseline="0" dirty="0"/>
                        <a:t>             </a:t>
                      </a:r>
                      <a:r>
                        <a:rPr lang="en-US" cap="all" baseline="0" dirty="0" err="1"/>
                        <a:t>LAST_NAME</a:t>
                      </a:r>
                      <a:endParaRPr lang="en-US" cap="all" baseline="0" dirty="0"/>
                    </a:p>
                    <a:p>
                      <a:r>
                        <a:rPr lang="en-US" cap="all" baseline="0" dirty="0"/>
                        <a:t>             USERNAME</a:t>
                      </a:r>
                      <a:endParaRPr lang="en-US" cap="all" dirty="0"/>
                    </a:p>
                  </a:txBody>
                  <a:tcPr/>
                </a:tc>
                <a:extLst>
                  <a:ext uri="{0D108BD9-81ED-4DB2-BD59-A6C34878D82A}">
                    <a16:rowId xmlns:a16="http://schemas.microsoft.com/office/drawing/2014/main" val="10002"/>
                  </a:ext>
                </a:extLst>
              </a:tr>
              <a:tr h="249310">
                <a:tc>
                  <a:txBody>
                    <a:bodyPr/>
                    <a:lstStyle/>
                    <a:p>
                      <a:r>
                        <a:rPr lang="en-US" cap="all" dirty="0"/>
                        <a:t>password</a:t>
                      </a:r>
                    </a:p>
                  </a:txBody>
                  <a:tcPr/>
                </a:tc>
                <a:extLst>
                  <a:ext uri="{0D108BD9-81ED-4DB2-BD59-A6C34878D82A}">
                    <a16:rowId xmlns:a16="http://schemas.microsoft.com/office/drawing/2014/main" val="10003"/>
                  </a:ext>
                </a:extLst>
              </a:tr>
              <a:tr h="320430">
                <a:tc>
                  <a:txBody>
                    <a:bodyPr/>
                    <a:lstStyle/>
                    <a:p>
                      <a:r>
                        <a:rPr lang="en-US" cap="all" dirty="0"/>
                        <a:t>{</a:t>
                      </a:r>
                      <a:r>
                        <a:rPr lang="en-US" cap="all" dirty="0" err="1"/>
                        <a:t>MOBILE_NUMBER</a:t>
                      </a:r>
                      <a:r>
                        <a:rPr lang="en-US" cap="all" dirty="0"/>
                        <a:t>}</a:t>
                      </a:r>
                    </a:p>
                  </a:txBody>
                  <a:tcPr/>
                </a:tc>
                <a:extLst>
                  <a:ext uri="{0D108BD9-81ED-4DB2-BD59-A6C34878D82A}">
                    <a16:rowId xmlns:a16="http://schemas.microsoft.com/office/drawing/2014/main" val="10004"/>
                  </a:ext>
                </a:extLst>
              </a:tr>
              <a:tr h="341376">
                <a:tc>
                  <a:txBody>
                    <a:bodyPr/>
                    <a:lstStyle/>
                    <a:p>
                      <a:r>
                        <a:rPr lang="en-US" cap="all" dirty="0"/>
                        <a:t>EMAIL</a:t>
                      </a:r>
                    </a:p>
                  </a:txBody>
                  <a:tcPr/>
                </a:tc>
                <a:extLst>
                  <a:ext uri="{0D108BD9-81ED-4DB2-BD59-A6C34878D82A}">
                    <a16:rowId xmlns:a16="http://schemas.microsoft.com/office/drawing/2014/main" val="10005"/>
                  </a:ext>
                </a:extLst>
              </a:tr>
              <a:tr h="387012">
                <a:tc>
                  <a:txBody>
                    <a:bodyPr/>
                    <a:lstStyle/>
                    <a:p>
                      <a:r>
                        <a:rPr lang="en-US" cap="all" dirty="0"/>
                        <a:t>Rating</a:t>
                      </a:r>
                    </a:p>
                  </a:txBody>
                  <a:tcPr/>
                </a:tc>
                <a:extLst>
                  <a:ext uri="{0D108BD9-81ED-4DB2-BD59-A6C34878D82A}">
                    <a16:rowId xmlns:a16="http://schemas.microsoft.com/office/drawing/2014/main" val="10006"/>
                  </a:ext>
                </a:extLst>
              </a:tr>
              <a:tr h="339810">
                <a:tc>
                  <a:txBody>
                    <a:bodyPr/>
                    <a:lstStyle/>
                    <a:p>
                      <a:r>
                        <a:rPr lang="en-US" cap="all" dirty="0"/>
                        <a:t>PHOTO</a:t>
                      </a:r>
                    </a:p>
                  </a:txBody>
                  <a:tcPr/>
                </a:tc>
                <a:extLst>
                  <a:ext uri="{0D108BD9-81ED-4DB2-BD59-A6C34878D82A}">
                    <a16:rowId xmlns:a16="http://schemas.microsoft.com/office/drawing/2014/main" val="10007"/>
                  </a:ext>
                </a:extLst>
              </a:tr>
              <a:tr h="330750">
                <a:tc>
                  <a:txBody>
                    <a:bodyPr/>
                    <a:lstStyle/>
                    <a:p>
                      <a:r>
                        <a:rPr lang="en-US" cap="all" dirty="0" err="1"/>
                        <a:t>Date_of_Birth</a:t>
                      </a:r>
                      <a:endParaRPr lang="en-US" cap="all"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8346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907" y="320430"/>
            <a:ext cx="11769969" cy="6361723"/>
          </a:xfrm>
        </p:spPr>
        <p:txBody>
          <a:bodyPr>
            <a:normAutofit/>
          </a:bodyPr>
          <a:lstStyle/>
          <a:p>
            <a:pPr marL="0" indent="0">
              <a:buNone/>
            </a:pPr>
            <a:r>
              <a:rPr lang="en-US" sz="3200" dirty="0">
                <a:latin typeface="Lucida Fax" panose="02060602050505020204" pitchFamily="18" charset="0"/>
              </a:rPr>
              <a:t>Ride Request: After a user makes a ride request, there will be time limit for it to be accepted by some rider. If no one accepts, the request will be cancelled automatically. Ride history for users and drivers will be saved in request table.</a:t>
            </a:r>
          </a:p>
        </p:txBody>
      </p:sp>
      <p:graphicFrame>
        <p:nvGraphicFramePr>
          <p:cNvPr id="4" name="Table 3"/>
          <p:cNvGraphicFramePr>
            <a:graphicFrameLocks noGrp="1"/>
          </p:cNvGraphicFramePr>
          <p:nvPr>
            <p:extLst>
              <p:ext uri="{D42A27DB-BD31-4B8C-83A1-F6EECF244321}">
                <p14:modId xmlns:p14="http://schemas.microsoft.com/office/powerpoint/2010/main" val="2726901983"/>
              </p:ext>
            </p:extLst>
          </p:nvPr>
        </p:nvGraphicFramePr>
        <p:xfrm>
          <a:off x="3938951" y="2759547"/>
          <a:ext cx="4564185" cy="3922606"/>
        </p:xfrm>
        <a:graphic>
          <a:graphicData uri="http://schemas.openxmlformats.org/drawingml/2006/table">
            <a:tbl>
              <a:tblPr firstRow="1" bandRow="1">
                <a:tableStyleId>{5C22544A-7EE6-4342-B048-85BDC9FD1C3A}</a:tableStyleId>
              </a:tblPr>
              <a:tblGrid>
                <a:gridCol w="4564185">
                  <a:extLst>
                    <a:ext uri="{9D8B030D-6E8A-4147-A177-3AD203B41FA5}">
                      <a16:colId xmlns:a16="http://schemas.microsoft.com/office/drawing/2014/main" val="20000"/>
                    </a:ext>
                  </a:extLst>
                </a:gridCol>
              </a:tblGrid>
              <a:tr h="825580">
                <a:tc>
                  <a:txBody>
                    <a:bodyPr/>
                    <a:lstStyle/>
                    <a:p>
                      <a:pPr algn="ctr"/>
                      <a:r>
                        <a:rPr lang="en-US" sz="5400" dirty="0"/>
                        <a:t>REQUEST</a:t>
                      </a:r>
                    </a:p>
                  </a:txBody>
                  <a:tcPr/>
                </a:tc>
                <a:extLst>
                  <a:ext uri="{0D108BD9-81ED-4DB2-BD59-A6C34878D82A}">
                    <a16:rowId xmlns:a16="http://schemas.microsoft.com/office/drawing/2014/main" val="10000"/>
                  </a:ext>
                </a:extLst>
              </a:tr>
              <a:tr h="414925">
                <a:tc>
                  <a:txBody>
                    <a:bodyPr/>
                    <a:lstStyle/>
                    <a:p>
                      <a:pPr algn="l"/>
                      <a:r>
                        <a:rPr lang="en-US" sz="2000" b="1" u="sng" cap="all" dirty="0"/>
                        <a:t>ID</a:t>
                      </a:r>
                    </a:p>
                  </a:txBody>
                  <a:tcPr/>
                </a:tc>
                <a:extLst>
                  <a:ext uri="{0D108BD9-81ED-4DB2-BD59-A6C34878D82A}">
                    <a16:rowId xmlns:a16="http://schemas.microsoft.com/office/drawing/2014/main" val="10001"/>
                  </a:ext>
                </a:extLst>
              </a:tr>
              <a:tr h="1348506">
                <a:tc>
                  <a:txBody>
                    <a:bodyPr/>
                    <a:lstStyle/>
                    <a:p>
                      <a:r>
                        <a:rPr lang="en-US" sz="1800" cap="all" dirty="0" err="1"/>
                        <a:t>Time_slot</a:t>
                      </a:r>
                      <a:endParaRPr lang="en-US" sz="1800" cap="all" dirty="0"/>
                    </a:p>
                    <a:p>
                      <a:r>
                        <a:rPr lang="en-US" sz="1800" cap="all" dirty="0"/>
                        <a:t>                Date</a:t>
                      </a:r>
                    </a:p>
                    <a:p>
                      <a:r>
                        <a:rPr lang="en-US" sz="1800" cap="all" dirty="0"/>
                        <a:t>                </a:t>
                      </a:r>
                      <a:r>
                        <a:rPr lang="en-US" sz="1800" cap="all" dirty="0" err="1"/>
                        <a:t>Start_time</a:t>
                      </a:r>
                      <a:endParaRPr lang="en-US" sz="1800" cap="all" dirty="0"/>
                    </a:p>
                    <a:p>
                      <a:r>
                        <a:rPr lang="en-US" sz="1800" cap="all" dirty="0"/>
                        <a:t>                </a:t>
                      </a:r>
                      <a:r>
                        <a:rPr lang="en-US" sz="1800" cap="all" dirty="0" err="1"/>
                        <a:t>End_time</a:t>
                      </a:r>
                      <a:endParaRPr lang="en-US" sz="1800" cap="all" dirty="0"/>
                    </a:p>
                  </a:txBody>
                  <a:tcPr/>
                </a:tc>
                <a:extLst>
                  <a:ext uri="{0D108BD9-81ED-4DB2-BD59-A6C34878D82A}">
                    <a16:rowId xmlns:a16="http://schemas.microsoft.com/office/drawing/2014/main" val="10002"/>
                  </a:ext>
                </a:extLst>
              </a:tr>
              <a:tr h="414925">
                <a:tc>
                  <a:txBody>
                    <a:bodyPr/>
                    <a:lstStyle/>
                    <a:p>
                      <a:r>
                        <a:rPr lang="en-US" sz="1800" cap="all" dirty="0"/>
                        <a:t>Pick-up</a:t>
                      </a:r>
                      <a:r>
                        <a:rPr lang="en-US" sz="1800" cap="all" baseline="0" dirty="0"/>
                        <a:t> point</a:t>
                      </a:r>
                      <a:endParaRPr lang="en-US" sz="1800" cap="all" dirty="0"/>
                    </a:p>
                  </a:txBody>
                  <a:tcPr/>
                </a:tc>
                <a:extLst>
                  <a:ext uri="{0D108BD9-81ED-4DB2-BD59-A6C34878D82A}">
                    <a16:rowId xmlns:a16="http://schemas.microsoft.com/office/drawing/2014/main" val="10003"/>
                  </a:ext>
                </a:extLst>
              </a:tr>
              <a:tr h="414925">
                <a:tc>
                  <a:txBody>
                    <a:bodyPr/>
                    <a:lstStyle/>
                    <a:p>
                      <a:r>
                        <a:rPr lang="en-US" sz="1800" cap="all" dirty="0"/>
                        <a:t>Destination</a:t>
                      </a:r>
                      <a:endParaRPr lang="en-US" sz="1800" cap="all" baseline="0" dirty="0"/>
                    </a:p>
                  </a:txBody>
                  <a:tcPr/>
                </a:tc>
                <a:extLst>
                  <a:ext uri="{0D108BD9-81ED-4DB2-BD59-A6C34878D82A}">
                    <a16:rowId xmlns:a16="http://schemas.microsoft.com/office/drawing/2014/main" val="10004"/>
                  </a:ext>
                </a:extLst>
              </a:tr>
              <a:tr h="414925">
                <a:tc>
                  <a:txBody>
                    <a:bodyPr/>
                    <a:lstStyle/>
                    <a:p>
                      <a:r>
                        <a:rPr lang="en-US" sz="1800" cap="all" baseline="0" dirty="0" err="1"/>
                        <a:t>Approx_fare</a:t>
                      </a:r>
                      <a:endParaRPr lang="en-US" sz="1800" cap="all" baseline="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241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907" y="320430"/>
            <a:ext cx="11769969" cy="6361723"/>
          </a:xfrm>
        </p:spPr>
        <p:txBody>
          <a:bodyPr>
            <a:normAutofit/>
          </a:bodyPr>
          <a:lstStyle/>
          <a:p>
            <a:pPr marL="0" indent="0">
              <a:buNone/>
            </a:pPr>
            <a:r>
              <a:rPr lang="en-US" sz="3200" dirty="0">
                <a:latin typeface="Lucida Fax" panose="02060602050505020204" pitchFamily="18" charset="0"/>
              </a:rPr>
              <a:t>Location: Every user and driver must have the address of current living place, and every ride request must have pick-up point and destination as two different locations.</a:t>
            </a:r>
          </a:p>
        </p:txBody>
      </p:sp>
      <p:graphicFrame>
        <p:nvGraphicFramePr>
          <p:cNvPr id="4" name="Table 3"/>
          <p:cNvGraphicFramePr>
            <a:graphicFrameLocks noGrp="1"/>
          </p:cNvGraphicFramePr>
          <p:nvPr>
            <p:extLst>
              <p:ext uri="{D42A27DB-BD31-4B8C-83A1-F6EECF244321}">
                <p14:modId xmlns:p14="http://schemas.microsoft.com/office/powerpoint/2010/main" val="1684122623"/>
              </p:ext>
            </p:extLst>
          </p:nvPr>
        </p:nvGraphicFramePr>
        <p:xfrm>
          <a:off x="3860798" y="2441251"/>
          <a:ext cx="4564185" cy="4151081"/>
        </p:xfrm>
        <a:graphic>
          <a:graphicData uri="http://schemas.openxmlformats.org/drawingml/2006/table">
            <a:tbl>
              <a:tblPr firstRow="1" bandRow="1">
                <a:tableStyleId>{5C22544A-7EE6-4342-B048-85BDC9FD1C3A}</a:tableStyleId>
              </a:tblPr>
              <a:tblGrid>
                <a:gridCol w="4564185">
                  <a:extLst>
                    <a:ext uri="{9D8B030D-6E8A-4147-A177-3AD203B41FA5}">
                      <a16:colId xmlns:a16="http://schemas.microsoft.com/office/drawing/2014/main" val="20000"/>
                    </a:ext>
                  </a:extLst>
                </a:gridCol>
              </a:tblGrid>
              <a:tr h="739611">
                <a:tc>
                  <a:txBody>
                    <a:bodyPr/>
                    <a:lstStyle/>
                    <a:p>
                      <a:pPr algn="ctr"/>
                      <a:r>
                        <a:rPr lang="en-US" sz="5400" dirty="0"/>
                        <a:t>LOCATION</a:t>
                      </a:r>
                    </a:p>
                  </a:txBody>
                  <a:tcPr/>
                </a:tc>
                <a:extLst>
                  <a:ext uri="{0D108BD9-81ED-4DB2-BD59-A6C34878D82A}">
                    <a16:rowId xmlns:a16="http://schemas.microsoft.com/office/drawing/2014/main" val="10000"/>
                  </a:ext>
                </a:extLst>
              </a:tr>
              <a:tr h="562168">
                <a:tc>
                  <a:txBody>
                    <a:bodyPr/>
                    <a:lstStyle/>
                    <a:p>
                      <a:pPr algn="l"/>
                      <a:r>
                        <a:rPr lang="en-US" sz="2000" b="1" u="sng" cap="all" dirty="0"/>
                        <a:t>ID</a:t>
                      </a:r>
                    </a:p>
                  </a:txBody>
                  <a:tcPr/>
                </a:tc>
                <a:extLst>
                  <a:ext uri="{0D108BD9-81ED-4DB2-BD59-A6C34878D82A}">
                    <a16:rowId xmlns:a16="http://schemas.microsoft.com/office/drawing/2014/main" val="10001"/>
                  </a:ext>
                </a:extLst>
              </a:tr>
              <a:tr h="538157">
                <a:tc>
                  <a:txBody>
                    <a:bodyPr/>
                    <a:lstStyle/>
                    <a:p>
                      <a:r>
                        <a:rPr lang="en-US" sz="1800" cap="all" dirty="0"/>
                        <a:t>street</a:t>
                      </a:r>
                    </a:p>
                  </a:txBody>
                  <a:tcPr/>
                </a:tc>
                <a:extLst>
                  <a:ext uri="{0D108BD9-81ED-4DB2-BD59-A6C34878D82A}">
                    <a16:rowId xmlns:a16="http://schemas.microsoft.com/office/drawing/2014/main" val="10002"/>
                  </a:ext>
                </a:extLst>
              </a:tr>
              <a:tr h="534089">
                <a:tc>
                  <a:txBody>
                    <a:bodyPr/>
                    <a:lstStyle/>
                    <a:p>
                      <a:r>
                        <a:rPr lang="en-US" sz="1800" cap="all" dirty="0"/>
                        <a:t>CITY</a:t>
                      </a:r>
                    </a:p>
                  </a:txBody>
                  <a:tcPr/>
                </a:tc>
                <a:extLst>
                  <a:ext uri="{0D108BD9-81ED-4DB2-BD59-A6C34878D82A}">
                    <a16:rowId xmlns:a16="http://schemas.microsoft.com/office/drawing/2014/main" val="10003"/>
                  </a:ext>
                </a:extLst>
              </a:tr>
              <a:tr h="534089">
                <a:tc>
                  <a:txBody>
                    <a:bodyPr/>
                    <a:lstStyle/>
                    <a:p>
                      <a:r>
                        <a:rPr lang="en-US" sz="1800" cap="all" dirty="0"/>
                        <a:t>ZIP/</a:t>
                      </a:r>
                      <a:r>
                        <a:rPr lang="en-US" sz="1800" cap="all" dirty="0" err="1"/>
                        <a:t>POSTAL_CODE</a:t>
                      </a:r>
                      <a:endParaRPr lang="en-US" sz="1800" cap="all" baseline="0" dirty="0"/>
                    </a:p>
                  </a:txBody>
                  <a:tcPr/>
                </a:tc>
                <a:extLst>
                  <a:ext uri="{0D108BD9-81ED-4DB2-BD59-A6C34878D82A}">
                    <a16:rowId xmlns:a16="http://schemas.microsoft.com/office/drawing/2014/main" val="10004"/>
                  </a:ext>
                </a:extLst>
              </a:tr>
              <a:tr h="534089">
                <a:tc>
                  <a:txBody>
                    <a:bodyPr/>
                    <a:lstStyle/>
                    <a:p>
                      <a:r>
                        <a:rPr lang="en-US" sz="1800" cap="all" baseline="0" dirty="0"/>
                        <a:t>LONGITUDE</a:t>
                      </a:r>
                    </a:p>
                  </a:txBody>
                  <a:tcPr/>
                </a:tc>
                <a:extLst>
                  <a:ext uri="{0D108BD9-81ED-4DB2-BD59-A6C34878D82A}">
                    <a16:rowId xmlns:a16="http://schemas.microsoft.com/office/drawing/2014/main" val="10005"/>
                  </a:ext>
                </a:extLst>
              </a:tr>
              <a:tr h="534089">
                <a:tc>
                  <a:txBody>
                    <a:bodyPr/>
                    <a:lstStyle/>
                    <a:p>
                      <a:r>
                        <a:rPr lang="en-US" sz="1800" cap="all" baseline="0" dirty="0"/>
                        <a:t>LATITUDE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416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907" y="320430"/>
            <a:ext cx="11769969" cy="6361723"/>
          </a:xfrm>
        </p:spPr>
        <p:txBody>
          <a:bodyPr>
            <a:normAutofit/>
          </a:bodyPr>
          <a:lstStyle/>
          <a:p>
            <a:pPr marL="0" indent="0">
              <a:buNone/>
            </a:pPr>
            <a:r>
              <a:rPr lang="en-US" sz="3200" dirty="0">
                <a:latin typeface="Lucida Fax" panose="02060602050505020204" pitchFamily="18" charset="0"/>
              </a:rPr>
              <a:t>Car Information: Every driver must have car(s) with valid insurance.</a:t>
            </a:r>
          </a:p>
        </p:txBody>
      </p:sp>
      <p:graphicFrame>
        <p:nvGraphicFramePr>
          <p:cNvPr id="4" name="Table 3"/>
          <p:cNvGraphicFramePr>
            <a:graphicFrameLocks noGrp="1"/>
          </p:cNvGraphicFramePr>
          <p:nvPr>
            <p:extLst>
              <p:ext uri="{D42A27DB-BD31-4B8C-83A1-F6EECF244321}">
                <p14:modId xmlns:p14="http://schemas.microsoft.com/office/powerpoint/2010/main" val="2041414701"/>
              </p:ext>
            </p:extLst>
          </p:nvPr>
        </p:nvGraphicFramePr>
        <p:xfrm>
          <a:off x="1101967" y="2177365"/>
          <a:ext cx="4212495" cy="3274376"/>
        </p:xfrm>
        <a:graphic>
          <a:graphicData uri="http://schemas.openxmlformats.org/drawingml/2006/table">
            <a:tbl>
              <a:tblPr firstRow="1" bandRow="1">
                <a:tableStyleId>{5C22544A-7EE6-4342-B048-85BDC9FD1C3A}</a:tableStyleId>
              </a:tblPr>
              <a:tblGrid>
                <a:gridCol w="4212495">
                  <a:extLst>
                    <a:ext uri="{9D8B030D-6E8A-4147-A177-3AD203B41FA5}">
                      <a16:colId xmlns:a16="http://schemas.microsoft.com/office/drawing/2014/main" val="20000"/>
                    </a:ext>
                  </a:extLst>
                </a:gridCol>
              </a:tblGrid>
              <a:tr h="1080286">
                <a:tc>
                  <a:txBody>
                    <a:bodyPr/>
                    <a:lstStyle/>
                    <a:p>
                      <a:pPr algn="ctr"/>
                      <a:r>
                        <a:rPr lang="en-US" sz="5400" dirty="0"/>
                        <a:t>CAR</a:t>
                      </a:r>
                    </a:p>
                  </a:txBody>
                  <a:tcPr/>
                </a:tc>
                <a:extLst>
                  <a:ext uri="{0D108BD9-81ED-4DB2-BD59-A6C34878D82A}">
                    <a16:rowId xmlns:a16="http://schemas.microsoft.com/office/drawing/2014/main" val="10000"/>
                  </a:ext>
                </a:extLst>
              </a:tr>
              <a:tr h="731592">
                <a:tc>
                  <a:txBody>
                    <a:bodyPr/>
                    <a:lstStyle/>
                    <a:p>
                      <a:r>
                        <a:rPr lang="en-US" sz="2400" b="1" u="sng" cap="all" baseline="0" dirty="0" err="1"/>
                        <a:t>Name_plate</a:t>
                      </a:r>
                      <a:endParaRPr lang="en-US" sz="2400" b="1" u="sng" cap="all" baseline="0" dirty="0"/>
                    </a:p>
                  </a:txBody>
                  <a:tcPr/>
                </a:tc>
                <a:extLst>
                  <a:ext uri="{0D108BD9-81ED-4DB2-BD59-A6C34878D82A}">
                    <a16:rowId xmlns:a16="http://schemas.microsoft.com/office/drawing/2014/main" val="10001"/>
                  </a:ext>
                </a:extLst>
              </a:tr>
              <a:tr h="731249">
                <a:tc>
                  <a:txBody>
                    <a:bodyPr/>
                    <a:lstStyle/>
                    <a:p>
                      <a:r>
                        <a:rPr lang="en-US" sz="2400" cap="all" baseline="0" dirty="0"/>
                        <a:t>Model</a:t>
                      </a:r>
                    </a:p>
                  </a:txBody>
                  <a:tcPr/>
                </a:tc>
                <a:extLst>
                  <a:ext uri="{0D108BD9-81ED-4DB2-BD59-A6C34878D82A}">
                    <a16:rowId xmlns:a16="http://schemas.microsoft.com/office/drawing/2014/main" val="10002"/>
                  </a:ext>
                </a:extLst>
              </a:tr>
              <a:tr h="731249">
                <a:tc>
                  <a:txBody>
                    <a:bodyPr/>
                    <a:lstStyle/>
                    <a:p>
                      <a:r>
                        <a:rPr lang="en-US" sz="2400" cap="all" baseline="0" dirty="0"/>
                        <a:t>Color</a:t>
                      </a:r>
                    </a:p>
                  </a:txBody>
                  <a:tcPr/>
                </a:tc>
                <a:extLst>
                  <a:ext uri="{0D108BD9-81ED-4DB2-BD59-A6C34878D82A}">
                    <a16:rowId xmlns:a16="http://schemas.microsoft.com/office/drawing/2014/main" val="10003"/>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019058763"/>
              </p:ext>
            </p:extLst>
          </p:nvPr>
        </p:nvGraphicFramePr>
        <p:xfrm>
          <a:off x="7057291" y="2174238"/>
          <a:ext cx="4189047" cy="3990224"/>
        </p:xfrm>
        <a:graphic>
          <a:graphicData uri="http://schemas.openxmlformats.org/drawingml/2006/table">
            <a:tbl>
              <a:tblPr firstRow="1" bandRow="1">
                <a:tableStyleId>{5C22544A-7EE6-4342-B048-85BDC9FD1C3A}</a:tableStyleId>
              </a:tblPr>
              <a:tblGrid>
                <a:gridCol w="4189047">
                  <a:extLst>
                    <a:ext uri="{9D8B030D-6E8A-4147-A177-3AD203B41FA5}">
                      <a16:colId xmlns:a16="http://schemas.microsoft.com/office/drawing/2014/main" val="20000"/>
                    </a:ext>
                  </a:extLst>
                </a:gridCol>
              </a:tblGrid>
              <a:tr h="1090261">
                <a:tc>
                  <a:txBody>
                    <a:bodyPr/>
                    <a:lstStyle/>
                    <a:p>
                      <a:r>
                        <a:rPr lang="en-US" sz="5400" dirty="0"/>
                        <a:t>INSURANCE</a:t>
                      </a:r>
                    </a:p>
                  </a:txBody>
                  <a:tcPr/>
                </a:tc>
                <a:extLst>
                  <a:ext uri="{0D108BD9-81ED-4DB2-BD59-A6C34878D82A}">
                    <a16:rowId xmlns:a16="http://schemas.microsoft.com/office/drawing/2014/main" val="10000"/>
                  </a:ext>
                </a:extLst>
              </a:tr>
              <a:tr h="735897">
                <a:tc>
                  <a:txBody>
                    <a:bodyPr/>
                    <a:lstStyle/>
                    <a:p>
                      <a:pPr algn="l"/>
                      <a:r>
                        <a:rPr lang="en-US" sz="2400" b="1" u="sng" cap="all" baseline="0" dirty="0"/>
                        <a:t>ID</a:t>
                      </a:r>
                    </a:p>
                  </a:txBody>
                  <a:tcPr/>
                </a:tc>
                <a:extLst>
                  <a:ext uri="{0D108BD9-81ED-4DB2-BD59-A6C34878D82A}">
                    <a16:rowId xmlns:a16="http://schemas.microsoft.com/office/drawing/2014/main" val="10001"/>
                  </a:ext>
                </a:extLst>
              </a:tr>
              <a:tr h="1428169">
                <a:tc>
                  <a:txBody>
                    <a:bodyPr/>
                    <a:lstStyle/>
                    <a:p>
                      <a:r>
                        <a:rPr lang="en-US" sz="2400" cap="all" baseline="0" dirty="0"/>
                        <a:t>Date</a:t>
                      </a:r>
                    </a:p>
                    <a:p>
                      <a:r>
                        <a:rPr lang="en-US" sz="2400" cap="all" baseline="0" dirty="0"/>
                        <a:t>         </a:t>
                      </a:r>
                      <a:r>
                        <a:rPr lang="en-US" sz="2400" cap="all" baseline="0" dirty="0" err="1"/>
                        <a:t>Start_date</a:t>
                      </a:r>
                      <a:endParaRPr lang="en-US" sz="2400" cap="all" baseline="0" dirty="0"/>
                    </a:p>
                    <a:p>
                      <a:r>
                        <a:rPr lang="en-US" sz="2400" cap="all" baseline="0" dirty="0"/>
                        <a:t>         </a:t>
                      </a:r>
                      <a:r>
                        <a:rPr lang="en-US" sz="2400" cap="all" baseline="0" dirty="0" err="1"/>
                        <a:t>End_date</a:t>
                      </a:r>
                      <a:endParaRPr lang="en-US" sz="2400" cap="all" baseline="0" dirty="0"/>
                    </a:p>
                  </a:txBody>
                  <a:tcPr/>
                </a:tc>
                <a:extLst>
                  <a:ext uri="{0D108BD9-81ED-4DB2-BD59-A6C34878D82A}">
                    <a16:rowId xmlns:a16="http://schemas.microsoft.com/office/drawing/2014/main" val="10002"/>
                  </a:ext>
                </a:extLst>
              </a:tr>
              <a:tr h="735897">
                <a:tc>
                  <a:txBody>
                    <a:bodyPr/>
                    <a:lstStyle/>
                    <a:p>
                      <a:r>
                        <a:rPr lang="en-US" sz="2400" cap="all" baseline="0" dirty="0" err="1"/>
                        <a:t>Ins_type</a:t>
                      </a:r>
                      <a:endParaRPr lang="en-US" sz="2400" cap="all" baseline="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432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1160" y="81648"/>
          <a:ext cx="1699445" cy="2895600"/>
        </p:xfrm>
        <a:graphic>
          <a:graphicData uri="http://schemas.openxmlformats.org/drawingml/2006/table">
            <a:tbl>
              <a:tblPr firstRow="1" bandRow="1">
                <a:tableStyleId>{5C22544A-7EE6-4342-B048-85BDC9FD1C3A}</a:tableStyleId>
              </a:tblPr>
              <a:tblGrid>
                <a:gridCol w="1699445">
                  <a:extLst>
                    <a:ext uri="{9D8B030D-6E8A-4147-A177-3AD203B41FA5}">
                      <a16:colId xmlns:a16="http://schemas.microsoft.com/office/drawing/2014/main" val="20000"/>
                    </a:ext>
                  </a:extLst>
                </a:gridCol>
              </a:tblGrid>
              <a:tr h="284112">
                <a:tc>
                  <a:txBody>
                    <a:bodyPr/>
                    <a:lstStyle/>
                    <a:p>
                      <a:pPr algn="ctr"/>
                      <a:r>
                        <a:rPr lang="en-US" sz="1600" dirty="0">
                          <a:solidFill>
                            <a:schemeClr val="bg1"/>
                          </a:solidFill>
                          <a:latin typeface="Calibri" panose="020F0502020204030204" pitchFamily="34" charset="0"/>
                          <a:cs typeface="Calibri" panose="020F0502020204030204" pitchFamily="34" charset="0"/>
                        </a:rPr>
                        <a:t>USER</a:t>
                      </a:r>
                    </a:p>
                  </a:txBody>
                  <a:tcPr/>
                </a:tc>
                <a:extLst>
                  <a:ext uri="{0D108BD9-81ED-4DB2-BD59-A6C34878D82A}">
                    <a16:rowId xmlns:a16="http://schemas.microsoft.com/office/drawing/2014/main" val="10000"/>
                  </a:ext>
                </a:extLst>
              </a:tr>
              <a:tr h="179420">
                <a:tc>
                  <a:txBody>
                    <a:bodyPr/>
                    <a:lstStyle/>
                    <a:p>
                      <a:r>
                        <a:rPr lang="en-US" sz="1000" b="1" u="sng" dirty="0">
                          <a:latin typeface="Calibri" panose="020F0502020204030204" pitchFamily="34" charset="0"/>
                          <a:cs typeface="Calibri" panose="020F0502020204030204" pitchFamily="34" charset="0"/>
                        </a:rPr>
                        <a:t>ID</a:t>
                      </a:r>
                    </a:p>
                  </a:txBody>
                  <a:tcPr/>
                </a:tc>
                <a:extLst>
                  <a:ext uri="{0D108BD9-81ED-4DB2-BD59-A6C34878D82A}">
                    <a16:rowId xmlns:a16="http://schemas.microsoft.com/office/drawing/2014/main" val="10001"/>
                  </a:ext>
                </a:extLst>
              </a:tr>
              <a:tr h="539879">
                <a:tc>
                  <a:txBody>
                    <a:bodyPr/>
                    <a:lstStyle/>
                    <a:p>
                      <a:r>
                        <a:rPr lang="en-US" sz="1000" b="0" dirty="0">
                          <a:latin typeface="Calibri" panose="020F0502020204030204" pitchFamily="34" charset="0"/>
                          <a:cs typeface="Calibri" panose="020F0502020204030204" pitchFamily="34" charset="0"/>
                        </a:rPr>
                        <a:t>NAME</a:t>
                      </a:r>
                    </a:p>
                    <a:p>
                      <a:r>
                        <a:rPr lang="en-US" sz="1000" b="0" baseline="0" dirty="0">
                          <a:latin typeface="Calibri" panose="020F0502020204030204" pitchFamily="34" charset="0"/>
                          <a:cs typeface="Calibri" panose="020F0502020204030204" pitchFamily="34" charset="0"/>
                        </a:rPr>
                        <a:t>           </a:t>
                      </a:r>
                      <a:r>
                        <a:rPr lang="en-US" sz="1000" b="0" baseline="0" dirty="0" err="1">
                          <a:latin typeface="Calibri" panose="020F0502020204030204" pitchFamily="34" charset="0"/>
                          <a:cs typeface="Calibri" panose="020F0502020204030204" pitchFamily="34" charset="0"/>
                        </a:rPr>
                        <a:t>FIRST_NAME</a:t>
                      </a:r>
                      <a:endParaRPr lang="en-US" sz="1000" b="0" baseline="0" dirty="0">
                        <a:latin typeface="Calibri" panose="020F0502020204030204" pitchFamily="34" charset="0"/>
                        <a:cs typeface="Calibri" panose="020F0502020204030204" pitchFamily="34" charset="0"/>
                      </a:endParaRPr>
                    </a:p>
                    <a:p>
                      <a:r>
                        <a:rPr lang="en-US" sz="1000" b="0" baseline="0" dirty="0">
                          <a:latin typeface="Calibri" panose="020F0502020204030204" pitchFamily="34" charset="0"/>
                          <a:cs typeface="Calibri" panose="020F0502020204030204" pitchFamily="34" charset="0"/>
                        </a:rPr>
                        <a:t>           </a:t>
                      </a:r>
                      <a:r>
                        <a:rPr lang="en-US" sz="1000" b="0" baseline="0" dirty="0" err="1">
                          <a:latin typeface="Calibri" panose="020F0502020204030204" pitchFamily="34" charset="0"/>
                          <a:cs typeface="Calibri" panose="020F0502020204030204" pitchFamily="34" charset="0"/>
                        </a:rPr>
                        <a:t>MIDDLE_NAME</a:t>
                      </a:r>
                      <a:endParaRPr lang="en-US" sz="1000" b="0" baseline="0" dirty="0">
                        <a:latin typeface="Calibri" panose="020F0502020204030204" pitchFamily="34" charset="0"/>
                        <a:cs typeface="Calibri" panose="020F0502020204030204" pitchFamily="34" charset="0"/>
                      </a:endParaRPr>
                    </a:p>
                    <a:p>
                      <a:r>
                        <a:rPr lang="en-US" sz="1000" b="0" baseline="0" dirty="0">
                          <a:latin typeface="Calibri" panose="020F0502020204030204" pitchFamily="34" charset="0"/>
                          <a:cs typeface="Calibri" panose="020F0502020204030204" pitchFamily="34" charset="0"/>
                        </a:rPr>
                        <a:t>           </a:t>
                      </a:r>
                      <a:r>
                        <a:rPr lang="en-US" sz="1000" b="0" baseline="0" dirty="0" err="1">
                          <a:latin typeface="Calibri" panose="020F0502020204030204" pitchFamily="34" charset="0"/>
                          <a:cs typeface="Calibri" panose="020F0502020204030204" pitchFamily="34" charset="0"/>
                        </a:rPr>
                        <a:t>LAST_NAME</a:t>
                      </a:r>
                      <a:endParaRPr lang="en-US" sz="1000" b="0" baseline="0" dirty="0">
                        <a:latin typeface="Calibri" panose="020F0502020204030204" pitchFamily="34" charset="0"/>
                        <a:cs typeface="Calibri" panose="020F0502020204030204" pitchFamily="34" charset="0"/>
                      </a:endParaRPr>
                    </a:p>
                    <a:p>
                      <a:r>
                        <a:rPr lang="en-US" sz="1000" b="0" dirty="0">
                          <a:latin typeface="Calibri" panose="020F0502020204030204" pitchFamily="34" charset="0"/>
                          <a:cs typeface="Calibri" panose="020F0502020204030204" pitchFamily="34" charset="0"/>
                        </a:rPr>
                        <a:t>           USERNAME</a:t>
                      </a:r>
                    </a:p>
                  </a:txBody>
                  <a:tcPr/>
                </a:tc>
                <a:extLst>
                  <a:ext uri="{0D108BD9-81ED-4DB2-BD59-A6C34878D82A}">
                    <a16:rowId xmlns:a16="http://schemas.microsoft.com/office/drawing/2014/main" val="10002"/>
                  </a:ext>
                </a:extLst>
              </a:tr>
              <a:tr h="0">
                <a:tc>
                  <a:txBody>
                    <a:bodyPr/>
                    <a:lstStyle/>
                    <a:p>
                      <a:r>
                        <a:rPr lang="en-US" sz="1000" b="0" dirty="0">
                          <a:latin typeface="Calibri" panose="020F0502020204030204" pitchFamily="34" charset="0"/>
                          <a:cs typeface="Calibri" panose="020F0502020204030204" pitchFamily="34" charset="0"/>
                        </a:rPr>
                        <a:t>PASSWORD</a:t>
                      </a:r>
                    </a:p>
                  </a:txBody>
                  <a:tcPr/>
                </a:tc>
                <a:extLst>
                  <a:ext uri="{0D108BD9-81ED-4DB2-BD59-A6C34878D82A}">
                    <a16:rowId xmlns:a16="http://schemas.microsoft.com/office/drawing/2014/main" val="10003"/>
                  </a:ext>
                </a:extLst>
              </a:tr>
              <a:tr h="0">
                <a:tc>
                  <a:txBody>
                    <a:bodyPr/>
                    <a:lstStyle/>
                    <a:p>
                      <a:r>
                        <a:rPr lang="en-US" sz="1000" b="0" dirty="0">
                          <a:latin typeface="Calibri" panose="020F0502020204030204" pitchFamily="34" charset="0"/>
                          <a:cs typeface="Calibri" panose="020F0502020204030204" pitchFamily="34" charset="0"/>
                        </a:rPr>
                        <a:t>{</a:t>
                      </a:r>
                      <a:r>
                        <a:rPr lang="en-US" sz="1000" b="0" dirty="0" err="1">
                          <a:latin typeface="Calibri" panose="020F0502020204030204" pitchFamily="34" charset="0"/>
                          <a:cs typeface="Calibri" panose="020F0502020204030204" pitchFamily="34" charset="0"/>
                        </a:rPr>
                        <a:t>MOBILE_NUMBER</a:t>
                      </a:r>
                      <a:r>
                        <a:rPr lang="en-US" sz="1000" b="0" dirty="0">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10004"/>
                  </a:ext>
                </a:extLst>
              </a:tr>
              <a:tr h="0">
                <a:tc>
                  <a:txBody>
                    <a:bodyPr/>
                    <a:lstStyle/>
                    <a:p>
                      <a:r>
                        <a:rPr lang="en-US" sz="1000" b="0" dirty="0">
                          <a:latin typeface="Calibri" panose="020F0502020204030204" pitchFamily="34" charset="0"/>
                          <a:cs typeface="Calibri" panose="020F0502020204030204" pitchFamily="34" charset="0"/>
                        </a:rPr>
                        <a:t>EMAIL</a:t>
                      </a:r>
                    </a:p>
                  </a:txBody>
                  <a:tcPr/>
                </a:tc>
                <a:extLst>
                  <a:ext uri="{0D108BD9-81ED-4DB2-BD59-A6C34878D82A}">
                    <a16:rowId xmlns:a16="http://schemas.microsoft.com/office/drawing/2014/main" val="10005"/>
                  </a:ext>
                </a:extLst>
              </a:tr>
              <a:tr h="0">
                <a:tc>
                  <a:txBody>
                    <a:bodyPr/>
                    <a:lstStyle/>
                    <a:p>
                      <a:r>
                        <a:rPr lang="en-US" sz="1000" b="0" dirty="0">
                          <a:latin typeface="Calibri" panose="020F0502020204030204" pitchFamily="34" charset="0"/>
                          <a:cs typeface="Calibri" panose="020F0502020204030204" pitchFamily="34" charset="0"/>
                        </a:rPr>
                        <a:t>RATING</a:t>
                      </a:r>
                    </a:p>
                  </a:txBody>
                  <a:tcPr/>
                </a:tc>
                <a:extLst>
                  <a:ext uri="{0D108BD9-81ED-4DB2-BD59-A6C34878D82A}">
                    <a16:rowId xmlns:a16="http://schemas.microsoft.com/office/drawing/2014/main" val="10006"/>
                  </a:ext>
                </a:extLst>
              </a:tr>
              <a:tr h="0">
                <a:tc>
                  <a:txBody>
                    <a:bodyPr/>
                    <a:lstStyle/>
                    <a:p>
                      <a:r>
                        <a:rPr lang="en-US" sz="1000" b="0" dirty="0">
                          <a:latin typeface="Calibri" panose="020F0502020204030204" pitchFamily="34" charset="0"/>
                          <a:cs typeface="Calibri" panose="020F0502020204030204" pitchFamily="34" charset="0"/>
                        </a:rPr>
                        <a:t>PHOTO</a:t>
                      </a:r>
                    </a:p>
                  </a:txBody>
                  <a:tcPr/>
                </a:tc>
                <a:extLst>
                  <a:ext uri="{0D108BD9-81ED-4DB2-BD59-A6C34878D82A}">
                    <a16:rowId xmlns:a16="http://schemas.microsoft.com/office/drawing/2014/main" val="10007"/>
                  </a:ext>
                </a:extLst>
              </a:tr>
              <a:tr h="0">
                <a:tc>
                  <a:txBody>
                    <a:bodyPr/>
                    <a:lstStyle/>
                    <a:p>
                      <a:r>
                        <a:rPr lang="en-US" sz="1000" b="0" dirty="0" err="1">
                          <a:latin typeface="Calibri" panose="020F0502020204030204" pitchFamily="34" charset="0"/>
                          <a:cs typeface="Calibri" panose="020F0502020204030204" pitchFamily="34" charset="0"/>
                        </a:rPr>
                        <a:t>DATE_OF_BIRTH</a:t>
                      </a:r>
                      <a:endParaRPr lang="en-US" sz="10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nvGraphicFramePr>
        <p:xfrm>
          <a:off x="161159" y="4870689"/>
          <a:ext cx="1699445" cy="1798320"/>
        </p:xfrm>
        <a:graphic>
          <a:graphicData uri="http://schemas.openxmlformats.org/drawingml/2006/table">
            <a:tbl>
              <a:tblPr firstRow="1" bandRow="1">
                <a:tableStyleId>{5C22544A-7EE6-4342-B048-85BDC9FD1C3A}</a:tableStyleId>
              </a:tblPr>
              <a:tblGrid>
                <a:gridCol w="1699445">
                  <a:extLst>
                    <a:ext uri="{9D8B030D-6E8A-4147-A177-3AD203B41FA5}">
                      <a16:colId xmlns:a16="http://schemas.microsoft.com/office/drawing/2014/main" val="20000"/>
                    </a:ext>
                  </a:extLst>
                </a:gridCol>
              </a:tblGrid>
              <a:tr h="226097">
                <a:tc>
                  <a:txBody>
                    <a:bodyPr/>
                    <a:lstStyle/>
                    <a:p>
                      <a:pPr algn="ctr"/>
                      <a:r>
                        <a:rPr lang="en-US" sz="1600" dirty="0">
                          <a:solidFill>
                            <a:schemeClr val="bg1"/>
                          </a:solidFill>
                          <a:latin typeface="Calibri" panose="020F0502020204030204" pitchFamily="34" charset="0"/>
                          <a:cs typeface="Calibri" panose="020F0502020204030204" pitchFamily="34" charset="0"/>
                        </a:rPr>
                        <a:t>LOCATION</a:t>
                      </a:r>
                    </a:p>
                  </a:txBody>
                  <a:tcPr/>
                </a:tc>
                <a:extLst>
                  <a:ext uri="{0D108BD9-81ED-4DB2-BD59-A6C34878D82A}">
                    <a16:rowId xmlns:a16="http://schemas.microsoft.com/office/drawing/2014/main" val="10000"/>
                  </a:ext>
                </a:extLst>
              </a:tr>
              <a:tr h="157628">
                <a:tc>
                  <a:txBody>
                    <a:bodyPr/>
                    <a:lstStyle/>
                    <a:p>
                      <a:r>
                        <a:rPr lang="en-US" sz="1000" b="1" u="sng" dirty="0">
                          <a:latin typeface="Calibri" panose="020F0502020204030204" pitchFamily="34" charset="0"/>
                          <a:cs typeface="Calibri" panose="020F0502020204030204" pitchFamily="34" charset="0"/>
                        </a:rPr>
                        <a:t>ID</a:t>
                      </a:r>
                    </a:p>
                  </a:txBody>
                  <a:tcPr/>
                </a:tc>
                <a:extLst>
                  <a:ext uri="{0D108BD9-81ED-4DB2-BD59-A6C34878D82A}">
                    <a16:rowId xmlns:a16="http://schemas.microsoft.com/office/drawing/2014/main" val="10001"/>
                  </a:ext>
                </a:extLst>
              </a:tr>
              <a:tr h="0">
                <a:tc>
                  <a:txBody>
                    <a:bodyPr/>
                    <a:lstStyle/>
                    <a:p>
                      <a:r>
                        <a:rPr lang="en-US" sz="1000" dirty="0">
                          <a:latin typeface="Calibri" panose="020F0502020204030204" pitchFamily="34" charset="0"/>
                          <a:cs typeface="Calibri" panose="020F0502020204030204" pitchFamily="34" charset="0"/>
                        </a:rPr>
                        <a:t>STREET</a:t>
                      </a:r>
                    </a:p>
                  </a:txBody>
                  <a:tcPr/>
                </a:tc>
                <a:extLst>
                  <a:ext uri="{0D108BD9-81ED-4DB2-BD59-A6C34878D82A}">
                    <a16:rowId xmlns:a16="http://schemas.microsoft.com/office/drawing/2014/main" val="10002"/>
                  </a:ext>
                </a:extLst>
              </a:tr>
              <a:tr h="0">
                <a:tc>
                  <a:txBody>
                    <a:bodyPr/>
                    <a:lstStyle/>
                    <a:p>
                      <a:r>
                        <a:rPr lang="en-US" sz="1000" dirty="0">
                          <a:latin typeface="Calibri" panose="020F0502020204030204" pitchFamily="34" charset="0"/>
                          <a:cs typeface="Calibri" panose="020F0502020204030204" pitchFamily="34" charset="0"/>
                        </a:rPr>
                        <a:t>CITY</a:t>
                      </a:r>
                    </a:p>
                  </a:txBody>
                  <a:tcPr/>
                </a:tc>
                <a:extLst>
                  <a:ext uri="{0D108BD9-81ED-4DB2-BD59-A6C34878D82A}">
                    <a16:rowId xmlns:a16="http://schemas.microsoft.com/office/drawing/2014/main" val="10003"/>
                  </a:ext>
                </a:extLst>
              </a:tr>
              <a:tr h="0">
                <a:tc>
                  <a:txBody>
                    <a:bodyPr/>
                    <a:lstStyle/>
                    <a:p>
                      <a:r>
                        <a:rPr lang="en-US" sz="1000" dirty="0">
                          <a:latin typeface="Calibri" panose="020F0502020204030204" pitchFamily="34" charset="0"/>
                          <a:cs typeface="Calibri" panose="020F0502020204030204" pitchFamily="34" charset="0"/>
                        </a:rPr>
                        <a:t>ZIP/</a:t>
                      </a:r>
                      <a:r>
                        <a:rPr lang="en-US" sz="1000" dirty="0" err="1">
                          <a:latin typeface="Calibri" panose="020F0502020204030204" pitchFamily="34" charset="0"/>
                          <a:cs typeface="Calibri" panose="020F0502020204030204" pitchFamily="34" charset="0"/>
                        </a:rPr>
                        <a:t>POSTAL_CODE</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0">
                <a:tc>
                  <a:txBody>
                    <a:bodyPr/>
                    <a:lstStyle/>
                    <a:p>
                      <a:r>
                        <a:rPr lang="en-US" sz="1000" dirty="0">
                          <a:latin typeface="Calibri" panose="020F0502020204030204" pitchFamily="34" charset="0"/>
                          <a:cs typeface="Calibri" panose="020F0502020204030204" pitchFamily="34" charset="0"/>
                        </a:rPr>
                        <a:t>LONGITUDE</a:t>
                      </a:r>
                    </a:p>
                  </a:txBody>
                  <a:tcPr/>
                </a:tc>
                <a:extLst>
                  <a:ext uri="{0D108BD9-81ED-4DB2-BD59-A6C34878D82A}">
                    <a16:rowId xmlns:a16="http://schemas.microsoft.com/office/drawing/2014/main" val="10005"/>
                  </a:ext>
                </a:extLst>
              </a:tr>
              <a:tr h="0">
                <a:tc>
                  <a:txBody>
                    <a:bodyPr/>
                    <a:lstStyle/>
                    <a:p>
                      <a:r>
                        <a:rPr lang="en-US" sz="1000" dirty="0">
                          <a:latin typeface="Calibri" panose="020F0502020204030204" pitchFamily="34" charset="0"/>
                          <a:cs typeface="Calibri" panose="020F0502020204030204" pitchFamily="34" charset="0"/>
                        </a:rPr>
                        <a:t>LATITUDE</a:t>
                      </a:r>
                    </a:p>
                  </a:txBody>
                  <a:tcPr/>
                </a:tc>
                <a:extLst>
                  <a:ext uri="{0D108BD9-81ED-4DB2-BD59-A6C34878D82A}">
                    <a16:rowId xmlns:a16="http://schemas.microsoft.com/office/drawing/2014/main" val="10006"/>
                  </a:ext>
                </a:extLst>
              </a:tr>
            </a:tbl>
          </a:graphicData>
        </a:graphic>
      </p:graphicFrame>
      <p:cxnSp>
        <p:nvCxnSpPr>
          <p:cNvPr id="17" name="Straight Connector 16"/>
          <p:cNvCxnSpPr/>
          <p:nvPr/>
        </p:nvCxnSpPr>
        <p:spPr>
          <a:xfrm flipH="1">
            <a:off x="500932" y="2961199"/>
            <a:ext cx="6888" cy="50557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sp>
        <p:nvSpPr>
          <p:cNvPr id="19" name="Flowchart: Decision 18"/>
          <p:cNvSpPr/>
          <p:nvPr/>
        </p:nvSpPr>
        <p:spPr>
          <a:xfrm>
            <a:off x="0" y="3370303"/>
            <a:ext cx="872511" cy="761338"/>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latin typeface="Calibri" panose="020F0502020204030204" pitchFamily="34" charset="0"/>
                <a:cs typeface="Calibri" panose="020F0502020204030204" pitchFamily="34" charset="0"/>
              </a:rPr>
              <a:t>HAS</a:t>
            </a:r>
            <a:endParaRPr lang="en-US" sz="900" b="1" dirty="0">
              <a:latin typeface="Calibri" panose="020F0502020204030204" pitchFamily="34" charset="0"/>
              <a:cs typeface="Calibri" panose="020F0502020204030204" pitchFamily="34" charset="0"/>
            </a:endParaRPr>
          </a:p>
        </p:txBody>
      </p:sp>
      <p:cxnSp>
        <p:nvCxnSpPr>
          <p:cNvPr id="22" name="Straight Connector 21"/>
          <p:cNvCxnSpPr/>
          <p:nvPr/>
        </p:nvCxnSpPr>
        <p:spPr>
          <a:xfrm flipH="1">
            <a:off x="436255" y="2992266"/>
            <a:ext cx="1" cy="394362"/>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p:nvPr/>
        </p:nvCxnSpPr>
        <p:spPr>
          <a:xfrm flipH="1">
            <a:off x="436255" y="4103386"/>
            <a:ext cx="4" cy="767303"/>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a:stCxn id="59" idx="3"/>
          </p:cNvCxnSpPr>
          <p:nvPr/>
        </p:nvCxnSpPr>
        <p:spPr>
          <a:xfrm>
            <a:off x="3605658" y="1364458"/>
            <a:ext cx="990196" cy="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36" name="Straight Connector 35"/>
          <p:cNvCxnSpPr/>
          <p:nvPr/>
        </p:nvCxnSpPr>
        <p:spPr>
          <a:xfrm>
            <a:off x="1863389" y="1364868"/>
            <a:ext cx="112249" cy="112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18052" y="4730198"/>
            <a:ext cx="118203" cy="1516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36255" y="4718289"/>
            <a:ext cx="115034"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nvGraphicFramePr>
        <p:xfrm>
          <a:off x="5900660" y="3874936"/>
          <a:ext cx="1699445" cy="2895600"/>
        </p:xfrm>
        <a:graphic>
          <a:graphicData uri="http://schemas.openxmlformats.org/drawingml/2006/table">
            <a:tbl>
              <a:tblPr firstRow="1" bandRow="1">
                <a:tableStyleId>{5C22544A-7EE6-4342-B048-85BDC9FD1C3A}</a:tableStyleId>
              </a:tblPr>
              <a:tblGrid>
                <a:gridCol w="1699445">
                  <a:extLst>
                    <a:ext uri="{9D8B030D-6E8A-4147-A177-3AD203B41FA5}">
                      <a16:colId xmlns:a16="http://schemas.microsoft.com/office/drawing/2014/main" val="20000"/>
                    </a:ext>
                  </a:extLst>
                </a:gridCol>
              </a:tblGrid>
              <a:tr h="218660">
                <a:tc>
                  <a:txBody>
                    <a:bodyPr/>
                    <a:lstStyle/>
                    <a:p>
                      <a:pPr algn="ctr"/>
                      <a:r>
                        <a:rPr lang="en-US" sz="1600" dirty="0">
                          <a:solidFill>
                            <a:schemeClr val="bg1"/>
                          </a:solidFill>
                        </a:rPr>
                        <a:t>DRIVER</a:t>
                      </a:r>
                    </a:p>
                  </a:txBody>
                  <a:tcPr/>
                </a:tc>
                <a:extLst>
                  <a:ext uri="{0D108BD9-81ED-4DB2-BD59-A6C34878D82A}">
                    <a16:rowId xmlns:a16="http://schemas.microsoft.com/office/drawing/2014/main" val="10000"/>
                  </a:ext>
                </a:extLst>
              </a:tr>
              <a:tr h="0">
                <a:tc>
                  <a:txBody>
                    <a:bodyPr/>
                    <a:lstStyle/>
                    <a:p>
                      <a:r>
                        <a:rPr lang="en-US" sz="1000" b="1" u="sng" dirty="0">
                          <a:latin typeface="Calibri" panose="020F0502020204030204" pitchFamily="34" charset="0"/>
                          <a:cs typeface="Calibri" panose="020F0502020204030204" pitchFamily="34" charset="0"/>
                        </a:rPr>
                        <a:t>ID</a:t>
                      </a:r>
                    </a:p>
                  </a:txBody>
                  <a:tcPr/>
                </a:tc>
                <a:extLst>
                  <a:ext uri="{0D108BD9-81ED-4DB2-BD59-A6C34878D82A}">
                    <a16:rowId xmlns:a16="http://schemas.microsoft.com/office/drawing/2014/main" val="10001"/>
                  </a:ext>
                </a:extLst>
              </a:tr>
              <a:tr h="422892">
                <a:tc>
                  <a:txBody>
                    <a:bodyPr/>
                    <a:lstStyle/>
                    <a:p>
                      <a:r>
                        <a:rPr lang="en-US" sz="1000" dirty="0">
                          <a:latin typeface="Calibri" panose="020F0502020204030204" pitchFamily="34" charset="0"/>
                          <a:cs typeface="Calibri" panose="020F0502020204030204" pitchFamily="34" charset="0"/>
                        </a:rPr>
                        <a:t>NAME</a:t>
                      </a:r>
                    </a:p>
                    <a:p>
                      <a:r>
                        <a:rPr lang="en-US" sz="1000" dirty="0">
                          <a:latin typeface="Calibri" panose="020F0502020204030204" pitchFamily="34" charset="0"/>
                          <a:cs typeface="Calibri" panose="020F0502020204030204" pitchFamily="34" charset="0"/>
                        </a:rPr>
                        <a:t>             </a:t>
                      </a:r>
                      <a:r>
                        <a:rPr lang="en-US" sz="1000" dirty="0" err="1">
                          <a:latin typeface="Calibri" panose="020F0502020204030204" pitchFamily="34" charset="0"/>
                          <a:cs typeface="Calibri" panose="020F0502020204030204" pitchFamily="34" charset="0"/>
                        </a:rPr>
                        <a:t>FIRST_NAME</a:t>
                      </a:r>
                      <a:endParaRPr lang="en-US" sz="1000" dirty="0">
                        <a:latin typeface="Calibri" panose="020F0502020204030204" pitchFamily="34" charset="0"/>
                        <a:cs typeface="Calibri" panose="020F0502020204030204" pitchFamily="34" charset="0"/>
                      </a:endParaRPr>
                    </a:p>
                    <a:p>
                      <a:r>
                        <a:rPr lang="en-US" sz="1000" baseline="0" dirty="0">
                          <a:latin typeface="Calibri" panose="020F0502020204030204" pitchFamily="34" charset="0"/>
                          <a:cs typeface="Calibri" panose="020F0502020204030204" pitchFamily="34" charset="0"/>
                        </a:rPr>
                        <a:t>             </a:t>
                      </a:r>
                      <a:r>
                        <a:rPr lang="en-US" sz="1000" baseline="0" dirty="0" err="1">
                          <a:latin typeface="Calibri" panose="020F0502020204030204" pitchFamily="34" charset="0"/>
                          <a:cs typeface="Calibri" panose="020F0502020204030204" pitchFamily="34" charset="0"/>
                        </a:rPr>
                        <a:t>MIDDLE_NAME</a:t>
                      </a:r>
                      <a:endParaRPr lang="en-US" sz="1000" baseline="0" dirty="0">
                        <a:latin typeface="Calibri" panose="020F0502020204030204" pitchFamily="34" charset="0"/>
                        <a:cs typeface="Calibri" panose="020F0502020204030204" pitchFamily="34" charset="0"/>
                      </a:endParaRPr>
                    </a:p>
                    <a:p>
                      <a:r>
                        <a:rPr lang="en-US" sz="1000" baseline="0" dirty="0">
                          <a:latin typeface="Calibri" panose="020F0502020204030204" pitchFamily="34" charset="0"/>
                          <a:cs typeface="Calibri" panose="020F0502020204030204" pitchFamily="34" charset="0"/>
                        </a:rPr>
                        <a:t>             </a:t>
                      </a:r>
                      <a:r>
                        <a:rPr lang="en-US" sz="1000" baseline="0" dirty="0" err="1">
                          <a:latin typeface="Calibri" panose="020F0502020204030204" pitchFamily="34" charset="0"/>
                          <a:cs typeface="Calibri" panose="020F0502020204030204" pitchFamily="34" charset="0"/>
                        </a:rPr>
                        <a:t>LAST_NAME</a:t>
                      </a:r>
                      <a:endParaRPr lang="en-US" sz="1000" baseline="0" dirty="0">
                        <a:latin typeface="Calibri" panose="020F0502020204030204" pitchFamily="34" charset="0"/>
                        <a:cs typeface="Calibri" panose="020F0502020204030204" pitchFamily="34" charset="0"/>
                      </a:endParaRPr>
                    </a:p>
                    <a:p>
                      <a:r>
                        <a:rPr lang="en-US" sz="1000" baseline="0" dirty="0">
                          <a:latin typeface="Calibri" panose="020F0502020204030204" pitchFamily="34" charset="0"/>
                          <a:cs typeface="Calibri" panose="020F0502020204030204" pitchFamily="34" charset="0"/>
                        </a:rPr>
                        <a:t>             USERNAME</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0">
                <a:tc>
                  <a:txBody>
                    <a:bodyPr/>
                    <a:lstStyle/>
                    <a:p>
                      <a:r>
                        <a:rPr lang="en-US" sz="1000" dirty="0">
                          <a:latin typeface="Calibri" panose="020F0502020204030204" pitchFamily="34" charset="0"/>
                          <a:cs typeface="Calibri" panose="020F0502020204030204" pitchFamily="34" charset="0"/>
                        </a:rPr>
                        <a:t>PASSWORD</a:t>
                      </a:r>
                    </a:p>
                  </a:txBody>
                  <a:tcPr/>
                </a:tc>
                <a:extLst>
                  <a:ext uri="{0D108BD9-81ED-4DB2-BD59-A6C34878D82A}">
                    <a16:rowId xmlns:a16="http://schemas.microsoft.com/office/drawing/2014/main" val="10003"/>
                  </a:ext>
                </a:extLst>
              </a:tr>
              <a:tr h="0">
                <a:tc>
                  <a:txBody>
                    <a:bodyPr/>
                    <a:lstStyle/>
                    <a:p>
                      <a:r>
                        <a:rPr lang="en-US" sz="1000" dirty="0">
                          <a:latin typeface="Calibri" panose="020F0502020204030204" pitchFamily="34" charset="0"/>
                          <a:cs typeface="Calibri" panose="020F0502020204030204" pitchFamily="34" charset="0"/>
                        </a:rPr>
                        <a:t>{</a:t>
                      </a:r>
                      <a:r>
                        <a:rPr lang="en-US" sz="1000" dirty="0" err="1">
                          <a:latin typeface="Calibri" panose="020F0502020204030204" pitchFamily="34" charset="0"/>
                          <a:cs typeface="Calibri" panose="020F0502020204030204" pitchFamily="34" charset="0"/>
                        </a:rPr>
                        <a:t>MOBILE_NUMBER</a:t>
                      </a:r>
                      <a:r>
                        <a:rPr lang="en-US" sz="1000" dirty="0">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10004"/>
                  </a:ext>
                </a:extLst>
              </a:tr>
              <a:tr h="0">
                <a:tc>
                  <a:txBody>
                    <a:bodyPr/>
                    <a:lstStyle/>
                    <a:p>
                      <a:r>
                        <a:rPr lang="en-US" sz="1000" dirty="0">
                          <a:latin typeface="Calibri" panose="020F0502020204030204" pitchFamily="34" charset="0"/>
                          <a:cs typeface="Calibri" panose="020F0502020204030204" pitchFamily="34" charset="0"/>
                        </a:rPr>
                        <a:t>EMAIL</a:t>
                      </a:r>
                    </a:p>
                  </a:txBody>
                  <a:tcPr/>
                </a:tc>
                <a:extLst>
                  <a:ext uri="{0D108BD9-81ED-4DB2-BD59-A6C34878D82A}">
                    <a16:rowId xmlns:a16="http://schemas.microsoft.com/office/drawing/2014/main" val="10005"/>
                  </a:ext>
                </a:extLst>
              </a:tr>
              <a:tr h="0">
                <a:tc>
                  <a:txBody>
                    <a:bodyPr/>
                    <a:lstStyle/>
                    <a:p>
                      <a:r>
                        <a:rPr lang="en-US" sz="1000" dirty="0">
                          <a:latin typeface="Calibri" panose="020F0502020204030204" pitchFamily="34" charset="0"/>
                          <a:cs typeface="Calibri" panose="020F0502020204030204" pitchFamily="34" charset="0"/>
                        </a:rPr>
                        <a:t>RATING</a:t>
                      </a:r>
                    </a:p>
                  </a:txBody>
                  <a:tcPr/>
                </a:tc>
                <a:extLst>
                  <a:ext uri="{0D108BD9-81ED-4DB2-BD59-A6C34878D82A}">
                    <a16:rowId xmlns:a16="http://schemas.microsoft.com/office/drawing/2014/main" val="10006"/>
                  </a:ext>
                </a:extLst>
              </a:tr>
              <a:tr h="0">
                <a:tc>
                  <a:txBody>
                    <a:bodyPr/>
                    <a:lstStyle/>
                    <a:p>
                      <a:r>
                        <a:rPr lang="en-US" sz="1000" dirty="0">
                          <a:latin typeface="Calibri" panose="020F0502020204030204" pitchFamily="34" charset="0"/>
                          <a:cs typeface="Calibri" panose="020F0502020204030204" pitchFamily="34" charset="0"/>
                        </a:rPr>
                        <a:t>PHOTO</a:t>
                      </a:r>
                    </a:p>
                  </a:txBody>
                  <a:tcPr/>
                </a:tc>
                <a:extLst>
                  <a:ext uri="{0D108BD9-81ED-4DB2-BD59-A6C34878D82A}">
                    <a16:rowId xmlns:a16="http://schemas.microsoft.com/office/drawing/2014/main" val="10007"/>
                  </a:ext>
                </a:extLst>
              </a:tr>
              <a:tr h="0">
                <a:tc>
                  <a:txBody>
                    <a:bodyPr/>
                    <a:lstStyle/>
                    <a:p>
                      <a:r>
                        <a:rPr lang="en-US" sz="1000" dirty="0" err="1">
                          <a:latin typeface="Calibri" panose="020F0502020204030204" pitchFamily="34" charset="0"/>
                          <a:cs typeface="Calibri" panose="020F0502020204030204" pitchFamily="34" charset="0"/>
                        </a:rPr>
                        <a:t>DATE_OF_BIRTH</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8"/>
                  </a:ext>
                </a:extLst>
              </a:tr>
            </a:tbl>
          </a:graphicData>
        </a:graphic>
      </p:graphicFrame>
      <p:graphicFrame>
        <p:nvGraphicFramePr>
          <p:cNvPr id="53" name="Table 52"/>
          <p:cNvGraphicFramePr>
            <a:graphicFrameLocks noGrp="1"/>
          </p:cNvGraphicFramePr>
          <p:nvPr/>
        </p:nvGraphicFramePr>
        <p:xfrm>
          <a:off x="4416691" y="345882"/>
          <a:ext cx="1699445" cy="2011680"/>
        </p:xfrm>
        <a:graphic>
          <a:graphicData uri="http://schemas.openxmlformats.org/drawingml/2006/table">
            <a:tbl>
              <a:tblPr firstRow="1" bandRow="1">
                <a:tableStyleId>{5C22544A-7EE6-4342-B048-85BDC9FD1C3A}</a:tableStyleId>
              </a:tblPr>
              <a:tblGrid>
                <a:gridCol w="1699445">
                  <a:extLst>
                    <a:ext uri="{9D8B030D-6E8A-4147-A177-3AD203B41FA5}">
                      <a16:colId xmlns:a16="http://schemas.microsoft.com/office/drawing/2014/main" val="20000"/>
                    </a:ext>
                  </a:extLst>
                </a:gridCol>
              </a:tblGrid>
              <a:tr h="282198">
                <a:tc>
                  <a:txBody>
                    <a:bodyPr/>
                    <a:lstStyle/>
                    <a:p>
                      <a:pPr algn="ctr"/>
                      <a:r>
                        <a:rPr lang="en-US" sz="1600" dirty="0">
                          <a:solidFill>
                            <a:schemeClr val="bg1"/>
                          </a:solidFill>
                        </a:rPr>
                        <a:t>REQUEST</a:t>
                      </a:r>
                    </a:p>
                  </a:txBody>
                  <a:tcPr/>
                </a:tc>
                <a:extLst>
                  <a:ext uri="{0D108BD9-81ED-4DB2-BD59-A6C34878D82A}">
                    <a16:rowId xmlns:a16="http://schemas.microsoft.com/office/drawing/2014/main" val="10000"/>
                  </a:ext>
                </a:extLst>
              </a:tr>
              <a:tr h="193409">
                <a:tc>
                  <a:txBody>
                    <a:bodyPr/>
                    <a:lstStyle/>
                    <a:p>
                      <a:r>
                        <a:rPr lang="en-US" sz="1000" b="1" u="sng" dirty="0">
                          <a:latin typeface="Calibri" panose="020F0502020204030204" pitchFamily="34" charset="0"/>
                          <a:cs typeface="Calibri" panose="020F0502020204030204" pitchFamily="34" charset="0"/>
                        </a:rPr>
                        <a:t>ID</a:t>
                      </a:r>
                    </a:p>
                  </a:txBody>
                  <a:tcPr/>
                </a:tc>
                <a:extLst>
                  <a:ext uri="{0D108BD9-81ED-4DB2-BD59-A6C34878D82A}">
                    <a16:rowId xmlns:a16="http://schemas.microsoft.com/office/drawing/2014/main" val="10001"/>
                  </a:ext>
                </a:extLst>
              </a:tr>
              <a:tr h="434598">
                <a:tc>
                  <a:txBody>
                    <a:bodyPr/>
                    <a:lstStyle/>
                    <a:p>
                      <a:r>
                        <a:rPr lang="en-US" sz="1000" dirty="0" err="1">
                          <a:latin typeface="Calibri" panose="020F0502020204030204" pitchFamily="34" charset="0"/>
                          <a:cs typeface="Calibri" panose="020F0502020204030204" pitchFamily="34" charset="0"/>
                        </a:rPr>
                        <a:t>TIME_SLOT</a:t>
                      </a:r>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             DATE</a:t>
                      </a:r>
                    </a:p>
                    <a:p>
                      <a:r>
                        <a:rPr lang="en-US" sz="1000" dirty="0">
                          <a:latin typeface="Calibri" panose="020F0502020204030204" pitchFamily="34" charset="0"/>
                          <a:cs typeface="Calibri" panose="020F0502020204030204" pitchFamily="34" charset="0"/>
                        </a:rPr>
                        <a:t>             </a:t>
                      </a:r>
                      <a:r>
                        <a:rPr lang="en-US" sz="1000" dirty="0" err="1">
                          <a:latin typeface="Calibri" panose="020F0502020204030204" pitchFamily="34" charset="0"/>
                          <a:cs typeface="Calibri" panose="020F0502020204030204" pitchFamily="34" charset="0"/>
                        </a:rPr>
                        <a:t>START_TIME</a:t>
                      </a:r>
                      <a:endParaRPr lang="en-US" sz="1000" dirty="0">
                        <a:latin typeface="Calibri" panose="020F0502020204030204" pitchFamily="34" charset="0"/>
                        <a:cs typeface="Calibri" panose="020F0502020204030204" pitchFamily="34" charset="0"/>
                      </a:endParaRPr>
                    </a:p>
                    <a:p>
                      <a:r>
                        <a:rPr lang="en-US" sz="1000" baseline="0" dirty="0">
                          <a:latin typeface="Calibri" panose="020F0502020204030204" pitchFamily="34" charset="0"/>
                          <a:cs typeface="Calibri" panose="020F0502020204030204" pitchFamily="34" charset="0"/>
                        </a:rPr>
                        <a:t>             </a:t>
                      </a:r>
                      <a:r>
                        <a:rPr lang="en-US" sz="1000" baseline="0" dirty="0" err="1">
                          <a:latin typeface="Calibri" panose="020F0502020204030204" pitchFamily="34" charset="0"/>
                          <a:cs typeface="Calibri" panose="020F0502020204030204" pitchFamily="34" charset="0"/>
                        </a:rPr>
                        <a:t>END_TIME</a:t>
                      </a:r>
                      <a:endParaRPr lang="en-US" sz="100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0">
                <a:tc>
                  <a:txBody>
                    <a:bodyPr/>
                    <a:lstStyle/>
                    <a:p>
                      <a:r>
                        <a:rPr lang="en-US" sz="1000" dirty="0">
                          <a:latin typeface="Calibri" panose="020F0502020204030204" pitchFamily="34" charset="0"/>
                          <a:cs typeface="Calibri" panose="020F0502020204030204" pitchFamily="34" charset="0"/>
                        </a:rPr>
                        <a:t>PICK-</a:t>
                      </a:r>
                      <a:r>
                        <a:rPr lang="en-US" sz="1000" dirty="0" err="1">
                          <a:latin typeface="Calibri" panose="020F0502020204030204" pitchFamily="34" charset="0"/>
                          <a:cs typeface="Calibri" panose="020F0502020204030204" pitchFamily="34" charset="0"/>
                        </a:rPr>
                        <a:t>UP_POINT</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0">
                <a:tc>
                  <a:txBody>
                    <a:bodyPr/>
                    <a:lstStyle/>
                    <a:p>
                      <a:r>
                        <a:rPr lang="en-US" sz="1000" dirty="0">
                          <a:latin typeface="Calibri" panose="020F0502020204030204" pitchFamily="34" charset="0"/>
                          <a:cs typeface="Calibri" panose="020F0502020204030204" pitchFamily="34" charset="0"/>
                        </a:rPr>
                        <a:t>DESTINATION</a:t>
                      </a:r>
                    </a:p>
                  </a:txBody>
                  <a:tcPr/>
                </a:tc>
                <a:extLst>
                  <a:ext uri="{0D108BD9-81ED-4DB2-BD59-A6C34878D82A}">
                    <a16:rowId xmlns:a16="http://schemas.microsoft.com/office/drawing/2014/main" val="10004"/>
                  </a:ext>
                </a:extLst>
              </a:tr>
              <a:tr h="0">
                <a:tc>
                  <a:txBody>
                    <a:bodyPr/>
                    <a:lstStyle/>
                    <a:p>
                      <a:r>
                        <a:rPr lang="en-US" sz="1000" dirty="0" err="1">
                          <a:latin typeface="Calibri" panose="020F0502020204030204" pitchFamily="34" charset="0"/>
                          <a:cs typeface="Calibri" panose="020F0502020204030204" pitchFamily="34" charset="0"/>
                        </a:rPr>
                        <a:t>APPROX_FARE</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p:cxnSp>
        <p:nvCxnSpPr>
          <p:cNvPr id="54" name="Straight Connector 53"/>
          <p:cNvCxnSpPr>
            <a:endCxn id="59" idx="1"/>
          </p:cNvCxnSpPr>
          <p:nvPr/>
        </p:nvCxnSpPr>
        <p:spPr>
          <a:xfrm>
            <a:off x="1729408" y="1364458"/>
            <a:ext cx="580188" cy="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sp>
        <p:nvSpPr>
          <p:cNvPr id="59" name="Flowchart: Decision 58"/>
          <p:cNvSpPr/>
          <p:nvPr/>
        </p:nvSpPr>
        <p:spPr>
          <a:xfrm>
            <a:off x="2309596" y="1078211"/>
            <a:ext cx="1296062" cy="572494"/>
          </a:xfrm>
          <a:prstGeom prst="flowChartDecision">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r>
              <a:rPr lang="en-US" sz="900" b="1" dirty="0">
                <a:latin typeface="Calibri" panose="020F0502020204030204" pitchFamily="34" charset="0"/>
                <a:cs typeface="Calibri" panose="020F0502020204030204" pitchFamily="34" charset="0"/>
              </a:rPr>
              <a:t>PLACES</a:t>
            </a:r>
          </a:p>
        </p:txBody>
      </p:sp>
      <p:cxnSp>
        <p:nvCxnSpPr>
          <p:cNvPr id="62" name="Straight Connector 61"/>
          <p:cNvCxnSpPr/>
          <p:nvPr/>
        </p:nvCxnSpPr>
        <p:spPr>
          <a:xfrm>
            <a:off x="3052783" y="1994293"/>
            <a:ext cx="1359674" cy="3683"/>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83" name="Elbow Connector 82"/>
          <p:cNvCxnSpPr>
            <a:stCxn id="92" idx="2"/>
            <a:endCxn id="15" idx="0"/>
          </p:cNvCxnSpPr>
          <p:nvPr/>
        </p:nvCxnSpPr>
        <p:spPr>
          <a:xfrm rot="5400000">
            <a:off x="481961" y="2761716"/>
            <a:ext cx="2637894" cy="158005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Flowchart: Decision 91"/>
          <p:cNvSpPr/>
          <p:nvPr/>
        </p:nvSpPr>
        <p:spPr>
          <a:xfrm>
            <a:off x="1961589" y="1661726"/>
            <a:ext cx="1258690" cy="571069"/>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latin typeface="Calibri" panose="020F0502020204030204" pitchFamily="34" charset="0"/>
                <a:cs typeface="Calibri" panose="020F0502020204030204" pitchFamily="34" charset="0"/>
              </a:rPr>
              <a:t>PICK-</a:t>
            </a:r>
            <a:r>
              <a:rPr lang="en-US" sz="900" b="1" dirty="0" err="1">
                <a:solidFill>
                  <a:schemeClr val="bg1"/>
                </a:solidFill>
                <a:latin typeface="Calibri" panose="020F0502020204030204" pitchFamily="34" charset="0"/>
                <a:cs typeface="Calibri" panose="020F0502020204030204" pitchFamily="34" charset="0"/>
              </a:rPr>
              <a:t>UP_LOC</a:t>
            </a:r>
            <a:endParaRPr lang="en-US" sz="900" b="1" dirty="0">
              <a:solidFill>
                <a:schemeClr val="bg1"/>
              </a:solidFill>
              <a:latin typeface="Calibri" panose="020F0502020204030204" pitchFamily="34" charset="0"/>
              <a:cs typeface="Calibri" panose="020F0502020204030204" pitchFamily="34" charset="0"/>
            </a:endParaRPr>
          </a:p>
        </p:txBody>
      </p:sp>
      <p:cxnSp>
        <p:nvCxnSpPr>
          <p:cNvPr id="110" name="Straight Connector 109"/>
          <p:cNvCxnSpPr/>
          <p:nvPr/>
        </p:nvCxnSpPr>
        <p:spPr>
          <a:xfrm>
            <a:off x="3234851" y="1947260"/>
            <a:ext cx="1196412" cy="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16" name="Elbow Connector 115"/>
          <p:cNvCxnSpPr>
            <a:stCxn id="120" idx="0"/>
          </p:cNvCxnSpPr>
          <p:nvPr/>
        </p:nvCxnSpPr>
        <p:spPr>
          <a:xfrm rot="5400000" flipH="1" flipV="1">
            <a:off x="2811751" y="2794908"/>
            <a:ext cx="2166801" cy="121745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Flowchart: Decision 119"/>
          <p:cNvSpPr/>
          <p:nvPr/>
        </p:nvSpPr>
        <p:spPr>
          <a:xfrm>
            <a:off x="2531316" y="4487037"/>
            <a:ext cx="1510212" cy="897049"/>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err="1">
                <a:solidFill>
                  <a:schemeClr val="bg1"/>
                </a:solidFill>
                <a:latin typeface="Calibri" panose="020F0502020204030204" pitchFamily="34" charset="0"/>
                <a:cs typeface="Calibri" panose="020F0502020204030204" pitchFamily="34" charset="0"/>
              </a:rPr>
              <a:t>DESTINATION_LOC</a:t>
            </a:r>
            <a:endParaRPr lang="en-US" sz="900" b="1" dirty="0">
              <a:latin typeface="Calibri" panose="020F0502020204030204" pitchFamily="34" charset="0"/>
              <a:cs typeface="Calibri" panose="020F0502020204030204" pitchFamily="34" charset="0"/>
            </a:endParaRPr>
          </a:p>
        </p:txBody>
      </p:sp>
      <p:cxnSp>
        <p:nvCxnSpPr>
          <p:cNvPr id="124" name="Straight Connector 123"/>
          <p:cNvCxnSpPr/>
          <p:nvPr/>
        </p:nvCxnSpPr>
        <p:spPr>
          <a:xfrm flipV="1">
            <a:off x="1860604" y="4935561"/>
            <a:ext cx="934020" cy="6625"/>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27" name="Straight Connector 126"/>
          <p:cNvCxnSpPr/>
          <p:nvPr/>
        </p:nvCxnSpPr>
        <p:spPr>
          <a:xfrm>
            <a:off x="3202410" y="1305047"/>
            <a:ext cx="1393444" cy="1238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29" name="Elbow Connector 128"/>
          <p:cNvCxnSpPr/>
          <p:nvPr/>
        </p:nvCxnSpPr>
        <p:spPr>
          <a:xfrm rot="5400000" flipH="1" flipV="1">
            <a:off x="2565633" y="2711420"/>
            <a:ext cx="2534848" cy="123402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H="1">
            <a:off x="1860604" y="1237813"/>
            <a:ext cx="115034" cy="1190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a:off x="1010877" y="4718288"/>
            <a:ext cx="115034"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98492" y="4732056"/>
            <a:ext cx="118203" cy="1516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H="1">
            <a:off x="1860604" y="4817664"/>
            <a:ext cx="115034" cy="1190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860604" y="4935561"/>
            <a:ext cx="112249" cy="112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6116136" y="2244722"/>
            <a:ext cx="459593" cy="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sp>
        <p:nvSpPr>
          <p:cNvPr id="151" name="Flowchart: Decision 150"/>
          <p:cNvSpPr/>
          <p:nvPr/>
        </p:nvSpPr>
        <p:spPr>
          <a:xfrm>
            <a:off x="6569695" y="1882196"/>
            <a:ext cx="1478943" cy="725052"/>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bg1"/>
                </a:solidFill>
                <a:latin typeface="Calibri" panose="020F0502020204030204" pitchFamily="34" charset="0"/>
                <a:cs typeface="Calibri" panose="020F0502020204030204" pitchFamily="34" charset="0"/>
              </a:rPr>
              <a:t>RESPONDS</a:t>
            </a:r>
          </a:p>
        </p:txBody>
      </p:sp>
      <p:cxnSp>
        <p:nvCxnSpPr>
          <p:cNvPr id="154" name="Straight Connector 153"/>
          <p:cNvCxnSpPr/>
          <p:nvPr/>
        </p:nvCxnSpPr>
        <p:spPr>
          <a:xfrm>
            <a:off x="7194345" y="3723291"/>
            <a:ext cx="118203" cy="1516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7309167" y="3722536"/>
            <a:ext cx="115034"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7316780" y="1529448"/>
            <a:ext cx="0" cy="383651"/>
          </a:xfrm>
          <a:prstGeom prst="line">
            <a:avLst/>
          </a:prstGeom>
          <a:ln w="19050">
            <a:solidFill>
              <a:schemeClr val="tx1"/>
            </a:solidFill>
            <a:prstDash val="dash"/>
          </a:ln>
        </p:spPr>
        <p:style>
          <a:lnRef idx="3">
            <a:schemeClr val="accent6"/>
          </a:lnRef>
          <a:fillRef idx="0">
            <a:schemeClr val="accent6"/>
          </a:fillRef>
          <a:effectRef idx="2">
            <a:schemeClr val="accent6"/>
          </a:effectRef>
          <a:fontRef idx="minor">
            <a:schemeClr val="tx1"/>
          </a:fontRef>
        </p:style>
      </p:cxnSp>
      <p:sp>
        <p:nvSpPr>
          <p:cNvPr id="162" name="Rectangle 161"/>
          <p:cNvSpPr/>
          <p:nvPr/>
        </p:nvSpPr>
        <p:spPr>
          <a:xfrm>
            <a:off x="6736534" y="1280676"/>
            <a:ext cx="1145263" cy="2714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cs typeface="Calibri" panose="020F0502020204030204" pitchFamily="34" charset="0"/>
              </a:rPr>
              <a:t>STATUS</a:t>
            </a:r>
          </a:p>
        </p:txBody>
      </p:sp>
      <p:graphicFrame>
        <p:nvGraphicFramePr>
          <p:cNvPr id="169" name="Table 168"/>
          <p:cNvGraphicFramePr>
            <a:graphicFrameLocks noGrp="1"/>
          </p:cNvGraphicFramePr>
          <p:nvPr/>
        </p:nvGraphicFramePr>
        <p:xfrm>
          <a:off x="10043289" y="4789336"/>
          <a:ext cx="1699445" cy="1066800"/>
        </p:xfrm>
        <a:graphic>
          <a:graphicData uri="http://schemas.openxmlformats.org/drawingml/2006/table">
            <a:tbl>
              <a:tblPr firstRow="1" bandRow="1">
                <a:tableStyleId>{5C22544A-7EE6-4342-B048-85BDC9FD1C3A}</a:tableStyleId>
              </a:tblPr>
              <a:tblGrid>
                <a:gridCol w="1699445">
                  <a:extLst>
                    <a:ext uri="{9D8B030D-6E8A-4147-A177-3AD203B41FA5}">
                      <a16:colId xmlns:a16="http://schemas.microsoft.com/office/drawing/2014/main" val="20000"/>
                    </a:ext>
                  </a:extLst>
                </a:gridCol>
              </a:tblGrid>
              <a:tr h="259576">
                <a:tc>
                  <a:txBody>
                    <a:bodyPr/>
                    <a:lstStyle/>
                    <a:p>
                      <a:pPr algn="ctr"/>
                      <a:r>
                        <a:rPr lang="en-US" sz="1600" dirty="0">
                          <a:solidFill>
                            <a:schemeClr val="bg1"/>
                          </a:solidFill>
                        </a:rPr>
                        <a:t>CAR</a:t>
                      </a:r>
                    </a:p>
                  </a:txBody>
                  <a:tcPr>
                    <a:solidFill>
                      <a:schemeClr val="accent1"/>
                    </a:solidFill>
                  </a:tcPr>
                </a:tc>
                <a:extLst>
                  <a:ext uri="{0D108BD9-81ED-4DB2-BD59-A6C34878D82A}">
                    <a16:rowId xmlns:a16="http://schemas.microsoft.com/office/drawing/2014/main" val="10000"/>
                  </a:ext>
                </a:extLst>
              </a:tr>
              <a:tr h="174983">
                <a:tc>
                  <a:txBody>
                    <a:bodyPr/>
                    <a:lstStyle/>
                    <a:p>
                      <a:r>
                        <a:rPr lang="en-US" sz="1000" b="1" u="sng" dirty="0" err="1">
                          <a:latin typeface="Calibri" panose="020F0502020204030204" pitchFamily="34" charset="0"/>
                          <a:cs typeface="Calibri" panose="020F0502020204030204" pitchFamily="34" charset="0"/>
                        </a:rPr>
                        <a:t>NAME_PLATE</a:t>
                      </a:r>
                      <a:endParaRPr lang="en-US" sz="1000" b="1" u="sn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157535">
                <a:tc>
                  <a:txBody>
                    <a:bodyPr/>
                    <a:lstStyle/>
                    <a:p>
                      <a:r>
                        <a:rPr lang="en-US" sz="1000" dirty="0">
                          <a:latin typeface="Calibri" panose="020F0502020204030204" pitchFamily="34" charset="0"/>
                          <a:cs typeface="Calibri" panose="020F0502020204030204" pitchFamily="34" charset="0"/>
                        </a:rPr>
                        <a:t>MODEL</a:t>
                      </a:r>
                    </a:p>
                  </a:txBody>
                  <a:tcPr/>
                </a:tc>
                <a:extLst>
                  <a:ext uri="{0D108BD9-81ED-4DB2-BD59-A6C34878D82A}">
                    <a16:rowId xmlns:a16="http://schemas.microsoft.com/office/drawing/2014/main" val="10002"/>
                  </a:ext>
                </a:extLst>
              </a:tr>
              <a:tr h="128380">
                <a:tc>
                  <a:txBody>
                    <a:bodyPr/>
                    <a:lstStyle/>
                    <a:p>
                      <a:r>
                        <a:rPr lang="en-US" sz="1000" dirty="0">
                          <a:latin typeface="Calibri" panose="020F0502020204030204" pitchFamily="34" charset="0"/>
                          <a:cs typeface="Calibri" panose="020F0502020204030204" pitchFamily="34" charset="0"/>
                        </a:rPr>
                        <a:t>COLOR</a:t>
                      </a:r>
                    </a:p>
                  </a:txBody>
                  <a:tcPr/>
                </a:tc>
                <a:extLst>
                  <a:ext uri="{0D108BD9-81ED-4DB2-BD59-A6C34878D82A}">
                    <a16:rowId xmlns:a16="http://schemas.microsoft.com/office/drawing/2014/main" val="10003"/>
                  </a:ext>
                </a:extLst>
              </a:tr>
            </a:tbl>
          </a:graphicData>
        </a:graphic>
      </p:graphicFrame>
      <p:cxnSp>
        <p:nvCxnSpPr>
          <p:cNvPr id="170" name="Straight Connector 169"/>
          <p:cNvCxnSpPr/>
          <p:nvPr/>
        </p:nvCxnSpPr>
        <p:spPr>
          <a:xfrm>
            <a:off x="7553530" y="5209448"/>
            <a:ext cx="803291" cy="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sp>
        <p:nvSpPr>
          <p:cNvPr id="174" name="Flowchart: Decision 173"/>
          <p:cNvSpPr/>
          <p:nvPr/>
        </p:nvSpPr>
        <p:spPr>
          <a:xfrm>
            <a:off x="8213552" y="4817664"/>
            <a:ext cx="1251436" cy="677521"/>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latin typeface="Calibri" panose="020F0502020204030204" pitchFamily="34" charset="0"/>
                <a:cs typeface="Calibri" panose="020F0502020204030204" pitchFamily="34" charset="0"/>
              </a:rPr>
              <a:t>MANAGES</a:t>
            </a:r>
            <a:endParaRPr lang="en-US" sz="800" dirty="0">
              <a:solidFill>
                <a:schemeClr val="bg1"/>
              </a:solidFill>
              <a:latin typeface="Calibri" panose="020F0502020204030204" pitchFamily="34" charset="0"/>
              <a:cs typeface="Calibri" panose="020F0502020204030204" pitchFamily="34" charset="0"/>
            </a:endParaRPr>
          </a:p>
        </p:txBody>
      </p:sp>
      <p:cxnSp>
        <p:nvCxnSpPr>
          <p:cNvPr id="181" name="Straight Connector 180"/>
          <p:cNvCxnSpPr/>
          <p:nvPr/>
        </p:nvCxnSpPr>
        <p:spPr>
          <a:xfrm>
            <a:off x="9199659" y="5209448"/>
            <a:ext cx="890206" cy="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82" name="Straight Connector 181"/>
          <p:cNvCxnSpPr/>
          <p:nvPr/>
        </p:nvCxnSpPr>
        <p:spPr>
          <a:xfrm>
            <a:off x="9199659" y="5136549"/>
            <a:ext cx="843630" cy="2669"/>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84" name="Straight Connector 183"/>
          <p:cNvCxnSpPr/>
          <p:nvPr/>
        </p:nvCxnSpPr>
        <p:spPr>
          <a:xfrm>
            <a:off x="7600105" y="5128591"/>
            <a:ext cx="820326" cy="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graphicFrame>
        <p:nvGraphicFramePr>
          <p:cNvPr id="188" name="Table 187"/>
          <p:cNvGraphicFramePr>
            <a:graphicFrameLocks noGrp="1"/>
          </p:cNvGraphicFramePr>
          <p:nvPr/>
        </p:nvGraphicFramePr>
        <p:xfrm>
          <a:off x="10043288" y="1078211"/>
          <a:ext cx="1699445" cy="1371600"/>
        </p:xfrm>
        <a:graphic>
          <a:graphicData uri="http://schemas.openxmlformats.org/drawingml/2006/table">
            <a:tbl>
              <a:tblPr firstRow="1" bandRow="1">
                <a:tableStyleId>{5C22544A-7EE6-4342-B048-85BDC9FD1C3A}</a:tableStyleId>
              </a:tblPr>
              <a:tblGrid>
                <a:gridCol w="1699445">
                  <a:extLst>
                    <a:ext uri="{9D8B030D-6E8A-4147-A177-3AD203B41FA5}">
                      <a16:colId xmlns:a16="http://schemas.microsoft.com/office/drawing/2014/main" val="20000"/>
                    </a:ext>
                  </a:extLst>
                </a:gridCol>
              </a:tblGrid>
              <a:tr h="250614">
                <a:tc>
                  <a:txBody>
                    <a:bodyPr/>
                    <a:lstStyle/>
                    <a:p>
                      <a:r>
                        <a:rPr lang="en-US" sz="1600" dirty="0">
                          <a:solidFill>
                            <a:schemeClr val="bg1"/>
                          </a:solidFill>
                          <a:latin typeface="Calibri" panose="020F0502020204030204" pitchFamily="34" charset="0"/>
                          <a:cs typeface="Calibri" panose="020F0502020204030204" pitchFamily="34" charset="0"/>
                        </a:rPr>
                        <a:t>INSURANCE</a:t>
                      </a:r>
                    </a:p>
                  </a:txBody>
                  <a:tcPr/>
                </a:tc>
                <a:extLst>
                  <a:ext uri="{0D108BD9-81ED-4DB2-BD59-A6C34878D82A}">
                    <a16:rowId xmlns:a16="http://schemas.microsoft.com/office/drawing/2014/main" val="10000"/>
                  </a:ext>
                </a:extLst>
              </a:tr>
              <a:tr h="181703">
                <a:tc>
                  <a:txBody>
                    <a:bodyPr/>
                    <a:lstStyle/>
                    <a:p>
                      <a:r>
                        <a:rPr lang="en-US" sz="1000" b="1" u="sng" dirty="0">
                          <a:latin typeface="Calibri" panose="020F0502020204030204" pitchFamily="34" charset="0"/>
                          <a:cs typeface="Calibri" panose="020F0502020204030204" pitchFamily="34" charset="0"/>
                        </a:rPr>
                        <a:t>ID</a:t>
                      </a:r>
                    </a:p>
                  </a:txBody>
                  <a:tcPr/>
                </a:tc>
                <a:extLst>
                  <a:ext uri="{0D108BD9-81ED-4DB2-BD59-A6C34878D82A}">
                    <a16:rowId xmlns:a16="http://schemas.microsoft.com/office/drawing/2014/main" val="10001"/>
                  </a:ext>
                </a:extLst>
              </a:tr>
              <a:tr h="375184">
                <a:tc>
                  <a:txBody>
                    <a:bodyPr/>
                    <a:lstStyle/>
                    <a:p>
                      <a:r>
                        <a:rPr lang="en-US" sz="1000" dirty="0" err="1">
                          <a:latin typeface="Calibri" panose="020F0502020204030204" pitchFamily="34" charset="0"/>
                          <a:cs typeface="Calibri" panose="020F0502020204030204" pitchFamily="34" charset="0"/>
                        </a:rPr>
                        <a:t>INS_DATE</a:t>
                      </a:r>
                      <a:endParaRPr lang="en-US" sz="1000" dirty="0">
                        <a:latin typeface="Calibri" panose="020F0502020204030204" pitchFamily="34" charset="0"/>
                        <a:cs typeface="Calibri" panose="020F0502020204030204" pitchFamily="34" charset="0"/>
                      </a:endParaRPr>
                    </a:p>
                    <a:p>
                      <a:r>
                        <a:rPr lang="en-US" sz="1000" baseline="0" dirty="0">
                          <a:latin typeface="Calibri" panose="020F0502020204030204" pitchFamily="34" charset="0"/>
                          <a:cs typeface="Calibri" panose="020F0502020204030204" pitchFamily="34" charset="0"/>
                        </a:rPr>
                        <a:t>             </a:t>
                      </a:r>
                      <a:r>
                        <a:rPr lang="en-US" sz="1000" baseline="0" dirty="0" err="1">
                          <a:latin typeface="Calibri" panose="020F0502020204030204" pitchFamily="34" charset="0"/>
                          <a:cs typeface="Calibri" panose="020F0502020204030204" pitchFamily="34" charset="0"/>
                        </a:rPr>
                        <a:t>START_DATE</a:t>
                      </a:r>
                      <a:endParaRPr lang="en-US" sz="1000" baseline="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             </a:t>
                      </a:r>
                      <a:r>
                        <a:rPr lang="en-US" sz="1000" dirty="0" err="1">
                          <a:latin typeface="Calibri" panose="020F0502020204030204" pitchFamily="34" charset="0"/>
                          <a:cs typeface="Calibri" panose="020F0502020204030204" pitchFamily="34" charset="0"/>
                        </a:rPr>
                        <a:t>END_DATE</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0">
                <a:tc>
                  <a:txBody>
                    <a:bodyPr/>
                    <a:lstStyle/>
                    <a:p>
                      <a:r>
                        <a:rPr lang="en-US" sz="1000" dirty="0" err="1">
                          <a:latin typeface="Calibri" panose="020F0502020204030204" pitchFamily="34" charset="0"/>
                          <a:cs typeface="Calibri" panose="020F0502020204030204" pitchFamily="34" charset="0"/>
                        </a:rPr>
                        <a:t>INS_TYPE</a:t>
                      </a:r>
                      <a:endParaRPr lang="en-US" sz="1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bl>
          </a:graphicData>
        </a:graphic>
      </p:graphicFrame>
      <p:cxnSp>
        <p:nvCxnSpPr>
          <p:cNvPr id="190" name="Straight Connector 189"/>
          <p:cNvCxnSpPr/>
          <p:nvPr/>
        </p:nvCxnSpPr>
        <p:spPr>
          <a:xfrm flipH="1">
            <a:off x="10893010" y="4038717"/>
            <a:ext cx="4" cy="767303"/>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sp>
        <p:nvSpPr>
          <p:cNvPr id="191" name="Flowchart: Decision 190"/>
          <p:cNvSpPr/>
          <p:nvPr/>
        </p:nvSpPr>
        <p:spPr>
          <a:xfrm>
            <a:off x="10237283" y="3098264"/>
            <a:ext cx="1280159" cy="1033377"/>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Calibri" panose="020F0502020204030204" pitchFamily="34" charset="0"/>
                <a:cs typeface="Calibri" panose="020F0502020204030204" pitchFamily="34" charset="0"/>
              </a:rPr>
              <a:t>HAS</a:t>
            </a:r>
          </a:p>
        </p:txBody>
      </p:sp>
      <p:cxnSp>
        <p:nvCxnSpPr>
          <p:cNvPr id="192" name="Straight Connector 191"/>
          <p:cNvCxnSpPr/>
          <p:nvPr/>
        </p:nvCxnSpPr>
        <p:spPr>
          <a:xfrm flipH="1">
            <a:off x="10798920" y="4038717"/>
            <a:ext cx="4" cy="767303"/>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93" name="Straight Connector 192"/>
          <p:cNvCxnSpPr/>
          <p:nvPr/>
        </p:nvCxnSpPr>
        <p:spPr>
          <a:xfrm flipH="1">
            <a:off x="10877363" y="2425147"/>
            <a:ext cx="4" cy="767303"/>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94" name="Straight Connector 193"/>
          <p:cNvCxnSpPr/>
          <p:nvPr/>
        </p:nvCxnSpPr>
        <p:spPr>
          <a:xfrm flipH="1">
            <a:off x="10798920" y="2454159"/>
            <a:ext cx="4" cy="767303"/>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195" name="Straight Connector 194"/>
          <p:cNvCxnSpPr/>
          <p:nvPr/>
        </p:nvCxnSpPr>
        <p:spPr>
          <a:xfrm flipH="1">
            <a:off x="10835493" y="4595854"/>
            <a:ext cx="185015" cy="221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0670650" y="4616773"/>
            <a:ext cx="175317" cy="18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10839342" y="2431801"/>
            <a:ext cx="175317" cy="18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10650478" y="2421483"/>
            <a:ext cx="185015" cy="221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309165" y="2593596"/>
            <a:ext cx="7601" cy="1281340"/>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sp>
        <p:nvSpPr>
          <p:cNvPr id="203" name="TextBox 202"/>
          <p:cNvSpPr txBox="1"/>
          <p:nvPr/>
        </p:nvSpPr>
        <p:spPr>
          <a:xfrm>
            <a:off x="7194345" y="198783"/>
            <a:ext cx="4512774" cy="646331"/>
          </a:xfrm>
          <a:prstGeom prst="rect">
            <a:avLst/>
          </a:prstGeom>
          <a:noFill/>
        </p:spPr>
        <p:txBody>
          <a:bodyPr wrap="none" rtlCol="0">
            <a:spAutoFit/>
          </a:bodyPr>
          <a:lstStyle/>
          <a:p>
            <a:r>
              <a:rPr lang="en-US" b="1" u="sng" dirty="0">
                <a:solidFill>
                  <a:srgbClr val="FFC000"/>
                </a:solidFill>
                <a:latin typeface="Calibri" panose="020F0502020204030204" pitchFamily="34" charset="0"/>
                <a:cs typeface="Calibri" panose="020F0502020204030204" pitchFamily="34" charset="0"/>
              </a:rPr>
              <a:t>UBER(CAR)</a:t>
            </a:r>
            <a:r>
              <a:rPr lang="en-US" b="1" dirty="0">
                <a:solidFill>
                  <a:srgbClr val="FFC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Student ID: 1605051</a:t>
            </a:r>
          </a:p>
          <a:p>
            <a:r>
              <a:rPr lang="en-US" b="1" dirty="0">
                <a:solidFill>
                  <a:srgbClr val="FFC000"/>
                </a:solidFill>
                <a:latin typeface="Calibri" panose="020F0502020204030204" pitchFamily="34" charset="0"/>
                <a:cs typeface="Calibri" panose="020F0502020204030204" pitchFamily="34" charset="0"/>
              </a:rPr>
              <a:t>     </a:t>
            </a:r>
            <a:r>
              <a:rPr lang="en-US" b="1" u="sng" dirty="0" err="1">
                <a:solidFill>
                  <a:srgbClr val="FFC000"/>
                </a:solidFill>
                <a:latin typeface="Calibri" panose="020F0502020204030204" pitchFamily="34" charset="0"/>
                <a:cs typeface="Calibri" panose="020F0502020204030204" pitchFamily="34" charset="0"/>
              </a:rPr>
              <a:t>ERD</a:t>
            </a:r>
            <a:r>
              <a:rPr lang="en-US" dirty="0">
                <a:latin typeface="Calibri" panose="020F0502020204030204" pitchFamily="34" charset="0"/>
                <a:cs typeface="Calibri" panose="020F0502020204030204" pitchFamily="34" charset="0"/>
              </a:rPr>
              <a:t>                                                     1705052</a:t>
            </a:r>
          </a:p>
        </p:txBody>
      </p:sp>
      <p:cxnSp>
        <p:nvCxnSpPr>
          <p:cNvPr id="204" name="Straight Connector 203"/>
          <p:cNvCxnSpPr/>
          <p:nvPr/>
        </p:nvCxnSpPr>
        <p:spPr>
          <a:xfrm flipV="1">
            <a:off x="4617981" y="6217920"/>
            <a:ext cx="1318589" cy="3978"/>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sp>
        <p:nvSpPr>
          <p:cNvPr id="205" name="Flowchart: Decision 204"/>
          <p:cNvSpPr/>
          <p:nvPr/>
        </p:nvSpPr>
        <p:spPr>
          <a:xfrm>
            <a:off x="3718427" y="5769849"/>
            <a:ext cx="1321369" cy="747624"/>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Calibri" panose="020F0502020204030204" pitchFamily="34" charset="0"/>
                <a:cs typeface="Calibri" panose="020F0502020204030204" pitchFamily="34" charset="0"/>
              </a:rPr>
              <a:t>HAS</a:t>
            </a:r>
          </a:p>
        </p:txBody>
      </p:sp>
      <p:cxnSp>
        <p:nvCxnSpPr>
          <p:cNvPr id="207" name="Straight Connector 206"/>
          <p:cNvCxnSpPr/>
          <p:nvPr/>
        </p:nvCxnSpPr>
        <p:spPr>
          <a:xfrm flipV="1">
            <a:off x="4797547" y="6135753"/>
            <a:ext cx="1103113" cy="3978"/>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10" name="Straight Connector 209"/>
          <p:cNvCxnSpPr>
            <a:endCxn id="205" idx="1"/>
          </p:cNvCxnSpPr>
          <p:nvPr/>
        </p:nvCxnSpPr>
        <p:spPr>
          <a:xfrm flipV="1">
            <a:off x="1680911" y="6143661"/>
            <a:ext cx="2037516" cy="6632"/>
          </a:xfrm>
          <a:prstGeom prst="line">
            <a:avLst/>
          </a:prstGeom>
          <a:ln w="190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12" name="Straight Connector 211"/>
          <p:cNvCxnSpPr/>
          <p:nvPr/>
        </p:nvCxnSpPr>
        <p:spPr>
          <a:xfrm flipH="1">
            <a:off x="1859212" y="6031229"/>
            <a:ext cx="115034" cy="1190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1861877" y="6135753"/>
            <a:ext cx="112249" cy="112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83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rmAutofit/>
          </a:bodyPr>
          <a:lstStyle/>
          <a:p>
            <a:pPr marL="0" indent="0">
              <a:buNone/>
            </a:pPr>
            <a:endParaRPr lang="en-US" sz="6600" dirty="0">
              <a:latin typeface="Lucida Fax" panose="02060602050505020204" pitchFamily="18" charset="0"/>
            </a:endParaRPr>
          </a:p>
          <a:p>
            <a:pPr marL="0" indent="0">
              <a:buNone/>
            </a:pPr>
            <a:endParaRPr lang="en-US" sz="6600" dirty="0">
              <a:latin typeface="Lucida Fax" panose="02060602050505020204" pitchFamily="18" charset="0"/>
            </a:endParaRPr>
          </a:p>
          <a:p>
            <a:pPr marL="0" indent="0">
              <a:buNone/>
            </a:pPr>
            <a:r>
              <a:rPr lang="en-US" sz="6600" b="1" dirty="0">
                <a:solidFill>
                  <a:schemeClr val="bg1"/>
                </a:solidFill>
                <a:latin typeface="Courier New" panose="02070309020205020404" pitchFamily="49" charset="0"/>
                <a:cs typeface="Courier New" panose="02070309020205020404" pitchFamily="49" charset="0"/>
              </a:rPr>
              <a:t>  </a:t>
            </a:r>
          </a:p>
          <a:p>
            <a:pPr marL="0" indent="0">
              <a:buNone/>
            </a:pPr>
            <a:r>
              <a:rPr lang="en-US" sz="6600" b="1" dirty="0">
                <a:solidFill>
                  <a:schemeClr val="bg1"/>
                </a:solidFill>
                <a:latin typeface="Courier New" panose="02070309020205020404" pitchFamily="49" charset="0"/>
                <a:cs typeface="Courier New" panose="02070309020205020404" pitchFamily="49" charset="0"/>
              </a:rPr>
              <a:t>  THANKS FOR WATCHING!</a:t>
            </a:r>
            <a:endParaRPr lang="en-US" sz="6600" dirty="0">
              <a:latin typeface="Lucida Fax" panose="02060602050505020204" pitchFamily="18" charset="0"/>
            </a:endParaRPr>
          </a:p>
          <a:p>
            <a:pPr marL="0" indent="0">
              <a:buNone/>
            </a:pPr>
            <a:r>
              <a:rPr lang="en-US" sz="6600" dirty="0">
                <a:latin typeface="Lucida Fax" panose="02060602050505020204" pitchFamily="18" charset="0"/>
              </a:rPr>
              <a:t>     </a:t>
            </a:r>
            <a:endParaRPr lang="en-US" sz="66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35600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823</TotalTime>
  <Words>421</Words>
  <Application>Microsoft Office PowerPoint</Application>
  <PresentationFormat>Widescreen</PresentationFormat>
  <Paragraphs>125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Courier New</vt:lpstr>
      <vt:lpstr>Lucida Fax</vt:lpstr>
      <vt:lpstr>Depth</vt:lpstr>
      <vt:lpstr> CSE216 L-2 T-2 PROJECT - ERD PRESENTATION    Project Name: Ride Sharing Application – UBER(Car) 1705052 - Pushpita Joardar</vt:lpstr>
      <vt:lpstr>Two Types of accounts: 1. User – can only place ride request.                                               2. Driver – accepts request. * A person can have both types of accounts.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CSE216 L-2 T-2 PROJECT Project Name: Ride Sharing Application – UBER Group members: 160</dc:title>
  <dc:creator>mdmahbubulhaq201711@gmail.com</dc:creator>
  <cp:lastModifiedBy>Pushpita Joardar</cp:lastModifiedBy>
  <cp:revision>24</cp:revision>
  <dcterms:created xsi:type="dcterms:W3CDTF">2020-09-29T07:22:44Z</dcterms:created>
  <dcterms:modified xsi:type="dcterms:W3CDTF">2023-12-06T08:04:13Z</dcterms:modified>
</cp:coreProperties>
</file>