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6.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7.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25.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6" r:id="rId4"/>
  </p:sldMasterIdLst>
  <p:notesMasterIdLst>
    <p:notesMasterId r:id="rId31"/>
  </p:notesMasterIdLst>
  <p:handoutMasterIdLst>
    <p:handoutMasterId r:id="rId32"/>
  </p:handoutMasterIdLst>
  <p:sldIdLst>
    <p:sldId id="257" r:id="rId5"/>
    <p:sldId id="258" r:id="rId6"/>
    <p:sldId id="290" r:id="rId7"/>
    <p:sldId id="325" r:id="rId8"/>
    <p:sldId id="329" r:id="rId9"/>
    <p:sldId id="327" r:id="rId10"/>
    <p:sldId id="299" r:id="rId11"/>
    <p:sldId id="267" r:id="rId12"/>
    <p:sldId id="266" r:id="rId13"/>
    <p:sldId id="348" r:id="rId14"/>
    <p:sldId id="295" r:id="rId15"/>
    <p:sldId id="347" r:id="rId16"/>
    <p:sldId id="270" r:id="rId17"/>
    <p:sldId id="331" r:id="rId18"/>
    <p:sldId id="340" r:id="rId19"/>
    <p:sldId id="302" r:id="rId20"/>
    <p:sldId id="332" r:id="rId21"/>
    <p:sldId id="279" r:id="rId22"/>
    <p:sldId id="272" r:id="rId23"/>
    <p:sldId id="323" r:id="rId24"/>
    <p:sldId id="320" r:id="rId25"/>
    <p:sldId id="324" r:id="rId26"/>
    <p:sldId id="342" r:id="rId27"/>
    <p:sldId id="301" r:id="rId28"/>
    <p:sldId id="344" r:id="rId29"/>
    <p:sldId id="346" r:id="rId30"/>
  </p:sldIdLst>
  <p:sldSz cx="9144000" cy="5143500" type="screen16x9"/>
  <p:notesSz cx="7104063" cy="10234613"/>
  <p:embeddedFontLst>
    <p:embeddedFont>
      <p:font typeface="Lato" panose="020F0502020204030203" pitchFamily="34" charset="0"/>
      <p:regular r:id="rId33"/>
      <p:bold r:id="rId34"/>
      <p:italic r:id="rId35"/>
      <p:boldItalic r:id="rId36"/>
    </p:embeddedFont>
    <p:embeddedFont>
      <p:font typeface="Raleway"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4DD6FF"/>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1188D-9244-2CCB-3CAF-836F85C7A294}" v="4" dt="2025-04-02T05:58:43.921"/>
    <p1510:client id="{86E43765-4BBD-949B-1985-AC294C67D966}" v="1" dt="2025-04-02T11:12:21.355"/>
    <p1510:client id="{D95C907A-39D7-BB44-9B8E-F96FE58E5E6F}" v="2547" dt="2025-04-02T12:03:45.461"/>
    <p1510:client id="{F99A380E-4311-FCA0-78ED-EB81BEB1675F}" v="173" dt="2025-04-02T10:34:08.538"/>
  </p1510:revLst>
</p1510:revInfo>
</file>

<file path=ppt/tableStyles.xml><?xml version="1.0" encoding="utf-8"?>
<a:tblStyleLst xmlns:a="http://schemas.openxmlformats.org/drawingml/2006/main" def="{7E000E1B-AF6A-47EC-A485-DC136FFC4E03}">
  <a:tblStyle styleId="{7E000E1B-AF6A-47EC-A485-DC136FFC4E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4"/>
    <p:restoredTop sz="75775"/>
  </p:normalViewPr>
  <p:slideViewPr>
    <p:cSldViewPr snapToGrid="0">
      <p:cViewPr varScale="1">
        <p:scale>
          <a:sx n="134" d="100"/>
          <a:sy n="134" d="100"/>
        </p:scale>
        <p:origin x="1072" y="18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_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_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_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____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____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____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____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____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____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____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rvs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Sheet1!$A$2:$A$29</c:f>
              <c:numCache>
                <c:formatCode>0.000_ </c:formatCode>
                <c:ptCount val="28"/>
                <c:pt idx="0">
                  <c:v>9.9000000000000005E-2</c:v>
                </c:pt>
                <c:pt idx="1">
                  <c:v>0.14899999999999999</c:v>
                </c:pt>
                <c:pt idx="2">
                  <c:v>0.19900000000000001</c:v>
                </c:pt>
                <c:pt idx="3">
                  <c:v>0.249</c:v>
                </c:pt>
                <c:pt idx="4">
                  <c:v>0.29799999999999999</c:v>
                </c:pt>
                <c:pt idx="5">
                  <c:v>0.34799999999999998</c:v>
                </c:pt>
                <c:pt idx="6">
                  <c:v>0.39700000000000002</c:v>
                </c:pt>
                <c:pt idx="7">
                  <c:v>0.44700000000000001</c:v>
                </c:pt>
                <c:pt idx="8">
                  <c:v>0.49299999999999999</c:v>
                </c:pt>
                <c:pt idx="9">
                  <c:v>0.54100000000000004</c:v>
                </c:pt>
                <c:pt idx="10">
                  <c:v>0.58899999999999997</c:v>
                </c:pt>
                <c:pt idx="11">
                  <c:v>0.63700000000000001</c:v>
                </c:pt>
                <c:pt idx="12">
                  <c:v>0.68300000000000005</c:v>
                </c:pt>
                <c:pt idx="13">
                  <c:v>0.73199999999999998</c:v>
                </c:pt>
                <c:pt idx="14">
                  <c:v>0.78</c:v>
                </c:pt>
                <c:pt idx="15">
                  <c:v>0.82499999999999996</c:v>
                </c:pt>
                <c:pt idx="16">
                  <c:v>0.876</c:v>
                </c:pt>
                <c:pt idx="17">
                  <c:v>0.92100000000000004</c:v>
                </c:pt>
                <c:pt idx="18">
                  <c:v>0.97399999999999998</c:v>
                </c:pt>
                <c:pt idx="19">
                  <c:v>1.02</c:v>
                </c:pt>
                <c:pt idx="20">
                  <c:v>1.0669999999999999</c:v>
                </c:pt>
                <c:pt idx="21">
                  <c:v>1.1140000000000001</c:v>
                </c:pt>
                <c:pt idx="22">
                  <c:v>1.161</c:v>
                </c:pt>
                <c:pt idx="23">
                  <c:v>1.206</c:v>
                </c:pt>
                <c:pt idx="24">
                  <c:v>1.2490000000000001</c:v>
                </c:pt>
                <c:pt idx="25">
                  <c:v>1.296</c:v>
                </c:pt>
                <c:pt idx="26">
                  <c:v>1.345</c:v>
                </c:pt>
                <c:pt idx="27">
                  <c:v>1.377</c:v>
                </c:pt>
              </c:numCache>
            </c:numRef>
          </c:xVal>
          <c:yVal>
            <c:numRef>
              <c:f>Sheet1!$B$2:$B$29</c:f>
              <c:numCache>
                <c:formatCode>General</c:formatCode>
                <c:ptCount val="28"/>
                <c:pt idx="0">
                  <c:v>7.4370000000000003</c:v>
                </c:pt>
                <c:pt idx="1">
                  <c:v>7.4630000000000001</c:v>
                </c:pt>
                <c:pt idx="2">
                  <c:v>7.5140000000000002</c:v>
                </c:pt>
                <c:pt idx="3">
                  <c:v>7.59</c:v>
                </c:pt>
                <c:pt idx="4">
                  <c:v>7.6289999999999996</c:v>
                </c:pt>
                <c:pt idx="5">
                  <c:v>7.7060000000000004</c:v>
                </c:pt>
                <c:pt idx="6">
                  <c:v>7.7560000000000002</c:v>
                </c:pt>
                <c:pt idx="7">
                  <c:v>7.8330000000000002</c:v>
                </c:pt>
                <c:pt idx="8">
                  <c:v>8.0389999999999997</c:v>
                </c:pt>
                <c:pt idx="9">
                  <c:v>8.1280000000000001</c:v>
                </c:pt>
                <c:pt idx="10">
                  <c:v>8.2040000000000006</c:v>
                </c:pt>
                <c:pt idx="11">
                  <c:v>8.2810000000000006</c:v>
                </c:pt>
                <c:pt idx="12">
                  <c:v>8.3580000000000005</c:v>
                </c:pt>
                <c:pt idx="13">
                  <c:v>8.4359999999999999</c:v>
                </c:pt>
                <c:pt idx="14">
                  <c:v>8.5250000000000004</c:v>
                </c:pt>
                <c:pt idx="15">
                  <c:v>8.6150000000000002</c:v>
                </c:pt>
                <c:pt idx="16">
                  <c:v>8.7420000000000009</c:v>
                </c:pt>
                <c:pt idx="17">
                  <c:v>8.8569999999999993</c:v>
                </c:pt>
                <c:pt idx="18">
                  <c:v>9.3819999999999997</c:v>
                </c:pt>
                <c:pt idx="19">
                  <c:v>9.6259999999999994</c:v>
                </c:pt>
                <c:pt idx="20">
                  <c:v>9.9450000000000003</c:v>
                </c:pt>
                <c:pt idx="21">
                  <c:v>10.355</c:v>
                </c:pt>
                <c:pt idx="22">
                  <c:v>10.930999999999999</c:v>
                </c:pt>
                <c:pt idx="23">
                  <c:v>11.712</c:v>
                </c:pt>
                <c:pt idx="24">
                  <c:v>12.978999999999999</c:v>
                </c:pt>
                <c:pt idx="25">
                  <c:v>16</c:v>
                </c:pt>
                <c:pt idx="26">
                  <c:v>26.227</c:v>
                </c:pt>
                <c:pt idx="27">
                  <c:v>1000</c:v>
                </c:pt>
              </c:numCache>
            </c:numRef>
          </c:yVal>
          <c:smooth val="0"/>
          <c:extLst>
            <c:ext xmlns:c16="http://schemas.microsoft.com/office/drawing/2014/chart" uri="{C3380CC4-5D6E-409C-BE32-E72D297353CC}">
              <c16:uniqueId val="{00000000-7045-5F41-9A6C-223EB14EB82A}"/>
            </c:ext>
          </c:extLst>
        </c:ser>
        <c:dLbls>
          <c:showLegendKey val="0"/>
          <c:showVal val="0"/>
          <c:showCatName val="0"/>
          <c:showSerName val="0"/>
          <c:showPercent val="0"/>
          <c:showBubbleSize val="0"/>
        </c:dLbls>
        <c:axId val="945206479"/>
        <c:axId val="1127600560"/>
      </c:scatterChart>
      <c:valAx>
        <c:axId val="945206479"/>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Throughput (MRPS)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0.0_ " sourceLinked="0"/>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1127600560"/>
        <c:crosses val="autoZero"/>
        <c:crossBetween val="midCat"/>
      </c:valAx>
      <c:valAx>
        <c:axId val="1127600560"/>
        <c:scaling>
          <c:orientation val="minMax"/>
          <c:max val="5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P99 Latency (us)</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5206479"/>
        <c:crosses val="autoZero"/>
        <c:crossBetween val="midCat"/>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ko-K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DiLOS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Sheet1!$A$2:$A$46</c:f>
              <c:numCache>
                <c:formatCode>General</c:formatCode>
                <c:ptCount val="45"/>
                <c:pt idx="0">
                  <c:v>1</c:v>
                </c:pt>
                <c:pt idx="1">
                  <c:v>1.05</c:v>
                </c:pt>
                <c:pt idx="2">
                  <c:v>1.1000000000000001</c:v>
                </c:pt>
                <c:pt idx="3">
                  <c:v>1.1499999999999999</c:v>
                </c:pt>
                <c:pt idx="4">
                  <c:v>1.2</c:v>
                </c:pt>
                <c:pt idx="5">
                  <c:v>1.25</c:v>
                </c:pt>
                <c:pt idx="6">
                  <c:v>1.3</c:v>
                </c:pt>
                <c:pt idx="7">
                  <c:v>1.35</c:v>
                </c:pt>
                <c:pt idx="8">
                  <c:v>1.4</c:v>
                </c:pt>
                <c:pt idx="9">
                  <c:v>1.45</c:v>
                </c:pt>
                <c:pt idx="10">
                  <c:v>1.5</c:v>
                </c:pt>
                <c:pt idx="11">
                  <c:v>1.55</c:v>
                </c:pt>
                <c:pt idx="12">
                  <c:v>1.6</c:v>
                </c:pt>
                <c:pt idx="13">
                  <c:v>1.65</c:v>
                </c:pt>
                <c:pt idx="14">
                  <c:v>1.7</c:v>
                </c:pt>
                <c:pt idx="15">
                  <c:v>1.75</c:v>
                </c:pt>
                <c:pt idx="16">
                  <c:v>1.8</c:v>
                </c:pt>
                <c:pt idx="17">
                  <c:v>1.85</c:v>
                </c:pt>
                <c:pt idx="18">
                  <c:v>1.9</c:v>
                </c:pt>
                <c:pt idx="19">
                  <c:v>1.95</c:v>
                </c:pt>
                <c:pt idx="20">
                  <c:v>2</c:v>
                </c:pt>
                <c:pt idx="21">
                  <c:v>2.0499999999999998</c:v>
                </c:pt>
                <c:pt idx="22">
                  <c:v>2.1</c:v>
                </c:pt>
                <c:pt idx="23">
                  <c:v>2.15</c:v>
                </c:pt>
                <c:pt idx="24">
                  <c:v>2.2000000000000002</c:v>
                </c:pt>
                <c:pt idx="25">
                  <c:v>2.25</c:v>
                </c:pt>
                <c:pt idx="26">
                  <c:v>2.2999999999999998</c:v>
                </c:pt>
                <c:pt idx="27">
                  <c:v>2.35</c:v>
                </c:pt>
                <c:pt idx="28">
                  <c:v>2.4</c:v>
                </c:pt>
                <c:pt idx="29">
                  <c:v>2.4500000000000002</c:v>
                </c:pt>
                <c:pt idx="30">
                  <c:v>2.5</c:v>
                </c:pt>
                <c:pt idx="31">
                  <c:v>2.5499999999999998</c:v>
                </c:pt>
                <c:pt idx="32">
                  <c:v>2.6</c:v>
                </c:pt>
                <c:pt idx="33">
                  <c:v>2.65</c:v>
                </c:pt>
                <c:pt idx="34">
                  <c:v>2.7</c:v>
                </c:pt>
                <c:pt idx="35">
                  <c:v>2.75</c:v>
                </c:pt>
                <c:pt idx="36">
                  <c:v>2.8</c:v>
                </c:pt>
                <c:pt idx="37">
                  <c:v>2.85</c:v>
                </c:pt>
                <c:pt idx="38">
                  <c:v>2.9</c:v>
                </c:pt>
                <c:pt idx="39">
                  <c:v>2.95</c:v>
                </c:pt>
                <c:pt idx="40">
                  <c:v>3</c:v>
                </c:pt>
                <c:pt idx="41">
                  <c:v>3.05</c:v>
                </c:pt>
                <c:pt idx="42">
                  <c:v>3.1</c:v>
                </c:pt>
                <c:pt idx="43">
                  <c:v>3.15</c:v>
                </c:pt>
                <c:pt idx="44">
                  <c:v>3.2</c:v>
                </c:pt>
              </c:numCache>
            </c:numRef>
          </c:xVal>
          <c:yVal>
            <c:numRef>
              <c:f>Sheet1!$B$2:$B$46</c:f>
              <c:numCache>
                <c:formatCode>General</c:formatCode>
                <c:ptCount val="45"/>
                <c:pt idx="0">
                  <c:v>0.35184844970000001</c:v>
                </c:pt>
                <c:pt idx="1">
                  <c:v>0.3661920166</c:v>
                </c:pt>
                <c:pt idx="2">
                  <c:v>0.38193237299999999</c:v>
                </c:pt>
                <c:pt idx="3">
                  <c:v>0.39686920170000001</c:v>
                </c:pt>
                <c:pt idx="4">
                  <c:v>0.40807495119999998</c:v>
                </c:pt>
                <c:pt idx="5">
                  <c:v>0.42234069820000003</c:v>
                </c:pt>
                <c:pt idx="6">
                  <c:v>0.43745361329999999</c:v>
                </c:pt>
                <c:pt idx="7">
                  <c:v>0.4499349976</c:v>
                </c:pt>
                <c:pt idx="8">
                  <c:v>0.4629025269</c:v>
                </c:pt>
                <c:pt idx="9">
                  <c:v>0.47714355470000003</c:v>
                </c:pt>
                <c:pt idx="10">
                  <c:v>0.50488861080000003</c:v>
                </c:pt>
                <c:pt idx="11">
                  <c:v>0.51353515630000002</c:v>
                </c:pt>
                <c:pt idx="12">
                  <c:v>0.51862457279999996</c:v>
                </c:pt>
                <c:pt idx="13">
                  <c:v>0.51875518799999998</c:v>
                </c:pt>
                <c:pt idx="14">
                  <c:v>0.51941741939999997</c:v>
                </c:pt>
                <c:pt idx="15">
                  <c:v>0.52009185790000001</c:v>
                </c:pt>
                <c:pt idx="16">
                  <c:v>0.51390930179999994</c:v>
                </c:pt>
                <c:pt idx="17">
                  <c:v>0.5142352295</c:v>
                </c:pt>
                <c:pt idx="18">
                  <c:v>0.51384185789999992</c:v>
                </c:pt>
                <c:pt idx="19">
                  <c:v>0.51359222410000005</c:v>
                </c:pt>
                <c:pt idx="20">
                  <c:v>0.52100433350000008</c:v>
                </c:pt>
                <c:pt idx="21">
                  <c:v>0.5204089355</c:v>
                </c:pt>
                <c:pt idx="22">
                  <c:v>0.52073364259999999</c:v>
                </c:pt>
                <c:pt idx="23">
                  <c:v>0.51362548829999999</c:v>
                </c:pt>
                <c:pt idx="24">
                  <c:v>0.51314575200000001</c:v>
                </c:pt>
                <c:pt idx="25">
                  <c:v>0.51322509770000002</c:v>
                </c:pt>
                <c:pt idx="26">
                  <c:v>0.51350524900000005</c:v>
                </c:pt>
                <c:pt idx="27">
                  <c:v>0.51268188479999999</c:v>
                </c:pt>
                <c:pt idx="28">
                  <c:v>0.51303131099999999</c:v>
                </c:pt>
                <c:pt idx="29">
                  <c:v>0.51347717289999995</c:v>
                </c:pt>
                <c:pt idx="30">
                  <c:v>0.51983459470000004</c:v>
                </c:pt>
                <c:pt idx="31">
                  <c:v>0.51425445560000005</c:v>
                </c:pt>
                <c:pt idx="32">
                  <c:v>0.51494293209999997</c:v>
                </c:pt>
                <c:pt idx="33">
                  <c:v>0.51508605959999998</c:v>
                </c:pt>
                <c:pt idx="34">
                  <c:v>0.51519866940000003</c:v>
                </c:pt>
                <c:pt idx="35">
                  <c:v>0.51564270020000003</c:v>
                </c:pt>
                <c:pt idx="36">
                  <c:v>0.51398651119999994</c:v>
                </c:pt>
                <c:pt idx="37">
                  <c:v>0.51369903559999996</c:v>
                </c:pt>
                <c:pt idx="38">
                  <c:v>0.51226013180000007</c:v>
                </c:pt>
                <c:pt idx="39">
                  <c:v>0.5137869263</c:v>
                </c:pt>
                <c:pt idx="40">
                  <c:v>0.51320922850000006</c:v>
                </c:pt>
                <c:pt idx="41">
                  <c:v>0.51333251950000003</c:v>
                </c:pt>
                <c:pt idx="42">
                  <c:v>0.51496032710000006</c:v>
                </c:pt>
                <c:pt idx="43">
                  <c:v>0.51380218509999998</c:v>
                </c:pt>
                <c:pt idx="44">
                  <c:v>0.51393524170000005</c:v>
                </c:pt>
              </c:numCache>
            </c:numRef>
          </c:yVal>
          <c:smooth val="0"/>
          <c:extLst>
            <c:ext xmlns:c16="http://schemas.microsoft.com/office/drawing/2014/chart" uri="{C3380CC4-5D6E-409C-BE32-E72D297353CC}">
              <c16:uniqueId val="{00000000-23A7-490E-B02B-D2E180844C8D}"/>
            </c:ext>
          </c:extLst>
        </c:ser>
        <c:ser>
          <c:idx val="1"/>
          <c:order val="1"/>
          <c:tx>
            <c:strRef>
              <c:f>Sheet1!$C$1</c:f>
              <c:strCache>
                <c:ptCount val="1"/>
                <c:pt idx="0">
                  <c:v>Adios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Sheet1!$A$2:$A$46</c:f>
              <c:numCache>
                <c:formatCode>General</c:formatCode>
                <c:ptCount val="45"/>
                <c:pt idx="0">
                  <c:v>1</c:v>
                </c:pt>
                <c:pt idx="1">
                  <c:v>1.05</c:v>
                </c:pt>
                <c:pt idx="2">
                  <c:v>1.1000000000000001</c:v>
                </c:pt>
                <c:pt idx="3">
                  <c:v>1.1499999999999999</c:v>
                </c:pt>
                <c:pt idx="4">
                  <c:v>1.2</c:v>
                </c:pt>
                <c:pt idx="5">
                  <c:v>1.25</c:v>
                </c:pt>
                <c:pt idx="6">
                  <c:v>1.3</c:v>
                </c:pt>
                <c:pt idx="7">
                  <c:v>1.35</c:v>
                </c:pt>
                <c:pt idx="8">
                  <c:v>1.4</c:v>
                </c:pt>
                <c:pt idx="9">
                  <c:v>1.45</c:v>
                </c:pt>
                <c:pt idx="10">
                  <c:v>1.5</c:v>
                </c:pt>
                <c:pt idx="11">
                  <c:v>1.55</c:v>
                </c:pt>
                <c:pt idx="12">
                  <c:v>1.6</c:v>
                </c:pt>
                <c:pt idx="13">
                  <c:v>1.65</c:v>
                </c:pt>
                <c:pt idx="14">
                  <c:v>1.7</c:v>
                </c:pt>
                <c:pt idx="15">
                  <c:v>1.75</c:v>
                </c:pt>
                <c:pt idx="16">
                  <c:v>1.8</c:v>
                </c:pt>
                <c:pt idx="17">
                  <c:v>1.85</c:v>
                </c:pt>
                <c:pt idx="18">
                  <c:v>1.9</c:v>
                </c:pt>
                <c:pt idx="19">
                  <c:v>1.95</c:v>
                </c:pt>
                <c:pt idx="20">
                  <c:v>2</c:v>
                </c:pt>
                <c:pt idx="21">
                  <c:v>2.0499999999999998</c:v>
                </c:pt>
                <c:pt idx="22">
                  <c:v>2.1</c:v>
                </c:pt>
                <c:pt idx="23">
                  <c:v>2.15</c:v>
                </c:pt>
                <c:pt idx="24">
                  <c:v>2.2000000000000002</c:v>
                </c:pt>
                <c:pt idx="25">
                  <c:v>2.25</c:v>
                </c:pt>
                <c:pt idx="26">
                  <c:v>2.2999999999999998</c:v>
                </c:pt>
                <c:pt idx="27">
                  <c:v>2.35</c:v>
                </c:pt>
                <c:pt idx="28">
                  <c:v>2.4</c:v>
                </c:pt>
                <c:pt idx="29">
                  <c:v>2.4500000000000002</c:v>
                </c:pt>
                <c:pt idx="30">
                  <c:v>2.5</c:v>
                </c:pt>
                <c:pt idx="31">
                  <c:v>2.5499999999999998</c:v>
                </c:pt>
                <c:pt idx="32">
                  <c:v>2.6</c:v>
                </c:pt>
                <c:pt idx="33">
                  <c:v>2.65</c:v>
                </c:pt>
                <c:pt idx="34">
                  <c:v>2.7</c:v>
                </c:pt>
                <c:pt idx="35">
                  <c:v>2.75</c:v>
                </c:pt>
                <c:pt idx="36">
                  <c:v>2.8</c:v>
                </c:pt>
                <c:pt idx="37">
                  <c:v>2.85</c:v>
                </c:pt>
                <c:pt idx="38">
                  <c:v>2.9</c:v>
                </c:pt>
                <c:pt idx="39">
                  <c:v>2.95</c:v>
                </c:pt>
                <c:pt idx="40">
                  <c:v>3</c:v>
                </c:pt>
                <c:pt idx="41">
                  <c:v>3.05</c:v>
                </c:pt>
                <c:pt idx="42">
                  <c:v>3.1</c:v>
                </c:pt>
                <c:pt idx="43">
                  <c:v>3.15</c:v>
                </c:pt>
                <c:pt idx="44">
                  <c:v>3.2</c:v>
                </c:pt>
              </c:numCache>
            </c:numRef>
          </c:xVal>
          <c:yVal>
            <c:numRef>
              <c:f>Sheet1!$C$2:$C$46</c:f>
              <c:numCache>
                <c:formatCode>General</c:formatCode>
                <c:ptCount val="45"/>
                <c:pt idx="0">
                  <c:v>0.33180480959999997</c:v>
                </c:pt>
                <c:pt idx="1">
                  <c:v>0.34817718510000001</c:v>
                </c:pt>
                <c:pt idx="2">
                  <c:v>0.36474212649999999</c:v>
                </c:pt>
                <c:pt idx="3">
                  <c:v>0.37593292239999998</c:v>
                </c:pt>
                <c:pt idx="4">
                  <c:v>0.39128265380000005</c:v>
                </c:pt>
                <c:pt idx="5">
                  <c:v>0.40609100339999998</c:v>
                </c:pt>
                <c:pt idx="6">
                  <c:v>0.42124481199999997</c:v>
                </c:pt>
                <c:pt idx="7">
                  <c:v>0.43396698</c:v>
                </c:pt>
                <c:pt idx="8">
                  <c:v>0.44806304930000002</c:v>
                </c:pt>
                <c:pt idx="9">
                  <c:v>0.4557116699</c:v>
                </c:pt>
                <c:pt idx="10">
                  <c:v>0.48928192139999999</c:v>
                </c:pt>
                <c:pt idx="11">
                  <c:v>0.50250671390000001</c:v>
                </c:pt>
                <c:pt idx="12">
                  <c:v>0.51652069089999997</c:v>
                </c:pt>
                <c:pt idx="13">
                  <c:v>0.52904663090000004</c:v>
                </c:pt>
                <c:pt idx="14">
                  <c:v>0.53424621579999998</c:v>
                </c:pt>
                <c:pt idx="15">
                  <c:v>0.54916320799999996</c:v>
                </c:pt>
                <c:pt idx="16">
                  <c:v>0.56212402340000001</c:v>
                </c:pt>
                <c:pt idx="17">
                  <c:v>0.57411956789999996</c:v>
                </c:pt>
                <c:pt idx="18">
                  <c:v>0.58899078370000002</c:v>
                </c:pt>
                <c:pt idx="19">
                  <c:v>0.60027038570000002</c:v>
                </c:pt>
                <c:pt idx="20">
                  <c:v>0.63458679200000001</c:v>
                </c:pt>
                <c:pt idx="21">
                  <c:v>0.64792205810000003</c:v>
                </c:pt>
                <c:pt idx="22">
                  <c:v>0.66021972660000006</c:v>
                </c:pt>
                <c:pt idx="23">
                  <c:v>0.67599395750000002</c:v>
                </c:pt>
                <c:pt idx="24">
                  <c:v>0.68998199459999998</c:v>
                </c:pt>
                <c:pt idx="25">
                  <c:v>0.70360656739999994</c:v>
                </c:pt>
                <c:pt idx="26">
                  <c:v>0.71525756839999999</c:v>
                </c:pt>
                <c:pt idx="27">
                  <c:v>0.73070739750000002</c:v>
                </c:pt>
                <c:pt idx="28">
                  <c:v>0.74372344970000004</c:v>
                </c:pt>
                <c:pt idx="29">
                  <c:v>0.74139526369999997</c:v>
                </c:pt>
                <c:pt idx="30">
                  <c:v>0.79222778319999998</c:v>
                </c:pt>
                <c:pt idx="31">
                  <c:v>0.80416259769999998</c:v>
                </c:pt>
                <c:pt idx="32">
                  <c:v>0.81746673580000007</c:v>
                </c:pt>
                <c:pt idx="33">
                  <c:v>0.82432556149999991</c:v>
                </c:pt>
                <c:pt idx="34">
                  <c:v>0.8274795532</c:v>
                </c:pt>
                <c:pt idx="35">
                  <c:v>0.81569305420000005</c:v>
                </c:pt>
                <c:pt idx="36">
                  <c:v>0.81847625730000007</c:v>
                </c:pt>
                <c:pt idx="37">
                  <c:v>0.8149505615</c:v>
                </c:pt>
                <c:pt idx="38">
                  <c:v>0.81457427980000008</c:v>
                </c:pt>
                <c:pt idx="39">
                  <c:v>0.81786224370000005</c:v>
                </c:pt>
                <c:pt idx="40">
                  <c:v>0.83185882570000003</c:v>
                </c:pt>
                <c:pt idx="41">
                  <c:v>0.83192047120000001</c:v>
                </c:pt>
                <c:pt idx="42">
                  <c:v>0.83738372799999994</c:v>
                </c:pt>
                <c:pt idx="43">
                  <c:v>0.82005157470000001</c:v>
                </c:pt>
                <c:pt idx="44">
                  <c:v>0.82157592769999999</c:v>
                </c:pt>
              </c:numCache>
            </c:numRef>
          </c:yVal>
          <c:smooth val="0"/>
          <c:extLst>
            <c:ext xmlns:c16="http://schemas.microsoft.com/office/drawing/2014/chart" uri="{C3380CC4-5D6E-409C-BE32-E72D297353CC}">
              <c16:uniqueId val="{00000001-23A7-490E-B02B-D2E180844C8D}"/>
            </c:ext>
          </c:extLst>
        </c:ser>
        <c:dLbls>
          <c:showLegendKey val="0"/>
          <c:showVal val="0"/>
          <c:showCatName val="0"/>
          <c:showSerName val="0"/>
          <c:showPercent val="0"/>
          <c:showBubbleSize val="0"/>
        </c:dLbls>
        <c:axId val="230911360"/>
        <c:axId val="230913072"/>
      </c:scatterChart>
      <c:valAx>
        <c:axId val="230911360"/>
        <c:scaling>
          <c:orientation val="minMax"/>
          <c:max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Offered</a:t>
                </a:r>
                <a:r>
                  <a:rPr lang="en-US" altLang="ko-KR" baseline="0">
                    <a:solidFill>
                      <a:schemeClr val="accent1"/>
                    </a:solidFill>
                  </a:rPr>
                  <a:t> Load (MRPS)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230913072"/>
        <c:crosses val="autoZero"/>
        <c:crossBetween val="midCat"/>
      </c:valAx>
      <c:valAx>
        <c:axId val="230913072"/>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RDMA Utilization</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230911360"/>
        <c:crosses val="autoZero"/>
        <c:crossBetween val="midCat"/>
        <c:majorUnit val="0.25"/>
      </c:valAx>
      <c:spPr>
        <a:noFill/>
        <a:ln>
          <a:noFill/>
        </a:ln>
        <a:effectLst/>
      </c:spPr>
    </c:plotArea>
    <c:legend>
      <c:legendPos val="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Hermit</c:v>
                </c:pt>
              </c:strCache>
            </c:strRef>
          </c:tx>
          <c:spPr>
            <a:ln w="19050" cap="rnd">
              <a:solidFill>
                <a:srgbClr val="C00000"/>
              </a:solidFill>
              <a:round/>
            </a:ln>
            <a:effectLst/>
          </c:spPr>
          <c:marker>
            <c:symbol val="circle"/>
            <c:size val="5"/>
            <c:spPr>
              <a:solidFill>
                <a:srgbClr val="C00000"/>
              </a:solidFill>
              <a:ln w="9525">
                <a:solidFill>
                  <a:srgbClr val="C00000"/>
                </a:solidFill>
              </a:ln>
              <a:effectLst/>
            </c:spPr>
          </c:marker>
          <c:xVal>
            <c:numRef>
              <c:f>Sheet1!$E$2:$E$47</c:f>
              <c:numCache>
                <c:formatCode>General</c:formatCode>
                <c:ptCount val="46"/>
                <c:pt idx="0">
                  <c:v>99</c:v>
                </c:pt>
                <c:pt idx="1">
                  <c:v>119</c:v>
                </c:pt>
                <c:pt idx="2">
                  <c:v>139</c:v>
                </c:pt>
                <c:pt idx="3">
                  <c:v>159</c:v>
                </c:pt>
                <c:pt idx="4">
                  <c:v>179</c:v>
                </c:pt>
                <c:pt idx="5">
                  <c:v>198</c:v>
                </c:pt>
                <c:pt idx="6">
                  <c:v>219</c:v>
                </c:pt>
                <c:pt idx="7">
                  <c:v>238</c:v>
                </c:pt>
                <c:pt idx="8">
                  <c:v>258</c:v>
                </c:pt>
                <c:pt idx="9">
                  <c:v>278</c:v>
                </c:pt>
                <c:pt idx="10">
                  <c:v>297</c:v>
                </c:pt>
                <c:pt idx="11">
                  <c:v>317</c:v>
                </c:pt>
                <c:pt idx="12">
                  <c:v>336</c:v>
                </c:pt>
                <c:pt idx="13">
                  <c:v>356</c:v>
                </c:pt>
                <c:pt idx="14">
                  <c:v>361</c:v>
                </c:pt>
                <c:pt idx="15">
                  <c:v>362</c:v>
                </c:pt>
                <c:pt idx="16">
                  <c:v>362</c:v>
                </c:pt>
                <c:pt idx="17">
                  <c:v>361</c:v>
                </c:pt>
                <c:pt idx="18">
                  <c:v>362</c:v>
                </c:pt>
                <c:pt idx="19">
                  <c:v>362</c:v>
                </c:pt>
                <c:pt idx="20">
                  <c:v>362</c:v>
                </c:pt>
                <c:pt idx="21">
                  <c:v>361</c:v>
                </c:pt>
                <c:pt idx="22">
                  <c:v>361</c:v>
                </c:pt>
                <c:pt idx="23">
                  <c:v>362</c:v>
                </c:pt>
                <c:pt idx="24">
                  <c:v>362</c:v>
                </c:pt>
                <c:pt idx="25">
                  <c:v>362</c:v>
                </c:pt>
                <c:pt idx="26">
                  <c:v>362</c:v>
                </c:pt>
                <c:pt idx="27">
                  <c:v>362</c:v>
                </c:pt>
                <c:pt idx="28">
                  <c:v>361</c:v>
                </c:pt>
                <c:pt idx="29">
                  <c:v>361</c:v>
                </c:pt>
                <c:pt idx="30">
                  <c:v>361</c:v>
                </c:pt>
                <c:pt idx="31">
                  <c:v>361</c:v>
                </c:pt>
                <c:pt idx="32">
                  <c:v>361</c:v>
                </c:pt>
                <c:pt idx="33">
                  <c:v>362</c:v>
                </c:pt>
                <c:pt idx="34">
                  <c:v>363</c:v>
                </c:pt>
                <c:pt idx="35">
                  <c:v>363</c:v>
                </c:pt>
                <c:pt idx="36">
                  <c:v>364</c:v>
                </c:pt>
                <c:pt idx="37">
                  <c:v>364</c:v>
                </c:pt>
              </c:numCache>
            </c:numRef>
          </c:xVal>
          <c:yVal>
            <c:numRef>
              <c:f>Sheet1!$B$2:$B$47</c:f>
              <c:numCache>
                <c:formatCode>General</c:formatCode>
                <c:ptCount val="46"/>
                <c:pt idx="0">
                  <c:v>53.658000000000001</c:v>
                </c:pt>
                <c:pt idx="1">
                  <c:v>54.540999999999997</c:v>
                </c:pt>
                <c:pt idx="2">
                  <c:v>59.302999999999997</c:v>
                </c:pt>
                <c:pt idx="3">
                  <c:v>80.218000000000004</c:v>
                </c:pt>
                <c:pt idx="4">
                  <c:v>1000</c:v>
                </c:pt>
                <c:pt idx="5">
                  <c:v>1000</c:v>
                </c:pt>
                <c:pt idx="6">
                  <c:v>1000</c:v>
                </c:pt>
                <c:pt idx="7">
                  <c:v>1000</c:v>
                </c:pt>
                <c:pt idx="8">
                  <c:v>1000</c:v>
                </c:pt>
                <c:pt idx="9">
                  <c:v>1000</c:v>
                </c:pt>
                <c:pt idx="10">
                  <c:v>1000</c:v>
                </c:pt>
                <c:pt idx="11">
                  <c:v>1000</c:v>
                </c:pt>
                <c:pt idx="12">
                  <c:v>1000</c:v>
                </c:pt>
                <c:pt idx="13">
                  <c:v>1000</c:v>
                </c:pt>
                <c:pt idx="14">
                  <c:v>1000</c:v>
                </c:pt>
                <c:pt idx="15">
                  <c:v>1000</c:v>
                </c:pt>
                <c:pt idx="16">
                  <c:v>1000</c:v>
                </c:pt>
                <c:pt idx="17">
                  <c:v>1000</c:v>
                </c:pt>
                <c:pt idx="18">
                  <c:v>1000</c:v>
                </c:pt>
                <c:pt idx="19">
                  <c:v>1000</c:v>
                </c:pt>
                <c:pt idx="20">
                  <c:v>1000</c:v>
                </c:pt>
                <c:pt idx="21">
                  <c:v>1000</c:v>
                </c:pt>
                <c:pt idx="22">
                  <c:v>1000</c:v>
                </c:pt>
                <c:pt idx="23">
                  <c:v>1000</c:v>
                </c:pt>
                <c:pt idx="24">
                  <c:v>1000</c:v>
                </c:pt>
                <c:pt idx="25">
                  <c:v>1000</c:v>
                </c:pt>
                <c:pt idx="26">
                  <c:v>1000</c:v>
                </c:pt>
                <c:pt idx="27">
                  <c:v>1000</c:v>
                </c:pt>
                <c:pt idx="28">
                  <c:v>1000</c:v>
                </c:pt>
                <c:pt idx="29">
                  <c:v>1000</c:v>
                </c:pt>
                <c:pt idx="30">
                  <c:v>1000</c:v>
                </c:pt>
                <c:pt idx="31">
                  <c:v>1000</c:v>
                </c:pt>
                <c:pt idx="32">
                  <c:v>1000</c:v>
                </c:pt>
                <c:pt idx="33">
                  <c:v>1000</c:v>
                </c:pt>
                <c:pt idx="34">
                  <c:v>1000</c:v>
                </c:pt>
                <c:pt idx="35">
                  <c:v>1000</c:v>
                </c:pt>
                <c:pt idx="36">
                  <c:v>1000</c:v>
                </c:pt>
                <c:pt idx="37">
                  <c:v>1000</c:v>
                </c:pt>
              </c:numCache>
            </c:numRef>
          </c:yVal>
          <c:smooth val="0"/>
          <c:extLst>
            <c:ext xmlns:c16="http://schemas.microsoft.com/office/drawing/2014/chart" uri="{C3380CC4-5D6E-409C-BE32-E72D297353CC}">
              <c16:uniqueId val="{00000000-1990-4F72-B75B-74CD28B05C8B}"/>
            </c:ext>
          </c:extLst>
        </c:ser>
        <c:ser>
          <c:idx val="2"/>
          <c:order val="1"/>
          <c:tx>
            <c:strRef>
              <c:f>Sheet1!$D$1</c:f>
              <c:strCache>
                <c:ptCount val="1"/>
                <c:pt idx="0">
                  <c:v>DiLOS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Sheet1!$G$2:$G$47</c:f>
              <c:numCache>
                <c:formatCode>General</c:formatCode>
                <c:ptCount val="46"/>
                <c:pt idx="0">
                  <c:v>99</c:v>
                </c:pt>
                <c:pt idx="1">
                  <c:v>119</c:v>
                </c:pt>
                <c:pt idx="2">
                  <c:v>139</c:v>
                </c:pt>
                <c:pt idx="3">
                  <c:v>159</c:v>
                </c:pt>
                <c:pt idx="4">
                  <c:v>179</c:v>
                </c:pt>
                <c:pt idx="5">
                  <c:v>198</c:v>
                </c:pt>
                <c:pt idx="6">
                  <c:v>219</c:v>
                </c:pt>
                <c:pt idx="7">
                  <c:v>238</c:v>
                </c:pt>
                <c:pt idx="8">
                  <c:v>258</c:v>
                </c:pt>
                <c:pt idx="9">
                  <c:v>276</c:v>
                </c:pt>
                <c:pt idx="10">
                  <c:v>297</c:v>
                </c:pt>
                <c:pt idx="11">
                  <c:v>316</c:v>
                </c:pt>
                <c:pt idx="12">
                  <c:v>335</c:v>
                </c:pt>
                <c:pt idx="13">
                  <c:v>356</c:v>
                </c:pt>
                <c:pt idx="14">
                  <c:v>377</c:v>
                </c:pt>
                <c:pt idx="15">
                  <c:v>395</c:v>
                </c:pt>
                <c:pt idx="16">
                  <c:v>414</c:v>
                </c:pt>
                <c:pt idx="17">
                  <c:v>436</c:v>
                </c:pt>
                <c:pt idx="18">
                  <c:v>451</c:v>
                </c:pt>
                <c:pt idx="19">
                  <c:v>471</c:v>
                </c:pt>
                <c:pt idx="20">
                  <c:v>491</c:v>
                </c:pt>
                <c:pt idx="21">
                  <c:v>509</c:v>
                </c:pt>
                <c:pt idx="22">
                  <c:v>528</c:v>
                </c:pt>
                <c:pt idx="23">
                  <c:v>548</c:v>
                </c:pt>
                <c:pt idx="24">
                  <c:v>567</c:v>
                </c:pt>
                <c:pt idx="25">
                  <c:v>586</c:v>
                </c:pt>
                <c:pt idx="26">
                  <c:v>606</c:v>
                </c:pt>
                <c:pt idx="27">
                  <c:v>623</c:v>
                </c:pt>
                <c:pt idx="28">
                  <c:v>641</c:v>
                </c:pt>
                <c:pt idx="29">
                  <c:v>662</c:v>
                </c:pt>
                <c:pt idx="30">
                  <c:v>681</c:v>
                </c:pt>
                <c:pt idx="31">
                  <c:v>699</c:v>
                </c:pt>
                <c:pt idx="32">
                  <c:v>716</c:v>
                </c:pt>
                <c:pt idx="33">
                  <c:v>735</c:v>
                </c:pt>
                <c:pt idx="34">
                  <c:v>752</c:v>
                </c:pt>
                <c:pt idx="35">
                  <c:v>749</c:v>
                </c:pt>
                <c:pt idx="36">
                  <c:v>747</c:v>
                </c:pt>
                <c:pt idx="37">
                  <c:v>745</c:v>
                </c:pt>
              </c:numCache>
            </c:numRef>
          </c:xVal>
          <c:yVal>
            <c:numRef>
              <c:f>Sheet1!$D$2:$D$47</c:f>
              <c:numCache>
                <c:formatCode>General</c:formatCode>
                <c:ptCount val="46"/>
                <c:pt idx="0">
                  <c:v>27.814</c:v>
                </c:pt>
                <c:pt idx="1">
                  <c:v>27.968</c:v>
                </c:pt>
                <c:pt idx="2">
                  <c:v>28.109000000000002</c:v>
                </c:pt>
                <c:pt idx="3">
                  <c:v>28.16</c:v>
                </c:pt>
                <c:pt idx="4">
                  <c:v>28.378</c:v>
                </c:pt>
                <c:pt idx="5">
                  <c:v>28.518999999999998</c:v>
                </c:pt>
                <c:pt idx="6">
                  <c:v>28.658999999999999</c:v>
                </c:pt>
                <c:pt idx="7">
                  <c:v>28.698</c:v>
                </c:pt>
                <c:pt idx="8">
                  <c:v>28.876000000000001</c:v>
                </c:pt>
                <c:pt idx="9">
                  <c:v>29.042999999999999</c:v>
                </c:pt>
                <c:pt idx="10">
                  <c:v>29.184000000000001</c:v>
                </c:pt>
                <c:pt idx="11">
                  <c:v>29.184000000000001</c:v>
                </c:pt>
                <c:pt idx="12">
                  <c:v>29.466000000000001</c:v>
                </c:pt>
                <c:pt idx="13">
                  <c:v>29.619</c:v>
                </c:pt>
                <c:pt idx="14">
                  <c:v>29.721</c:v>
                </c:pt>
                <c:pt idx="15">
                  <c:v>29.901</c:v>
                </c:pt>
                <c:pt idx="16">
                  <c:v>30.067</c:v>
                </c:pt>
                <c:pt idx="17">
                  <c:v>30.245999999999999</c:v>
                </c:pt>
                <c:pt idx="18">
                  <c:v>30.335999999999999</c:v>
                </c:pt>
                <c:pt idx="19">
                  <c:v>30.617999999999999</c:v>
                </c:pt>
                <c:pt idx="20">
                  <c:v>31.065000000000001</c:v>
                </c:pt>
                <c:pt idx="21">
                  <c:v>31.309000000000001</c:v>
                </c:pt>
                <c:pt idx="22">
                  <c:v>31.68</c:v>
                </c:pt>
                <c:pt idx="23">
                  <c:v>31.885000000000002</c:v>
                </c:pt>
                <c:pt idx="24">
                  <c:v>32.396999999999998</c:v>
                </c:pt>
                <c:pt idx="25">
                  <c:v>32.856999999999999</c:v>
                </c:pt>
                <c:pt idx="26">
                  <c:v>33.408000000000001</c:v>
                </c:pt>
                <c:pt idx="27">
                  <c:v>34.087000000000003</c:v>
                </c:pt>
                <c:pt idx="28">
                  <c:v>35.122999999999998</c:v>
                </c:pt>
                <c:pt idx="29">
                  <c:v>36.71</c:v>
                </c:pt>
                <c:pt idx="30">
                  <c:v>39.896999999999998</c:v>
                </c:pt>
                <c:pt idx="31">
                  <c:v>45.837000000000003</c:v>
                </c:pt>
                <c:pt idx="32">
                  <c:v>58.853999999999999</c:v>
                </c:pt>
                <c:pt idx="33">
                  <c:v>183.29599999999999</c:v>
                </c:pt>
                <c:pt idx="34">
                  <c:v>1000</c:v>
                </c:pt>
                <c:pt idx="35">
                  <c:v>1000</c:v>
                </c:pt>
                <c:pt idx="36">
                  <c:v>1000</c:v>
                </c:pt>
                <c:pt idx="37">
                  <c:v>1000</c:v>
                </c:pt>
              </c:numCache>
            </c:numRef>
          </c:yVal>
          <c:smooth val="0"/>
          <c:extLst>
            <c:ext xmlns:c16="http://schemas.microsoft.com/office/drawing/2014/chart" uri="{C3380CC4-5D6E-409C-BE32-E72D297353CC}">
              <c16:uniqueId val="{00000001-1990-4F72-B75B-74CD28B05C8B}"/>
            </c:ext>
          </c:extLst>
        </c:ser>
        <c:ser>
          <c:idx val="1"/>
          <c:order val="2"/>
          <c:tx>
            <c:strRef>
              <c:f>Sheet1!$C$1</c:f>
              <c:strCache>
                <c:ptCount val="1"/>
                <c:pt idx="0">
                  <c:v>Adios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Sheet1!$F$2:$F$47</c:f>
              <c:numCache>
                <c:formatCode>General</c:formatCode>
                <c:ptCount val="46"/>
                <c:pt idx="0">
                  <c:v>99</c:v>
                </c:pt>
                <c:pt idx="1">
                  <c:v>119</c:v>
                </c:pt>
                <c:pt idx="2">
                  <c:v>139</c:v>
                </c:pt>
                <c:pt idx="3">
                  <c:v>159</c:v>
                </c:pt>
                <c:pt idx="4">
                  <c:v>179</c:v>
                </c:pt>
                <c:pt idx="5">
                  <c:v>199</c:v>
                </c:pt>
                <c:pt idx="6">
                  <c:v>219</c:v>
                </c:pt>
                <c:pt idx="7">
                  <c:v>239</c:v>
                </c:pt>
                <c:pt idx="8">
                  <c:v>257</c:v>
                </c:pt>
                <c:pt idx="9">
                  <c:v>278</c:v>
                </c:pt>
                <c:pt idx="10">
                  <c:v>299</c:v>
                </c:pt>
                <c:pt idx="11">
                  <c:v>317</c:v>
                </c:pt>
                <c:pt idx="12">
                  <c:v>338</c:v>
                </c:pt>
                <c:pt idx="13">
                  <c:v>357</c:v>
                </c:pt>
                <c:pt idx="14">
                  <c:v>375</c:v>
                </c:pt>
                <c:pt idx="15">
                  <c:v>394</c:v>
                </c:pt>
                <c:pt idx="16">
                  <c:v>416</c:v>
                </c:pt>
                <c:pt idx="17">
                  <c:v>433</c:v>
                </c:pt>
                <c:pt idx="18">
                  <c:v>452</c:v>
                </c:pt>
                <c:pt idx="19">
                  <c:v>474</c:v>
                </c:pt>
                <c:pt idx="20">
                  <c:v>491</c:v>
                </c:pt>
                <c:pt idx="21">
                  <c:v>509</c:v>
                </c:pt>
                <c:pt idx="22">
                  <c:v>529</c:v>
                </c:pt>
                <c:pt idx="23">
                  <c:v>549</c:v>
                </c:pt>
                <c:pt idx="24">
                  <c:v>567</c:v>
                </c:pt>
                <c:pt idx="25">
                  <c:v>586</c:v>
                </c:pt>
                <c:pt idx="26">
                  <c:v>605</c:v>
                </c:pt>
                <c:pt idx="27">
                  <c:v>624</c:v>
                </c:pt>
                <c:pt idx="28">
                  <c:v>644</c:v>
                </c:pt>
                <c:pt idx="29">
                  <c:v>661</c:v>
                </c:pt>
                <c:pt idx="30">
                  <c:v>679</c:v>
                </c:pt>
                <c:pt idx="31">
                  <c:v>700</c:v>
                </c:pt>
                <c:pt idx="32">
                  <c:v>718</c:v>
                </c:pt>
                <c:pt idx="33">
                  <c:v>734</c:v>
                </c:pt>
                <c:pt idx="34">
                  <c:v>756</c:v>
                </c:pt>
                <c:pt idx="35">
                  <c:v>773</c:v>
                </c:pt>
                <c:pt idx="36">
                  <c:v>790</c:v>
                </c:pt>
                <c:pt idx="37">
                  <c:v>804</c:v>
                </c:pt>
              </c:numCache>
            </c:numRef>
          </c:xVal>
          <c:yVal>
            <c:numRef>
              <c:f>Sheet1!$C$2:$C$47</c:f>
              <c:numCache>
                <c:formatCode>General</c:formatCode>
                <c:ptCount val="46"/>
                <c:pt idx="0">
                  <c:v>28.48</c:v>
                </c:pt>
                <c:pt idx="1">
                  <c:v>28.556000000000001</c:v>
                </c:pt>
                <c:pt idx="2">
                  <c:v>28.696999999999999</c:v>
                </c:pt>
                <c:pt idx="3">
                  <c:v>28.8</c:v>
                </c:pt>
                <c:pt idx="4">
                  <c:v>28.940999999999999</c:v>
                </c:pt>
                <c:pt idx="5">
                  <c:v>29.068999999999999</c:v>
                </c:pt>
                <c:pt idx="6">
                  <c:v>29.222999999999999</c:v>
                </c:pt>
                <c:pt idx="7">
                  <c:v>29.324999999999999</c:v>
                </c:pt>
                <c:pt idx="8">
                  <c:v>29.504000000000001</c:v>
                </c:pt>
                <c:pt idx="9">
                  <c:v>29.707999999999998</c:v>
                </c:pt>
                <c:pt idx="10">
                  <c:v>29.771999999999998</c:v>
                </c:pt>
                <c:pt idx="11">
                  <c:v>29.913</c:v>
                </c:pt>
                <c:pt idx="12">
                  <c:v>30.067</c:v>
                </c:pt>
                <c:pt idx="13">
                  <c:v>30.245999999999999</c:v>
                </c:pt>
                <c:pt idx="14">
                  <c:v>30.413</c:v>
                </c:pt>
                <c:pt idx="15">
                  <c:v>30.617000000000001</c:v>
                </c:pt>
                <c:pt idx="16">
                  <c:v>30.783999999999999</c:v>
                </c:pt>
                <c:pt idx="17">
                  <c:v>30.975999999999999</c:v>
                </c:pt>
                <c:pt idx="18">
                  <c:v>31.141999999999999</c:v>
                </c:pt>
                <c:pt idx="19">
                  <c:v>31.373000000000001</c:v>
                </c:pt>
                <c:pt idx="20">
                  <c:v>31.884</c:v>
                </c:pt>
                <c:pt idx="21">
                  <c:v>32.101999999999997</c:v>
                </c:pt>
                <c:pt idx="22">
                  <c:v>32.409999999999997</c:v>
                </c:pt>
                <c:pt idx="23">
                  <c:v>32.64</c:v>
                </c:pt>
                <c:pt idx="24">
                  <c:v>32.856999999999999</c:v>
                </c:pt>
                <c:pt idx="25">
                  <c:v>33.177999999999997</c:v>
                </c:pt>
                <c:pt idx="26">
                  <c:v>33.523000000000003</c:v>
                </c:pt>
                <c:pt idx="27">
                  <c:v>33.792000000000002</c:v>
                </c:pt>
                <c:pt idx="28">
                  <c:v>33.970999999999997</c:v>
                </c:pt>
                <c:pt idx="29">
                  <c:v>34.277999999999999</c:v>
                </c:pt>
                <c:pt idx="30">
                  <c:v>34.521000000000001</c:v>
                </c:pt>
                <c:pt idx="31">
                  <c:v>34.880000000000003</c:v>
                </c:pt>
                <c:pt idx="32">
                  <c:v>35.110999999999997</c:v>
                </c:pt>
                <c:pt idx="33">
                  <c:v>35.392000000000003</c:v>
                </c:pt>
                <c:pt idx="34">
                  <c:v>35.698999999999998</c:v>
                </c:pt>
                <c:pt idx="35">
                  <c:v>35.968000000000004</c:v>
                </c:pt>
                <c:pt idx="36">
                  <c:v>35.968000000000004</c:v>
                </c:pt>
                <c:pt idx="37">
                  <c:v>1000</c:v>
                </c:pt>
              </c:numCache>
            </c:numRef>
          </c:yVal>
          <c:smooth val="0"/>
          <c:extLst>
            <c:ext xmlns:c16="http://schemas.microsoft.com/office/drawing/2014/chart" uri="{C3380CC4-5D6E-409C-BE32-E72D297353CC}">
              <c16:uniqueId val="{00000002-1990-4F72-B75B-74CD28B05C8B}"/>
            </c:ext>
          </c:extLst>
        </c:ser>
        <c:dLbls>
          <c:showLegendKey val="0"/>
          <c:showVal val="0"/>
          <c:showCatName val="0"/>
          <c:showSerName val="0"/>
          <c:showPercent val="0"/>
          <c:showBubbleSize val="0"/>
        </c:dLbls>
        <c:axId val="945206479"/>
        <c:axId val="1127600560"/>
      </c:scatterChart>
      <c:valAx>
        <c:axId val="945206479"/>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Throughput (KRPS)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0_ " sourceLinked="0"/>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1127600560"/>
        <c:crosses val="autoZero"/>
        <c:crossBetween val="midCat"/>
      </c:valAx>
      <c:valAx>
        <c:axId val="1127600560"/>
        <c:scaling>
          <c:orientation val="minMax"/>
          <c:max val="10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P99.9 Latency (us)</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5206479"/>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ko-KR"/>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Hermit</c:v>
                </c:pt>
              </c:strCache>
            </c:strRef>
          </c:tx>
          <c:spPr>
            <a:ln w="19050" cap="rnd">
              <a:solidFill>
                <a:srgbClr val="C00000"/>
              </a:solidFill>
              <a:round/>
            </a:ln>
            <a:effectLst/>
          </c:spPr>
          <c:marker>
            <c:symbol val="circle"/>
            <c:size val="5"/>
            <c:spPr>
              <a:solidFill>
                <a:srgbClr val="C00000"/>
              </a:solidFill>
              <a:ln w="9525">
                <a:solidFill>
                  <a:srgbClr val="C00000"/>
                </a:solidFill>
              </a:ln>
              <a:effectLst/>
            </c:spPr>
          </c:marker>
          <c:xVal>
            <c:numRef>
              <c:f>Sheet1!$E$2:$E$47</c:f>
              <c:numCache>
                <c:formatCode>General</c:formatCode>
                <c:ptCount val="46"/>
                <c:pt idx="0">
                  <c:v>99</c:v>
                </c:pt>
                <c:pt idx="1">
                  <c:v>149</c:v>
                </c:pt>
                <c:pt idx="2">
                  <c:v>199</c:v>
                </c:pt>
                <c:pt idx="3">
                  <c:v>247</c:v>
                </c:pt>
                <c:pt idx="4">
                  <c:v>297</c:v>
                </c:pt>
                <c:pt idx="5">
                  <c:v>345</c:v>
                </c:pt>
                <c:pt idx="6">
                  <c:v>386</c:v>
                </c:pt>
                <c:pt idx="7">
                  <c:v>386</c:v>
                </c:pt>
                <c:pt idx="8">
                  <c:v>385</c:v>
                </c:pt>
                <c:pt idx="9">
                  <c:v>385</c:v>
                </c:pt>
                <c:pt idx="10">
                  <c:v>385</c:v>
                </c:pt>
              </c:numCache>
            </c:numRef>
          </c:xVal>
          <c:yVal>
            <c:numRef>
              <c:f>Sheet1!$B$2:$B$47</c:f>
              <c:numCache>
                <c:formatCode>General</c:formatCode>
                <c:ptCount val="46"/>
                <c:pt idx="1">
                  <c:v>47.399000000000001</c:v>
                </c:pt>
                <c:pt idx="2">
                  <c:v>50.47</c:v>
                </c:pt>
                <c:pt idx="3">
                  <c:v>1000</c:v>
                </c:pt>
                <c:pt idx="4">
                  <c:v>1000</c:v>
                </c:pt>
                <c:pt idx="5">
                  <c:v>1000</c:v>
                </c:pt>
                <c:pt idx="6">
                  <c:v>1000</c:v>
                </c:pt>
                <c:pt idx="7">
                  <c:v>1000</c:v>
                </c:pt>
                <c:pt idx="8">
                  <c:v>1000</c:v>
                </c:pt>
                <c:pt idx="9">
                  <c:v>1000</c:v>
                </c:pt>
                <c:pt idx="10">
                  <c:v>1000</c:v>
                </c:pt>
              </c:numCache>
            </c:numRef>
          </c:yVal>
          <c:smooth val="0"/>
          <c:extLst>
            <c:ext xmlns:c16="http://schemas.microsoft.com/office/drawing/2014/chart" uri="{C3380CC4-5D6E-409C-BE32-E72D297353CC}">
              <c16:uniqueId val="{00000000-EDBF-474A-BB9B-AE25ACAA3AE5}"/>
            </c:ext>
          </c:extLst>
        </c:ser>
        <c:ser>
          <c:idx val="2"/>
          <c:order val="1"/>
          <c:tx>
            <c:strRef>
              <c:f>Sheet1!$D$1</c:f>
              <c:strCache>
                <c:ptCount val="1"/>
                <c:pt idx="0">
                  <c:v>DiLOS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Sheet1!$G$2:$G$47</c:f>
              <c:numCache>
                <c:formatCode>General</c:formatCode>
                <c:ptCount val="46"/>
                <c:pt idx="0">
                  <c:v>99</c:v>
                </c:pt>
                <c:pt idx="1">
                  <c:v>149</c:v>
                </c:pt>
                <c:pt idx="2">
                  <c:v>198</c:v>
                </c:pt>
                <c:pt idx="3">
                  <c:v>247</c:v>
                </c:pt>
                <c:pt idx="4">
                  <c:v>298</c:v>
                </c:pt>
                <c:pt idx="5">
                  <c:v>345</c:v>
                </c:pt>
                <c:pt idx="6">
                  <c:v>393</c:v>
                </c:pt>
                <c:pt idx="7">
                  <c:v>441</c:v>
                </c:pt>
                <c:pt idx="8">
                  <c:v>490</c:v>
                </c:pt>
                <c:pt idx="9">
                  <c:v>517</c:v>
                </c:pt>
                <c:pt idx="10">
                  <c:v>516</c:v>
                </c:pt>
              </c:numCache>
            </c:numRef>
          </c:xVal>
          <c:yVal>
            <c:numRef>
              <c:f>Sheet1!$D$2:$D$47</c:f>
              <c:numCache>
                <c:formatCode>General</c:formatCode>
                <c:ptCount val="46"/>
                <c:pt idx="0">
                  <c:v>25.382000000000001</c:v>
                </c:pt>
                <c:pt idx="1">
                  <c:v>26.419</c:v>
                </c:pt>
                <c:pt idx="2">
                  <c:v>27.06</c:v>
                </c:pt>
                <c:pt idx="3">
                  <c:v>27.61</c:v>
                </c:pt>
                <c:pt idx="4">
                  <c:v>28.8</c:v>
                </c:pt>
                <c:pt idx="5">
                  <c:v>30.963000000000001</c:v>
                </c:pt>
                <c:pt idx="6">
                  <c:v>42.509</c:v>
                </c:pt>
                <c:pt idx="7">
                  <c:v>61.67</c:v>
                </c:pt>
                <c:pt idx="8">
                  <c:v>281.31799999999998</c:v>
                </c:pt>
                <c:pt idx="9">
                  <c:v>1000</c:v>
                </c:pt>
                <c:pt idx="10">
                  <c:v>1000</c:v>
                </c:pt>
              </c:numCache>
            </c:numRef>
          </c:yVal>
          <c:smooth val="0"/>
          <c:extLst>
            <c:ext xmlns:c16="http://schemas.microsoft.com/office/drawing/2014/chart" uri="{C3380CC4-5D6E-409C-BE32-E72D297353CC}">
              <c16:uniqueId val="{00000001-EDBF-474A-BB9B-AE25ACAA3AE5}"/>
            </c:ext>
          </c:extLst>
        </c:ser>
        <c:ser>
          <c:idx val="1"/>
          <c:order val="2"/>
          <c:tx>
            <c:strRef>
              <c:f>Sheet1!$C$1</c:f>
              <c:strCache>
                <c:ptCount val="1"/>
                <c:pt idx="0">
                  <c:v>Adios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Sheet1!$F$2:$F$47</c:f>
              <c:numCache>
                <c:formatCode>General</c:formatCode>
                <c:ptCount val="46"/>
                <c:pt idx="0">
                  <c:v>99</c:v>
                </c:pt>
                <c:pt idx="1">
                  <c:v>149</c:v>
                </c:pt>
                <c:pt idx="2">
                  <c:v>198</c:v>
                </c:pt>
                <c:pt idx="3">
                  <c:v>248</c:v>
                </c:pt>
                <c:pt idx="4">
                  <c:v>297</c:v>
                </c:pt>
                <c:pt idx="5">
                  <c:v>347</c:v>
                </c:pt>
                <c:pt idx="6">
                  <c:v>396</c:v>
                </c:pt>
                <c:pt idx="7">
                  <c:v>444</c:v>
                </c:pt>
                <c:pt idx="8">
                  <c:v>489</c:v>
                </c:pt>
                <c:pt idx="9">
                  <c:v>537</c:v>
                </c:pt>
                <c:pt idx="10">
                  <c:v>585</c:v>
                </c:pt>
                <c:pt idx="11">
                  <c:v>633</c:v>
                </c:pt>
                <c:pt idx="12">
                  <c:v>679</c:v>
                </c:pt>
                <c:pt idx="13">
                  <c:v>724</c:v>
                </c:pt>
                <c:pt idx="14">
                  <c:v>762</c:v>
                </c:pt>
              </c:numCache>
            </c:numRef>
          </c:xVal>
          <c:yVal>
            <c:numRef>
              <c:f>Sheet1!$C$2:$C$47</c:f>
              <c:numCache>
                <c:formatCode>General</c:formatCode>
                <c:ptCount val="46"/>
                <c:pt idx="0">
                  <c:v>26.431999999999999</c:v>
                </c:pt>
                <c:pt idx="1">
                  <c:v>27.149000000000001</c:v>
                </c:pt>
                <c:pt idx="2">
                  <c:v>27.52</c:v>
                </c:pt>
                <c:pt idx="3">
                  <c:v>28.428999999999998</c:v>
                </c:pt>
                <c:pt idx="4">
                  <c:v>29.363</c:v>
                </c:pt>
                <c:pt idx="5">
                  <c:v>30.489000000000001</c:v>
                </c:pt>
                <c:pt idx="6">
                  <c:v>31.846</c:v>
                </c:pt>
                <c:pt idx="7">
                  <c:v>33.561</c:v>
                </c:pt>
                <c:pt idx="8">
                  <c:v>36.954000000000001</c:v>
                </c:pt>
                <c:pt idx="9">
                  <c:v>39.960999999999999</c:v>
                </c:pt>
                <c:pt idx="10">
                  <c:v>43.533000000000001</c:v>
                </c:pt>
                <c:pt idx="11">
                  <c:v>49.305</c:v>
                </c:pt>
                <c:pt idx="12">
                  <c:v>86.591999999999999</c:v>
                </c:pt>
                <c:pt idx="13">
                  <c:v>544.78099999999995</c:v>
                </c:pt>
                <c:pt idx="14">
                  <c:v>1000</c:v>
                </c:pt>
              </c:numCache>
            </c:numRef>
          </c:yVal>
          <c:smooth val="0"/>
          <c:extLst>
            <c:ext xmlns:c16="http://schemas.microsoft.com/office/drawing/2014/chart" uri="{C3380CC4-5D6E-409C-BE32-E72D297353CC}">
              <c16:uniqueId val="{00000002-EDBF-474A-BB9B-AE25ACAA3AE5}"/>
            </c:ext>
          </c:extLst>
        </c:ser>
        <c:dLbls>
          <c:showLegendKey val="0"/>
          <c:showVal val="0"/>
          <c:showCatName val="0"/>
          <c:showSerName val="0"/>
          <c:showPercent val="0"/>
          <c:showBubbleSize val="0"/>
        </c:dLbls>
        <c:axId val="945206479"/>
        <c:axId val="1127600560"/>
      </c:scatterChart>
      <c:valAx>
        <c:axId val="945206479"/>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Throughput (KRPS)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0_ " sourceLinked="0"/>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1127600560"/>
        <c:crosses val="autoZero"/>
        <c:crossBetween val="midCat"/>
      </c:valAx>
      <c:valAx>
        <c:axId val="1127600560"/>
        <c:scaling>
          <c:orientation val="minMax"/>
          <c:max val="10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P99.9 Latency (us)</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5206479"/>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ko-KR"/>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Hermit</c:v>
                </c:pt>
              </c:strCache>
            </c:strRef>
          </c:tx>
          <c:spPr>
            <a:ln w="19050" cap="rnd">
              <a:solidFill>
                <a:srgbClr val="C00000"/>
              </a:solidFill>
              <a:round/>
            </a:ln>
            <a:effectLst/>
          </c:spPr>
          <c:marker>
            <c:symbol val="circle"/>
            <c:size val="5"/>
            <c:spPr>
              <a:solidFill>
                <a:srgbClr val="C00000"/>
              </a:solidFill>
              <a:ln w="9525">
                <a:solidFill>
                  <a:srgbClr val="C00000"/>
                </a:solidFill>
              </a:ln>
              <a:effectLst/>
            </c:spPr>
          </c:marker>
          <c:xVal>
            <c:numRef>
              <c:f>Sheet1!$E$2:$E$35</c:f>
              <c:numCache>
                <c:formatCode>General</c:formatCode>
                <c:ptCount val="34"/>
                <c:pt idx="0">
                  <c:v>9</c:v>
                </c:pt>
                <c:pt idx="1">
                  <c:v>29</c:v>
                </c:pt>
                <c:pt idx="2">
                  <c:v>48</c:v>
                </c:pt>
                <c:pt idx="3">
                  <c:v>67</c:v>
                </c:pt>
                <c:pt idx="4">
                  <c:v>86</c:v>
                </c:pt>
                <c:pt idx="5">
                  <c:v>104</c:v>
                </c:pt>
                <c:pt idx="6">
                  <c:v>122</c:v>
                </c:pt>
                <c:pt idx="7">
                  <c:v>134</c:v>
                </c:pt>
                <c:pt idx="8">
                  <c:v>146</c:v>
                </c:pt>
                <c:pt idx="9">
                  <c:v>156</c:v>
                </c:pt>
                <c:pt idx="10">
                  <c:v>158</c:v>
                </c:pt>
                <c:pt idx="11">
                  <c:v>160</c:v>
                </c:pt>
              </c:numCache>
            </c:numRef>
          </c:xVal>
          <c:yVal>
            <c:numRef>
              <c:f>Sheet1!$B$2:$B$35</c:f>
              <c:numCache>
                <c:formatCode>General</c:formatCode>
                <c:ptCount val="34"/>
                <c:pt idx="0">
                  <c:v>158.89592200000001</c:v>
                </c:pt>
                <c:pt idx="1">
                  <c:v>222.546254</c:v>
                </c:pt>
                <c:pt idx="2">
                  <c:v>298.92010599999998</c:v>
                </c:pt>
                <c:pt idx="3">
                  <c:v>447.52115800000001</c:v>
                </c:pt>
                <c:pt idx="4">
                  <c:v>640.53281400000003</c:v>
                </c:pt>
                <c:pt idx="5">
                  <c:v>854.79979400000002</c:v>
                </c:pt>
                <c:pt idx="6">
                  <c:v>1052.6401659999999</c:v>
                </c:pt>
                <c:pt idx="7">
                  <c:v>4000</c:v>
                </c:pt>
                <c:pt idx="8">
                  <c:v>4000</c:v>
                </c:pt>
                <c:pt idx="9">
                  <c:v>4000</c:v>
                </c:pt>
                <c:pt idx="10">
                  <c:v>4000</c:v>
                </c:pt>
                <c:pt idx="11">
                  <c:v>4000</c:v>
                </c:pt>
              </c:numCache>
            </c:numRef>
          </c:yVal>
          <c:smooth val="0"/>
          <c:extLst>
            <c:ext xmlns:c16="http://schemas.microsoft.com/office/drawing/2014/chart" uri="{C3380CC4-5D6E-409C-BE32-E72D297353CC}">
              <c16:uniqueId val="{00000000-1990-4F72-B75B-74CD28B05C8B}"/>
            </c:ext>
          </c:extLst>
        </c:ser>
        <c:ser>
          <c:idx val="2"/>
          <c:order val="1"/>
          <c:tx>
            <c:strRef>
              <c:f>Sheet1!$D$1</c:f>
              <c:strCache>
                <c:ptCount val="1"/>
                <c:pt idx="0">
                  <c:v>DiLOS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Sheet1!$G$2:$G$35</c:f>
              <c:numCache>
                <c:formatCode>General</c:formatCode>
                <c:ptCount val="34"/>
                <c:pt idx="0">
                  <c:v>9</c:v>
                </c:pt>
                <c:pt idx="1">
                  <c:v>29</c:v>
                </c:pt>
                <c:pt idx="2">
                  <c:v>48</c:v>
                </c:pt>
                <c:pt idx="3">
                  <c:v>67</c:v>
                </c:pt>
                <c:pt idx="4">
                  <c:v>86</c:v>
                </c:pt>
                <c:pt idx="5">
                  <c:v>104</c:v>
                </c:pt>
                <c:pt idx="6">
                  <c:v>122</c:v>
                </c:pt>
                <c:pt idx="7">
                  <c:v>140</c:v>
                </c:pt>
                <c:pt idx="8">
                  <c:v>147</c:v>
                </c:pt>
                <c:pt idx="9">
                  <c:v>148</c:v>
                </c:pt>
                <c:pt idx="10">
                  <c:v>147</c:v>
                </c:pt>
              </c:numCache>
            </c:numRef>
          </c:xVal>
          <c:yVal>
            <c:numRef>
              <c:f>Sheet1!$D$2:$D$35</c:f>
              <c:numCache>
                <c:formatCode>General</c:formatCode>
                <c:ptCount val="34"/>
                <c:pt idx="0">
                  <c:v>1.9083779999999999</c:v>
                </c:pt>
                <c:pt idx="1">
                  <c:v>87.195161999999996</c:v>
                </c:pt>
                <c:pt idx="2">
                  <c:v>4.961138</c:v>
                </c:pt>
                <c:pt idx="3">
                  <c:v>11.993665999999999</c:v>
                </c:pt>
                <c:pt idx="4">
                  <c:v>45.459090000000003</c:v>
                </c:pt>
                <c:pt idx="5">
                  <c:v>87.363382000000001</c:v>
                </c:pt>
                <c:pt idx="6">
                  <c:v>182.84840600000001</c:v>
                </c:pt>
                <c:pt idx="7">
                  <c:v>392.88957399999998</c:v>
                </c:pt>
                <c:pt idx="8">
                  <c:v>699.10323400000004</c:v>
                </c:pt>
                <c:pt idx="9">
                  <c:v>4000</c:v>
                </c:pt>
                <c:pt idx="10">
                  <c:v>4000</c:v>
                </c:pt>
              </c:numCache>
            </c:numRef>
          </c:yVal>
          <c:smooth val="0"/>
          <c:extLst>
            <c:ext xmlns:c16="http://schemas.microsoft.com/office/drawing/2014/chart" uri="{C3380CC4-5D6E-409C-BE32-E72D297353CC}">
              <c16:uniqueId val="{00000001-1990-4F72-B75B-74CD28B05C8B}"/>
            </c:ext>
          </c:extLst>
        </c:ser>
        <c:ser>
          <c:idx val="1"/>
          <c:order val="2"/>
          <c:tx>
            <c:strRef>
              <c:f>Sheet1!$C$1</c:f>
              <c:strCache>
                <c:ptCount val="1"/>
                <c:pt idx="0">
                  <c:v>Adios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Sheet1!$F$2:$F$35</c:f>
              <c:numCache>
                <c:formatCode>General</c:formatCode>
                <c:ptCount val="34"/>
                <c:pt idx="0">
                  <c:v>9</c:v>
                </c:pt>
                <c:pt idx="1">
                  <c:v>29</c:v>
                </c:pt>
                <c:pt idx="2">
                  <c:v>48</c:v>
                </c:pt>
                <c:pt idx="3">
                  <c:v>67</c:v>
                </c:pt>
                <c:pt idx="4">
                  <c:v>86</c:v>
                </c:pt>
                <c:pt idx="5">
                  <c:v>104</c:v>
                </c:pt>
                <c:pt idx="6">
                  <c:v>122</c:v>
                </c:pt>
                <c:pt idx="7">
                  <c:v>139</c:v>
                </c:pt>
                <c:pt idx="8">
                  <c:v>157</c:v>
                </c:pt>
                <c:pt idx="9">
                  <c:v>174</c:v>
                </c:pt>
                <c:pt idx="10">
                  <c:v>185</c:v>
                </c:pt>
              </c:numCache>
            </c:numRef>
          </c:xVal>
          <c:yVal>
            <c:numRef>
              <c:f>Sheet1!$C$2:$C$35</c:f>
              <c:numCache>
                <c:formatCode>General</c:formatCode>
                <c:ptCount val="34"/>
                <c:pt idx="0">
                  <c:v>9.4510419999999993</c:v>
                </c:pt>
                <c:pt idx="1">
                  <c:v>101.22716200000001</c:v>
                </c:pt>
                <c:pt idx="2">
                  <c:v>17.287134000000002</c:v>
                </c:pt>
                <c:pt idx="3">
                  <c:v>135.78769399999999</c:v>
                </c:pt>
                <c:pt idx="4">
                  <c:v>24.383977999999999</c:v>
                </c:pt>
                <c:pt idx="5">
                  <c:v>22.661026</c:v>
                </c:pt>
                <c:pt idx="6">
                  <c:v>144.250922</c:v>
                </c:pt>
                <c:pt idx="7">
                  <c:v>175.22400200000001</c:v>
                </c:pt>
                <c:pt idx="8">
                  <c:v>186.74942999999999</c:v>
                </c:pt>
                <c:pt idx="9">
                  <c:v>359.383422</c:v>
                </c:pt>
                <c:pt idx="10">
                  <c:v>4000</c:v>
                </c:pt>
              </c:numCache>
            </c:numRef>
          </c:yVal>
          <c:smooth val="0"/>
          <c:extLst>
            <c:ext xmlns:c16="http://schemas.microsoft.com/office/drawing/2014/chart" uri="{C3380CC4-5D6E-409C-BE32-E72D297353CC}">
              <c16:uniqueId val="{00000002-1990-4F72-B75B-74CD28B05C8B}"/>
            </c:ext>
          </c:extLst>
        </c:ser>
        <c:dLbls>
          <c:showLegendKey val="0"/>
          <c:showVal val="0"/>
          <c:showCatName val="0"/>
          <c:showSerName val="0"/>
          <c:showPercent val="0"/>
          <c:showBubbleSize val="0"/>
        </c:dLbls>
        <c:axId val="945206479"/>
        <c:axId val="1127600560"/>
      </c:scatterChart>
      <c:valAx>
        <c:axId val="945206479"/>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Throughput (KRPS)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0_ " sourceLinked="0"/>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1127600560"/>
        <c:crosses val="autoZero"/>
        <c:crossBetween val="midCat"/>
      </c:valAx>
      <c:valAx>
        <c:axId val="1127600560"/>
        <c:scaling>
          <c:orientation val="minMax"/>
          <c:max val="100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P99.9 Latency (us)</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5206479"/>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ko-K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Hermit</c:v>
                </c:pt>
              </c:strCache>
            </c:strRef>
          </c:tx>
          <c:spPr>
            <a:ln w="19050" cap="rnd">
              <a:solidFill>
                <a:srgbClr val="C00000"/>
              </a:solidFill>
              <a:round/>
            </a:ln>
            <a:effectLst/>
          </c:spPr>
          <c:marker>
            <c:symbol val="circle"/>
            <c:size val="5"/>
            <c:spPr>
              <a:solidFill>
                <a:srgbClr val="C00000"/>
              </a:solidFill>
              <a:ln w="9525">
                <a:solidFill>
                  <a:srgbClr val="C00000"/>
                </a:solidFill>
              </a:ln>
              <a:effectLst/>
            </c:spPr>
          </c:marker>
          <c:xVal>
            <c:numRef>
              <c:f>Sheet1!$E$2:$E$47</c:f>
              <c:numCache>
                <c:formatCode>General</c:formatCode>
                <c:ptCount val="46"/>
                <c:pt idx="0">
                  <c:v>73</c:v>
                </c:pt>
                <c:pt idx="1">
                  <c:v>144</c:v>
                </c:pt>
                <c:pt idx="2">
                  <c:v>194</c:v>
                </c:pt>
                <c:pt idx="3">
                  <c:v>189</c:v>
                </c:pt>
              </c:numCache>
            </c:numRef>
          </c:xVal>
          <c:yVal>
            <c:numRef>
              <c:f>Sheet1!$B$2:$B$47</c:f>
              <c:numCache>
                <c:formatCode>General</c:formatCode>
                <c:ptCount val="46"/>
                <c:pt idx="0">
                  <c:v>188.31979000000001</c:v>
                </c:pt>
                <c:pt idx="1">
                  <c:v>316.27917400000001</c:v>
                </c:pt>
                <c:pt idx="2">
                  <c:v>4000</c:v>
                </c:pt>
                <c:pt idx="3">
                  <c:v>4000</c:v>
                </c:pt>
              </c:numCache>
            </c:numRef>
          </c:yVal>
          <c:smooth val="0"/>
          <c:extLst>
            <c:ext xmlns:c16="http://schemas.microsoft.com/office/drawing/2014/chart" uri="{C3380CC4-5D6E-409C-BE32-E72D297353CC}">
              <c16:uniqueId val="{00000000-EDBF-474A-BB9B-AE25ACAA3AE5}"/>
            </c:ext>
          </c:extLst>
        </c:ser>
        <c:ser>
          <c:idx val="2"/>
          <c:order val="1"/>
          <c:tx>
            <c:strRef>
              <c:f>Sheet1!$D$1</c:f>
              <c:strCache>
                <c:ptCount val="1"/>
                <c:pt idx="0">
                  <c:v>DiLOS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Sheet1!$G$2:$G$47</c:f>
              <c:numCache>
                <c:formatCode>General</c:formatCode>
                <c:ptCount val="46"/>
                <c:pt idx="0">
                  <c:v>95</c:v>
                </c:pt>
                <c:pt idx="1">
                  <c:v>144</c:v>
                </c:pt>
                <c:pt idx="2">
                  <c:v>196</c:v>
                </c:pt>
                <c:pt idx="3">
                  <c:v>240</c:v>
                </c:pt>
                <c:pt idx="4">
                  <c:v>288</c:v>
                </c:pt>
                <c:pt idx="5">
                  <c:v>338</c:v>
                </c:pt>
                <c:pt idx="6">
                  <c:v>385</c:v>
                </c:pt>
                <c:pt idx="7">
                  <c:v>435</c:v>
                </c:pt>
                <c:pt idx="8">
                  <c:v>482</c:v>
                </c:pt>
                <c:pt idx="9">
                  <c:v>484</c:v>
                </c:pt>
                <c:pt idx="10">
                  <c:v>486</c:v>
                </c:pt>
                <c:pt idx="11">
                  <c:v>484</c:v>
                </c:pt>
                <c:pt idx="12">
                  <c:v>490</c:v>
                </c:pt>
                <c:pt idx="13">
                  <c:v>491</c:v>
                </c:pt>
                <c:pt idx="14">
                  <c:v>486</c:v>
                </c:pt>
                <c:pt idx="15">
                  <c:v>489</c:v>
                </c:pt>
                <c:pt idx="16">
                  <c:v>492</c:v>
                </c:pt>
                <c:pt idx="17">
                  <c:v>490</c:v>
                </c:pt>
                <c:pt idx="18">
                  <c:v>488</c:v>
                </c:pt>
                <c:pt idx="19">
                  <c:v>488</c:v>
                </c:pt>
                <c:pt idx="20">
                  <c:v>491</c:v>
                </c:pt>
                <c:pt idx="21">
                  <c:v>491</c:v>
                </c:pt>
                <c:pt idx="22">
                  <c:v>490</c:v>
                </c:pt>
              </c:numCache>
            </c:numRef>
          </c:xVal>
          <c:yVal>
            <c:numRef>
              <c:f>Sheet1!$D$2:$D$47</c:f>
              <c:numCache>
                <c:formatCode>General</c:formatCode>
                <c:ptCount val="46"/>
                <c:pt idx="0">
                  <c:v>68.082393999999994</c:v>
                </c:pt>
                <c:pt idx="1">
                  <c:v>69.830774000000005</c:v>
                </c:pt>
                <c:pt idx="2">
                  <c:v>70.424406000000005</c:v>
                </c:pt>
                <c:pt idx="3">
                  <c:v>73.779910000000001</c:v>
                </c:pt>
                <c:pt idx="4">
                  <c:v>75.214438000000001</c:v>
                </c:pt>
                <c:pt idx="5">
                  <c:v>75.944385999999994</c:v>
                </c:pt>
                <c:pt idx="6">
                  <c:v>181.04570999999899</c:v>
                </c:pt>
                <c:pt idx="7">
                  <c:v>404.34693399999998</c:v>
                </c:pt>
                <c:pt idx="8">
                  <c:v>555.02882999999997</c:v>
                </c:pt>
                <c:pt idx="9">
                  <c:v>1107.7235459999999</c:v>
                </c:pt>
                <c:pt idx="10">
                  <c:v>2107.4626939999998</c:v>
                </c:pt>
                <c:pt idx="11">
                  <c:v>3160.2312419999998</c:v>
                </c:pt>
                <c:pt idx="12">
                  <c:v>4000</c:v>
                </c:pt>
                <c:pt idx="13">
                  <c:v>4000</c:v>
                </c:pt>
                <c:pt idx="14">
                  <c:v>4000</c:v>
                </c:pt>
                <c:pt idx="15">
                  <c:v>4000</c:v>
                </c:pt>
                <c:pt idx="16">
                  <c:v>4000</c:v>
                </c:pt>
                <c:pt idx="17">
                  <c:v>4000</c:v>
                </c:pt>
                <c:pt idx="18">
                  <c:v>4000</c:v>
                </c:pt>
                <c:pt idx="19">
                  <c:v>4000</c:v>
                </c:pt>
                <c:pt idx="20">
                  <c:v>4000</c:v>
                </c:pt>
                <c:pt idx="21">
                  <c:v>4000</c:v>
                </c:pt>
                <c:pt idx="22">
                  <c:v>4000</c:v>
                </c:pt>
              </c:numCache>
            </c:numRef>
          </c:yVal>
          <c:smooth val="0"/>
          <c:extLst>
            <c:ext xmlns:c16="http://schemas.microsoft.com/office/drawing/2014/chart" uri="{C3380CC4-5D6E-409C-BE32-E72D297353CC}">
              <c16:uniqueId val="{00000001-EDBF-474A-BB9B-AE25ACAA3AE5}"/>
            </c:ext>
          </c:extLst>
        </c:ser>
        <c:ser>
          <c:idx val="1"/>
          <c:order val="2"/>
          <c:tx>
            <c:strRef>
              <c:f>Sheet1!$C$1</c:f>
              <c:strCache>
                <c:ptCount val="1"/>
                <c:pt idx="0">
                  <c:v>Adios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Sheet1!$F$2:$F$47</c:f>
              <c:numCache>
                <c:formatCode>General</c:formatCode>
                <c:ptCount val="46"/>
                <c:pt idx="0">
                  <c:v>95</c:v>
                </c:pt>
                <c:pt idx="1">
                  <c:v>144</c:v>
                </c:pt>
                <c:pt idx="2">
                  <c:v>196</c:v>
                </c:pt>
                <c:pt idx="3">
                  <c:v>240</c:v>
                </c:pt>
                <c:pt idx="4">
                  <c:v>288</c:v>
                </c:pt>
                <c:pt idx="5">
                  <c:v>338</c:v>
                </c:pt>
                <c:pt idx="6">
                  <c:v>385</c:v>
                </c:pt>
                <c:pt idx="7">
                  <c:v>435</c:v>
                </c:pt>
                <c:pt idx="8">
                  <c:v>487</c:v>
                </c:pt>
                <c:pt idx="9">
                  <c:v>532</c:v>
                </c:pt>
                <c:pt idx="10">
                  <c:v>584</c:v>
                </c:pt>
                <c:pt idx="11">
                  <c:v>633</c:v>
                </c:pt>
                <c:pt idx="12">
                  <c:v>679</c:v>
                </c:pt>
                <c:pt idx="13">
                  <c:v>728</c:v>
                </c:pt>
                <c:pt idx="14">
                  <c:v>774</c:v>
                </c:pt>
                <c:pt idx="15">
                  <c:v>777</c:v>
                </c:pt>
                <c:pt idx="16">
                  <c:v>782</c:v>
                </c:pt>
                <c:pt idx="17">
                  <c:v>781</c:v>
                </c:pt>
                <c:pt idx="18">
                  <c:v>783</c:v>
                </c:pt>
                <c:pt idx="19">
                  <c:v>789</c:v>
                </c:pt>
                <c:pt idx="20">
                  <c:v>794</c:v>
                </c:pt>
                <c:pt idx="21">
                  <c:v>793</c:v>
                </c:pt>
                <c:pt idx="22">
                  <c:v>795</c:v>
                </c:pt>
              </c:numCache>
            </c:numRef>
          </c:xVal>
          <c:yVal>
            <c:numRef>
              <c:f>Sheet1!$C$2:$C$47</c:f>
              <c:numCache>
                <c:formatCode>General</c:formatCode>
                <c:ptCount val="46"/>
                <c:pt idx="0">
                  <c:v>70.420482000000007</c:v>
                </c:pt>
                <c:pt idx="1">
                  <c:v>72.64743</c:v>
                </c:pt>
                <c:pt idx="2">
                  <c:v>73.470966000000004</c:v>
                </c:pt>
                <c:pt idx="3">
                  <c:v>75.350701999999998</c:v>
                </c:pt>
                <c:pt idx="4">
                  <c:v>75.078069999999997</c:v>
                </c:pt>
                <c:pt idx="5">
                  <c:v>77.002266000000006</c:v>
                </c:pt>
                <c:pt idx="6">
                  <c:v>88.254869999999997</c:v>
                </c:pt>
                <c:pt idx="7">
                  <c:v>327.60010599999998</c:v>
                </c:pt>
                <c:pt idx="8">
                  <c:v>457.68039399999998</c:v>
                </c:pt>
                <c:pt idx="9">
                  <c:v>554.85044600000003</c:v>
                </c:pt>
                <c:pt idx="10">
                  <c:v>706.33048199999996</c:v>
                </c:pt>
                <c:pt idx="11">
                  <c:v>761.57739800000002</c:v>
                </c:pt>
                <c:pt idx="12">
                  <c:v>826.38121799999999</c:v>
                </c:pt>
                <c:pt idx="13">
                  <c:v>892.43694600000003</c:v>
                </c:pt>
                <c:pt idx="14">
                  <c:v>945.65371800000003</c:v>
                </c:pt>
                <c:pt idx="15">
                  <c:v>998.50313800000004</c:v>
                </c:pt>
                <c:pt idx="16">
                  <c:v>1336.913542</c:v>
                </c:pt>
                <c:pt idx="17">
                  <c:v>1968.639862</c:v>
                </c:pt>
                <c:pt idx="18">
                  <c:v>2566.6747540000001</c:v>
                </c:pt>
                <c:pt idx="19">
                  <c:v>3136.423198</c:v>
                </c:pt>
                <c:pt idx="20">
                  <c:v>3672.3940259999999</c:v>
                </c:pt>
                <c:pt idx="21">
                  <c:v>4000</c:v>
                </c:pt>
                <c:pt idx="22">
                  <c:v>4000</c:v>
                </c:pt>
              </c:numCache>
            </c:numRef>
          </c:yVal>
          <c:smooth val="0"/>
          <c:extLst>
            <c:ext xmlns:c16="http://schemas.microsoft.com/office/drawing/2014/chart" uri="{C3380CC4-5D6E-409C-BE32-E72D297353CC}">
              <c16:uniqueId val="{00000002-EDBF-474A-BB9B-AE25ACAA3AE5}"/>
            </c:ext>
          </c:extLst>
        </c:ser>
        <c:dLbls>
          <c:showLegendKey val="0"/>
          <c:showVal val="0"/>
          <c:showCatName val="0"/>
          <c:showSerName val="0"/>
          <c:showPercent val="0"/>
          <c:showBubbleSize val="0"/>
        </c:dLbls>
        <c:axId val="945206479"/>
        <c:axId val="1127600560"/>
      </c:scatterChart>
      <c:valAx>
        <c:axId val="945206479"/>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Throughput (RPS)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0_ " sourceLinked="0"/>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1127600560"/>
        <c:crosses val="autoZero"/>
        <c:crossBetween val="midCat"/>
      </c:valAx>
      <c:valAx>
        <c:axId val="1127600560"/>
        <c:scaling>
          <c:orientation val="minMax"/>
          <c:max val="1500"/>
          <c:min val="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P99.9 Latency (us)</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5206479"/>
        <c:crosses val="autoZero"/>
        <c:crossBetween val="midCat"/>
        <c:majorUnit val="25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ko-K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Hermit</c:v>
                </c:pt>
              </c:strCache>
            </c:strRef>
          </c:tx>
          <c:spPr>
            <a:ln w="19050" cap="rnd">
              <a:solidFill>
                <a:srgbClr val="C00000"/>
              </a:solidFill>
              <a:round/>
            </a:ln>
            <a:effectLst/>
          </c:spPr>
          <c:marker>
            <c:symbol val="circle"/>
            <c:size val="5"/>
            <c:spPr>
              <a:solidFill>
                <a:srgbClr val="C00000"/>
              </a:solidFill>
              <a:ln w="9525">
                <a:solidFill>
                  <a:srgbClr val="C00000"/>
                </a:solidFill>
              </a:ln>
              <a:effectLst/>
            </c:spPr>
          </c:marker>
          <c:xVal>
            <c:numRef>
              <c:f>Sheet1!$E$2:$E$47</c:f>
              <c:numCache>
                <c:formatCode>General</c:formatCode>
                <c:ptCount val="46"/>
                <c:pt idx="4">
                  <c:v>0.29699999999999999</c:v>
                </c:pt>
                <c:pt idx="5">
                  <c:v>0.34799999999999998</c:v>
                </c:pt>
                <c:pt idx="6">
                  <c:v>0.39600000000000002</c:v>
                </c:pt>
                <c:pt idx="7">
                  <c:v>0.44800000000000001</c:v>
                </c:pt>
                <c:pt idx="8">
                  <c:v>0.49199999999999999</c:v>
                </c:pt>
                <c:pt idx="9">
                  <c:v>0.54100000000000004</c:v>
                </c:pt>
                <c:pt idx="10">
                  <c:v>0.58699999999999997</c:v>
                </c:pt>
                <c:pt idx="11">
                  <c:v>0.63600000000000001</c:v>
                </c:pt>
                <c:pt idx="12">
                  <c:v>0.68500000000000005</c:v>
                </c:pt>
                <c:pt idx="13">
                  <c:v>0.73099999999999998</c:v>
                </c:pt>
                <c:pt idx="14">
                  <c:v>0.78</c:v>
                </c:pt>
                <c:pt idx="15">
                  <c:v>0.82799999999999996</c:v>
                </c:pt>
                <c:pt idx="16">
                  <c:v>0.871</c:v>
                </c:pt>
                <c:pt idx="17">
                  <c:v>0.92200000000000004</c:v>
                </c:pt>
                <c:pt idx="18">
                  <c:v>0.97299999999999998</c:v>
                </c:pt>
                <c:pt idx="19">
                  <c:v>1.0149999999999999</c:v>
                </c:pt>
                <c:pt idx="20">
                  <c:v>1.0109999999999999</c:v>
                </c:pt>
                <c:pt idx="21">
                  <c:v>1.01</c:v>
                </c:pt>
                <c:pt idx="22">
                  <c:v>1.0089999999999999</c:v>
                </c:pt>
                <c:pt idx="23">
                  <c:v>1.0089999999999999</c:v>
                </c:pt>
                <c:pt idx="24">
                  <c:v>1.0089999999999999</c:v>
                </c:pt>
                <c:pt idx="25">
                  <c:v>1.01</c:v>
                </c:pt>
                <c:pt idx="26">
                  <c:v>1.008</c:v>
                </c:pt>
                <c:pt idx="27">
                  <c:v>1.01</c:v>
                </c:pt>
                <c:pt idx="28">
                  <c:v>1.008</c:v>
                </c:pt>
              </c:numCache>
            </c:numRef>
          </c:xVal>
          <c:yVal>
            <c:numRef>
              <c:f>Sheet1!$B$2:$B$47</c:f>
              <c:numCache>
                <c:formatCode>General</c:formatCode>
                <c:ptCount val="46"/>
                <c:pt idx="4">
                  <c:v>15.936</c:v>
                </c:pt>
                <c:pt idx="5">
                  <c:v>14.669</c:v>
                </c:pt>
                <c:pt idx="6">
                  <c:v>14.823</c:v>
                </c:pt>
                <c:pt idx="7">
                  <c:v>15.347</c:v>
                </c:pt>
                <c:pt idx="8">
                  <c:v>15.859</c:v>
                </c:pt>
                <c:pt idx="9">
                  <c:v>16.256</c:v>
                </c:pt>
                <c:pt idx="10">
                  <c:v>213.108</c:v>
                </c:pt>
                <c:pt idx="11">
                  <c:v>85.658000000000001</c:v>
                </c:pt>
                <c:pt idx="12">
                  <c:v>465.75299999999999</c:v>
                </c:pt>
                <c:pt idx="13">
                  <c:v>1000</c:v>
                </c:pt>
                <c:pt idx="14">
                  <c:v>1000</c:v>
                </c:pt>
                <c:pt idx="15">
                  <c:v>1000</c:v>
                </c:pt>
                <c:pt idx="16">
                  <c:v>1000</c:v>
                </c:pt>
                <c:pt idx="17">
                  <c:v>1000</c:v>
                </c:pt>
                <c:pt idx="18">
                  <c:v>1000</c:v>
                </c:pt>
                <c:pt idx="19">
                  <c:v>1000</c:v>
                </c:pt>
                <c:pt idx="20">
                  <c:v>1000</c:v>
                </c:pt>
                <c:pt idx="21">
                  <c:v>1000</c:v>
                </c:pt>
                <c:pt idx="22">
                  <c:v>1000</c:v>
                </c:pt>
                <c:pt idx="23">
                  <c:v>1000</c:v>
                </c:pt>
                <c:pt idx="24">
                  <c:v>1000</c:v>
                </c:pt>
                <c:pt idx="25">
                  <c:v>1000</c:v>
                </c:pt>
                <c:pt idx="26">
                  <c:v>1000</c:v>
                </c:pt>
                <c:pt idx="27">
                  <c:v>1000</c:v>
                </c:pt>
                <c:pt idx="28">
                  <c:v>1000</c:v>
                </c:pt>
              </c:numCache>
            </c:numRef>
          </c:yVal>
          <c:smooth val="0"/>
          <c:extLst>
            <c:ext xmlns:c16="http://schemas.microsoft.com/office/drawing/2014/chart" uri="{C3380CC4-5D6E-409C-BE32-E72D297353CC}">
              <c16:uniqueId val="{00000000-D216-E44B-A94C-65255D62734C}"/>
            </c:ext>
          </c:extLst>
        </c:ser>
        <c:ser>
          <c:idx val="2"/>
          <c:order val="1"/>
          <c:tx>
            <c:strRef>
              <c:f>Sheet1!$D$1</c:f>
              <c:strCache>
                <c:ptCount val="1"/>
                <c:pt idx="0">
                  <c:v>DiLOS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Sheet1!$G$2:$G$47</c:f>
              <c:numCache>
                <c:formatCode>General</c:formatCode>
                <c:ptCount val="46"/>
                <c:pt idx="4">
                  <c:v>0.29799999999999999</c:v>
                </c:pt>
                <c:pt idx="5">
                  <c:v>0.34799999999999998</c:v>
                </c:pt>
                <c:pt idx="6">
                  <c:v>0.39700000000000002</c:v>
                </c:pt>
                <c:pt idx="7">
                  <c:v>0.44700000000000001</c:v>
                </c:pt>
                <c:pt idx="8">
                  <c:v>0.49299999999999999</c:v>
                </c:pt>
                <c:pt idx="9">
                  <c:v>0.54100000000000004</c:v>
                </c:pt>
                <c:pt idx="10">
                  <c:v>0.58899999999999997</c:v>
                </c:pt>
                <c:pt idx="11">
                  <c:v>0.63700000000000001</c:v>
                </c:pt>
                <c:pt idx="12">
                  <c:v>0.68300000000000005</c:v>
                </c:pt>
                <c:pt idx="13">
                  <c:v>0.73199999999999998</c:v>
                </c:pt>
                <c:pt idx="14">
                  <c:v>0.78</c:v>
                </c:pt>
                <c:pt idx="15">
                  <c:v>0.82499999999999996</c:v>
                </c:pt>
                <c:pt idx="16">
                  <c:v>0.876</c:v>
                </c:pt>
                <c:pt idx="17">
                  <c:v>0.92100000000000004</c:v>
                </c:pt>
                <c:pt idx="18">
                  <c:v>0.97399999999999998</c:v>
                </c:pt>
                <c:pt idx="19">
                  <c:v>1.02</c:v>
                </c:pt>
                <c:pt idx="20">
                  <c:v>1.0669999999999999</c:v>
                </c:pt>
                <c:pt idx="21">
                  <c:v>1.1140000000000001</c:v>
                </c:pt>
                <c:pt idx="22">
                  <c:v>1.161</c:v>
                </c:pt>
                <c:pt idx="23">
                  <c:v>1.206</c:v>
                </c:pt>
                <c:pt idx="24">
                  <c:v>1.2490000000000001</c:v>
                </c:pt>
                <c:pt idx="25">
                  <c:v>1.296</c:v>
                </c:pt>
                <c:pt idx="26">
                  <c:v>1.345</c:v>
                </c:pt>
                <c:pt idx="27">
                  <c:v>1.377</c:v>
                </c:pt>
                <c:pt idx="28">
                  <c:v>1.365</c:v>
                </c:pt>
                <c:pt idx="29">
                  <c:v>1.361</c:v>
                </c:pt>
                <c:pt idx="30">
                  <c:v>1.359</c:v>
                </c:pt>
                <c:pt idx="31">
                  <c:v>1.357</c:v>
                </c:pt>
                <c:pt idx="32">
                  <c:v>1.355</c:v>
                </c:pt>
                <c:pt idx="33">
                  <c:v>1.353</c:v>
                </c:pt>
                <c:pt idx="34">
                  <c:v>1.351</c:v>
                </c:pt>
                <c:pt idx="35">
                  <c:v>1.349</c:v>
                </c:pt>
                <c:pt idx="36">
                  <c:v>1.347</c:v>
                </c:pt>
                <c:pt idx="37">
                  <c:v>1.345</c:v>
                </c:pt>
                <c:pt idx="38">
                  <c:v>1.343</c:v>
                </c:pt>
              </c:numCache>
            </c:numRef>
          </c:xVal>
          <c:yVal>
            <c:numRef>
              <c:f>Sheet1!$D$2:$D$47</c:f>
              <c:numCache>
                <c:formatCode>General</c:formatCode>
                <c:ptCount val="46"/>
                <c:pt idx="4">
                  <c:v>9.6129999999999995</c:v>
                </c:pt>
                <c:pt idx="5">
                  <c:v>9.766</c:v>
                </c:pt>
                <c:pt idx="6">
                  <c:v>9.907</c:v>
                </c:pt>
                <c:pt idx="7">
                  <c:v>10.061</c:v>
                </c:pt>
                <c:pt idx="8">
                  <c:v>10.278</c:v>
                </c:pt>
                <c:pt idx="9">
                  <c:v>10.432</c:v>
                </c:pt>
                <c:pt idx="10">
                  <c:v>10.573</c:v>
                </c:pt>
                <c:pt idx="11">
                  <c:v>10.701000000000001</c:v>
                </c:pt>
                <c:pt idx="12">
                  <c:v>10.867000000000001</c:v>
                </c:pt>
                <c:pt idx="13">
                  <c:v>10.994999999999999</c:v>
                </c:pt>
                <c:pt idx="14">
                  <c:v>11.212999999999999</c:v>
                </c:pt>
                <c:pt idx="15">
                  <c:v>11.456</c:v>
                </c:pt>
                <c:pt idx="16">
                  <c:v>11.84</c:v>
                </c:pt>
                <c:pt idx="17">
                  <c:v>12.185</c:v>
                </c:pt>
                <c:pt idx="18">
                  <c:v>12.724</c:v>
                </c:pt>
                <c:pt idx="19">
                  <c:v>13.146000000000001</c:v>
                </c:pt>
                <c:pt idx="20">
                  <c:v>13.581</c:v>
                </c:pt>
                <c:pt idx="21">
                  <c:v>14.041</c:v>
                </c:pt>
                <c:pt idx="22">
                  <c:v>14.694000000000001</c:v>
                </c:pt>
                <c:pt idx="23">
                  <c:v>15.59</c:v>
                </c:pt>
                <c:pt idx="24">
                  <c:v>16.858000000000001</c:v>
                </c:pt>
                <c:pt idx="25">
                  <c:v>21.542000000000002</c:v>
                </c:pt>
                <c:pt idx="26">
                  <c:v>40.167000000000002</c:v>
                </c:pt>
                <c:pt idx="27">
                  <c:v>1000</c:v>
                </c:pt>
                <c:pt idx="28">
                  <c:v>1000</c:v>
                </c:pt>
                <c:pt idx="29">
                  <c:v>1000</c:v>
                </c:pt>
                <c:pt idx="30">
                  <c:v>1000</c:v>
                </c:pt>
                <c:pt idx="31">
                  <c:v>1000</c:v>
                </c:pt>
                <c:pt idx="32">
                  <c:v>1000</c:v>
                </c:pt>
                <c:pt idx="33">
                  <c:v>1000</c:v>
                </c:pt>
                <c:pt idx="34">
                  <c:v>1000</c:v>
                </c:pt>
                <c:pt idx="35">
                  <c:v>1000</c:v>
                </c:pt>
                <c:pt idx="36">
                  <c:v>1000</c:v>
                </c:pt>
                <c:pt idx="37">
                  <c:v>1000</c:v>
                </c:pt>
                <c:pt idx="38">
                  <c:v>1000</c:v>
                </c:pt>
              </c:numCache>
            </c:numRef>
          </c:yVal>
          <c:smooth val="0"/>
          <c:extLst>
            <c:ext xmlns:c16="http://schemas.microsoft.com/office/drawing/2014/chart" uri="{C3380CC4-5D6E-409C-BE32-E72D297353CC}">
              <c16:uniqueId val="{00000001-B9B0-40DC-A689-6A8870A3A5FA}"/>
            </c:ext>
          </c:extLst>
        </c:ser>
        <c:ser>
          <c:idx val="1"/>
          <c:order val="2"/>
          <c:tx>
            <c:strRef>
              <c:f>Sheet1!$C$1</c:f>
              <c:strCache>
                <c:ptCount val="1"/>
                <c:pt idx="0">
                  <c:v>Adios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Sheet1!$F$2:$F$47</c:f>
              <c:numCache>
                <c:formatCode>General</c:formatCode>
                <c:ptCount val="46"/>
                <c:pt idx="4">
                  <c:v>0.29799999999999999</c:v>
                </c:pt>
                <c:pt idx="5">
                  <c:v>0.34799999999999998</c:v>
                </c:pt>
                <c:pt idx="6">
                  <c:v>0.39800000000000002</c:v>
                </c:pt>
                <c:pt idx="7">
                  <c:v>0.44700000000000001</c:v>
                </c:pt>
                <c:pt idx="8">
                  <c:v>0.49199999999999999</c:v>
                </c:pt>
                <c:pt idx="9">
                  <c:v>0.54200000000000004</c:v>
                </c:pt>
                <c:pt idx="10">
                  <c:v>0.58899999999999997</c:v>
                </c:pt>
                <c:pt idx="11">
                  <c:v>0.63700000000000001</c:v>
                </c:pt>
                <c:pt idx="12">
                  <c:v>0.68600000000000005</c:v>
                </c:pt>
                <c:pt idx="13">
                  <c:v>0.73199999999999998</c:v>
                </c:pt>
                <c:pt idx="14">
                  <c:v>0.77900000000000003</c:v>
                </c:pt>
                <c:pt idx="15">
                  <c:v>0.82399999999999995</c:v>
                </c:pt>
                <c:pt idx="16">
                  <c:v>0.874</c:v>
                </c:pt>
                <c:pt idx="17">
                  <c:v>0.92</c:v>
                </c:pt>
                <c:pt idx="18">
                  <c:v>0.97399999999999998</c:v>
                </c:pt>
                <c:pt idx="19">
                  <c:v>1.018</c:v>
                </c:pt>
                <c:pt idx="20">
                  <c:v>1.0669999999999999</c:v>
                </c:pt>
                <c:pt idx="21">
                  <c:v>1.1160000000000001</c:v>
                </c:pt>
                <c:pt idx="22">
                  <c:v>1.1579999999999999</c:v>
                </c:pt>
                <c:pt idx="23">
                  <c:v>1.2050000000000001</c:v>
                </c:pt>
                <c:pt idx="24">
                  <c:v>1.2509999999999999</c:v>
                </c:pt>
                <c:pt idx="25">
                  <c:v>1.2989999999999999</c:v>
                </c:pt>
                <c:pt idx="26">
                  <c:v>1.341</c:v>
                </c:pt>
                <c:pt idx="27">
                  <c:v>1.387</c:v>
                </c:pt>
                <c:pt idx="28">
                  <c:v>1.4470000000000001</c:v>
                </c:pt>
                <c:pt idx="29">
                  <c:v>1.492</c:v>
                </c:pt>
                <c:pt idx="30">
                  <c:v>1.538</c:v>
                </c:pt>
                <c:pt idx="31">
                  <c:v>1.583</c:v>
                </c:pt>
                <c:pt idx="32">
                  <c:v>1.629</c:v>
                </c:pt>
                <c:pt idx="33">
                  <c:v>1.673</c:v>
                </c:pt>
                <c:pt idx="34">
                  <c:v>1.7210000000000001</c:v>
                </c:pt>
                <c:pt idx="35">
                  <c:v>1.7609999999999999</c:v>
                </c:pt>
                <c:pt idx="36">
                  <c:v>1.8080000000000001</c:v>
                </c:pt>
                <c:pt idx="37">
                  <c:v>1.853</c:v>
                </c:pt>
                <c:pt idx="38">
                  <c:v>1.911</c:v>
                </c:pt>
                <c:pt idx="39">
                  <c:v>1.958</c:v>
                </c:pt>
                <c:pt idx="40">
                  <c:v>1.9990000000000001</c:v>
                </c:pt>
                <c:pt idx="41">
                  <c:v>2.0499999999999998</c:v>
                </c:pt>
                <c:pt idx="42">
                  <c:v>2.0920000000000001</c:v>
                </c:pt>
                <c:pt idx="43">
                  <c:v>2.1360000000000001</c:v>
                </c:pt>
                <c:pt idx="44">
                  <c:v>2.14</c:v>
                </c:pt>
                <c:pt idx="45">
                  <c:v>2.125</c:v>
                </c:pt>
              </c:numCache>
            </c:numRef>
          </c:xVal>
          <c:yVal>
            <c:numRef>
              <c:f>Sheet1!$C$2:$C$47</c:f>
              <c:numCache>
                <c:formatCode>General</c:formatCode>
                <c:ptCount val="46"/>
                <c:pt idx="4">
                  <c:v>10.201000000000001</c:v>
                </c:pt>
                <c:pt idx="5">
                  <c:v>10.279</c:v>
                </c:pt>
                <c:pt idx="6">
                  <c:v>10.381</c:v>
                </c:pt>
                <c:pt idx="7">
                  <c:v>10.458</c:v>
                </c:pt>
                <c:pt idx="8">
                  <c:v>10.599</c:v>
                </c:pt>
                <c:pt idx="9">
                  <c:v>10.739000000000001</c:v>
                </c:pt>
                <c:pt idx="10">
                  <c:v>10.867000000000001</c:v>
                </c:pt>
                <c:pt idx="11">
                  <c:v>11.007999999999999</c:v>
                </c:pt>
                <c:pt idx="12">
                  <c:v>11.250999999999999</c:v>
                </c:pt>
                <c:pt idx="13">
                  <c:v>11.43</c:v>
                </c:pt>
                <c:pt idx="14">
                  <c:v>11.635999999999999</c:v>
                </c:pt>
                <c:pt idx="15">
                  <c:v>11.879</c:v>
                </c:pt>
                <c:pt idx="16">
                  <c:v>12.096</c:v>
                </c:pt>
                <c:pt idx="17">
                  <c:v>12.3</c:v>
                </c:pt>
                <c:pt idx="18">
                  <c:v>12.595000000000001</c:v>
                </c:pt>
                <c:pt idx="19">
                  <c:v>12.837999999999999</c:v>
                </c:pt>
                <c:pt idx="20">
                  <c:v>13.018000000000001</c:v>
                </c:pt>
                <c:pt idx="21">
                  <c:v>13.247999999999999</c:v>
                </c:pt>
                <c:pt idx="22">
                  <c:v>13.44</c:v>
                </c:pt>
                <c:pt idx="23">
                  <c:v>13.606</c:v>
                </c:pt>
                <c:pt idx="24">
                  <c:v>13.709</c:v>
                </c:pt>
                <c:pt idx="25">
                  <c:v>13.914</c:v>
                </c:pt>
                <c:pt idx="26">
                  <c:v>14.169</c:v>
                </c:pt>
                <c:pt idx="27">
                  <c:v>14.4</c:v>
                </c:pt>
                <c:pt idx="28">
                  <c:v>14.733000000000001</c:v>
                </c:pt>
                <c:pt idx="29">
                  <c:v>15.04</c:v>
                </c:pt>
                <c:pt idx="30">
                  <c:v>15.271000000000001</c:v>
                </c:pt>
                <c:pt idx="31">
                  <c:v>15.423999999999999</c:v>
                </c:pt>
                <c:pt idx="32">
                  <c:v>15.731999999999999</c:v>
                </c:pt>
                <c:pt idx="33">
                  <c:v>15.987</c:v>
                </c:pt>
                <c:pt idx="34">
                  <c:v>16.216999999999999</c:v>
                </c:pt>
                <c:pt idx="35">
                  <c:v>16.512</c:v>
                </c:pt>
                <c:pt idx="36">
                  <c:v>16.780999999999999</c:v>
                </c:pt>
                <c:pt idx="37">
                  <c:v>17.164999999999999</c:v>
                </c:pt>
                <c:pt idx="38">
                  <c:v>18.073</c:v>
                </c:pt>
                <c:pt idx="39">
                  <c:v>18.765000000000001</c:v>
                </c:pt>
                <c:pt idx="40">
                  <c:v>19.954999999999998</c:v>
                </c:pt>
                <c:pt idx="41">
                  <c:v>25.702999999999999</c:v>
                </c:pt>
                <c:pt idx="42">
                  <c:v>148.99199999999999</c:v>
                </c:pt>
                <c:pt idx="43">
                  <c:v>423.46300000000002</c:v>
                </c:pt>
                <c:pt idx="44">
                  <c:v>1000</c:v>
                </c:pt>
                <c:pt idx="45">
                  <c:v>1000</c:v>
                </c:pt>
              </c:numCache>
            </c:numRef>
          </c:yVal>
          <c:smooth val="0"/>
          <c:extLst>
            <c:ext xmlns:c16="http://schemas.microsoft.com/office/drawing/2014/chart" uri="{C3380CC4-5D6E-409C-BE32-E72D297353CC}">
              <c16:uniqueId val="{00000000-B9B0-40DC-A689-6A8870A3A5FA}"/>
            </c:ext>
          </c:extLst>
        </c:ser>
        <c:dLbls>
          <c:showLegendKey val="0"/>
          <c:showVal val="0"/>
          <c:showCatName val="0"/>
          <c:showSerName val="0"/>
          <c:showPercent val="0"/>
          <c:showBubbleSize val="0"/>
        </c:dLbls>
        <c:axId val="945206479"/>
        <c:axId val="1127600560"/>
      </c:scatterChart>
      <c:valAx>
        <c:axId val="945206479"/>
        <c:scaling>
          <c:orientation val="minMax"/>
          <c:max val="2.5"/>
          <c:min val="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Throughput (MRPS)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0.0_ " sourceLinked="0"/>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1127600560"/>
        <c:crosses val="autoZero"/>
        <c:crossBetween val="midCat"/>
        <c:majorUnit val="0.5"/>
      </c:valAx>
      <c:valAx>
        <c:axId val="1127600560"/>
        <c:scaling>
          <c:orientation val="minMax"/>
          <c:max val="5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P99.9 Latency (us)</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5206479"/>
        <c:crosses val="autoZero"/>
        <c:crossBetween val="midCat"/>
        <c:majorUnit val="1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ko-K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Hermit</c:v>
                </c:pt>
              </c:strCache>
            </c:strRef>
          </c:tx>
          <c:spPr>
            <a:ln w="19050" cap="rnd">
              <a:solidFill>
                <a:srgbClr val="C00000"/>
              </a:solidFill>
              <a:round/>
            </a:ln>
            <a:effectLst/>
          </c:spPr>
          <c:marker>
            <c:symbol val="circle"/>
            <c:size val="5"/>
            <c:spPr>
              <a:solidFill>
                <a:srgbClr val="C00000"/>
              </a:solidFill>
              <a:ln w="9525">
                <a:solidFill>
                  <a:srgbClr val="C00000"/>
                </a:solidFill>
              </a:ln>
              <a:effectLst/>
            </c:spPr>
          </c:marker>
          <c:xVal>
            <c:numRef>
              <c:f>Sheet1!$E$2:$E$47</c:f>
              <c:numCache>
                <c:formatCode>General</c:formatCode>
                <c:ptCount val="46"/>
                <c:pt idx="4">
                  <c:v>0.29699999999999999</c:v>
                </c:pt>
                <c:pt idx="5">
                  <c:v>0.34799999999999998</c:v>
                </c:pt>
                <c:pt idx="6">
                  <c:v>0.39600000000000002</c:v>
                </c:pt>
                <c:pt idx="7">
                  <c:v>0.44800000000000001</c:v>
                </c:pt>
                <c:pt idx="8">
                  <c:v>0.49199999999999999</c:v>
                </c:pt>
                <c:pt idx="9">
                  <c:v>0.54100000000000004</c:v>
                </c:pt>
                <c:pt idx="10">
                  <c:v>0.58699999999999997</c:v>
                </c:pt>
                <c:pt idx="11">
                  <c:v>0.63600000000000001</c:v>
                </c:pt>
                <c:pt idx="12">
                  <c:v>0.68500000000000005</c:v>
                </c:pt>
                <c:pt idx="13">
                  <c:v>0.73099999999999998</c:v>
                </c:pt>
                <c:pt idx="14">
                  <c:v>0.78</c:v>
                </c:pt>
                <c:pt idx="15">
                  <c:v>0.82799999999999996</c:v>
                </c:pt>
                <c:pt idx="16">
                  <c:v>0.871</c:v>
                </c:pt>
                <c:pt idx="17">
                  <c:v>0.92200000000000004</c:v>
                </c:pt>
                <c:pt idx="18">
                  <c:v>0.97299999999999998</c:v>
                </c:pt>
                <c:pt idx="19">
                  <c:v>1.0149999999999999</c:v>
                </c:pt>
                <c:pt idx="20">
                  <c:v>1.0109999999999999</c:v>
                </c:pt>
                <c:pt idx="21">
                  <c:v>1.01</c:v>
                </c:pt>
                <c:pt idx="22">
                  <c:v>1.0089999999999999</c:v>
                </c:pt>
                <c:pt idx="23">
                  <c:v>1.0089999999999999</c:v>
                </c:pt>
                <c:pt idx="24">
                  <c:v>1.0089999999999999</c:v>
                </c:pt>
                <c:pt idx="25">
                  <c:v>1.01</c:v>
                </c:pt>
                <c:pt idx="26">
                  <c:v>1.008</c:v>
                </c:pt>
                <c:pt idx="27">
                  <c:v>1.01</c:v>
                </c:pt>
                <c:pt idx="28">
                  <c:v>1.008</c:v>
                </c:pt>
              </c:numCache>
            </c:numRef>
          </c:xVal>
          <c:yVal>
            <c:numRef>
              <c:f>Sheet1!$B$2:$B$47</c:f>
              <c:numCache>
                <c:formatCode>General</c:formatCode>
                <c:ptCount val="46"/>
                <c:pt idx="4">
                  <c:v>9.1140000000000008</c:v>
                </c:pt>
                <c:pt idx="5">
                  <c:v>9.1769999999999996</c:v>
                </c:pt>
                <c:pt idx="6">
                  <c:v>9.2159999999999993</c:v>
                </c:pt>
                <c:pt idx="7">
                  <c:v>9.2420000000000009</c:v>
                </c:pt>
                <c:pt idx="8">
                  <c:v>9.3439999999999994</c:v>
                </c:pt>
                <c:pt idx="9">
                  <c:v>9.3059999999999992</c:v>
                </c:pt>
                <c:pt idx="10">
                  <c:v>9.2539999999999996</c:v>
                </c:pt>
                <c:pt idx="11">
                  <c:v>9.2159999999999993</c:v>
                </c:pt>
                <c:pt idx="12">
                  <c:v>9.2539999999999996</c:v>
                </c:pt>
                <c:pt idx="13">
                  <c:v>9.2919999999999998</c:v>
                </c:pt>
                <c:pt idx="14">
                  <c:v>9.3439999999999994</c:v>
                </c:pt>
                <c:pt idx="15">
                  <c:v>9.4209999999999994</c:v>
                </c:pt>
                <c:pt idx="16">
                  <c:v>9.5609999999999999</c:v>
                </c:pt>
                <c:pt idx="17">
                  <c:v>9.8810000000000002</c:v>
                </c:pt>
                <c:pt idx="18">
                  <c:v>21.145</c:v>
                </c:pt>
                <c:pt idx="19">
                  <c:v>1000</c:v>
                </c:pt>
                <c:pt idx="20">
                  <c:v>1000</c:v>
                </c:pt>
                <c:pt idx="21">
                  <c:v>1000</c:v>
                </c:pt>
                <c:pt idx="22">
                  <c:v>1000</c:v>
                </c:pt>
                <c:pt idx="23">
                  <c:v>1000</c:v>
                </c:pt>
                <c:pt idx="24">
                  <c:v>1000</c:v>
                </c:pt>
                <c:pt idx="25">
                  <c:v>1000</c:v>
                </c:pt>
                <c:pt idx="26">
                  <c:v>1000</c:v>
                </c:pt>
                <c:pt idx="27">
                  <c:v>1000</c:v>
                </c:pt>
                <c:pt idx="28">
                  <c:v>1000</c:v>
                </c:pt>
              </c:numCache>
            </c:numRef>
          </c:yVal>
          <c:smooth val="0"/>
          <c:extLst>
            <c:ext xmlns:c16="http://schemas.microsoft.com/office/drawing/2014/chart" uri="{C3380CC4-5D6E-409C-BE32-E72D297353CC}">
              <c16:uniqueId val="{00000000-B179-48E5-AD79-96A481186257}"/>
            </c:ext>
          </c:extLst>
        </c:ser>
        <c:ser>
          <c:idx val="2"/>
          <c:order val="1"/>
          <c:tx>
            <c:strRef>
              <c:f>Sheet1!$D$1</c:f>
              <c:strCache>
                <c:ptCount val="1"/>
                <c:pt idx="0">
                  <c:v>DiLOS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Sheet1!$G$2:$G$47</c:f>
              <c:numCache>
                <c:formatCode>General</c:formatCode>
                <c:ptCount val="46"/>
                <c:pt idx="4">
                  <c:v>0.29799999999999999</c:v>
                </c:pt>
                <c:pt idx="5">
                  <c:v>0.34799999999999998</c:v>
                </c:pt>
                <c:pt idx="6">
                  <c:v>0.39700000000000002</c:v>
                </c:pt>
                <c:pt idx="7">
                  <c:v>0.44700000000000001</c:v>
                </c:pt>
                <c:pt idx="8">
                  <c:v>0.49299999999999999</c:v>
                </c:pt>
                <c:pt idx="9">
                  <c:v>0.54100000000000004</c:v>
                </c:pt>
                <c:pt idx="10">
                  <c:v>0.58899999999999997</c:v>
                </c:pt>
                <c:pt idx="11">
                  <c:v>0.63700000000000001</c:v>
                </c:pt>
                <c:pt idx="12">
                  <c:v>0.68300000000000005</c:v>
                </c:pt>
                <c:pt idx="13">
                  <c:v>0.73199999999999998</c:v>
                </c:pt>
                <c:pt idx="14">
                  <c:v>0.78</c:v>
                </c:pt>
                <c:pt idx="15">
                  <c:v>0.82499999999999996</c:v>
                </c:pt>
                <c:pt idx="16">
                  <c:v>0.876</c:v>
                </c:pt>
                <c:pt idx="17">
                  <c:v>0.92100000000000004</c:v>
                </c:pt>
                <c:pt idx="18">
                  <c:v>0.97399999999999998</c:v>
                </c:pt>
                <c:pt idx="19">
                  <c:v>1.02</c:v>
                </c:pt>
                <c:pt idx="20">
                  <c:v>1.0669999999999999</c:v>
                </c:pt>
                <c:pt idx="21">
                  <c:v>1.1140000000000001</c:v>
                </c:pt>
                <c:pt idx="22">
                  <c:v>1.161</c:v>
                </c:pt>
                <c:pt idx="23">
                  <c:v>1.206</c:v>
                </c:pt>
                <c:pt idx="24">
                  <c:v>1.2490000000000001</c:v>
                </c:pt>
                <c:pt idx="25">
                  <c:v>1.296</c:v>
                </c:pt>
                <c:pt idx="26">
                  <c:v>1.345</c:v>
                </c:pt>
                <c:pt idx="27">
                  <c:v>1.377</c:v>
                </c:pt>
                <c:pt idx="28">
                  <c:v>1.365</c:v>
                </c:pt>
                <c:pt idx="29">
                  <c:v>1.361</c:v>
                </c:pt>
                <c:pt idx="30">
                  <c:v>1.359</c:v>
                </c:pt>
                <c:pt idx="31">
                  <c:v>1.357</c:v>
                </c:pt>
                <c:pt idx="32">
                  <c:v>1.355</c:v>
                </c:pt>
                <c:pt idx="33">
                  <c:v>1.353</c:v>
                </c:pt>
                <c:pt idx="34">
                  <c:v>1.351</c:v>
                </c:pt>
                <c:pt idx="35">
                  <c:v>1.349</c:v>
                </c:pt>
                <c:pt idx="36">
                  <c:v>1.347</c:v>
                </c:pt>
                <c:pt idx="37">
                  <c:v>1.345</c:v>
                </c:pt>
                <c:pt idx="38">
                  <c:v>1.343</c:v>
                </c:pt>
              </c:numCache>
            </c:numRef>
          </c:xVal>
          <c:yVal>
            <c:numRef>
              <c:f>Sheet1!$D$2:$D$47</c:f>
              <c:numCache>
                <c:formatCode>General</c:formatCode>
                <c:ptCount val="46"/>
                <c:pt idx="4">
                  <c:v>6.7080000000000002</c:v>
                </c:pt>
                <c:pt idx="5">
                  <c:v>6.7450000000000001</c:v>
                </c:pt>
                <c:pt idx="6">
                  <c:v>6.7709999999999999</c:v>
                </c:pt>
                <c:pt idx="7">
                  <c:v>6.8090000000000002</c:v>
                </c:pt>
                <c:pt idx="8">
                  <c:v>6.8860000000000001</c:v>
                </c:pt>
                <c:pt idx="9">
                  <c:v>6.9119999999999999</c:v>
                </c:pt>
                <c:pt idx="10">
                  <c:v>6.9509999999999996</c:v>
                </c:pt>
                <c:pt idx="11">
                  <c:v>6.9889999999999999</c:v>
                </c:pt>
                <c:pt idx="12">
                  <c:v>7.0149999999999997</c:v>
                </c:pt>
                <c:pt idx="13">
                  <c:v>7.0529999999999999</c:v>
                </c:pt>
                <c:pt idx="14">
                  <c:v>7.0910000000000002</c:v>
                </c:pt>
                <c:pt idx="15">
                  <c:v>7.117</c:v>
                </c:pt>
                <c:pt idx="16">
                  <c:v>7.1550000000000002</c:v>
                </c:pt>
                <c:pt idx="17">
                  <c:v>7.194</c:v>
                </c:pt>
                <c:pt idx="18">
                  <c:v>7.2839999999999998</c:v>
                </c:pt>
                <c:pt idx="19">
                  <c:v>7.3339999999999996</c:v>
                </c:pt>
                <c:pt idx="20">
                  <c:v>7.3849999999999998</c:v>
                </c:pt>
                <c:pt idx="21">
                  <c:v>7.4489999999999998</c:v>
                </c:pt>
                <c:pt idx="22">
                  <c:v>7.5140000000000002</c:v>
                </c:pt>
                <c:pt idx="23">
                  <c:v>7.6040000000000001</c:v>
                </c:pt>
                <c:pt idx="24">
                  <c:v>7.7320000000000002</c:v>
                </c:pt>
                <c:pt idx="25">
                  <c:v>8</c:v>
                </c:pt>
                <c:pt idx="26">
                  <c:v>9.0239999999999991</c:v>
                </c:pt>
                <c:pt idx="27">
                  <c:v>1000</c:v>
                </c:pt>
                <c:pt idx="28">
                  <c:v>1000</c:v>
                </c:pt>
                <c:pt idx="29">
                  <c:v>1000</c:v>
                </c:pt>
                <c:pt idx="30">
                  <c:v>1000</c:v>
                </c:pt>
                <c:pt idx="31">
                  <c:v>1000</c:v>
                </c:pt>
                <c:pt idx="32">
                  <c:v>1000</c:v>
                </c:pt>
                <c:pt idx="33">
                  <c:v>1000</c:v>
                </c:pt>
                <c:pt idx="34">
                  <c:v>1000</c:v>
                </c:pt>
                <c:pt idx="35">
                  <c:v>1000</c:v>
                </c:pt>
                <c:pt idx="36">
                  <c:v>1000</c:v>
                </c:pt>
                <c:pt idx="37">
                  <c:v>1000</c:v>
                </c:pt>
                <c:pt idx="38">
                  <c:v>1000</c:v>
                </c:pt>
              </c:numCache>
            </c:numRef>
          </c:yVal>
          <c:smooth val="0"/>
          <c:extLst>
            <c:ext xmlns:c16="http://schemas.microsoft.com/office/drawing/2014/chart" uri="{C3380CC4-5D6E-409C-BE32-E72D297353CC}">
              <c16:uniqueId val="{00000001-B179-48E5-AD79-96A481186257}"/>
            </c:ext>
          </c:extLst>
        </c:ser>
        <c:ser>
          <c:idx val="1"/>
          <c:order val="2"/>
          <c:tx>
            <c:strRef>
              <c:f>Sheet1!$C$1</c:f>
              <c:strCache>
                <c:ptCount val="1"/>
                <c:pt idx="0">
                  <c:v>Adios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Sheet1!$F$2:$F$47</c:f>
              <c:numCache>
                <c:formatCode>General</c:formatCode>
                <c:ptCount val="46"/>
                <c:pt idx="4">
                  <c:v>0.29799999999999999</c:v>
                </c:pt>
                <c:pt idx="5">
                  <c:v>0.34799999999999998</c:v>
                </c:pt>
                <c:pt idx="6">
                  <c:v>0.39800000000000002</c:v>
                </c:pt>
                <c:pt idx="7">
                  <c:v>0.44700000000000001</c:v>
                </c:pt>
                <c:pt idx="8">
                  <c:v>0.49199999999999999</c:v>
                </c:pt>
                <c:pt idx="9">
                  <c:v>0.54200000000000004</c:v>
                </c:pt>
                <c:pt idx="10">
                  <c:v>0.58899999999999997</c:v>
                </c:pt>
                <c:pt idx="11">
                  <c:v>0.63700000000000001</c:v>
                </c:pt>
                <c:pt idx="12">
                  <c:v>0.68600000000000005</c:v>
                </c:pt>
                <c:pt idx="13">
                  <c:v>0.73199999999999998</c:v>
                </c:pt>
                <c:pt idx="14">
                  <c:v>0.77900000000000003</c:v>
                </c:pt>
                <c:pt idx="15">
                  <c:v>0.82399999999999995</c:v>
                </c:pt>
                <c:pt idx="16">
                  <c:v>0.874</c:v>
                </c:pt>
                <c:pt idx="17">
                  <c:v>0.92</c:v>
                </c:pt>
                <c:pt idx="18">
                  <c:v>0.97399999999999998</c:v>
                </c:pt>
                <c:pt idx="19">
                  <c:v>1.018</c:v>
                </c:pt>
                <c:pt idx="20">
                  <c:v>1.0669999999999999</c:v>
                </c:pt>
                <c:pt idx="21">
                  <c:v>1.1160000000000001</c:v>
                </c:pt>
                <c:pt idx="22">
                  <c:v>1.1579999999999999</c:v>
                </c:pt>
                <c:pt idx="23">
                  <c:v>1.2050000000000001</c:v>
                </c:pt>
                <c:pt idx="24">
                  <c:v>1.2509999999999999</c:v>
                </c:pt>
                <c:pt idx="25">
                  <c:v>1.2989999999999999</c:v>
                </c:pt>
                <c:pt idx="26">
                  <c:v>1.341</c:v>
                </c:pt>
                <c:pt idx="27">
                  <c:v>1.387</c:v>
                </c:pt>
                <c:pt idx="28">
                  <c:v>1.4470000000000001</c:v>
                </c:pt>
                <c:pt idx="29">
                  <c:v>1.492</c:v>
                </c:pt>
                <c:pt idx="30">
                  <c:v>1.538</c:v>
                </c:pt>
                <c:pt idx="31">
                  <c:v>1.583</c:v>
                </c:pt>
                <c:pt idx="32">
                  <c:v>1.629</c:v>
                </c:pt>
                <c:pt idx="33">
                  <c:v>1.673</c:v>
                </c:pt>
                <c:pt idx="34">
                  <c:v>1.7210000000000001</c:v>
                </c:pt>
                <c:pt idx="35">
                  <c:v>1.7609999999999999</c:v>
                </c:pt>
                <c:pt idx="36">
                  <c:v>1.8080000000000001</c:v>
                </c:pt>
                <c:pt idx="37">
                  <c:v>1.853</c:v>
                </c:pt>
                <c:pt idx="38">
                  <c:v>1.911</c:v>
                </c:pt>
                <c:pt idx="39">
                  <c:v>1.958</c:v>
                </c:pt>
                <c:pt idx="40">
                  <c:v>1.9990000000000001</c:v>
                </c:pt>
                <c:pt idx="41">
                  <c:v>2.0499999999999998</c:v>
                </c:pt>
                <c:pt idx="42">
                  <c:v>2.0920000000000001</c:v>
                </c:pt>
                <c:pt idx="43">
                  <c:v>2.1360000000000001</c:v>
                </c:pt>
                <c:pt idx="44">
                  <c:v>2.14</c:v>
                </c:pt>
                <c:pt idx="45">
                  <c:v>2.125</c:v>
                </c:pt>
              </c:numCache>
            </c:numRef>
          </c:xVal>
          <c:yVal>
            <c:numRef>
              <c:f>Sheet1!$C$2:$C$47</c:f>
              <c:numCache>
                <c:formatCode>General</c:formatCode>
                <c:ptCount val="46"/>
                <c:pt idx="4">
                  <c:v>6.9249999999999998</c:v>
                </c:pt>
                <c:pt idx="5">
                  <c:v>6.9509999999999996</c:v>
                </c:pt>
                <c:pt idx="6">
                  <c:v>6.9880000000000004</c:v>
                </c:pt>
                <c:pt idx="7">
                  <c:v>7.0140000000000002</c:v>
                </c:pt>
                <c:pt idx="8">
                  <c:v>7.0789999999999997</c:v>
                </c:pt>
                <c:pt idx="9">
                  <c:v>7.117</c:v>
                </c:pt>
                <c:pt idx="10">
                  <c:v>7.1550000000000002</c:v>
                </c:pt>
                <c:pt idx="11">
                  <c:v>7.181</c:v>
                </c:pt>
                <c:pt idx="12">
                  <c:v>7.2190000000000003</c:v>
                </c:pt>
                <c:pt idx="13">
                  <c:v>7.2450000000000001</c:v>
                </c:pt>
                <c:pt idx="14">
                  <c:v>7.2830000000000004</c:v>
                </c:pt>
                <c:pt idx="15">
                  <c:v>7.3209999999999997</c:v>
                </c:pt>
                <c:pt idx="16">
                  <c:v>7.36</c:v>
                </c:pt>
                <c:pt idx="17">
                  <c:v>7.3860000000000001</c:v>
                </c:pt>
                <c:pt idx="18">
                  <c:v>7.4749999999999996</c:v>
                </c:pt>
                <c:pt idx="19">
                  <c:v>7.5129999999999999</c:v>
                </c:pt>
                <c:pt idx="20">
                  <c:v>7.5519999999999996</c:v>
                </c:pt>
                <c:pt idx="21">
                  <c:v>7.6029999999999998</c:v>
                </c:pt>
                <c:pt idx="22">
                  <c:v>7.641</c:v>
                </c:pt>
                <c:pt idx="23">
                  <c:v>7.68</c:v>
                </c:pt>
                <c:pt idx="24">
                  <c:v>7.7309999999999999</c:v>
                </c:pt>
                <c:pt idx="25">
                  <c:v>7.782</c:v>
                </c:pt>
                <c:pt idx="26">
                  <c:v>7.8330000000000002</c:v>
                </c:pt>
                <c:pt idx="27">
                  <c:v>7.8849999999999998</c:v>
                </c:pt>
                <c:pt idx="28">
                  <c:v>8.0250000000000004</c:v>
                </c:pt>
                <c:pt idx="29">
                  <c:v>8.09</c:v>
                </c:pt>
                <c:pt idx="30">
                  <c:v>8.1660000000000004</c:v>
                </c:pt>
                <c:pt idx="31">
                  <c:v>8.2560000000000002</c:v>
                </c:pt>
                <c:pt idx="32">
                  <c:v>8.3450000000000006</c:v>
                </c:pt>
                <c:pt idx="33">
                  <c:v>8.4350000000000005</c:v>
                </c:pt>
                <c:pt idx="34">
                  <c:v>8.5380000000000003</c:v>
                </c:pt>
                <c:pt idx="35">
                  <c:v>8.6280000000000001</c:v>
                </c:pt>
                <c:pt idx="36">
                  <c:v>8.7420000000000009</c:v>
                </c:pt>
                <c:pt idx="37">
                  <c:v>8.8450000000000006</c:v>
                </c:pt>
                <c:pt idx="38">
                  <c:v>9.0489999999999995</c:v>
                </c:pt>
                <c:pt idx="39">
                  <c:v>9.1780000000000008</c:v>
                </c:pt>
                <c:pt idx="40">
                  <c:v>9.3309999999999995</c:v>
                </c:pt>
                <c:pt idx="41">
                  <c:v>9.6</c:v>
                </c:pt>
                <c:pt idx="42">
                  <c:v>10.048</c:v>
                </c:pt>
                <c:pt idx="43">
                  <c:v>11.571</c:v>
                </c:pt>
                <c:pt idx="44">
                  <c:v>1000</c:v>
                </c:pt>
                <c:pt idx="45">
                  <c:v>1000</c:v>
                </c:pt>
              </c:numCache>
            </c:numRef>
          </c:yVal>
          <c:smooth val="0"/>
          <c:extLst>
            <c:ext xmlns:c16="http://schemas.microsoft.com/office/drawing/2014/chart" uri="{C3380CC4-5D6E-409C-BE32-E72D297353CC}">
              <c16:uniqueId val="{00000002-B179-48E5-AD79-96A481186257}"/>
            </c:ext>
          </c:extLst>
        </c:ser>
        <c:dLbls>
          <c:showLegendKey val="0"/>
          <c:showVal val="0"/>
          <c:showCatName val="0"/>
          <c:showSerName val="0"/>
          <c:showPercent val="0"/>
          <c:showBubbleSize val="0"/>
        </c:dLbls>
        <c:axId val="945206479"/>
        <c:axId val="1127600560"/>
      </c:scatterChart>
      <c:valAx>
        <c:axId val="945206479"/>
        <c:scaling>
          <c:orientation val="minMax"/>
          <c:max val="2.5"/>
          <c:min val="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Throughput (MRPS)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0.0_ " sourceLinked="0"/>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1127600560"/>
        <c:crosses val="autoZero"/>
        <c:crossBetween val="midCat"/>
        <c:majorUnit val="0.5"/>
      </c:valAx>
      <c:valAx>
        <c:axId val="1127600560"/>
        <c:scaling>
          <c:orientation val="minMax"/>
          <c:max val="50"/>
        </c:scaling>
        <c:delete val="0"/>
        <c:axPos val="l"/>
        <c:majorGridlines>
          <c:spPr>
            <a:ln w="9525" cap="flat" cmpd="sng" algn="ctr">
              <a:solidFill>
                <a:schemeClr val="tx1"/>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P50 Latency (us)</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5206479"/>
        <c:crosses val="autoZero"/>
        <c:crossBetween val="midCat"/>
        <c:majorUnit val="10"/>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ko-KR"/>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Queueing</c:v>
                </c:pt>
              </c:strCache>
            </c:strRef>
          </c:tx>
          <c:spPr>
            <a:solidFill>
              <a:schemeClr val="accent2"/>
            </a:solidFill>
            <a:ln>
              <a:noFill/>
            </a:ln>
            <a:effectLst/>
          </c:spPr>
          <c:invertIfNegative val="0"/>
          <c:cat>
            <c:strRef>
              <c:f>Sheet1!$A$2:$A$3</c:f>
              <c:strCache>
                <c:ptCount val="2"/>
                <c:pt idx="0">
                  <c:v>P10</c:v>
                </c:pt>
                <c:pt idx="1">
                  <c:v>P50</c:v>
                </c:pt>
              </c:strCache>
            </c:strRef>
          </c:cat>
          <c:val>
            <c:numRef>
              <c:f>Sheet1!$B$2:$B$3</c:f>
              <c:numCache>
                <c:formatCode>General</c:formatCode>
                <c:ptCount val="2"/>
                <c:pt idx="0">
                  <c:v>0.71</c:v>
                </c:pt>
                <c:pt idx="1">
                  <c:v>3.0059999999999998</c:v>
                </c:pt>
              </c:numCache>
            </c:numRef>
          </c:val>
          <c:extLst>
            <c:ext xmlns:c16="http://schemas.microsoft.com/office/drawing/2014/chart" uri="{C3380CC4-5D6E-409C-BE32-E72D297353CC}">
              <c16:uniqueId val="{00000000-D1DB-4764-8FD9-4D9636C05324}"/>
            </c:ext>
          </c:extLst>
        </c:ser>
        <c:ser>
          <c:idx val="1"/>
          <c:order val="1"/>
          <c:tx>
            <c:strRef>
              <c:f>Sheet1!$C$1</c:f>
              <c:strCache>
                <c:ptCount val="1"/>
                <c:pt idx="0">
                  <c:v>RDMA</c:v>
                </c:pt>
              </c:strCache>
            </c:strRef>
          </c:tx>
          <c:spPr>
            <a:solidFill>
              <a:schemeClr val="accent3"/>
            </a:solidFill>
            <a:ln>
              <a:noFill/>
            </a:ln>
            <a:effectLst/>
          </c:spPr>
          <c:invertIfNegative val="0"/>
          <c:cat>
            <c:strRef>
              <c:f>Sheet1!$A$2:$A$3</c:f>
              <c:strCache>
                <c:ptCount val="2"/>
                <c:pt idx="0">
                  <c:v>P10</c:v>
                </c:pt>
                <c:pt idx="1">
                  <c:v>P50</c:v>
                </c:pt>
              </c:strCache>
            </c:strRef>
          </c:cat>
          <c:val>
            <c:numRef>
              <c:f>Sheet1!$C$2:$C$3</c:f>
              <c:numCache>
                <c:formatCode>General</c:formatCode>
                <c:ptCount val="2"/>
                <c:pt idx="0">
                  <c:v>0</c:v>
                </c:pt>
                <c:pt idx="1">
                  <c:v>7.6159999999999997</c:v>
                </c:pt>
              </c:numCache>
            </c:numRef>
          </c:val>
          <c:extLst>
            <c:ext xmlns:c16="http://schemas.microsoft.com/office/drawing/2014/chart" uri="{C3380CC4-5D6E-409C-BE32-E72D297353CC}">
              <c16:uniqueId val="{00000001-D1DB-4764-8FD9-4D9636C05324}"/>
            </c:ext>
          </c:extLst>
        </c:ser>
        <c:ser>
          <c:idx val="2"/>
          <c:order val="2"/>
          <c:tx>
            <c:strRef>
              <c:f>Sheet1!$D$1</c:f>
              <c:strCache>
                <c:ptCount val="1"/>
                <c:pt idx="0">
                  <c:v>ETC</c:v>
                </c:pt>
              </c:strCache>
            </c:strRef>
          </c:tx>
          <c:spPr>
            <a:solidFill>
              <a:schemeClr val="tx1"/>
            </a:solidFill>
            <a:ln>
              <a:noFill/>
            </a:ln>
            <a:effectLst/>
          </c:spPr>
          <c:invertIfNegative val="0"/>
          <c:cat>
            <c:strRef>
              <c:f>Sheet1!$A$2:$A$3</c:f>
              <c:strCache>
                <c:ptCount val="2"/>
                <c:pt idx="0">
                  <c:v>P10</c:v>
                </c:pt>
                <c:pt idx="1">
                  <c:v>P50</c:v>
                </c:pt>
              </c:strCache>
            </c:strRef>
          </c:cat>
          <c:val>
            <c:numRef>
              <c:f>Sheet1!$D$2:$D$3</c:f>
              <c:numCache>
                <c:formatCode>General</c:formatCode>
                <c:ptCount val="2"/>
                <c:pt idx="0">
                  <c:v>1.722</c:v>
                </c:pt>
                <c:pt idx="1">
                  <c:v>2.1520000000000001</c:v>
                </c:pt>
              </c:numCache>
            </c:numRef>
          </c:val>
          <c:extLst>
            <c:ext xmlns:c16="http://schemas.microsoft.com/office/drawing/2014/chart" uri="{C3380CC4-5D6E-409C-BE32-E72D297353CC}">
              <c16:uniqueId val="{00000002-D1DB-4764-8FD9-4D9636C05324}"/>
            </c:ext>
          </c:extLst>
        </c:ser>
        <c:dLbls>
          <c:showLegendKey val="0"/>
          <c:showVal val="0"/>
          <c:showCatName val="0"/>
          <c:showSerName val="0"/>
          <c:showPercent val="0"/>
          <c:showBubbleSize val="0"/>
        </c:dLbls>
        <c:gapWidth val="50"/>
        <c:overlap val="100"/>
        <c:axId val="940515280"/>
        <c:axId val="940533632"/>
      </c:barChart>
      <c:catAx>
        <c:axId val="9405152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33632"/>
        <c:crosses val="autoZero"/>
        <c:auto val="1"/>
        <c:lblAlgn val="ctr"/>
        <c:lblOffset val="100"/>
        <c:noMultiLvlLbl val="0"/>
      </c:catAx>
      <c:valAx>
        <c:axId val="940533632"/>
        <c:scaling>
          <c:orientation val="minMax"/>
        </c:scaling>
        <c:delete val="0"/>
        <c:axPos val="b"/>
        <c:majorGridlines>
          <c:spPr>
            <a:ln w="9525" cap="flat" cmpd="sng" algn="ctr">
              <a:solidFill>
                <a:schemeClr val="tx1"/>
              </a:solid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err="1">
                    <a:solidFill>
                      <a:schemeClr val="accent1"/>
                    </a:solidFill>
                  </a:rPr>
                  <a:t>Kcycles</a:t>
                </a:r>
                <a:r>
                  <a:rPr lang="en-US" altLang="ko-KR">
                    <a:solidFill>
                      <a:schemeClr val="accent1"/>
                    </a:solidFill>
                  </a:rPr>
                  <a:t> @ 1.3MRPS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15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Queueing</c:v>
                </c:pt>
              </c:strCache>
            </c:strRef>
          </c:tx>
          <c:spPr>
            <a:solidFill>
              <a:schemeClr val="accent2"/>
            </a:solidFill>
            <a:ln>
              <a:noFill/>
            </a:ln>
            <a:effectLst/>
          </c:spPr>
          <c:invertIfNegative val="0"/>
          <c:cat>
            <c:strRef>
              <c:f>Sheet1!$A$2:$A$3</c:f>
              <c:strCache>
                <c:ptCount val="2"/>
                <c:pt idx="0">
                  <c:v>P99</c:v>
                </c:pt>
                <c:pt idx="1">
                  <c:v>P99.9</c:v>
                </c:pt>
              </c:strCache>
            </c:strRef>
          </c:cat>
          <c:val>
            <c:numRef>
              <c:f>Sheet1!$B$2:$B$3</c:f>
              <c:numCache>
                <c:formatCode>General</c:formatCode>
                <c:ptCount val="2"/>
                <c:pt idx="0">
                  <c:v>53.305999999999997</c:v>
                </c:pt>
                <c:pt idx="1">
                  <c:v>258.54399999999998</c:v>
                </c:pt>
              </c:numCache>
            </c:numRef>
          </c:val>
          <c:extLst>
            <c:ext xmlns:c16="http://schemas.microsoft.com/office/drawing/2014/chart" uri="{C3380CC4-5D6E-409C-BE32-E72D297353CC}">
              <c16:uniqueId val="{00000000-8660-49C4-B256-72CBF4F7447A}"/>
            </c:ext>
          </c:extLst>
        </c:ser>
        <c:ser>
          <c:idx val="1"/>
          <c:order val="1"/>
          <c:tx>
            <c:strRef>
              <c:f>Sheet1!$C$1</c:f>
              <c:strCache>
                <c:ptCount val="1"/>
                <c:pt idx="0">
                  <c:v>RDMA</c:v>
                </c:pt>
              </c:strCache>
            </c:strRef>
          </c:tx>
          <c:spPr>
            <a:solidFill>
              <a:schemeClr val="accent3"/>
            </a:solidFill>
            <a:ln>
              <a:noFill/>
            </a:ln>
            <a:effectLst/>
          </c:spPr>
          <c:invertIfNegative val="0"/>
          <c:cat>
            <c:strRef>
              <c:f>Sheet1!$A$2:$A$3</c:f>
              <c:strCache>
                <c:ptCount val="2"/>
                <c:pt idx="0">
                  <c:v>P99</c:v>
                </c:pt>
                <c:pt idx="1">
                  <c:v>P99.9</c:v>
                </c:pt>
              </c:strCache>
            </c:strRef>
          </c:cat>
          <c:val>
            <c:numRef>
              <c:f>Sheet1!$C$2:$C$3</c:f>
              <c:numCache>
                <c:formatCode>General</c:formatCode>
                <c:ptCount val="2"/>
                <c:pt idx="0">
                  <c:v>9.6639999999999997</c:v>
                </c:pt>
                <c:pt idx="1">
                  <c:v>11.936</c:v>
                </c:pt>
              </c:numCache>
            </c:numRef>
          </c:val>
          <c:extLst>
            <c:ext xmlns:c16="http://schemas.microsoft.com/office/drawing/2014/chart" uri="{C3380CC4-5D6E-409C-BE32-E72D297353CC}">
              <c16:uniqueId val="{00000001-8660-49C4-B256-72CBF4F7447A}"/>
            </c:ext>
          </c:extLst>
        </c:ser>
        <c:ser>
          <c:idx val="2"/>
          <c:order val="2"/>
          <c:tx>
            <c:strRef>
              <c:f>Sheet1!$D$1</c:f>
              <c:strCache>
                <c:ptCount val="1"/>
                <c:pt idx="0">
                  <c:v>ETC</c:v>
                </c:pt>
              </c:strCache>
            </c:strRef>
          </c:tx>
          <c:spPr>
            <a:solidFill>
              <a:schemeClr val="tx1"/>
            </a:solidFill>
            <a:ln>
              <a:noFill/>
            </a:ln>
            <a:effectLst/>
          </c:spPr>
          <c:invertIfNegative val="0"/>
          <c:cat>
            <c:strRef>
              <c:f>Sheet1!$A$2:$A$3</c:f>
              <c:strCache>
                <c:ptCount val="2"/>
                <c:pt idx="0">
                  <c:v>P99</c:v>
                </c:pt>
                <c:pt idx="1">
                  <c:v>P99.9</c:v>
                </c:pt>
              </c:strCache>
            </c:strRef>
          </c:cat>
          <c:val>
            <c:numRef>
              <c:f>Sheet1!$D$2:$D$3</c:f>
              <c:numCache>
                <c:formatCode>General</c:formatCode>
                <c:ptCount val="2"/>
                <c:pt idx="0">
                  <c:v>3.488</c:v>
                </c:pt>
                <c:pt idx="1">
                  <c:v>5.8579999999999997</c:v>
                </c:pt>
              </c:numCache>
            </c:numRef>
          </c:val>
          <c:extLst>
            <c:ext xmlns:c16="http://schemas.microsoft.com/office/drawing/2014/chart" uri="{C3380CC4-5D6E-409C-BE32-E72D297353CC}">
              <c16:uniqueId val="{00000002-8660-49C4-B256-72CBF4F7447A}"/>
            </c:ext>
          </c:extLst>
        </c:ser>
        <c:dLbls>
          <c:showLegendKey val="0"/>
          <c:showVal val="0"/>
          <c:showCatName val="0"/>
          <c:showSerName val="0"/>
          <c:showPercent val="0"/>
          <c:showBubbleSize val="0"/>
        </c:dLbls>
        <c:gapWidth val="50"/>
        <c:overlap val="100"/>
        <c:axId val="940515280"/>
        <c:axId val="940533632"/>
      </c:barChart>
      <c:catAx>
        <c:axId val="9405152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33632"/>
        <c:crosses val="autoZero"/>
        <c:auto val="1"/>
        <c:lblAlgn val="ctr"/>
        <c:lblOffset val="100"/>
        <c:noMultiLvlLbl val="0"/>
      </c:catAx>
      <c:valAx>
        <c:axId val="940533632"/>
        <c:scaling>
          <c:orientation val="minMax"/>
        </c:scaling>
        <c:delete val="0"/>
        <c:axPos val="b"/>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15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Queueing</c:v>
                </c:pt>
              </c:strCache>
            </c:strRef>
          </c:tx>
          <c:spPr>
            <a:solidFill>
              <a:schemeClr val="accent2"/>
            </a:solidFill>
            <a:ln>
              <a:noFill/>
            </a:ln>
            <a:effectLst/>
          </c:spPr>
          <c:invertIfNegative val="0"/>
          <c:cat>
            <c:strRef>
              <c:f>Sheet1!$A$2:$A$5</c:f>
              <c:strCache>
                <c:ptCount val="4"/>
                <c:pt idx="0">
                  <c:v>P10</c:v>
                </c:pt>
                <c:pt idx="1">
                  <c:v>P50</c:v>
                </c:pt>
                <c:pt idx="2">
                  <c:v>P99</c:v>
                </c:pt>
                <c:pt idx="3">
                  <c:v>P99.9</c:v>
                </c:pt>
              </c:strCache>
            </c:strRef>
          </c:cat>
          <c:val>
            <c:numRef>
              <c:f>Sheet1!$B$2:$B$5</c:f>
              <c:numCache>
                <c:formatCode>General</c:formatCode>
                <c:ptCount val="4"/>
                <c:pt idx="0">
                  <c:v>0.81</c:v>
                </c:pt>
                <c:pt idx="1">
                  <c:v>1.1559999999999999</c:v>
                </c:pt>
                <c:pt idx="2">
                  <c:v>3.27</c:v>
                </c:pt>
                <c:pt idx="3">
                  <c:v>7.0220000000000002</c:v>
                </c:pt>
              </c:numCache>
            </c:numRef>
          </c:val>
          <c:extLst>
            <c:ext xmlns:c16="http://schemas.microsoft.com/office/drawing/2014/chart" uri="{C3380CC4-5D6E-409C-BE32-E72D297353CC}">
              <c16:uniqueId val="{00000000-49B6-48AB-8CC4-928CF7467437}"/>
            </c:ext>
          </c:extLst>
        </c:ser>
        <c:ser>
          <c:idx val="1"/>
          <c:order val="1"/>
          <c:tx>
            <c:strRef>
              <c:f>Sheet1!$C$1</c:f>
              <c:strCache>
                <c:ptCount val="1"/>
                <c:pt idx="0">
                  <c:v>RDMA</c:v>
                </c:pt>
              </c:strCache>
            </c:strRef>
          </c:tx>
          <c:spPr>
            <a:solidFill>
              <a:schemeClr val="accent3"/>
            </a:solidFill>
            <a:ln>
              <a:noFill/>
            </a:ln>
            <a:effectLst/>
          </c:spPr>
          <c:invertIfNegative val="0"/>
          <c:cat>
            <c:strRef>
              <c:f>Sheet1!$A$2:$A$5</c:f>
              <c:strCache>
                <c:ptCount val="4"/>
                <c:pt idx="0">
                  <c:v>P10</c:v>
                </c:pt>
                <c:pt idx="1">
                  <c:v>P50</c:v>
                </c:pt>
                <c:pt idx="2">
                  <c:v>P99</c:v>
                </c:pt>
                <c:pt idx="3">
                  <c:v>P99.9</c:v>
                </c:pt>
              </c:strCache>
            </c:strRef>
          </c:cat>
          <c:val>
            <c:numRef>
              <c:f>Sheet1!$C$2:$C$5</c:f>
              <c:numCache>
                <c:formatCode>General</c:formatCode>
                <c:ptCount val="4"/>
                <c:pt idx="0">
                  <c:v>0</c:v>
                </c:pt>
                <c:pt idx="1">
                  <c:v>7.9720000000000004</c:v>
                </c:pt>
                <c:pt idx="2">
                  <c:v>11.72</c:v>
                </c:pt>
                <c:pt idx="3">
                  <c:v>14.606</c:v>
                </c:pt>
              </c:numCache>
            </c:numRef>
          </c:val>
          <c:extLst>
            <c:ext xmlns:c16="http://schemas.microsoft.com/office/drawing/2014/chart" uri="{C3380CC4-5D6E-409C-BE32-E72D297353CC}">
              <c16:uniqueId val="{00000001-49B6-48AB-8CC4-928CF7467437}"/>
            </c:ext>
          </c:extLst>
        </c:ser>
        <c:ser>
          <c:idx val="2"/>
          <c:order val="2"/>
          <c:tx>
            <c:strRef>
              <c:f>Sheet1!$D$1</c:f>
              <c:strCache>
                <c:ptCount val="1"/>
                <c:pt idx="0">
                  <c:v>ETC</c:v>
                </c:pt>
              </c:strCache>
            </c:strRef>
          </c:tx>
          <c:spPr>
            <a:solidFill>
              <a:schemeClr val="tx1"/>
            </a:solidFill>
            <a:ln>
              <a:noFill/>
            </a:ln>
            <a:effectLst/>
          </c:spPr>
          <c:invertIfNegative val="0"/>
          <c:cat>
            <c:strRef>
              <c:f>Sheet1!$A$2:$A$5</c:f>
              <c:strCache>
                <c:ptCount val="4"/>
                <c:pt idx="0">
                  <c:v>P10</c:v>
                </c:pt>
                <c:pt idx="1">
                  <c:v>P50</c:v>
                </c:pt>
                <c:pt idx="2">
                  <c:v>P99</c:v>
                </c:pt>
                <c:pt idx="3">
                  <c:v>P99.9</c:v>
                </c:pt>
              </c:strCache>
            </c:strRef>
          </c:cat>
          <c:val>
            <c:numRef>
              <c:f>Sheet1!$D$2:$D$5</c:f>
              <c:numCache>
                <c:formatCode>General</c:formatCode>
                <c:ptCount val="4"/>
                <c:pt idx="0">
                  <c:v>1.696</c:v>
                </c:pt>
                <c:pt idx="1">
                  <c:v>2.056</c:v>
                </c:pt>
                <c:pt idx="2">
                  <c:v>4.0679999999999996</c:v>
                </c:pt>
                <c:pt idx="3">
                  <c:v>6.1159999999999997</c:v>
                </c:pt>
              </c:numCache>
            </c:numRef>
          </c:val>
          <c:extLst>
            <c:ext xmlns:c16="http://schemas.microsoft.com/office/drawing/2014/chart" uri="{C3380CC4-5D6E-409C-BE32-E72D297353CC}">
              <c16:uniqueId val="{00000002-49B6-48AB-8CC4-928CF7467437}"/>
            </c:ext>
          </c:extLst>
        </c:ser>
        <c:dLbls>
          <c:showLegendKey val="0"/>
          <c:showVal val="0"/>
          <c:showCatName val="0"/>
          <c:showSerName val="0"/>
          <c:showPercent val="0"/>
          <c:showBubbleSize val="0"/>
        </c:dLbls>
        <c:gapWidth val="50"/>
        <c:overlap val="100"/>
        <c:axId val="940515280"/>
        <c:axId val="940533632"/>
      </c:barChart>
      <c:catAx>
        <c:axId val="9405152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33632"/>
        <c:crosses val="autoZero"/>
        <c:auto val="1"/>
        <c:lblAlgn val="ctr"/>
        <c:lblOffset val="100"/>
        <c:noMultiLvlLbl val="0"/>
      </c:catAx>
      <c:valAx>
        <c:axId val="940533632"/>
        <c:scaling>
          <c:orientation val="minMax"/>
        </c:scaling>
        <c:delete val="0"/>
        <c:axPos val="b"/>
        <c:majorGridlines>
          <c:spPr>
            <a:ln w="9525" cap="flat" cmpd="sng" algn="ctr">
              <a:solidFill>
                <a:schemeClr val="tx1"/>
              </a:solid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err="1">
                    <a:solidFill>
                      <a:schemeClr val="accent1"/>
                    </a:solidFill>
                  </a:rPr>
                  <a:t>Kcycles</a:t>
                </a:r>
                <a:r>
                  <a:rPr lang="en-US" altLang="ko-KR">
                    <a:solidFill>
                      <a:schemeClr val="accent1"/>
                    </a:solidFill>
                  </a:rPr>
                  <a:t> @ 1.3MRPS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15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Queueing</c:v>
                </c:pt>
              </c:strCache>
            </c:strRef>
          </c:tx>
          <c:spPr>
            <a:solidFill>
              <a:schemeClr val="accent2"/>
            </a:solidFill>
            <a:ln>
              <a:noFill/>
            </a:ln>
            <a:effectLst/>
          </c:spPr>
          <c:invertIfNegative val="0"/>
          <c:cat>
            <c:strRef>
              <c:f>Sheet1!$A$2:$A$3</c:f>
              <c:strCache>
                <c:ptCount val="2"/>
                <c:pt idx="0">
                  <c:v>P10</c:v>
                </c:pt>
                <c:pt idx="1">
                  <c:v>P50</c:v>
                </c:pt>
              </c:strCache>
            </c:strRef>
          </c:cat>
          <c:val>
            <c:numRef>
              <c:f>Sheet1!$B$2:$B$3</c:f>
              <c:numCache>
                <c:formatCode>General</c:formatCode>
                <c:ptCount val="2"/>
                <c:pt idx="0">
                  <c:v>0.71</c:v>
                </c:pt>
                <c:pt idx="1">
                  <c:v>3.0059999999999998</c:v>
                </c:pt>
              </c:numCache>
            </c:numRef>
          </c:val>
          <c:extLst>
            <c:ext xmlns:c16="http://schemas.microsoft.com/office/drawing/2014/chart" uri="{C3380CC4-5D6E-409C-BE32-E72D297353CC}">
              <c16:uniqueId val="{00000000-D08C-9A4A-926D-06A33A32001B}"/>
            </c:ext>
          </c:extLst>
        </c:ser>
        <c:ser>
          <c:idx val="1"/>
          <c:order val="1"/>
          <c:tx>
            <c:strRef>
              <c:f>Sheet1!$C$1</c:f>
              <c:strCache>
                <c:ptCount val="1"/>
                <c:pt idx="0">
                  <c:v>RDMA</c:v>
                </c:pt>
              </c:strCache>
            </c:strRef>
          </c:tx>
          <c:spPr>
            <a:solidFill>
              <a:schemeClr val="accent3"/>
            </a:solidFill>
            <a:ln>
              <a:noFill/>
            </a:ln>
            <a:effectLst/>
          </c:spPr>
          <c:invertIfNegative val="0"/>
          <c:cat>
            <c:strRef>
              <c:f>Sheet1!$A$2:$A$3</c:f>
              <c:strCache>
                <c:ptCount val="2"/>
                <c:pt idx="0">
                  <c:v>P10</c:v>
                </c:pt>
                <c:pt idx="1">
                  <c:v>P50</c:v>
                </c:pt>
              </c:strCache>
            </c:strRef>
          </c:cat>
          <c:val>
            <c:numRef>
              <c:f>Sheet1!$C$2:$C$3</c:f>
              <c:numCache>
                <c:formatCode>General</c:formatCode>
                <c:ptCount val="2"/>
                <c:pt idx="0">
                  <c:v>0</c:v>
                </c:pt>
                <c:pt idx="1">
                  <c:v>7.6159999999999997</c:v>
                </c:pt>
              </c:numCache>
            </c:numRef>
          </c:val>
          <c:extLst>
            <c:ext xmlns:c16="http://schemas.microsoft.com/office/drawing/2014/chart" uri="{C3380CC4-5D6E-409C-BE32-E72D297353CC}">
              <c16:uniqueId val="{00000001-D08C-9A4A-926D-06A33A32001B}"/>
            </c:ext>
          </c:extLst>
        </c:ser>
        <c:ser>
          <c:idx val="2"/>
          <c:order val="2"/>
          <c:tx>
            <c:strRef>
              <c:f>Sheet1!$D$1</c:f>
              <c:strCache>
                <c:ptCount val="1"/>
                <c:pt idx="0">
                  <c:v>ETC</c:v>
                </c:pt>
              </c:strCache>
            </c:strRef>
          </c:tx>
          <c:spPr>
            <a:solidFill>
              <a:schemeClr val="tx1"/>
            </a:solidFill>
            <a:ln>
              <a:noFill/>
            </a:ln>
            <a:effectLst/>
          </c:spPr>
          <c:invertIfNegative val="0"/>
          <c:cat>
            <c:strRef>
              <c:f>Sheet1!$A$2:$A$3</c:f>
              <c:strCache>
                <c:ptCount val="2"/>
                <c:pt idx="0">
                  <c:v>P10</c:v>
                </c:pt>
                <c:pt idx="1">
                  <c:v>P50</c:v>
                </c:pt>
              </c:strCache>
            </c:strRef>
          </c:cat>
          <c:val>
            <c:numRef>
              <c:f>Sheet1!$D$2:$D$3</c:f>
              <c:numCache>
                <c:formatCode>General</c:formatCode>
                <c:ptCount val="2"/>
                <c:pt idx="0">
                  <c:v>1.722</c:v>
                </c:pt>
                <c:pt idx="1">
                  <c:v>2.1520000000000001</c:v>
                </c:pt>
              </c:numCache>
            </c:numRef>
          </c:val>
          <c:extLst>
            <c:ext xmlns:c16="http://schemas.microsoft.com/office/drawing/2014/chart" uri="{C3380CC4-5D6E-409C-BE32-E72D297353CC}">
              <c16:uniqueId val="{00000002-D08C-9A4A-926D-06A33A32001B}"/>
            </c:ext>
          </c:extLst>
        </c:ser>
        <c:dLbls>
          <c:showLegendKey val="0"/>
          <c:showVal val="0"/>
          <c:showCatName val="0"/>
          <c:showSerName val="0"/>
          <c:showPercent val="0"/>
          <c:showBubbleSize val="0"/>
        </c:dLbls>
        <c:gapWidth val="50"/>
        <c:overlap val="100"/>
        <c:axId val="940515280"/>
        <c:axId val="940533632"/>
      </c:barChart>
      <c:catAx>
        <c:axId val="9405152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33632"/>
        <c:crosses val="autoZero"/>
        <c:auto val="1"/>
        <c:lblAlgn val="ctr"/>
        <c:lblOffset val="100"/>
        <c:noMultiLvlLbl val="0"/>
      </c:catAx>
      <c:valAx>
        <c:axId val="940533632"/>
        <c:scaling>
          <c:orientation val="minMax"/>
        </c:scaling>
        <c:delete val="0"/>
        <c:axPos val="b"/>
        <c:majorGridlines>
          <c:spPr>
            <a:ln w="9525" cap="flat" cmpd="sng" algn="ctr">
              <a:solidFill>
                <a:schemeClr val="tx1"/>
              </a:solid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err="1">
                    <a:solidFill>
                      <a:schemeClr val="accent1"/>
                    </a:solidFill>
                  </a:rPr>
                  <a:t>Kcycles</a:t>
                </a:r>
                <a:r>
                  <a:rPr lang="en-US" altLang="ko-KR">
                    <a:solidFill>
                      <a:schemeClr val="accent1"/>
                    </a:solidFill>
                  </a:rPr>
                  <a:t> @ 1.3MRPS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15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Queueing</c:v>
                </c:pt>
              </c:strCache>
            </c:strRef>
          </c:tx>
          <c:spPr>
            <a:solidFill>
              <a:schemeClr val="accent2"/>
            </a:solidFill>
            <a:ln>
              <a:noFill/>
            </a:ln>
            <a:effectLst/>
          </c:spPr>
          <c:invertIfNegative val="0"/>
          <c:cat>
            <c:strRef>
              <c:f>Sheet1!$A$2:$A$3</c:f>
              <c:strCache>
                <c:ptCount val="2"/>
                <c:pt idx="0">
                  <c:v>P99</c:v>
                </c:pt>
                <c:pt idx="1">
                  <c:v>P99.9</c:v>
                </c:pt>
              </c:strCache>
            </c:strRef>
          </c:cat>
          <c:val>
            <c:numRef>
              <c:f>Sheet1!$B$2:$B$3</c:f>
              <c:numCache>
                <c:formatCode>General</c:formatCode>
                <c:ptCount val="2"/>
                <c:pt idx="0">
                  <c:v>53.305999999999997</c:v>
                </c:pt>
                <c:pt idx="1">
                  <c:v>258.54399999999998</c:v>
                </c:pt>
              </c:numCache>
            </c:numRef>
          </c:val>
          <c:extLst>
            <c:ext xmlns:c16="http://schemas.microsoft.com/office/drawing/2014/chart" uri="{C3380CC4-5D6E-409C-BE32-E72D297353CC}">
              <c16:uniqueId val="{00000000-6E83-C649-A786-576C409D7866}"/>
            </c:ext>
          </c:extLst>
        </c:ser>
        <c:ser>
          <c:idx val="1"/>
          <c:order val="1"/>
          <c:tx>
            <c:strRef>
              <c:f>Sheet1!$C$1</c:f>
              <c:strCache>
                <c:ptCount val="1"/>
                <c:pt idx="0">
                  <c:v>RDMA</c:v>
                </c:pt>
              </c:strCache>
            </c:strRef>
          </c:tx>
          <c:spPr>
            <a:solidFill>
              <a:schemeClr val="accent3"/>
            </a:solidFill>
            <a:ln>
              <a:noFill/>
            </a:ln>
            <a:effectLst/>
          </c:spPr>
          <c:invertIfNegative val="0"/>
          <c:cat>
            <c:strRef>
              <c:f>Sheet1!$A$2:$A$3</c:f>
              <c:strCache>
                <c:ptCount val="2"/>
                <c:pt idx="0">
                  <c:v>P99</c:v>
                </c:pt>
                <c:pt idx="1">
                  <c:v>P99.9</c:v>
                </c:pt>
              </c:strCache>
            </c:strRef>
          </c:cat>
          <c:val>
            <c:numRef>
              <c:f>Sheet1!$C$2:$C$3</c:f>
              <c:numCache>
                <c:formatCode>General</c:formatCode>
                <c:ptCount val="2"/>
                <c:pt idx="0">
                  <c:v>9.6639999999999997</c:v>
                </c:pt>
                <c:pt idx="1">
                  <c:v>11.936</c:v>
                </c:pt>
              </c:numCache>
            </c:numRef>
          </c:val>
          <c:extLst>
            <c:ext xmlns:c16="http://schemas.microsoft.com/office/drawing/2014/chart" uri="{C3380CC4-5D6E-409C-BE32-E72D297353CC}">
              <c16:uniqueId val="{00000001-6E83-C649-A786-576C409D7866}"/>
            </c:ext>
          </c:extLst>
        </c:ser>
        <c:ser>
          <c:idx val="2"/>
          <c:order val="2"/>
          <c:tx>
            <c:strRef>
              <c:f>Sheet1!$D$1</c:f>
              <c:strCache>
                <c:ptCount val="1"/>
                <c:pt idx="0">
                  <c:v>ETC</c:v>
                </c:pt>
              </c:strCache>
            </c:strRef>
          </c:tx>
          <c:spPr>
            <a:solidFill>
              <a:schemeClr val="tx1"/>
            </a:solidFill>
            <a:ln>
              <a:noFill/>
            </a:ln>
            <a:effectLst/>
          </c:spPr>
          <c:invertIfNegative val="0"/>
          <c:cat>
            <c:strRef>
              <c:f>Sheet1!$A$2:$A$3</c:f>
              <c:strCache>
                <c:ptCount val="2"/>
                <c:pt idx="0">
                  <c:v>P99</c:v>
                </c:pt>
                <c:pt idx="1">
                  <c:v>P99.9</c:v>
                </c:pt>
              </c:strCache>
            </c:strRef>
          </c:cat>
          <c:val>
            <c:numRef>
              <c:f>Sheet1!$D$2:$D$3</c:f>
              <c:numCache>
                <c:formatCode>General</c:formatCode>
                <c:ptCount val="2"/>
                <c:pt idx="0">
                  <c:v>3.488</c:v>
                </c:pt>
                <c:pt idx="1">
                  <c:v>5.8579999999999997</c:v>
                </c:pt>
              </c:numCache>
            </c:numRef>
          </c:val>
          <c:extLst>
            <c:ext xmlns:c16="http://schemas.microsoft.com/office/drawing/2014/chart" uri="{C3380CC4-5D6E-409C-BE32-E72D297353CC}">
              <c16:uniqueId val="{00000002-6E83-C649-A786-576C409D7866}"/>
            </c:ext>
          </c:extLst>
        </c:ser>
        <c:dLbls>
          <c:showLegendKey val="0"/>
          <c:showVal val="0"/>
          <c:showCatName val="0"/>
          <c:showSerName val="0"/>
          <c:showPercent val="0"/>
          <c:showBubbleSize val="0"/>
        </c:dLbls>
        <c:gapWidth val="50"/>
        <c:overlap val="100"/>
        <c:axId val="940515280"/>
        <c:axId val="940533632"/>
      </c:barChart>
      <c:catAx>
        <c:axId val="9405152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33632"/>
        <c:crosses val="autoZero"/>
        <c:auto val="1"/>
        <c:lblAlgn val="ctr"/>
        <c:lblOffset val="100"/>
        <c:noMultiLvlLbl val="0"/>
      </c:catAx>
      <c:valAx>
        <c:axId val="940533632"/>
        <c:scaling>
          <c:orientation val="minMax"/>
        </c:scaling>
        <c:delete val="0"/>
        <c:axPos val="b"/>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15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rvs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Sheet1!$A$2:$A$46</c:f>
              <c:numCache>
                <c:formatCode>General</c:formatCode>
                <c:ptCount val="45"/>
                <c:pt idx="0">
                  <c:v>1</c:v>
                </c:pt>
                <c:pt idx="1">
                  <c:v>1.05</c:v>
                </c:pt>
                <c:pt idx="2">
                  <c:v>1.1000000000000001</c:v>
                </c:pt>
                <c:pt idx="3">
                  <c:v>1.1499999999999999</c:v>
                </c:pt>
                <c:pt idx="4">
                  <c:v>1.2</c:v>
                </c:pt>
                <c:pt idx="5">
                  <c:v>1.25</c:v>
                </c:pt>
                <c:pt idx="6">
                  <c:v>1.3</c:v>
                </c:pt>
                <c:pt idx="7">
                  <c:v>1.35</c:v>
                </c:pt>
                <c:pt idx="8">
                  <c:v>1.4</c:v>
                </c:pt>
                <c:pt idx="9">
                  <c:v>1.45</c:v>
                </c:pt>
                <c:pt idx="10">
                  <c:v>1.5</c:v>
                </c:pt>
                <c:pt idx="11">
                  <c:v>1.55</c:v>
                </c:pt>
                <c:pt idx="12">
                  <c:v>1.6</c:v>
                </c:pt>
                <c:pt idx="13">
                  <c:v>1.65</c:v>
                </c:pt>
                <c:pt idx="14">
                  <c:v>1.7</c:v>
                </c:pt>
                <c:pt idx="15">
                  <c:v>1.75</c:v>
                </c:pt>
                <c:pt idx="16">
                  <c:v>1.8</c:v>
                </c:pt>
                <c:pt idx="17">
                  <c:v>1.85</c:v>
                </c:pt>
                <c:pt idx="18">
                  <c:v>1.9</c:v>
                </c:pt>
                <c:pt idx="19">
                  <c:v>1.95</c:v>
                </c:pt>
                <c:pt idx="20">
                  <c:v>2</c:v>
                </c:pt>
                <c:pt idx="21">
                  <c:v>2.0499999999999998</c:v>
                </c:pt>
                <c:pt idx="22">
                  <c:v>2.1</c:v>
                </c:pt>
                <c:pt idx="23">
                  <c:v>2.15</c:v>
                </c:pt>
                <c:pt idx="24">
                  <c:v>2.2000000000000002</c:v>
                </c:pt>
                <c:pt idx="25">
                  <c:v>2.25</c:v>
                </c:pt>
                <c:pt idx="26">
                  <c:v>2.2999999999999998</c:v>
                </c:pt>
                <c:pt idx="27">
                  <c:v>2.35</c:v>
                </c:pt>
                <c:pt idx="28">
                  <c:v>2.4</c:v>
                </c:pt>
                <c:pt idx="29">
                  <c:v>2.4500000000000002</c:v>
                </c:pt>
                <c:pt idx="30">
                  <c:v>2.5</c:v>
                </c:pt>
                <c:pt idx="31">
                  <c:v>2.5499999999999998</c:v>
                </c:pt>
                <c:pt idx="32">
                  <c:v>2.6</c:v>
                </c:pt>
                <c:pt idx="33">
                  <c:v>2.65</c:v>
                </c:pt>
                <c:pt idx="34">
                  <c:v>2.7</c:v>
                </c:pt>
                <c:pt idx="35">
                  <c:v>2.75</c:v>
                </c:pt>
                <c:pt idx="36">
                  <c:v>2.8</c:v>
                </c:pt>
                <c:pt idx="37">
                  <c:v>2.85</c:v>
                </c:pt>
                <c:pt idx="38">
                  <c:v>2.9</c:v>
                </c:pt>
                <c:pt idx="39">
                  <c:v>2.95</c:v>
                </c:pt>
                <c:pt idx="40">
                  <c:v>3</c:v>
                </c:pt>
                <c:pt idx="41">
                  <c:v>3.05</c:v>
                </c:pt>
                <c:pt idx="42">
                  <c:v>3.1</c:v>
                </c:pt>
                <c:pt idx="43">
                  <c:v>3.15</c:v>
                </c:pt>
                <c:pt idx="44">
                  <c:v>3.2</c:v>
                </c:pt>
              </c:numCache>
            </c:numRef>
          </c:xVal>
          <c:yVal>
            <c:numRef>
              <c:f>Sheet1!$B$2:$B$46</c:f>
              <c:numCache>
                <c:formatCode>General</c:formatCode>
                <c:ptCount val="45"/>
                <c:pt idx="0">
                  <c:v>1.1529370000000001</c:v>
                </c:pt>
                <c:pt idx="1">
                  <c:v>1.1999379999999999</c:v>
                </c:pt>
                <c:pt idx="2">
                  <c:v>1.2515160000000001</c:v>
                </c:pt>
                <c:pt idx="3">
                  <c:v>1.3004610000000001</c:v>
                </c:pt>
                <c:pt idx="4">
                  <c:v>1.33718</c:v>
                </c:pt>
                <c:pt idx="5">
                  <c:v>1.383926</c:v>
                </c:pt>
                <c:pt idx="6">
                  <c:v>1.4334480000000001</c:v>
                </c:pt>
                <c:pt idx="7">
                  <c:v>1.4743470000000001</c:v>
                </c:pt>
                <c:pt idx="8">
                  <c:v>1.516839</c:v>
                </c:pt>
                <c:pt idx="9">
                  <c:v>1.563504</c:v>
                </c:pt>
                <c:pt idx="10">
                  <c:v>1.6544190000000001</c:v>
                </c:pt>
                <c:pt idx="11">
                  <c:v>1.682752</c:v>
                </c:pt>
                <c:pt idx="12">
                  <c:v>1.6994290000000001</c:v>
                </c:pt>
                <c:pt idx="13">
                  <c:v>1.699857</c:v>
                </c:pt>
                <c:pt idx="14">
                  <c:v>1.702027</c:v>
                </c:pt>
                <c:pt idx="15">
                  <c:v>1.704237</c:v>
                </c:pt>
                <c:pt idx="16">
                  <c:v>1.683978</c:v>
                </c:pt>
                <c:pt idx="17">
                  <c:v>1.685046</c:v>
                </c:pt>
                <c:pt idx="18">
                  <c:v>1.6837569999999999</c:v>
                </c:pt>
                <c:pt idx="19">
                  <c:v>1.682939</c:v>
                </c:pt>
                <c:pt idx="20">
                  <c:v>1.7072270000000001</c:v>
                </c:pt>
                <c:pt idx="21">
                  <c:v>1.705276</c:v>
                </c:pt>
                <c:pt idx="22">
                  <c:v>1.70634</c:v>
                </c:pt>
                <c:pt idx="23">
                  <c:v>1.6830480000000001</c:v>
                </c:pt>
                <c:pt idx="24">
                  <c:v>1.681476</c:v>
                </c:pt>
                <c:pt idx="25">
                  <c:v>1.6817359999999999</c:v>
                </c:pt>
                <c:pt idx="26">
                  <c:v>1.6826540000000001</c:v>
                </c:pt>
                <c:pt idx="27">
                  <c:v>1.679956</c:v>
                </c:pt>
                <c:pt idx="28">
                  <c:v>1.681101</c:v>
                </c:pt>
                <c:pt idx="29">
                  <c:v>1.6825619999999999</c:v>
                </c:pt>
                <c:pt idx="30">
                  <c:v>1.7033940000000001</c:v>
                </c:pt>
                <c:pt idx="31">
                  <c:v>1.685109</c:v>
                </c:pt>
                <c:pt idx="32">
                  <c:v>1.687365</c:v>
                </c:pt>
                <c:pt idx="33">
                  <c:v>1.6878340000000001</c:v>
                </c:pt>
                <c:pt idx="34">
                  <c:v>1.6882029999999999</c:v>
                </c:pt>
                <c:pt idx="35">
                  <c:v>1.6896580000000001</c:v>
                </c:pt>
                <c:pt idx="36">
                  <c:v>1.684231</c:v>
                </c:pt>
                <c:pt idx="37">
                  <c:v>1.683289</c:v>
                </c:pt>
                <c:pt idx="38">
                  <c:v>1.678574</c:v>
                </c:pt>
                <c:pt idx="39">
                  <c:v>1.6835770000000001</c:v>
                </c:pt>
                <c:pt idx="40">
                  <c:v>1.681684</c:v>
                </c:pt>
                <c:pt idx="41">
                  <c:v>1.682088</c:v>
                </c:pt>
                <c:pt idx="42">
                  <c:v>1.687422</c:v>
                </c:pt>
                <c:pt idx="43">
                  <c:v>1.683627</c:v>
                </c:pt>
                <c:pt idx="44">
                  <c:v>1.6840630000000001</c:v>
                </c:pt>
              </c:numCache>
            </c:numRef>
          </c:yVal>
          <c:smooth val="0"/>
          <c:extLst>
            <c:ext xmlns:c16="http://schemas.microsoft.com/office/drawing/2014/chart" uri="{C3380CC4-5D6E-409C-BE32-E72D297353CC}">
              <c16:uniqueId val="{00000000-018D-AE49-A066-E7EAA39A6DF1}"/>
            </c:ext>
          </c:extLst>
        </c:ser>
        <c:dLbls>
          <c:showLegendKey val="0"/>
          <c:showVal val="0"/>
          <c:showCatName val="0"/>
          <c:showSerName val="0"/>
          <c:showPercent val="0"/>
          <c:showBubbleSize val="0"/>
        </c:dLbls>
        <c:axId val="230911360"/>
        <c:axId val="230913072"/>
      </c:scatterChart>
      <c:valAx>
        <c:axId val="230911360"/>
        <c:scaling>
          <c:orientation val="minMax"/>
          <c:max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Offered</a:t>
                </a:r>
                <a:r>
                  <a:rPr lang="en-US" altLang="ko-KR" baseline="0">
                    <a:solidFill>
                      <a:schemeClr val="accent1"/>
                    </a:solidFill>
                  </a:rPr>
                  <a:t> Load (MRPS)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230913072"/>
        <c:crosses val="autoZero"/>
        <c:crossBetween val="midCat"/>
      </c:valAx>
      <c:valAx>
        <c:axId val="230913072"/>
        <c:scaling>
          <c:orientation val="minMax"/>
          <c:max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Throughput</a:t>
                </a:r>
                <a:r>
                  <a:rPr lang="en-US" altLang="ko-KR" baseline="0">
                    <a:solidFill>
                      <a:schemeClr val="accent1"/>
                    </a:solidFill>
                  </a:rPr>
                  <a:t> (MRPS)</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2309113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rvs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Sheet1!$A$2:$A$46</c:f>
              <c:numCache>
                <c:formatCode>General</c:formatCode>
                <c:ptCount val="45"/>
                <c:pt idx="0">
                  <c:v>1</c:v>
                </c:pt>
                <c:pt idx="1">
                  <c:v>1.05</c:v>
                </c:pt>
                <c:pt idx="2">
                  <c:v>1.1000000000000001</c:v>
                </c:pt>
                <c:pt idx="3">
                  <c:v>1.1499999999999999</c:v>
                </c:pt>
                <c:pt idx="4">
                  <c:v>1.2</c:v>
                </c:pt>
                <c:pt idx="5">
                  <c:v>1.25</c:v>
                </c:pt>
                <c:pt idx="6">
                  <c:v>1.3</c:v>
                </c:pt>
                <c:pt idx="7">
                  <c:v>1.35</c:v>
                </c:pt>
                <c:pt idx="8">
                  <c:v>1.4</c:v>
                </c:pt>
                <c:pt idx="9">
                  <c:v>1.45</c:v>
                </c:pt>
                <c:pt idx="10">
                  <c:v>1.5</c:v>
                </c:pt>
                <c:pt idx="11">
                  <c:v>1.55</c:v>
                </c:pt>
                <c:pt idx="12">
                  <c:v>1.6</c:v>
                </c:pt>
                <c:pt idx="13">
                  <c:v>1.65</c:v>
                </c:pt>
                <c:pt idx="14">
                  <c:v>1.7</c:v>
                </c:pt>
                <c:pt idx="15">
                  <c:v>1.75</c:v>
                </c:pt>
                <c:pt idx="16">
                  <c:v>1.8</c:v>
                </c:pt>
                <c:pt idx="17">
                  <c:v>1.85</c:v>
                </c:pt>
                <c:pt idx="18">
                  <c:v>1.9</c:v>
                </c:pt>
                <c:pt idx="19">
                  <c:v>1.95</c:v>
                </c:pt>
                <c:pt idx="20">
                  <c:v>2</c:v>
                </c:pt>
                <c:pt idx="21">
                  <c:v>2.0499999999999998</c:v>
                </c:pt>
                <c:pt idx="22">
                  <c:v>2.1</c:v>
                </c:pt>
                <c:pt idx="23">
                  <c:v>2.15</c:v>
                </c:pt>
                <c:pt idx="24">
                  <c:v>2.2000000000000002</c:v>
                </c:pt>
                <c:pt idx="25">
                  <c:v>2.25</c:v>
                </c:pt>
                <c:pt idx="26">
                  <c:v>2.2999999999999998</c:v>
                </c:pt>
                <c:pt idx="27">
                  <c:v>2.35</c:v>
                </c:pt>
                <c:pt idx="28">
                  <c:v>2.4</c:v>
                </c:pt>
                <c:pt idx="29">
                  <c:v>2.4500000000000002</c:v>
                </c:pt>
                <c:pt idx="30">
                  <c:v>2.5</c:v>
                </c:pt>
                <c:pt idx="31">
                  <c:v>2.5499999999999998</c:v>
                </c:pt>
                <c:pt idx="32">
                  <c:v>2.6</c:v>
                </c:pt>
                <c:pt idx="33">
                  <c:v>2.65</c:v>
                </c:pt>
                <c:pt idx="34">
                  <c:v>2.7</c:v>
                </c:pt>
                <c:pt idx="35">
                  <c:v>2.75</c:v>
                </c:pt>
                <c:pt idx="36">
                  <c:v>2.8</c:v>
                </c:pt>
                <c:pt idx="37">
                  <c:v>2.85</c:v>
                </c:pt>
                <c:pt idx="38">
                  <c:v>2.9</c:v>
                </c:pt>
                <c:pt idx="39">
                  <c:v>2.95</c:v>
                </c:pt>
                <c:pt idx="40">
                  <c:v>3</c:v>
                </c:pt>
                <c:pt idx="41">
                  <c:v>3.05</c:v>
                </c:pt>
                <c:pt idx="42">
                  <c:v>3.1</c:v>
                </c:pt>
                <c:pt idx="43">
                  <c:v>3.15</c:v>
                </c:pt>
                <c:pt idx="44">
                  <c:v>3.2</c:v>
                </c:pt>
              </c:numCache>
            </c:numRef>
          </c:xVal>
          <c:yVal>
            <c:numRef>
              <c:f>Sheet1!$B$2:$B$46</c:f>
              <c:numCache>
                <c:formatCode>General</c:formatCode>
                <c:ptCount val="45"/>
                <c:pt idx="0">
                  <c:v>0.35184844970000001</c:v>
                </c:pt>
                <c:pt idx="1">
                  <c:v>0.3661920166</c:v>
                </c:pt>
                <c:pt idx="2">
                  <c:v>0.38193237299999999</c:v>
                </c:pt>
                <c:pt idx="3">
                  <c:v>0.39686920170000001</c:v>
                </c:pt>
                <c:pt idx="4">
                  <c:v>0.40807495119999998</c:v>
                </c:pt>
                <c:pt idx="5">
                  <c:v>0.42234069820000003</c:v>
                </c:pt>
                <c:pt idx="6">
                  <c:v>0.43745361329999999</c:v>
                </c:pt>
                <c:pt idx="7">
                  <c:v>0.4499349976</c:v>
                </c:pt>
                <c:pt idx="8">
                  <c:v>0.4629025269</c:v>
                </c:pt>
                <c:pt idx="9">
                  <c:v>0.47714355470000003</c:v>
                </c:pt>
                <c:pt idx="10">
                  <c:v>0.50488861080000003</c:v>
                </c:pt>
                <c:pt idx="11">
                  <c:v>0.51353515630000002</c:v>
                </c:pt>
                <c:pt idx="12">
                  <c:v>0.51862457279999996</c:v>
                </c:pt>
                <c:pt idx="13">
                  <c:v>0.51875518799999998</c:v>
                </c:pt>
                <c:pt idx="14">
                  <c:v>0.51941741939999997</c:v>
                </c:pt>
                <c:pt idx="15">
                  <c:v>0.52009185790000001</c:v>
                </c:pt>
                <c:pt idx="16">
                  <c:v>0.51390930179999994</c:v>
                </c:pt>
                <c:pt idx="17">
                  <c:v>0.5142352295</c:v>
                </c:pt>
                <c:pt idx="18">
                  <c:v>0.51384185789999992</c:v>
                </c:pt>
                <c:pt idx="19">
                  <c:v>0.51359222410000005</c:v>
                </c:pt>
                <c:pt idx="20">
                  <c:v>0.52100433350000008</c:v>
                </c:pt>
                <c:pt idx="21">
                  <c:v>0.5204089355</c:v>
                </c:pt>
                <c:pt idx="22">
                  <c:v>0.52073364259999999</c:v>
                </c:pt>
                <c:pt idx="23">
                  <c:v>0.51362548829999999</c:v>
                </c:pt>
                <c:pt idx="24">
                  <c:v>0.51314575200000001</c:v>
                </c:pt>
                <c:pt idx="25">
                  <c:v>0.51322509770000002</c:v>
                </c:pt>
                <c:pt idx="26">
                  <c:v>0.51350524900000005</c:v>
                </c:pt>
                <c:pt idx="27">
                  <c:v>0.51268188479999999</c:v>
                </c:pt>
                <c:pt idx="28">
                  <c:v>0.51303131099999999</c:v>
                </c:pt>
                <c:pt idx="29">
                  <c:v>0.51347717289999995</c:v>
                </c:pt>
                <c:pt idx="30">
                  <c:v>0.51983459470000004</c:v>
                </c:pt>
                <c:pt idx="31">
                  <c:v>0.51425445560000005</c:v>
                </c:pt>
                <c:pt idx="32">
                  <c:v>0.51494293209999997</c:v>
                </c:pt>
                <c:pt idx="33">
                  <c:v>0.51508605959999998</c:v>
                </c:pt>
                <c:pt idx="34">
                  <c:v>0.51519866940000003</c:v>
                </c:pt>
                <c:pt idx="35">
                  <c:v>0.51564270020000003</c:v>
                </c:pt>
                <c:pt idx="36">
                  <c:v>0.51398651119999994</c:v>
                </c:pt>
                <c:pt idx="37">
                  <c:v>0.51369903559999996</c:v>
                </c:pt>
                <c:pt idx="38">
                  <c:v>0.51226013180000007</c:v>
                </c:pt>
                <c:pt idx="39">
                  <c:v>0.5137869263</c:v>
                </c:pt>
                <c:pt idx="40">
                  <c:v>0.51320922850000006</c:v>
                </c:pt>
                <c:pt idx="41">
                  <c:v>0.51333251950000003</c:v>
                </c:pt>
                <c:pt idx="42">
                  <c:v>0.51496032710000006</c:v>
                </c:pt>
                <c:pt idx="43">
                  <c:v>0.51380218509999998</c:v>
                </c:pt>
                <c:pt idx="44">
                  <c:v>0.51393524170000005</c:v>
                </c:pt>
              </c:numCache>
            </c:numRef>
          </c:yVal>
          <c:smooth val="0"/>
          <c:extLst>
            <c:ext xmlns:c16="http://schemas.microsoft.com/office/drawing/2014/chart" uri="{C3380CC4-5D6E-409C-BE32-E72D297353CC}">
              <c16:uniqueId val="{00000000-F106-704E-AF25-61B624F2EEDE}"/>
            </c:ext>
          </c:extLst>
        </c:ser>
        <c:dLbls>
          <c:showLegendKey val="0"/>
          <c:showVal val="0"/>
          <c:showCatName val="0"/>
          <c:showSerName val="0"/>
          <c:showPercent val="0"/>
          <c:showBubbleSize val="0"/>
        </c:dLbls>
        <c:axId val="230911360"/>
        <c:axId val="230913072"/>
      </c:scatterChart>
      <c:valAx>
        <c:axId val="230911360"/>
        <c:scaling>
          <c:orientation val="minMax"/>
          <c:max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Offered</a:t>
                </a:r>
                <a:r>
                  <a:rPr lang="en-US" altLang="ko-KR" baseline="0">
                    <a:solidFill>
                      <a:schemeClr val="accent1"/>
                    </a:solidFill>
                  </a:rPr>
                  <a:t> Load (MRPS)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230913072"/>
        <c:crosses val="autoZero"/>
        <c:crossBetween val="midCat"/>
      </c:valAx>
      <c:valAx>
        <c:axId val="230913072"/>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RDMA Utilization</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230911360"/>
        <c:crosses val="autoZero"/>
        <c:crossBetween val="midCat"/>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Queueing</c:v>
                </c:pt>
              </c:strCache>
            </c:strRef>
          </c:tx>
          <c:spPr>
            <a:solidFill>
              <a:schemeClr val="accent2"/>
            </a:solidFill>
            <a:ln>
              <a:noFill/>
            </a:ln>
            <a:effectLst/>
          </c:spPr>
          <c:invertIfNegative val="0"/>
          <c:cat>
            <c:strRef>
              <c:f>Sheet1!$A$2:$A$3</c:f>
              <c:strCache>
                <c:ptCount val="2"/>
                <c:pt idx="0">
                  <c:v>P99</c:v>
                </c:pt>
                <c:pt idx="1">
                  <c:v>P99.9</c:v>
                </c:pt>
              </c:strCache>
            </c:strRef>
          </c:cat>
          <c:val>
            <c:numRef>
              <c:f>Sheet1!$B$2:$B$3</c:f>
              <c:numCache>
                <c:formatCode>General</c:formatCode>
                <c:ptCount val="2"/>
                <c:pt idx="0">
                  <c:v>53.305999999999997</c:v>
                </c:pt>
                <c:pt idx="1">
                  <c:v>258.54399999999998</c:v>
                </c:pt>
              </c:numCache>
            </c:numRef>
          </c:val>
          <c:extLst>
            <c:ext xmlns:c16="http://schemas.microsoft.com/office/drawing/2014/chart" uri="{C3380CC4-5D6E-409C-BE32-E72D297353CC}">
              <c16:uniqueId val="{00000000-8660-49C4-B256-72CBF4F7447A}"/>
            </c:ext>
          </c:extLst>
        </c:ser>
        <c:ser>
          <c:idx val="1"/>
          <c:order val="1"/>
          <c:tx>
            <c:strRef>
              <c:f>Sheet1!$C$1</c:f>
              <c:strCache>
                <c:ptCount val="1"/>
                <c:pt idx="0">
                  <c:v>RDMA</c:v>
                </c:pt>
              </c:strCache>
            </c:strRef>
          </c:tx>
          <c:spPr>
            <a:solidFill>
              <a:schemeClr val="accent3"/>
            </a:solidFill>
            <a:ln>
              <a:noFill/>
            </a:ln>
            <a:effectLst/>
          </c:spPr>
          <c:invertIfNegative val="0"/>
          <c:cat>
            <c:strRef>
              <c:f>Sheet1!$A$2:$A$3</c:f>
              <c:strCache>
                <c:ptCount val="2"/>
                <c:pt idx="0">
                  <c:v>P99</c:v>
                </c:pt>
                <c:pt idx="1">
                  <c:v>P99.9</c:v>
                </c:pt>
              </c:strCache>
            </c:strRef>
          </c:cat>
          <c:val>
            <c:numRef>
              <c:f>Sheet1!$C$2:$C$3</c:f>
              <c:numCache>
                <c:formatCode>General</c:formatCode>
                <c:ptCount val="2"/>
                <c:pt idx="0">
                  <c:v>9.6639999999999997</c:v>
                </c:pt>
                <c:pt idx="1">
                  <c:v>11.936</c:v>
                </c:pt>
              </c:numCache>
            </c:numRef>
          </c:val>
          <c:extLst>
            <c:ext xmlns:c16="http://schemas.microsoft.com/office/drawing/2014/chart" uri="{C3380CC4-5D6E-409C-BE32-E72D297353CC}">
              <c16:uniqueId val="{00000001-8660-49C4-B256-72CBF4F7447A}"/>
            </c:ext>
          </c:extLst>
        </c:ser>
        <c:ser>
          <c:idx val="2"/>
          <c:order val="2"/>
          <c:tx>
            <c:strRef>
              <c:f>Sheet1!$D$1</c:f>
              <c:strCache>
                <c:ptCount val="1"/>
                <c:pt idx="0">
                  <c:v>ETC</c:v>
                </c:pt>
              </c:strCache>
            </c:strRef>
          </c:tx>
          <c:spPr>
            <a:solidFill>
              <a:schemeClr val="tx1"/>
            </a:solidFill>
            <a:ln>
              <a:noFill/>
            </a:ln>
            <a:effectLst/>
          </c:spPr>
          <c:invertIfNegative val="0"/>
          <c:cat>
            <c:strRef>
              <c:f>Sheet1!$A$2:$A$3</c:f>
              <c:strCache>
                <c:ptCount val="2"/>
                <c:pt idx="0">
                  <c:v>P99</c:v>
                </c:pt>
                <c:pt idx="1">
                  <c:v>P99.9</c:v>
                </c:pt>
              </c:strCache>
            </c:strRef>
          </c:cat>
          <c:val>
            <c:numRef>
              <c:f>Sheet1!$D$2:$D$3</c:f>
              <c:numCache>
                <c:formatCode>General</c:formatCode>
                <c:ptCount val="2"/>
                <c:pt idx="0">
                  <c:v>3.488</c:v>
                </c:pt>
                <c:pt idx="1">
                  <c:v>5.8579999999999997</c:v>
                </c:pt>
              </c:numCache>
            </c:numRef>
          </c:val>
          <c:extLst>
            <c:ext xmlns:c16="http://schemas.microsoft.com/office/drawing/2014/chart" uri="{C3380CC4-5D6E-409C-BE32-E72D297353CC}">
              <c16:uniqueId val="{00000002-8660-49C4-B256-72CBF4F7447A}"/>
            </c:ext>
          </c:extLst>
        </c:ser>
        <c:dLbls>
          <c:showLegendKey val="0"/>
          <c:showVal val="0"/>
          <c:showCatName val="0"/>
          <c:showSerName val="0"/>
          <c:showPercent val="0"/>
          <c:showBubbleSize val="0"/>
        </c:dLbls>
        <c:gapWidth val="50"/>
        <c:overlap val="100"/>
        <c:axId val="940515280"/>
        <c:axId val="940533632"/>
      </c:barChart>
      <c:catAx>
        <c:axId val="9405152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33632"/>
        <c:crosses val="autoZero"/>
        <c:auto val="1"/>
        <c:lblAlgn val="ctr"/>
        <c:lblOffset val="100"/>
        <c:noMultiLvlLbl val="0"/>
      </c:catAx>
      <c:valAx>
        <c:axId val="940533632"/>
        <c:scaling>
          <c:orientation val="minMax"/>
        </c:scaling>
        <c:delete val="0"/>
        <c:axPos val="b"/>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15280"/>
        <c:crosses val="autoZero"/>
        <c:crossBetween val="between"/>
      </c:valAx>
      <c:spPr>
        <a:noFill/>
        <a:ln>
          <a:noFill/>
        </a:ln>
        <a:effectLst/>
      </c:spPr>
    </c:plotArea>
    <c:legend>
      <c:legendPos val="r"/>
      <c:layout>
        <c:manualLayout>
          <c:xMode val="edge"/>
          <c:yMode val="edge"/>
          <c:x val="0.87631511842596732"/>
          <c:y val="4.7894444444444434E-2"/>
          <c:w val="0.1151232695598071"/>
          <c:h val="0.6322515527950310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Queueing</c:v>
                </c:pt>
              </c:strCache>
            </c:strRef>
          </c:tx>
          <c:spPr>
            <a:solidFill>
              <a:schemeClr val="accent2"/>
            </a:solidFill>
            <a:ln>
              <a:noFill/>
            </a:ln>
            <a:effectLst/>
          </c:spPr>
          <c:invertIfNegative val="0"/>
          <c:cat>
            <c:strRef>
              <c:f>Sheet1!$A$2:$A$3</c:f>
              <c:strCache>
                <c:ptCount val="2"/>
                <c:pt idx="0">
                  <c:v>P99</c:v>
                </c:pt>
                <c:pt idx="1">
                  <c:v>P99.9</c:v>
                </c:pt>
              </c:strCache>
            </c:strRef>
          </c:cat>
          <c:val>
            <c:numRef>
              <c:f>Sheet1!$B$2:$B$3</c:f>
              <c:numCache>
                <c:formatCode>General</c:formatCode>
                <c:ptCount val="2"/>
                <c:pt idx="0">
                  <c:v>3.27</c:v>
                </c:pt>
                <c:pt idx="1">
                  <c:v>7.0220000000000002</c:v>
                </c:pt>
              </c:numCache>
            </c:numRef>
          </c:val>
          <c:extLst>
            <c:ext xmlns:c16="http://schemas.microsoft.com/office/drawing/2014/chart" uri="{C3380CC4-5D6E-409C-BE32-E72D297353CC}">
              <c16:uniqueId val="{00000000-F5FB-2649-AE69-99C23B878FA5}"/>
            </c:ext>
          </c:extLst>
        </c:ser>
        <c:ser>
          <c:idx val="1"/>
          <c:order val="1"/>
          <c:tx>
            <c:strRef>
              <c:f>Sheet1!$C$1</c:f>
              <c:strCache>
                <c:ptCount val="1"/>
                <c:pt idx="0">
                  <c:v>RDMA</c:v>
                </c:pt>
              </c:strCache>
            </c:strRef>
          </c:tx>
          <c:spPr>
            <a:solidFill>
              <a:schemeClr val="accent3"/>
            </a:solidFill>
            <a:ln>
              <a:noFill/>
            </a:ln>
            <a:effectLst/>
          </c:spPr>
          <c:invertIfNegative val="0"/>
          <c:cat>
            <c:strRef>
              <c:f>Sheet1!$A$2:$A$3</c:f>
              <c:strCache>
                <c:ptCount val="2"/>
                <c:pt idx="0">
                  <c:v>P99</c:v>
                </c:pt>
                <c:pt idx="1">
                  <c:v>P99.9</c:v>
                </c:pt>
              </c:strCache>
            </c:strRef>
          </c:cat>
          <c:val>
            <c:numRef>
              <c:f>Sheet1!$C$2:$C$3</c:f>
              <c:numCache>
                <c:formatCode>General</c:formatCode>
                <c:ptCount val="2"/>
                <c:pt idx="0">
                  <c:v>11.72</c:v>
                </c:pt>
                <c:pt idx="1">
                  <c:v>14.606</c:v>
                </c:pt>
              </c:numCache>
            </c:numRef>
          </c:val>
          <c:extLst>
            <c:ext xmlns:c16="http://schemas.microsoft.com/office/drawing/2014/chart" uri="{C3380CC4-5D6E-409C-BE32-E72D297353CC}">
              <c16:uniqueId val="{00000001-F5FB-2649-AE69-99C23B878FA5}"/>
            </c:ext>
          </c:extLst>
        </c:ser>
        <c:ser>
          <c:idx val="2"/>
          <c:order val="2"/>
          <c:tx>
            <c:strRef>
              <c:f>Sheet1!$D$1</c:f>
              <c:strCache>
                <c:ptCount val="1"/>
                <c:pt idx="0">
                  <c:v>ETC</c:v>
                </c:pt>
              </c:strCache>
            </c:strRef>
          </c:tx>
          <c:spPr>
            <a:solidFill>
              <a:schemeClr val="tx1"/>
            </a:solidFill>
            <a:ln>
              <a:noFill/>
            </a:ln>
            <a:effectLst/>
          </c:spPr>
          <c:invertIfNegative val="0"/>
          <c:cat>
            <c:strRef>
              <c:f>Sheet1!$A$2:$A$3</c:f>
              <c:strCache>
                <c:ptCount val="2"/>
                <c:pt idx="0">
                  <c:v>P99</c:v>
                </c:pt>
                <c:pt idx="1">
                  <c:v>P99.9</c:v>
                </c:pt>
              </c:strCache>
            </c:strRef>
          </c:cat>
          <c:val>
            <c:numRef>
              <c:f>Sheet1!$D$2:$D$3</c:f>
              <c:numCache>
                <c:formatCode>General</c:formatCode>
                <c:ptCount val="2"/>
                <c:pt idx="0">
                  <c:v>4.0679999999999996</c:v>
                </c:pt>
                <c:pt idx="1">
                  <c:v>6.1159999999999997</c:v>
                </c:pt>
              </c:numCache>
            </c:numRef>
          </c:val>
          <c:extLst>
            <c:ext xmlns:c16="http://schemas.microsoft.com/office/drawing/2014/chart" uri="{C3380CC4-5D6E-409C-BE32-E72D297353CC}">
              <c16:uniqueId val="{00000002-F5FB-2649-AE69-99C23B878FA5}"/>
            </c:ext>
          </c:extLst>
        </c:ser>
        <c:dLbls>
          <c:showLegendKey val="0"/>
          <c:showVal val="0"/>
          <c:showCatName val="0"/>
          <c:showSerName val="0"/>
          <c:showPercent val="0"/>
          <c:showBubbleSize val="0"/>
        </c:dLbls>
        <c:gapWidth val="50"/>
        <c:overlap val="100"/>
        <c:axId val="940515280"/>
        <c:axId val="940533632"/>
      </c:barChart>
      <c:catAx>
        <c:axId val="9405152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33632"/>
        <c:crosses val="autoZero"/>
        <c:auto val="1"/>
        <c:lblAlgn val="ctr"/>
        <c:lblOffset val="100"/>
        <c:noMultiLvlLbl val="0"/>
      </c:catAx>
      <c:valAx>
        <c:axId val="940533632"/>
        <c:scaling>
          <c:orientation val="minMax"/>
          <c:max val="300"/>
        </c:scaling>
        <c:delete val="0"/>
        <c:axPos val="b"/>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15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Queueing</c:v>
                </c:pt>
              </c:strCache>
            </c:strRef>
          </c:tx>
          <c:spPr>
            <a:solidFill>
              <a:schemeClr val="accent2"/>
            </a:solidFill>
            <a:ln>
              <a:noFill/>
            </a:ln>
            <a:effectLst/>
          </c:spPr>
          <c:invertIfNegative val="0"/>
          <c:cat>
            <c:strRef>
              <c:f>Sheet1!$A$2:$A$3</c:f>
              <c:strCache>
                <c:ptCount val="2"/>
                <c:pt idx="0">
                  <c:v>P99</c:v>
                </c:pt>
                <c:pt idx="1">
                  <c:v>P99.9</c:v>
                </c:pt>
              </c:strCache>
            </c:strRef>
          </c:cat>
          <c:val>
            <c:numRef>
              <c:f>Sheet1!$B$2:$B$3</c:f>
              <c:numCache>
                <c:formatCode>General</c:formatCode>
                <c:ptCount val="2"/>
                <c:pt idx="0">
                  <c:v>3.27</c:v>
                </c:pt>
                <c:pt idx="1">
                  <c:v>7.0220000000000002</c:v>
                </c:pt>
              </c:numCache>
            </c:numRef>
          </c:val>
          <c:extLst>
            <c:ext xmlns:c16="http://schemas.microsoft.com/office/drawing/2014/chart" uri="{C3380CC4-5D6E-409C-BE32-E72D297353CC}">
              <c16:uniqueId val="{00000000-81C5-D449-8D85-1332B2455FA5}"/>
            </c:ext>
          </c:extLst>
        </c:ser>
        <c:ser>
          <c:idx val="1"/>
          <c:order val="1"/>
          <c:tx>
            <c:strRef>
              <c:f>Sheet1!$C$1</c:f>
              <c:strCache>
                <c:ptCount val="1"/>
                <c:pt idx="0">
                  <c:v>RDMA</c:v>
                </c:pt>
              </c:strCache>
            </c:strRef>
          </c:tx>
          <c:spPr>
            <a:solidFill>
              <a:schemeClr val="accent3"/>
            </a:solidFill>
            <a:ln>
              <a:noFill/>
            </a:ln>
            <a:effectLst/>
          </c:spPr>
          <c:invertIfNegative val="0"/>
          <c:cat>
            <c:strRef>
              <c:f>Sheet1!$A$2:$A$3</c:f>
              <c:strCache>
                <c:ptCount val="2"/>
                <c:pt idx="0">
                  <c:v>P99</c:v>
                </c:pt>
                <c:pt idx="1">
                  <c:v>P99.9</c:v>
                </c:pt>
              </c:strCache>
            </c:strRef>
          </c:cat>
          <c:val>
            <c:numRef>
              <c:f>Sheet1!$C$2:$C$3</c:f>
              <c:numCache>
                <c:formatCode>General</c:formatCode>
                <c:ptCount val="2"/>
                <c:pt idx="0">
                  <c:v>11.72</c:v>
                </c:pt>
                <c:pt idx="1">
                  <c:v>14.606</c:v>
                </c:pt>
              </c:numCache>
            </c:numRef>
          </c:val>
          <c:extLst>
            <c:ext xmlns:c16="http://schemas.microsoft.com/office/drawing/2014/chart" uri="{C3380CC4-5D6E-409C-BE32-E72D297353CC}">
              <c16:uniqueId val="{00000001-81C5-D449-8D85-1332B2455FA5}"/>
            </c:ext>
          </c:extLst>
        </c:ser>
        <c:ser>
          <c:idx val="2"/>
          <c:order val="2"/>
          <c:tx>
            <c:strRef>
              <c:f>Sheet1!$D$1</c:f>
              <c:strCache>
                <c:ptCount val="1"/>
                <c:pt idx="0">
                  <c:v>ETC</c:v>
                </c:pt>
              </c:strCache>
            </c:strRef>
          </c:tx>
          <c:spPr>
            <a:solidFill>
              <a:schemeClr val="tx1"/>
            </a:solidFill>
            <a:ln>
              <a:noFill/>
            </a:ln>
            <a:effectLst/>
          </c:spPr>
          <c:invertIfNegative val="0"/>
          <c:cat>
            <c:strRef>
              <c:f>Sheet1!$A$2:$A$3</c:f>
              <c:strCache>
                <c:ptCount val="2"/>
                <c:pt idx="0">
                  <c:v>P99</c:v>
                </c:pt>
                <c:pt idx="1">
                  <c:v>P99.9</c:v>
                </c:pt>
              </c:strCache>
            </c:strRef>
          </c:cat>
          <c:val>
            <c:numRef>
              <c:f>Sheet1!$D$2:$D$3</c:f>
              <c:numCache>
                <c:formatCode>General</c:formatCode>
                <c:ptCount val="2"/>
                <c:pt idx="0">
                  <c:v>4.0679999999999996</c:v>
                </c:pt>
                <c:pt idx="1">
                  <c:v>6.1159999999999997</c:v>
                </c:pt>
              </c:numCache>
            </c:numRef>
          </c:val>
          <c:extLst>
            <c:ext xmlns:c16="http://schemas.microsoft.com/office/drawing/2014/chart" uri="{C3380CC4-5D6E-409C-BE32-E72D297353CC}">
              <c16:uniqueId val="{00000002-81C5-D449-8D85-1332B2455FA5}"/>
            </c:ext>
          </c:extLst>
        </c:ser>
        <c:dLbls>
          <c:showLegendKey val="0"/>
          <c:showVal val="0"/>
          <c:showCatName val="0"/>
          <c:showSerName val="0"/>
          <c:showPercent val="0"/>
          <c:showBubbleSize val="0"/>
        </c:dLbls>
        <c:gapWidth val="50"/>
        <c:overlap val="100"/>
        <c:axId val="940515280"/>
        <c:axId val="940533632"/>
      </c:barChart>
      <c:catAx>
        <c:axId val="9405152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33632"/>
        <c:crosses val="autoZero"/>
        <c:auto val="1"/>
        <c:lblAlgn val="ctr"/>
        <c:lblOffset val="100"/>
        <c:noMultiLvlLbl val="0"/>
      </c:catAx>
      <c:valAx>
        <c:axId val="940533632"/>
        <c:scaling>
          <c:orientation val="minMax"/>
          <c:max val="30"/>
        </c:scaling>
        <c:delete val="0"/>
        <c:axPos val="b"/>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940515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DiLOS</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Sheet1!$A$2:$A$46</c:f>
              <c:numCache>
                <c:formatCode>General</c:formatCode>
                <c:ptCount val="45"/>
                <c:pt idx="0">
                  <c:v>1</c:v>
                </c:pt>
                <c:pt idx="1">
                  <c:v>1.05</c:v>
                </c:pt>
                <c:pt idx="2">
                  <c:v>1.1000000000000001</c:v>
                </c:pt>
                <c:pt idx="3">
                  <c:v>1.1499999999999999</c:v>
                </c:pt>
                <c:pt idx="4">
                  <c:v>1.2</c:v>
                </c:pt>
                <c:pt idx="5">
                  <c:v>1.25</c:v>
                </c:pt>
                <c:pt idx="6">
                  <c:v>1.3</c:v>
                </c:pt>
                <c:pt idx="7">
                  <c:v>1.35</c:v>
                </c:pt>
                <c:pt idx="8">
                  <c:v>1.4</c:v>
                </c:pt>
                <c:pt idx="9">
                  <c:v>1.45</c:v>
                </c:pt>
                <c:pt idx="10">
                  <c:v>1.5</c:v>
                </c:pt>
                <c:pt idx="11">
                  <c:v>1.55</c:v>
                </c:pt>
                <c:pt idx="12">
                  <c:v>1.6</c:v>
                </c:pt>
                <c:pt idx="13">
                  <c:v>1.65</c:v>
                </c:pt>
                <c:pt idx="14">
                  <c:v>1.7</c:v>
                </c:pt>
                <c:pt idx="15">
                  <c:v>1.75</c:v>
                </c:pt>
                <c:pt idx="16">
                  <c:v>1.8</c:v>
                </c:pt>
                <c:pt idx="17">
                  <c:v>1.85</c:v>
                </c:pt>
                <c:pt idx="18">
                  <c:v>1.9</c:v>
                </c:pt>
                <c:pt idx="19">
                  <c:v>1.95</c:v>
                </c:pt>
                <c:pt idx="20">
                  <c:v>2</c:v>
                </c:pt>
                <c:pt idx="21">
                  <c:v>2.0499999999999998</c:v>
                </c:pt>
                <c:pt idx="22">
                  <c:v>2.1</c:v>
                </c:pt>
                <c:pt idx="23">
                  <c:v>2.15</c:v>
                </c:pt>
                <c:pt idx="24">
                  <c:v>2.2000000000000002</c:v>
                </c:pt>
                <c:pt idx="25">
                  <c:v>2.25</c:v>
                </c:pt>
                <c:pt idx="26">
                  <c:v>2.2999999999999998</c:v>
                </c:pt>
                <c:pt idx="27">
                  <c:v>2.35</c:v>
                </c:pt>
                <c:pt idx="28">
                  <c:v>2.4</c:v>
                </c:pt>
                <c:pt idx="29">
                  <c:v>2.4500000000000002</c:v>
                </c:pt>
                <c:pt idx="30">
                  <c:v>2.5</c:v>
                </c:pt>
                <c:pt idx="31">
                  <c:v>2.5499999999999998</c:v>
                </c:pt>
                <c:pt idx="32">
                  <c:v>2.6</c:v>
                </c:pt>
                <c:pt idx="33">
                  <c:v>2.65</c:v>
                </c:pt>
                <c:pt idx="34">
                  <c:v>2.7</c:v>
                </c:pt>
                <c:pt idx="35">
                  <c:v>2.75</c:v>
                </c:pt>
                <c:pt idx="36">
                  <c:v>2.8</c:v>
                </c:pt>
                <c:pt idx="37">
                  <c:v>2.85</c:v>
                </c:pt>
                <c:pt idx="38">
                  <c:v>2.9</c:v>
                </c:pt>
                <c:pt idx="39">
                  <c:v>2.95</c:v>
                </c:pt>
                <c:pt idx="40">
                  <c:v>3</c:v>
                </c:pt>
                <c:pt idx="41">
                  <c:v>3.05</c:v>
                </c:pt>
                <c:pt idx="42">
                  <c:v>3.1</c:v>
                </c:pt>
                <c:pt idx="43">
                  <c:v>3.15</c:v>
                </c:pt>
                <c:pt idx="44">
                  <c:v>3.2</c:v>
                </c:pt>
              </c:numCache>
            </c:numRef>
          </c:xVal>
          <c:yVal>
            <c:numRef>
              <c:f>Sheet1!$B$2:$B$46</c:f>
              <c:numCache>
                <c:formatCode>General</c:formatCode>
                <c:ptCount val="45"/>
                <c:pt idx="0">
                  <c:v>1.1529370000000001</c:v>
                </c:pt>
                <c:pt idx="1">
                  <c:v>1.1999379999999999</c:v>
                </c:pt>
                <c:pt idx="2">
                  <c:v>1.2515160000000001</c:v>
                </c:pt>
                <c:pt idx="3">
                  <c:v>1.3004610000000001</c:v>
                </c:pt>
                <c:pt idx="4">
                  <c:v>1.33718</c:v>
                </c:pt>
                <c:pt idx="5">
                  <c:v>1.383926</c:v>
                </c:pt>
                <c:pt idx="6">
                  <c:v>1.4334480000000001</c:v>
                </c:pt>
                <c:pt idx="7">
                  <c:v>1.4743470000000001</c:v>
                </c:pt>
                <c:pt idx="8">
                  <c:v>1.516839</c:v>
                </c:pt>
                <c:pt idx="9">
                  <c:v>1.563504</c:v>
                </c:pt>
                <c:pt idx="10">
                  <c:v>1.6544190000000001</c:v>
                </c:pt>
                <c:pt idx="11">
                  <c:v>1.682752</c:v>
                </c:pt>
                <c:pt idx="12">
                  <c:v>1.6994290000000001</c:v>
                </c:pt>
                <c:pt idx="13">
                  <c:v>1.699857</c:v>
                </c:pt>
                <c:pt idx="14">
                  <c:v>1.702027</c:v>
                </c:pt>
                <c:pt idx="15">
                  <c:v>1.704237</c:v>
                </c:pt>
                <c:pt idx="16">
                  <c:v>1.683978</c:v>
                </c:pt>
                <c:pt idx="17">
                  <c:v>1.685046</c:v>
                </c:pt>
                <c:pt idx="18">
                  <c:v>1.6837569999999999</c:v>
                </c:pt>
                <c:pt idx="19">
                  <c:v>1.682939</c:v>
                </c:pt>
                <c:pt idx="20">
                  <c:v>1.7072270000000001</c:v>
                </c:pt>
                <c:pt idx="21">
                  <c:v>1.705276</c:v>
                </c:pt>
                <c:pt idx="22">
                  <c:v>1.70634</c:v>
                </c:pt>
                <c:pt idx="23">
                  <c:v>1.6830480000000001</c:v>
                </c:pt>
                <c:pt idx="24">
                  <c:v>1.681476</c:v>
                </c:pt>
                <c:pt idx="25">
                  <c:v>1.6817359999999999</c:v>
                </c:pt>
                <c:pt idx="26">
                  <c:v>1.6826540000000001</c:v>
                </c:pt>
                <c:pt idx="27">
                  <c:v>1.679956</c:v>
                </c:pt>
                <c:pt idx="28">
                  <c:v>1.681101</c:v>
                </c:pt>
                <c:pt idx="29">
                  <c:v>1.6825619999999999</c:v>
                </c:pt>
                <c:pt idx="30">
                  <c:v>1.7033940000000001</c:v>
                </c:pt>
                <c:pt idx="31">
                  <c:v>1.685109</c:v>
                </c:pt>
                <c:pt idx="32">
                  <c:v>1.687365</c:v>
                </c:pt>
                <c:pt idx="33">
                  <c:v>1.6878340000000001</c:v>
                </c:pt>
                <c:pt idx="34">
                  <c:v>1.6882029999999999</c:v>
                </c:pt>
                <c:pt idx="35">
                  <c:v>1.6896580000000001</c:v>
                </c:pt>
                <c:pt idx="36">
                  <c:v>1.684231</c:v>
                </c:pt>
                <c:pt idx="37">
                  <c:v>1.683289</c:v>
                </c:pt>
                <c:pt idx="38">
                  <c:v>1.678574</c:v>
                </c:pt>
                <c:pt idx="39">
                  <c:v>1.6835770000000001</c:v>
                </c:pt>
                <c:pt idx="40">
                  <c:v>1.681684</c:v>
                </c:pt>
                <c:pt idx="41">
                  <c:v>1.682088</c:v>
                </c:pt>
                <c:pt idx="42">
                  <c:v>1.687422</c:v>
                </c:pt>
                <c:pt idx="43">
                  <c:v>1.683627</c:v>
                </c:pt>
                <c:pt idx="44">
                  <c:v>1.6840630000000001</c:v>
                </c:pt>
              </c:numCache>
            </c:numRef>
          </c:yVal>
          <c:smooth val="0"/>
          <c:extLst>
            <c:ext xmlns:c16="http://schemas.microsoft.com/office/drawing/2014/chart" uri="{C3380CC4-5D6E-409C-BE32-E72D297353CC}">
              <c16:uniqueId val="{00000000-95DF-4EE5-8197-AE48D15BAF68}"/>
            </c:ext>
          </c:extLst>
        </c:ser>
        <c:ser>
          <c:idx val="1"/>
          <c:order val="1"/>
          <c:tx>
            <c:strRef>
              <c:f>Sheet1!$C$1</c:f>
              <c:strCache>
                <c:ptCount val="1"/>
                <c:pt idx="0">
                  <c:v>Adios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Sheet1!$A$2:$A$46</c:f>
              <c:numCache>
                <c:formatCode>General</c:formatCode>
                <c:ptCount val="45"/>
                <c:pt idx="0">
                  <c:v>1</c:v>
                </c:pt>
                <c:pt idx="1">
                  <c:v>1.05</c:v>
                </c:pt>
                <c:pt idx="2">
                  <c:v>1.1000000000000001</c:v>
                </c:pt>
                <c:pt idx="3">
                  <c:v>1.1499999999999999</c:v>
                </c:pt>
                <c:pt idx="4">
                  <c:v>1.2</c:v>
                </c:pt>
                <c:pt idx="5">
                  <c:v>1.25</c:v>
                </c:pt>
                <c:pt idx="6">
                  <c:v>1.3</c:v>
                </c:pt>
                <c:pt idx="7">
                  <c:v>1.35</c:v>
                </c:pt>
                <c:pt idx="8">
                  <c:v>1.4</c:v>
                </c:pt>
                <c:pt idx="9">
                  <c:v>1.45</c:v>
                </c:pt>
                <c:pt idx="10">
                  <c:v>1.5</c:v>
                </c:pt>
                <c:pt idx="11">
                  <c:v>1.55</c:v>
                </c:pt>
                <c:pt idx="12">
                  <c:v>1.6</c:v>
                </c:pt>
                <c:pt idx="13">
                  <c:v>1.65</c:v>
                </c:pt>
                <c:pt idx="14">
                  <c:v>1.7</c:v>
                </c:pt>
                <c:pt idx="15">
                  <c:v>1.75</c:v>
                </c:pt>
                <c:pt idx="16">
                  <c:v>1.8</c:v>
                </c:pt>
                <c:pt idx="17">
                  <c:v>1.85</c:v>
                </c:pt>
                <c:pt idx="18">
                  <c:v>1.9</c:v>
                </c:pt>
                <c:pt idx="19">
                  <c:v>1.95</c:v>
                </c:pt>
                <c:pt idx="20">
                  <c:v>2</c:v>
                </c:pt>
                <c:pt idx="21">
                  <c:v>2.0499999999999998</c:v>
                </c:pt>
                <c:pt idx="22">
                  <c:v>2.1</c:v>
                </c:pt>
                <c:pt idx="23">
                  <c:v>2.15</c:v>
                </c:pt>
                <c:pt idx="24">
                  <c:v>2.2000000000000002</c:v>
                </c:pt>
                <c:pt idx="25">
                  <c:v>2.25</c:v>
                </c:pt>
                <c:pt idx="26">
                  <c:v>2.2999999999999998</c:v>
                </c:pt>
                <c:pt idx="27">
                  <c:v>2.35</c:v>
                </c:pt>
                <c:pt idx="28">
                  <c:v>2.4</c:v>
                </c:pt>
                <c:pt idx="29">
                  <c:v>2.4500000000000002</c:v>
                </c:pt>
                <c:pt idx="30">
                  <c:v>2.5</c:v>
                </c:pt>
                <c:pt idx="31">
                  <c:v>2.5499999999999998</c:v>
                </c:pt>
                <c:pt idx="32">
                  <c:v>2.6</c:v>
                </c:pt>
                <c:pt idx="33">
                  <c:v>2.65</c:v>
                </c:pt>
                <c:pt idx="34">
                  <c:v>2.7</c:v>
                </c:pt>
                <c:pt idx="35">
                  <c:v>2.75</c:v>
                </c:pt>
                <c:pt idx="36">
                  <c:v>2.8</c:v>
                </c:pt>
                <c:pt idx="37">
                  <c:v>2.85</c:v>
                </c:pt>
                <c:pt idx="38">
                  <c:v>2.9</c:v>
                </c:pt>
                <c:pt idx="39">
                  <c:v>2.95</c:v>
                </c:pt>
                <c:pt idx="40">
                  <c:v>3</c:v>
                </c:pt>
                <c:pt idx="41">
                  <c:v>3.05</c:v>
                </c:pt>
                <c:pt idx="42">
                  <c:v>3.1</c:v>
                </c:pt>
                <c:pt idx="43">
                  <c:v>3.15</c:v>
                </c:pt>
                <c:pt idx="44">
                  <c:v>3.2</c:v>
                </c:pt>
              </c:numCache>
            </c:numRef>
          </c:xVal>
          <c:yVal>
            <c:numRef>
              <c:f>Sheet1!$C$2:$C$46</c:f>
              <c:numCache>
                <c:formatCode>General</c:formatCode>
                <c:ptCount val="45"/>
                <c:pt idx="0">
                  <c:v>1.0872580000000001</c:v>
                </c:pt>
                <c:pt idx="1">
                  <c:v>1.1409069999999999</c:v>
                </c:pt>
                <c:pt idx="2">
                  <c:v>1.195187</c:v>
                </c:pt>
                <c:pt idx="3">
                  <c:v>1.231857</c:v>
                </c:pt>
                <c:pt idx="4">
                  <c:v>1.2821549999999999</c:v>
                </c:pt>
                <c:pt idx="5">
                  <c:v>1.3306789999999999</c:v>
                </c:pt>
                <c:pt idx="6">
                  <c:v>1.3803350000000001</c:v>
                </c:pt>
                <c:pt idx="7">
                  <c:v>1.422023</c:v>
                </c:pt>
                <c:pt idx="8">
                  <c:v>1.468213</c:v>
                </c:pt>
                <c:pt idx="9">
                  <c:v>1.493276</c:v>
                </c:pt>
                <c:pt idx="10">
                  <c:v>1.6032789999999999</c:v>
                </c:pt>
                <c:pt idx="11">
                  <c:v>1.646614</c:v>
                </c:pt>
                <c:pt idx="12">
                  <c:v>1.6925349999999999</c:v>
                </c:pt>
                <c:pt idx="13">
                  <c:v>1.7335799999999999</c:v>
                </c:pt>
                <c:pt idx="14">
                  <c:v>1.750618</c:v>
                </c:pt>
                <c:pt idx="15">
                  <c:v>1.799498</c:v>
                </c:pt>
                <c:pt idx="16">
                  <c:v>1.841968</c:v>
                </c:pt>
                <c:pt idx="17">
                  <c:v>1.881275</c:v>
                </c:pt>
                <c:pt idx="18">
                  <c:v>1.930005</c:v>
                </c:pt>
                <c:pt idx="19">
                  <c:v>1.966966</c:v>
                </c:pt>
                <c:pt idx="20">
                  <c:v>2.0794139999999999</c:v>
                </c:pt>
                <c:pt idx="21">
                  <c:v>2.1231110000000002</c:v>
                </c:pt>
                <c:pt idx="22">
                  <c:v>2.163408</c:v>
                </c:pt>
                <c:pt idx="23">
                  <c:v>2.2150970000000001</c:v>
                </c:pt>
                <c:pt idx="24">
                  <c:v>2.2609330000000001</c:v>
                </c:pt>
                <c:pt idx="25">
                  <c:v>2.3055780000000001</c:v>
                </c:pt>
                <c:pt idx="26">
                  <c:v>2.343756</c:v>
                </c:pt>
                <c:pt idx="27">
                  <c:v>2.3943819999999998</c:v>
                </c:pt>
                <c:pt idx="28">
                  <c:v>2.437033</c:v>
                </c:pt>
                <c:pt idx="29">
                  <c:v>2.4294039999999999</c:v>
                </c:pt>
                <c:pt idx="30">
                  <c:v>2.5959720000000002</c:v>
                </c:pt>
                <c:pt idx="31">
                  <c:v>2.6350799999999999</c:v>
                </c:pt>
                <c:pt idx="32">
                  <c:v>2.6786750000000001</c:v>
                </c:pt>
                <c:pt idx="33">
                  <c:v>2.7011500000000002</c:v>
                </c:pt>
                <c:pt idx="34">
                  <c:v>2.7114850000000001</c:v>
                </c:pt>
                <c:pt idx="35">
                  <c:v>2.672863</c:v>
                </c:pt>
                <c:pt idx="36">
                  <c:v>2.6819829999999998</c:v>
                </c:pt>
                <c:pt idx="37">
                  <c:v>2.6704300000000001</c:v>
                </c:pt>
                <c:pt idx="38">
                  <c:v>2.669197</c:v>
                </c:pt>
                <c:pt idx="39">
                  <c:v>2.6799710000000001</c:v>
                </c:pt>
                <c:pt idx="40">
                  <c:v>2.725835</c:v>
                </c:pt>
                <c:pt idx="41">
                  <c:v>2.7260369999999998</c:v>
                </c:pt>
                <c:pt idx="42">
                  <c:v>2.7439390000000001</c:v>
                </c:pt>
                <c:pt idx="43">
                  <c:v>2.6871450000000001</c:v>
                </c:pt>
                <c:pt idx="44">
                  <c:v>2.6921400000000002</c:v>
                </c:pt>
              </c:numCache>
            </c:numRef>
          </c:yVal>
          <c:smooth val="0"/>
          <c:extLst>
            <c:ext xmlns:c16="http://schemas.microsoft.com/office/drawing/2014/chart" uri="{C3380CC4-5D6E-409C-BE32-E72D297353CC}">
              <c16:uniqueId val="{00000001-95DF-4EE5-8197-AE48D15BAF68}"/>
            </c:ext>
          </c:extLst>
        </c:ser>
        <c:dLbls>
          <c:showLegendKey val="0"/>
          <c:showVal val="0"/>
          <c:showCatName val="0"/>
          <c:showSerName val="0"/>
          <c:showPercent val="0"/>
          <c:showBubbleSize val="0"/>
        </c:dLbls>
        <c:axId val="230911360"/>
        <c:axId val="230913072"/>
      </c:scatterChart>
      <c:valAx>
        <c:axId val="230911360"/>
        <c:scaling>
          <c:orientation val="minMax"/>
          <c:max val="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Offered</a:t>
                </a:r>
                <a:r>
                  <a:rPr lang="en-US" altLang="ko-KR" baseline="0">
                    <a:solidFill>
                      <a:schemeClr val="accent1"/>
                    </a:solidFill>
                  </a:rPr>
                  <a:t> Load (MRPS)</a:t>
                </a:r>
                <a:endParaRPr lang="ko-KR" altLang="en-US">
                  <a:solidFill>
                    <a:schemeClr val="accent1"/>
                  </a:solidFill>
                </a:endParaRP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230913072"/>
        <c:crosses val="autoZero"/>
        <c:crossBetween val="midCat"/>
      </c:valAx>
      <c:valAx>
        <c:axId val="230913072"/>
        <c:scaling>
          <c:orientation val="minMax"/>
          <c:max val="3"/>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r>
                  <a:rPr lang="en-US" altLang="ko-KR">
                    <a:solidFill>
                      <a:schemeClr val="accent1"/>
                    </a:solidFill>
                  </a:rPr>
                  <a:t>Throughput</a:t>
                </a:r>
                <a:r>
                  <a:rPr lang="en-US" altLang="ko-KR" baseline="0">
                    <a:solidFill>
                      <a:schemeClr val="accent1"/>
                    </a:solidFill>
                  </a:rPr>
                  <a:t> (MRPS)</a:t>
                </a:r>
                <a:endParaRPr lang="ko-KR" altLang="en-US">
                  <a:solidFill>
                    <a:schemeClr val="accent1"/>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1"/>
                  </a:solidFill>
                  <a:latin typeface="+mn-lt"/>
                  <a:ea typeface="+mn-ea"/>
                  <a:cs typeface="+mn-cs"/>
                </a:defRPr>
              </a:pPr>
              <a:endParaRPr lang="ko-KR" alt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crossAx val="230911360"/>
        <c:crosses val="autoZero"/>
        <c:crossBetween val="midCat"/>
      </c:valAx>
      <c:spPr>
        <a:noFill/>
        <a:ln>
          <a:noFill/>
        </a:ln>
        <a:effectLst/>
      </c:spPr>
    </c:plotArea>
    <c:legend>
      <c:legendPos val="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accent1"/>
              </a:solidFill>
              <a:latin typeface="+mn-lt"/>
              <a:ea typeface="+mn-ea"/>
              <a:cs typeface="+mn-cs"/>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92B72766-4284-C5B2-15D5-EE8D0D5DB9C5}"/>
              </a:ext>
            </a:extLst>
          </p:cNvPr>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a:extLst>
              <a:ext uri="{FF2B5EF4-FFF2-40B4-BE49-F238E27FC236}">
                <a16:creationId xmlns:a16="http://schemas.microsoft.com/office/drawing/2014/main" id="{3931922C-0744-E692-E218-B8906B524C3D}"/>
              </a:ext>
            </a:extLst>
          </p:cNvPr>
          <p:cNvSpPr>
            <a:spLocks noGrp="1"/>
          </p:cNvSpPr>
          <p:nvPr>
            <p:ph type="dt" sz="quarter" idx="1"/>
          </p:nvPr>
        </p:nvSpPr>
        <p:spPr>
          <a:xfrm>
            <a:off x="4024313" y="0"/>
            <a:ext cx="3078162" cy="512763"/>
          </a:xfrm>
          <a:prstGeom prst="rect">
            <a:avLst/>
          </a:prstGeom>
        </p:spPr>
        <p:txBody>
          <a:bodyPr vert="horz" lIns="91440" tIns="45720" rIns="91440" bIns="45720" rtlCol="0"/>
          <a:lstStyle>
            <a:lvl1pPr algn="r">
              <a:defRPr sz="1200"/>
            </a:lvl1pPr>
          </a:lstStyle>
          <a:p>
            <a:fld id="{B8C920F2-A29E-684E-95A1-C9D1C4CBB6DC}" type="datetimeFigureOut">
              <a:rPr kumimoji="1" lang="ko-KR" altLang="en-US" smtClean="0"/>
              <a:t>2025. 4. 2.</a:t>
            </a:fld>
            <a:endParaRPr kumimoji="1" lang="ko-KR" altLang="en-US"/>
          </a:p>
        </p:txBody>
      </p:sp>
      <p:sp>
        <p:nvSpPr>
          <p:cNvPr id="4" name="바닥글 개체 틀 3">
            <a:extLst>
              <a:ext uri="{FF2B5EF4-FFF2-40B4-BE49-F238E27FC236}">
                <a16:creationId xmlns:a16="http://schemas.microsoft.com/office/drawing/2014/main" id="{498D623A-6B69-7C0B-EDF7-64B0C77FCC03}"/>
              </a:ext>
            </a:extLst>
          </p:cNvPr>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kumimoji="1" lang="ko-KR" altLang="en-US"/>
          </a:p>
        </p:txBody>
      </p:sp>
      <p:sp>
        <p:nvSpPr>
          <p:cNvPr id="5" name="슬라이드 번호 개체 틀 4">
            <a:extLst>
              <a:ext uri="{FF2B5EF4-FFF2-40B4-BE49-F238E27FC236}">
                <a16:creationId xmlns:a16="http://schemas.microsoft.com/office/drawing/2014/main" id="{A66A253A-DBD8-E059-2BDA-A4C2B4F63B6D}"/>
              </a:ext>
            </a:extLst>
          </p:cNvPr>
          <p:cNvSpPr>
            <a:spLocks noGrp="1"/>
          </p:cNvSpPr>
          <p:nvPr>
            <p:ph type="sldNum" sz="quarter" idx="3"/>
          </p:nvPr>
        </p:nvSpPr>
        <p:spPr>
          <a:xfrm>
            <a:off x="4024313" y="9721850"/>
            <a:ext cx="3078162" cy="512763"/>
          </a:xfrm>
          <a:prstGeom prst="rect">
            <a:avLst/>
          </a:prstGeom>
        </p:spPr>
        <p:txBody>
          <a:bodyPr vert="horz" lIns="91440" tIns="45720" rIns="91440" bIns="45720" rtlCol="0" anchor="b"/>
          <a:lstStyle>
            <a:lvl1pPr algn="r">
              <a:defRPr sz="1200"/>
            </a:lvl1pPr>
          </a:lstStyle>
          <a:p>
            <a:fld id="{87838677-20CF-034D-9855-B7A7A6C4A19C}" type="slidenum">
              <a:rPr kumimoji="1" lang="ko-KR" altLang="en-US" smtClean="0"/>
              <a:t>‹#›</a:t>
            </a:fld>
            <a:endParaRPr kumimoji="1" lang="ko-KR" altLang="en-US"/>
          </a:p>
        </p:txBody>
      </p:sp>
    </p:spTree>
    <p:extLst>
      <p:ext uri="{BB962C8B-B14F-4D97-AF65-F5344CB8AC3E}">
        <p14:creationId xmlns:p14="http://schemas.microsoft.com/office/powerpoint/2010/main" val="2089953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407" y="4861441"/>
            <a:ext cx="5683250" cy="4605576"/>
          </a:xfrm>
          <a:prstGeom prst="rect">
            <a:avLst/>
          </a:prstGeom>
          <a:noFill/>
          <a:ln>
            <a:noFill/>
          </a:ln>
        </p:spPr>
        <p:txBody>
          <a:bodyPr spcFirstLastPara="1" wrap="square" lIns="99059" tIns="99059" rIns="99059" bIns="99059"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f033f1dca_0_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f033f1dca_0_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r>
              <a:rPr lang="en-US" altLang="ko-KR"/>
              <a:t>Hello everyone, I’m Wonsup Yoon, and I will present our work “Adios to Busy-Waiting for Microsecond-scale Memory Disaggregation”.</a:t>
            </a:r>
          </a:p>
          <a:p>
            <a:pPr marL="0" indent="0">
              <a:buNone/>
            </a:pPr>
            <a:r>
              <a:rPr lang="en-US" altLang="ko-KR"/>
              <a:t>This is joint work with </a:t>
            </a:r>
            <a:r>
              <a:rPr lang="en-US" altLang="ko-KR" err="1"/>
              <a:t>옥지수</a:t>
            </a:r>
            <a:r>
              <a:rPr lang="en-US" altLang="ko-KR"/>
              <a:t>, </a:t>
            </a:r>
            <a:r>
              <a:rPr lang="en-US" altLang="ko-KR" err="1"/>
              <a:t>문수복</a:t>
            </a:r>
            <a:r>
              <a:rPr lang="en-US" altLang="ko-KR"/>
              <a:t>, 권영진 from KAIST.</a:t>
            </a:r>
          </a:p>
          <a:p>
            <a:pPr marL="0" indent="0">
              <a:buNone/>
            </a:pPr>
            <a:endParaRPr lang="en-US" altLang="ko-KR"/>
          </a:p>
          <a:p>
            <a:pPr marL="0" indent="0">
              <a:buNone/>
            </a:pPr>
            <a:endParaRPr lang="en-US" altLang="ko-K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A2C9915B-961D-C261-5421-AD1D554EABD5}"/>
            </a:ext>
          </a:extLst>
        </p:cNvPr>
        <p:cNvGrpSpPr/>
        <p:nvPr/>
      </p:nvGrpSpPr>
      <p:grpSpPr>
        <a:xfrm>
          <a:off x="0" y="0"/>
          <a:ext cx="0" cy="0"/>
          <a:chOff x="0" y="0"/>
          <a:chExt cx="0" cy="0"/>
        </a:xfrm>
      </p:grpSpPr>
      <p:sp>
        <p:nvSpPr>
          <p:cNvPr id="180" name="Google Shape;180;g20222f79d17_0_228:notes">
            <a:extLst>
              <a:ext uri="{FF2B5EF4-FFF2-40B4-BE49-F238E27FC236}">
                <a16:creationId xmlns:a16="http://schemas.microsoft.com/office/drawing/2014/main" id="{AC93B0C0-4E5F-EC70-1E82-DE32700E302D}"/>
              </a:ext>
            </a:extLst>
          </p:cNvPr>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0222f79d17_0_228:notes">
            <a:extLst>
              <a:ext uri="{FF2B5EF4-FFF2-40B4-BE49-F238E27FC236}">
                <a16:creationId xmlns:a16="http://schemas.microsoft.com/office/drawing/2014/main" id="{205CC1DC-74F5-2B4E-01FA-B21899D46A88}"/>
              </a:ext>
            </a:extLst>
          </p:cNvPr>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171450" indent="-171450"/>
            <a:r>
              <a:rPr lang="en-US" u="none" strike="noStrike" dirty="0">
                <a:solidFill>
                  <a:srgbClr val="374151"/>
                </a:solidFill>
                <a:effectLst/>
              </a:rPr>
              <a:t>For efficient yield-based page fault handling, we devise a new thread abstraction called </a:t>
            </a:r>
            <a:r>
              <a:rPr lang="en-US" u="none" strike="noStrike" dirty="0" err="1">
                <a:solidFill>
                  <a:srgbClr val="374151"/>
                </a:solidFill>
                <a:effectLst/>
              </a:rPr>
              <a:t>unithread</a:t>
            </a:r>
            <a:r>
              <a:rPr lang="en-US" u="none" strike="noStrike" dirty="0">
                <a:solidFill>
                  <a:srgbClr val="374151"/>
                </a:solidFill>
                <a:effectLst/>
              </a:rPr>
              <a:t>.</a:t>
            </a:r>
          </a:p>
          <a:p>
            <a:pPr marL="171450" indent="-171450"/>
            <a:r>
              <a:rPr lang="en-US" u="none" strike="noStrike" dirty="0">
                <a:solidFill>
                  <a:srgbClr val="374151"/>
                </a:solidFill>
                <a:effectLst/>
              </a:rPr>
              <a:t>It is</a:t>
            </a:r>
            <a:r>
              <a:rPr lang="en-US" dirty="0">
                <a:solidFill>
                  <a:srgbClr val="374151"/>
                </a:solidFill>
              </a:rPr>
              <a:t> our</a:t>
            </a:r>
            <a:r>
              <a:rPr lang="en-US" u="none" strike="noStrike" dirty="0">
                <a:solidFill>
                  <a:srgbClr val="374151"/>
                </a:solidFill>
                <a:effectLst/>
              </a:rPr>
              <a:t> core data structure that supports kernel’s paging and user’s fast context switching</a:t>
            </a:r>
            <a:br>
              <a:rPr lang="en-US" u="none" strike="noStrike" dirty="0">
                <a:effectLst/>
              </a:rPr>
            </a:br>
            <a:r>
              <a:rPr lang="en-US" u="none" strike="noStrike" dirty="0">
                <a:solidFill>
                  <a:srgbClr val="374151"/>
                </a:solidFill>
                <a:effectLst/>
              </a:rPr>
              <a:t>It runs across all layers in OS, including application, user-level scheduler, and kernel page fault handler without any cost.</a:t>
            </a:r>
            <a:br>
              <a:rPr lang="en-US" u="none" strike="noStrike" dirty="0">
                <a:effectLst/>
              </a:rPr>
            </a:br>
            <a:r>
              <a:rPr lang="en-US" u="none" strike="noStrike" dirty="0">
                <a:solidFill>
                  <a:srgbClr val="374151"/>
                </a:solidFill>
                <a:effectLst/>
              </a:rPr>
              <a:t>So, it makes the yield-based page fault handling efficient.</a:t>
            </a:r>
          </a:p>
          <a:p>
            <a:pPr marL="171450" indent="-171450"/>
            <a:r>
              <a:rPr lang="en-US" u="none" strike="noStrike" dirty="0">
                <a:solidFill>
                  <a:srgbClr val="374151"/>
                </a:solidFill>
                <a:effectLst/>
              </a:rPr>
              <a:t>Also it has the universal stack design which combines all data </a:t>
            </a:r>
            <a:r>
              <a:rPr lang="en-US" dirty="0">
                <a:solidFill>
                  <a:srgbClr val="374151"/>
                </a:solidFill>
              </a:rPr>
              <a:t>structures and</a:t>
            </a:r>
            <a:r>
              <a:rPr lang="en-US" u="none" strike="noStrike" dirty="0">
                <a:solidFill>
                  <a:srgbClr val="374151"/>
                </a:solidFill>
                <a:effectLst/>
              </a:rPr>
              <a:t> stacks into one</a:t>
            </a:r>
            <a:r>
              <a:rPr lang="en-US" dirty="0">
                <a:solidFill>
                  <a:srgbClr val="374151"/>
                </a:solidFill>
              </a:rPr>
              <a:t>.</a:t>
            </a:r>
            <a:r>
              <a:rPr lang="en-US" u="none" strike="noStrike" dirty="0">
                <a:solidFill>
                  <a:srgbClr val="374151"/>
                </a:solidFill>
                <a:effectLst/>
              </a:rPr>
              <a:t> </a:t>
            </a:r>
            <a:r>
              <a:rPr lang="en-US" dirty="0">
                <a:solidFill>
                  <a:srgbClr val="374151"/>
                </a:solidFill>
              </a:rPr>
              <a:t>In doing so it minimizes</a:t>
            </a:r>
            <a:r>
              <a:rPr lang="en-US" u="none" strike="noStrike" dirty="0">
                <a:solidFill>
                  <a:srgbClr val="374151"/>
                </a:solidFill>
                <a:effectLst/>
              </a:rPr>
              <a:t> memory foot print</a:t>
            </a:r>
            <a:br>
              <a:rPr lang="en-US" u="none" strike="noStrike" dirty="0">
                <a:effectLst/>
              </a:rPr>
            </a:br>
            <a:r>
              <a:rPr lang="en-US" u="none" strike="noStrike" dirty="0">
                <a:solidFill>
                  <a:srgbClr val="374151"/>
                </a:solidFill>
                <a:effectLst/>
              </a:rPr>
              <a:t>In memory disaggregation, local DRAM is a valuable resource, so we need to reduce its footprint as much as possible. We minimized the footprint by minimizing context size of </a:t>
            </a:r>
            <a:r>
              <a:rPr lang="en-US" u="none" strike="noStrike" dirty="0" err="1">
                <a:solidFill>
                  <a:srgbClr val="374151"/>
                </a:solidFill>
                <a:effectLst/>
              </a:rPr>
              <a:t>unithread</a:t>
            </a:r>
            <a:r>
              <a:rPr lang="en-US" u="none" strike="noStrike" dirty="0">
                <a:solidFill>
                  <a:srgbClr val="374151"/>
                </a:solidFill>
                <a:effectLst/>
              </a:rPr>
              <a:t>.</a:t>
            </a:r>
          </a:p>
          <a:p>
            <a:pPr marL="171450" indent="-171450"/>
            <a:r>
              <a:rPr lang="en-US" u="none" strike="noStrike" dirty="0">
                <a:solidFill>
                  <a:srgbClr val="374151"/>
                </a:solidFill>
                <a:effectLst/>
              </a:rPr>
              <a:t>As a result, </a:t>
            </a:r>
            <a:r>
              <a:rPr lang="en-US" u="none" strike="noStrike" dirty="0" err="1">
                <a:solidFill>
                  <a:srgbClr val="374151"/>
                </a:solidFill>
                <a:effectLst/>
              </a:rPr>
              <a:t>unithreads</a:t>
            </a:r>
            <a:r>
              <a:rPr lang="en-US" u="none" strike="noStrike" dirty="0">
                <a:solidFill>
                  <a:srgbClr val="374151"/>
                </a:solidFill>
                <a:effectLst/>
              </a:rPr>
              <a:t> have much</a:t>
            </a:r>
            <a:r>
              <a:rPr lang="en-US" dirty="0">
                <a:solidFill>
                  <a:srgbClr val="374151"/>
                </a:solidFill>
              </a:rPr>
              <a:t> smaller</a:t>
            </a:r>
            <a:r>
              <a:rPr lang="en-US" u="none" strike="noStrike" dirty="0">
                <a:solidFill>
                  <a:srgbClr val="374151"/>
                </a:solidFill>
                <a:effectLst/>
              </a:rPr>
              <a:t> memory footprint while offering faster context switching performance</a:t>
            </a:r>
            <a:r>
              <a:rPr lang="en-US" dirty="0">
                <a:solidFill>
                  <a:srgbClr val="374151"/>
                </a:solidFill>
              </a:rPr>
              <a:t>.</a:t>
            </a:r>
            <a:endParaRPr lang="en-US" u="none" strike="noStrike" dirty="0">
              <a:solidFill>
                <a:srgbClr val="374151"/>
              </a:solidFill>
              <a:effectLst/>
            </a:endParaRPr>
          </a:p>
        </p:txBody>
      </p:sp>
    </p:spTree>
    <p:extLst>
      <p:ext uri="{BB962C8B-B14F-4D97-AF65-F5344CB8AC3E}">
        <p14:creationId xmlns:p14="http://schemas.microsoft.com/office/powerpoint/2010/main" val="2397295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r>
              <a:rPr lang="en-US" altLang="ko-KR"/>
              <a:t>In addition to </a:t>
            </a:r>
            <a:r>
              <a:rPr lang="en-US" altLang="ko-KR" err="1"/>
              <a:t>unithreads</a:t>
            </a:r>
            <a:r>
              <a:rPr lang="en-US" altLang="ko-KR"/>
              <a:t> we have more features in our Adios. Here we outline 3 main features.</a:t>
            </a:r>
            <a:endParaRPr lang="ko-KR" altLang="en-US"/>
          </a:p>
          <a:p>
            <a:pPr marL="171450" indent="-171450"/>
            <a:r>
              <a:rPr lang="en-US" altLang="ko-KR"/>
              <a:t>First, to </a:t>
            </a:r>
            <a:r>
              <a:rPr lang="en-US"/>
              <a:t>deal with temporary page fault imbalances w</a:t>
            </a:r>
            <a:r>
              <a:rPr lang="en-US" altLang="ko-KR"/>
              <a:t>e adopt </a:t>
            </a:r>
            <a:r>
              <a:rPr lang="en-US" altLang="ko-KR" sz="1100" b="0" i="0" u="none" strike="noStrike" cap="none">
                <a:solidFill>
                  <a:srgbClr val="000000"/>
                </a:solidFill>
                <a:latin typeface="Arial"/>
                <a:cs typeface="Arial"/>
                <a:sym typeface="Arial"/>
              </a:rPr>
              <a:t>page-fault-aware </a:t>
            </a:r>
            <a:r>
              <a:rPr lang="en-US" altLang="ko-KR"/>
              <a:t>dispatching. Since</a:t>
            </a:r>
            <a:r>
              <a:rPr lang="en-US" altLang="ko-KR" sz="1100" b="0" i="0" u="none" strike="noStrike" cap="none">
                <a:solidFill>
                  <a:srgbClr val="000000"/>
                </a:solidFill>
                <a:latin typeface="Arial"/>
                <a:cs typeface="Arial"/>
                <a:sym typeface="Arial"/>
              </a:rPr>
              <a:t> page faults occur randomly, some </a:t>
            </a:r>
            <a:r>
              <a:rPr lang="en-US" altLang="ko-KR"/>
              <a:t>workers may </a:t>
            </a:r>
            <a:r>
              <a:rPr lang="en-US" altLang="ko-KR" sz="1100" b="0" i="0" u="none" strike="noStrike" cap="none">
                <a:solidFill>
                  <a:srgbClr val="000000"/>
                </a:solidFill>
                <a:latin typeface="Arial"/>
                <a:cs typeface="Arial"/>
                <a:sym typeface="Arial"/>
              </a:rPr>
              <a:t>have more page faults than </a:t>
            </a:r>
            <a:r>
              <a:rPr lang="en-US" altLang="ko-KR"/>
              <a:t>others</a:t>
            </a:r>
            <a:r>
              <a:rPr lang="en-US" altLang="ko-KR" sz="1100" b="0" i="0" u="none" strike="noStrike" cap="none">
                <a:solidFill>
                  <a:srgbClr val="000000"/>
                </a:solidFill>
                <a:latin typeface="Arial"/>
                <a:cs typeface="Arial"/>
                <a:sym typeface="Arial"/>
              </a:rPr>
              <a:t>. </a:t>
            </a:r>
            <a:r>
              <a:rPr lang="en-US" altLang="ko-KR"/>
              <a:t>Our scheduler keeps track of the number of page faults per worker and assigns more requests to workers with fewer outstanding page faults. This way we mitigate the increase in tail latency from page fault imbalances.</a:t>
            </a:r>
            <a:endParaRPr lang="en-US"/>
          </a:p>
          <a:p>
            <a:pPr marL="171450" indent="-171450"/>
            <a:r>
              <a:rPr lang="en-US" altLang="ko-KR"/>
              <a:t>Second, we delegate polling to the</a:t>
            </a:r>
            <a:r>
              <a:rPr lang="en-US" altLang="ko-KR" sz="1100" b="0" i="0" u="none" strike="noStrike" cap="none">
                <a:solidFill>
                  <a:srgbClr val="000000"/>
                </a:solidFill>
                <a:latin typeface="Arial"/>
                <a:cs typeface="Arial"/>
                <a:sym typeface="Arial"/>
              </a:rPr>
              <a:t> </a:t>
            </a:r>
            <a:r>
              <a:rPr lang="en-US" altLang="ko-KR"/>
              <a:t>dispatcher.</a:t>
            </a:r>
            <a:r>
              <a:rPr lang="en-US" altLang="ko-KR" sz="1100" b="0" i="0" u="none" strike="noStrike" cap="none">
                <a:solidFill>
                  <a:srgbClr val="000000"/>
                </a:solidFill>
                <a:latin typeface="Arial"/>
                <a:cs typeface="Arial"/>
                <a:sym typeface="Arial"/>
              </a:rPr>
              <a:t> Rather than </a:t>
            </a:r>
            <a:r>
              <a:rPr lang="en-US" altLang="ko-KR"/>
              <a:t>workers busy-waiting</a:t>
            </a:r>
            <a:r>
              <a:rPr lang="en-US" altLang="ko-KR" sz="1100" b="0" i="0" u="none" strike="noStrike" cap="none">
                <a:solidFill>
                  <a:srgbClr val="000000"/>
                </a:solidFill>
                <a:latin typeface="Arial"/>
                <a:cs typeface="Arial"/>
                <a:sym typeface="Arial"/>
              </a:rPr>
              <a:t> for packet transmission, </a:t>
            </a:r>
            <a:r>
              <a:rPr lang="en-US" altLang="ko-KR"/>
              <a:t>they</a:t>
            </a:r>
            <a:r>
              <a:rPr lang="en-US" altLang="ko-KR" sz="1100" b="0" i="0" u="none" strike="noStrike" cap="none">
                <a:solidFill>
                  <a:srgbClr val="000000"/>
                </a:solidFill>
                <a:latin typeface="Arial"/>
                <a:cs typeface="Arial"/>
                <a:sym typeface="Arial"/>
              </a:rPr>
              <a:t> delegate polling to </a:t>
            </a:r>
            <a:r>
              <a:rPr lang="en-US" altLang="ko-KR"/>
              <a:t>the dispatcher</a:t>
            </a:r>
            <a:r>
              <a:rPr lang="en-US" altLang="ko-KR" sz="1100" b="0" i="0" u="none" strike="noStrike" cap="none">
                <a:solidFill>
                  <a:srgbClr val="000000"/>
                </a:solidFill>
                <a:latin typeface="Arial"/>
                <a:cs typeface="Arial"/>
                <a:sym typeface="Arial"/>
              </a:rPr>
              <a:t> and </a:t>
            </a:r>
            <a:r>
              <a:rPr lang="en-US" altLang="ko-KR"/>
              <a:t>the dispatcher</a:t>
            </a:r>
            <a:r>
              <a:rPr lang="en-US" altLang="ko-KR" sz="1100" b="0" i="0" u="none" strike="noStrike" cap="none">
                <a:solidFill>
                  <a:srgbClr val="000000"/>
                </a:solidFill>
                <a:latin typeface="Arial"/>
                <a:cs typeface="Arial"/>
                <a:sym typeface="Arial"/>
              </a:rPr>
              <a:t> polls the completion of packet transmission. In doing so, the dispatcher </a:t>
            </a:r>
            <a:r>
              <a:rPr lang="en-US" altLang="ko-KR"/>
              <a:t>polls for both packet</a:t>
            </a:r>
            <a:r>
              <a:rPr lang="en-US" altLang="ko-KR" sz="1100" b="0" i="0" u="none" strike="noStrike" cap="none">
                <a:solidFill>
                  <a:srgbClr val="000000"/>
                </a:solidFill>
                <a:latin typeface="Arial"/>
                <a:cs typeface="Arial"/>
                <a:sym typeface="Arial"/>
              </a:rPr>
              <a:t> </a:t>
            </a:r>
            <a:r>
              <a:rPr lang="en-US" altLang="ko-KR"/>
              <a:t>reception</a:t>
            </a:r>
            <a:r>
              <a:rPr lang="en-US" altLang="ko-KR" sz="1100" b="0" i="0" u="none" strike="noStrike" cap="none">
                <a:solidFill>
                  <a:srgbClr val="000000"/>
                </a:solidFill>
                <a:latin typeface="Arial"/>
                <a:cs typeface="Arial"/>
                <a:sym typeface="Arial"/>
              </a:rPr>
              <a:t> and </a:t>
            </a:r>
            <a:r>
              <a:rPr lang="en-US" altLang="ko-KR"/>
              <a:t>transmission</a:t>
            </a:r>
            <a:r>
              <a:rPr lang="en-US" altLang="ko-KR" sz="1100" b="0" i="0" u="none" strike="noStrike" cap="none">
                <a:solidFill>
                  <a:srgbClr val="000000"/>
                </a:solidFill>
                <a:latin typeface="Arial"/>
                <a:cs typeface="Arial"/>
                <a:sym typeface="Arial"/>
              </a:rPr>
              <a:t> at the same time, removing busy-waiting in workers.</a:t>
            </a:r>
            <a:endParaRPr lang="en-US" altLang="ko-KR" sz="1100" b="0" i="0" u="none" strike="noStrike" cap="none">
              <a:solidFill>
                <a:srgbClr val="000000"/>
              </a:solidFill>
              <a:latin typeface="Arial"/>
              <a:cs typeface="Arial"/>
            </a:endParaRPr>
          </a:p>
          <a:p>
            <a:pPr marL="171450" indent="-171450"/>
            <a:r>
              <a:rPr lang="en-US" altLang="ko-KR"/>
              <a:t>And third, we have an eager reclaimer</a:t>
            </a:r>
            <a:r>
              <a:rPr lang="en-US" altLang="ko-KR" sz="1100" b="0" i="0" u="none" strike="noStrike" cap="none">
                <a:solidFill>
                  <a:srgbClr val="000000"/>
                </a:solidFill>
                <a:latin typeface="Arial"/>
                <a:cs typeface="Arial"/>
                <a:sym typeface="Arial"/>
              </a:rPr>
              <a:t> </a:t>
            </a:r>
            <a:r>
              <a:rPr lang="en-US" altLang="ko-KR"/>
              <a:t>running in the background watching out for least commonly used pages. Our eager reclaimer secures free pages at any moment, but even when it fails to return free pages immediately, our reclaimer is free of mutex and thus quick to notify the workers. </a:t>
            </a:r>
          </a:p>
          <a:p>
            <a:pPr marL="171450" indent="-171450"/>
            <a:r>
              <a:rPr lang="en-US" altLang="ko-KR"/>
              <a:t>Please refer to our paper for details.</a:t>
            </a:r>
            <a:endParaRPr lang="ko-KR" altLang="en-US" sz="1100" b="0" i="0" u="none" strike="noStrike" cap="none">
              <a:solidFill>
                <a:srgbClr val="000000"/>
              </a:solidFill>
              <a:latin typeface="Arial"/>
              <a:cs typeface="Arial"/>
              <a:sym typeface="Arial"/>
            </a:endParaRPr>
          </a:p>
        </p:txBody>
      </p:sp>
    </p:spTree>
    <p:extLst>
      <p:ext uri="{BB962C8B-B14F-4D97-AF65-F5344CB8AC3E}">
        <p14:creationId xmlns:p14="http://schemas.microsoft.com/office/powerpoint/2010/main" val="3134041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42875" y="768350"/>
            <a:ext cx="6818313" cy="3836988"/>
          </a:xfrm>
        </p:spPr>
      </p:sp>
      <p:sp>
        <p:nvSpPr>
          <p:cNvPr id="3" name="슬라이드 노트 개체 틀 2"/>
          <p:cNvSpPr>
            <a:spLocks noGrp="1"/>
          </p:cNvSpPr>
          <p:nvPr>
            <p:ph type="body" idx="1"/>
          </p:nvPr>
        </p:nvSpPr>
        <p:spPr/>
        <p:txBody>
          <a:bodyPr/>
          <a:lstStyle/>
          <a:p>
            <a:pPr marL="171450" indent="-171450"/>
            <a:r>
              <a:rPr lang="en-US" sz="1100" b="0" i="0" u="none" strike="noStrike" cap="none">
                <a:solidFill>
                  <a:srgbClr val="000000"/>
                </a:solidFill>
                <a:latin typeface="Arial"/>
                <a:cs typeface="Arial"/>
                <a:sym typeface="Arial"/>
              </a:rPr>
              <a:t>With these </a:t>
            </a:r>
            <a:r>
              <a:rPr lang="en-US"/>
              <a:t>abstractions and features</a:t>
            </a:r>
            <a:r>
              <a:rPr lang="en-US" sz="1100" b="0" i="0" u="none" strike="noStrike" cap="none">
                <a:solidFill>
                  <a:srgbClr val="000000"/>
                </a:solidFill>
                <a:latin typeface="Arial"/>
                <a:cs typeface="Arial"/>
                <a:sym typeface="Arial"/>
              </a:rPr>
              <a:t>, we implement Adios, an efficient yield-based page fault handling system with user-level scheduling</a:t>
            </a:r>
            <a:r>
              <a:rPr lang="en-US"/>
              <a:t>.</a:t>
            </a:r>
            <a:endParaRPr lang="en-US" sz="1100" b="0" i="0" u="none" strike="noStrike" cap="none">
              <a:solidFill>
                <a:srgbClr val="000000"/>
              </a:solidFill>
              <a:latin typeface="Arial"/>
              <a:cs typeface="Arial"/>
              <a:sym typeface="Arial"/>
            </a:endParaRPr>
          </a:p>
          <a:p>
            <a:pPr marL="171450" indent="-171450"/>
            <a:r>
              <a:rPr lang="en-US"/>
              <a:t>Our memory manager is an extension of our </a:t>
            </a:r>
            <a:r>
              <a:rPr lang="en-US" err="1"/>
              <a:t>Eurosys</a:t>
            </a:r>
            <a:r>
              <a:rPr lang="en-US"/>
              <a:t> 2023 work </a:t>
            </a:r>
            <a:r>
              <a:rPr lang="en-US" err="1"/>
              <a:t>DiLOS</a:t>
            </a:r>
            <a:r>
              <a:rPr lang="en-US"/>
              <a:t>.</a:t>
            </a:r>
          </a:p>
          <a:p>
            <a:pPr marL="171450" indent="-171450"/>
            <a:r>
              <a:rPr lang="en-US" err="1"/>
              <a:t>DiLOS</a:t>
            </a:r>
            <a:r>
              <a:rPr lang="en-US"/>
              <a:t> is</a:t>
            </a:r>
            <a:r>
              <a:rPr lang="en-US" sz="1100" b="0" i="0" u="none" strike="noStrike" cap="none">
                <a:solidFill>
                  <a:srgbClr val="000000"/>
                </a:solidFill>
                <a:latin typeface="Arial"/>
                <a:cs typeface="Arial"/>
                <a:sym typeface="Arial"/>
              </a:rPr>
              <a:t> built on </a:t>
            </a:r>
            <a:r>
              <a:rPr lang="en-US"/>
              <a:t>top of </a:t>
            </a:r>
            <a:r>
              <a:rPr lang="en-US" err="1"/>
              <a:t>unikernel</a:t>
            </a:r>
            <a:r>
              <a:rPr lang="en-US" sz="1100" b="0" i="0" u="none" strike="noStrike" cap="none">
                <a:solidFill>
                  <a:srgbClr val="000000"/>
                </a:solidFill>
                <a:latin typeface="Arial"/>
                <a:cs typeface="Arial"/>
                <a:sym typeface="Arial"/>
              </a:rPr>
              <a:t> </a:t>
            </a:r>
            <a:r>
              <a:rPr lang="en-US" sz="1100" b="0" i="0" u="none" strike="noStrike" cap="none" err="1">
                <a:solidFill>
                  <a:srgbClr val="000000"/>
                </a:solidFill>
                <a:latin typeface="Arial"/>
                <a:cs typeface="Arial"/>
                <a:sym typeface="Arial"/>
              </a:rPr>
              <a:t>Osv</a:t>
            </a:r>
            <a:r>
              <a:rPr lang="en-US" sz="1100" b="0" i="0" u="none" strike="noStrike" cap="none">
                <a:solidFill>
                  <a:srgbClr val="000000"/>
                </a:solidFill>
                <a:latin typeface="Arial"/>
                <a:cs typeface="Arial"/>
                <a:sym typeface="Arial"/>
              </a:rPr>
              <a:t>.</a:t>
            </a:r>
            <a:r>
              <a:rPr lang="en-US"/>
              <a:t> It has page fault </a:t>
            </a:r>
            <a:r>
              <a:rPr lang="en-US" sz="1100" b="0" i="0" u="none" strike="noStrike" cap="none">
                <a:solidFill>
                  <a:srgbClr val="000000"/>
                </a:solidFill>
                <a:latin typeface="Arial"/>
                <a:cs typeface="Arial"/>
                <a:sym typeface="Arial"/>
              </a:rPr>
              <a:t>latency</a:t>
            </a:r>
            <a:r>
              <a:rPr lang="en-US"/>
              <a:t> of</a:t>
            </a:r>
            <a:r>
              <a:rPr lang="en-US" sz="1100" b="0" i="0" u="none" strike="noStrike" cap="none">
                <a:solidFill>
                  <a:srgbClr val="000000"/>
                </a:solidFill>
                <a:latin typeface="Arial"/>
                <a:cs typeface="Arial"/>
                <a:sym typeface="Arial"/>
              </a:rPr>
              <a:t> only 3 microseconds.</a:t>
            </a:r>
            <a:br>
              <a:rPr lang="en-US" sz="1100" b="0" i="0" u="none" strike="noStrike" cap="none">
                <a:latin typeface="Arial"/>
                <a:cs typeface="Arial"/>
              </a:rPr>
            </a:br>
            <a:r>
              <a:rPr lang="en-US" sz="1100" b="0" i="0" u="none" strike="noStrike" cap="none">
                <a:solidFill>
                  <a:srgbClr val="000000"/>
                </a:solidFill>
                <a:latin typeface="Arial"/>
                <a:cs typeface="Arial"/>
                <a:sym typeface="Arial"/>
              </a:rPr>
              <a:t>For Adios, we</a:t>
            </a:r>
            <a:r>
              <a:rPr lang="en-US"/>
              <a:t> modify</a:t>
            </a:r>
            <a:r>
              <a:rPr lang="en-US" sz="1100" b="0" i="0" u="none" strike="noStrike" cap="none">
                <a:solidFill>
                  <a:srgbClr val="000000"/>
                </a:solidFill>
                <a:latin typeface="Arial"/>
                <a:cs typeface="Arial"/>
                <a:sym typeface="Arial"/>
              </a:rPr>
              <a:t> </a:t>
            </a:r>
            <a:r>
              <a:rPr lang="en-US"/>
              <a:t>its page fault handler </a:t>
            </a:r>
            <a:r>
              <a:rPr lang="en-US" sz="1100" b="0" i="0" u="none" strike="noStrike" cap="none">
                <a:solidFill>
                  <a:srgbClr val="000000"/>
                </a:solidFill>
                <a:latin typeface="Arial"/>
                <a:cs typeface="Arial"/>
                <a:sym typeface="Arial"/>
              </a:rPr>
              <a:t>to support yield-based page fault handling.</a:t>
            </a:r>
            <a:endParaRPr lang="en-US" sz="1100" b="0" i="0" u="none" strike="noStrike" cap="none">
              <a:solidFill>
                <a:srgbClr val="000000"/>
              </a:solidFill>
              <a:latin typeface="Arial"/>
              <a:cs typeface="Arial"/>
            </a:endParaRPr>
          </a:p>
          <a:p>
            <a:pPr marL="171450" indent="-171450"/>
            <a:r>
              <a:rPr lang="en-US" sz="1100" b="0" i="0" u="none" strike="noStrike" cap="none">
                <a:solidFill>
                  <a:srgbClr val="000000"/>
                </a:solidFill>
                <a:latin typeface="Arial"/>
                <a:cs typeface="Arial"/>
                <a:sym typeface="Arial"/>
              </a:rPr>
              <a:t>On top of the memory manager, we </a:t>
            </a:r>
            <a:r>
              <a:rPr lang="en-US"/>
              <a:t>have a memory</a:t>
            </a:r>
            <a:r>
              <a:rPr lang="en-US" sz="1100" b="0" i="0" u="none" strike="noStrike" cap="none">
                <a:solidFill>
                  <a:srgbClr val="000000"/>
                </a:solidFill>
                <a:latin typeface="Arial"/>
                <a:cs typeface="Arial"/>
                <a:sym typeface="Arial"/>
              </a:rPr>
              <a:t> disaggregation scheduler. It is a user-level scheduler for microsecond-scale latency and uses a single </a:t>
            </a:r>
            <a:r>
              <a:rPr lang="en-US"/>
              <a:t>globally</a:t>
            </a:r>
            <a:r>
              <a:rPr lang="en-US" sz="1100" b="0" i="0" u="none" strike="noStrike" cap="none">
                <a:solidFill>
                  <a:srgbClr val="000000"/>
                </a:solidFill>
                <a:latin typeface="Arial"/>
                <a:cs typeface="Arial"/>
                <a:sym typeface="Arial"/>
              </a:rPr>
              <a:t> shared queue</a:t>
            </a:r>
            <a:r>
              <a:rPr lang="en-US"/>
              <a:t>.</a:t>
            </a:r>
            <a:br>
              <a:rPr lang="en-US"/>
            </a:br>
            <a:r>
              <a:rPr lang="en-US"/>
              <a:t>It is well-known that a</a:t>
            </a:r>
            <a:r>
              <a:rPr lang="en-US" sz="1100" b="0" i="0" u="none" strike="noStrike" cap="none">
                <a:solidFill>
                  <a:srgbClr val="000000"/>
                </a:solidFill>
                <a:latin typeface="Arial"/>
                <a:cs typeface="Arial"/>
                <a:sym typeface="Arial"/>
              </a:rPr>
              <a:t> </a:t>
            </a:r>
            <a:r>
              <a:rPr lang="en-US"/>
              <a:t> </a:t>
            </a:r>
            <a:r>
              <a:rPr lang="en-US" sz="1100" b="0" i="0" u="none" strike="noStrike" cap="none">
                <a:solidFill>
                  <a:srgbClr val="000000"/>
                </a:solidFill>
                <a:latin typeface="Arial"/>
                <a:cs typeface="Arial"/>
                <a:sym typeface="Arial"/>
              </a:rPr>
              <a:t>single </a:t>
            </a:r>
            <a:r>
              <a:rPr lang="en-US"/>
              <a:t>queue</a:t>
            </a:r>
            <a:r>
              <a:rPr lang="en-US" sz="1100" b="0" i="0" u="none" strike="noStrike" cap="none">
                <a:solidFill>
                  <a:srgbClr val="000000"/>
                </a:solidFill>
                <a:latin typeface="Arial"/>
                <a:cs typeface="Arial"/>
                <a:sym typeface="Arial"/>
              </a:rPr>
              <a:t> reduces tail latency by removing load </a:t>
            </a:r>
            <a:r>
              <a:rPr lang="en-US"/>
              <a:t>imbalances</a:t>
            </a:r>
            <a:r>
              <a:rPr lang="en-US" sz="1100" b="0" i="0" u="none" strike="noStrike" cap="none">
                <a:solidFill>
                  <a:srgbClr val="000000"/>
                </a:solidFill>
                <a:latin typeface="Arial"/>
                <a:cs typeface="Arial"/>
                <a:sym typeface="Arial"/>
              </a:rPr>
              <a:t> across </a:t>
            </a:r>
            <a:r>
              <a:rPr lang="en-US"/>
              <a:t>workers</a:t>
            </a:r>
            <a:r>
              <a:rPr lang="en-US" sz="1100" b="0" i="0" u="none" strike="noStrike" cap="none">
                <a:solidFill>
                  <a:srgbClr val="000000"/>
                </a:solidFill>
                <a:latin typeface="Arial"/>
                <a:cs typeface="Arial"/>
                <a:sym typeface="Arial"/>
              </a:rPr>
              <a:t>. </a:t>
            </a:r>
            <a:endParaRPr lang="en-US"/>
          </a:p>
          <a:p>
            <a:pPr marL="171450" indent="-171450"/>
            <a:r>
              <a:rPr lang="en-US"/>
              <a:t>Applications</a:t>
            </a:r>
            <a:r>
              <a:rPr lang="ko-KR" altLang="en-US" sz="1100" b="0" i="0" u="none" strike="noStrike" cap="none">
                <a:solidFill>
                  <a:srgbClr val="000000"/>
                </a:solidFill>
                <a:latin typeface="Arial"/>
                <a:cs typeface="Arial"/>
                <a:sym typeface="Arial"/>
              </a:rPr>
              <a:t> </a:t>
            </a:r>
            <a:r>
              <a:rPr lang="en-US" altLang="ko-KR"/>
              <a:t>use</a:t>
            </a:r>
            <a:r>
              <a:rPr lang="en-US" altLang="ko-KR" sz="1100" b="0" i="0" u="none" strike="noStrike" cap="none">
                <a:solidFill>
                  <a:srgbClr val="000000"/>
                </a:solidFill>
                <a:latin typeface="Arial"/>
                <a:cs typeface="Arial"/>
                <a:sym typeface="Arial"/>
              </a:rPr>
              <a:t> </a:t>
            </a:r>
            <a:r>
              <a:rPr lang="en-US" altLang="ko-KR" sz="1100" b="0" i="0" u="none" strike="noStrike" cap="none" err="1">
                <a:solidFill>
                  <a:srgbClr val="000000"/>
                </a:solidFill>
                <a:latin typeface="Arial"/>
                <a:cs typeface="Arial"/>
                <a:sym typeface="Arial"/>
              </a:rPr>
              <a:t>unithread</a:t>
            </a:r>
            <a:r>
              <a:rPr lang="en-US" altLang="ko-KR" sz="1100" b="0" i="0" u="none" strike="noStrike" cap="none">
                <a:solidFill>
                  <a:srgbClr val="000000"/>
                </a:solidFill>
                <a:latin typeface="Arial"/>
                <a:cs typeface="Arial"/>
                <a:sym typeface="Arial"/>
              </a:rPr>
              <a:t> abstraction. Once an application uses the </a:t>
            </a:r>
            <a:r>
              <a:rPr lang="en-US" altLang="ko-KR" err="1"/>
              <a:t>unithread</a:t>
            </a:r>
            <a:r>
              <a:rPr lang="en-US" altLang="ko-KR" sz="1100" b="0" i="0" u="none" strike="noStrike" cap="none">
                <a:solidFill>
                  <a:srgbClr val="000000"/>
                </a:solidFill>
                <a:latin typeface="Arial"/>
                <a:cs typeface="Arial"/>
                <a:sym typeface="Arial"/>
              </a:rPr>
              <a:t> abstraction, </a:t>
            </a:r>
            <a:r>
              <a:rPr lang="en-US" altLang="ko-KR"/>
              <a:t>the rest</a:t>
            </a:r>
            <a:r>
              <a:rPr lang="en-US" altLang="ko-KR" sz="1100" b="0" i="0" u="none" strike="noStrike" cap="none">
                <a:solidFill>
                  <a:srgbClr val="000000"/>
                </a:solidFill>
                <a:latin typeface="Arial"/>
                <a:cs typeface="Arial"/>
                <a:sym typeface="Arial"/>
              </a:rPr>
              <a:t> are handled by the </a:t>
            </a:r>
            <a:r>
              <a:rPr lang="en-US" altLang="ko-KR"/>
              <a:t>MD scheduler</a:t>
            </a:r>
            <a:r>
              <a:rPr lang="en-US" altLang="ko-KR" sz="1100" b="0" i="0" u="none" strike="noStrike" cap="none">
                <a:solidFill>
                  <a:srgbClr val="000000"/>
                </a:solidFill>
                <a:latin typeface="Arial"/>
                <a:cs typeface="Arial"/>
                <a:sym typeface="Arial"/>
              </a:rPr>
              <a:t> and </a:t>
            </a:r>
            <a:r>
              <a:rPr lang="en-US" altLang="ko-KR"/>
              <a:t>the memory</a:t>
            </a:r>
            <a:r>
              <a:rPr lang="en-US" altLang="ko-KR" sz="1100" b="0" i="0" u="none" strike="noStrike" cap="none">
                <a:solidFill>
                  <a:srgbClr val="000000"/>
                </a:solidFill>
                <a:latin typeface="Arial"/>
                <a:cs typeface="Arial"/>
                <a:sym typeface="Arial"/>
              </a:rPr>
              <a:t> manager. </a:t>
            </a:r>
            <a:r>
              <a:rPr lang="en-US" altLang="ko-KR"/>
              <a:t>Applications</a:t>
            </a:r>
            <a:r>
              <a:rPr lang="en-US" altLang="ko-KR" sz="1100" b="0" i="0" u="none" strike="noStrike" cap="none">
                <a:solidFill>
                  <a:srgbClr val="000000"/>
                </a:solidFill>
                <a:latin typeface="Arial"/>
                <a:cs typeface="Arial"/>
                <a:sym typeface="Arial"/>
              </a:rPr>
              <a:t> can use virtual memory semantic</a:t>
            </a:r>
            <a:r>
              <a:rPr lang="en-US" altLang="ko-KR"/>
              <a:t> as</a:t>
            </a:r>
            <a:r>
              <a:rPr lang="en-US" altLang="ko-KR" sz="1100" b="0" i="0" u="none" strike="noStrike" cap="none">
                <a:solidFill>
                  <a:srgbClr val="000000"/>
                </a:solidFill>
                <a:latin typeface="Arial"/>
                <a:cs typeface="Arial"/>
                <a:sym typeface="Arial"/>
              </a:rPr>
              <a:t> before</a:t>
            </a:r>
            <a:r>
              <a:rPr lang="en-US" altLang="ko-KR"/>
              <a:t>, </a:t>
            </a:r>
            <a:r>
              <a:rPr lang="en-US" altLang="ko-KR" sz="1100" b="0" i="0" u="none" strike="noStrike" cap="none">
                <a:solidFill>
                  <a:srgbClr val="000000"/>
                </a:solidFill>
                <a:latin typeface="Arial"/>
                <a:cs typeface="Arial"/>
                <a:sym typeface="Arial"/>
              </a:rPr>
              <a:t>sacrificing </a:t>
            </a:r>
            <a:r>
              <a:rPr lang="en-US" altLang="ko-KR"/>
              <a:t>little compatibility</a:t>
            </a:r>
            <a:r>
              <a:rPr lang="en-US" altLang="ko-KR" sz="1100" b="0" i="0" u="none" strike="noStrike" cap="none">
                <a:solidFill>
                  <a:srgbClr val="000000"/>
                </a:solidFill>
                <a:latin typeface="Arial"/>
                <a:cs typeface="Arial"/>
                <a:sym typeface="Arial"/>
              </a:rPr>
              <a:t> for existing applications.</a:t>
            </a:r>
            <a:endParaRPr lang="en-US" altLang="ko-KR" sz="1100" b="0" i="0" u="none" strike="noStrike" cap="none">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Its core part consists of about 8 thousand lines of C, C++ and </a:t>
            </a:r>
            <a:r>
              <a:rPr lang="en-US" altLang="ko-KR"/>
              <a:t>assembly</a:t>
            </a:r>
            <a:r>
              <a:rPr lang="en-US" altLang="ko-KR" sz="1100" b="0" i="0" u="none" strike="noStrike" cap="none">
                <a:solidFill>
                  <a:srgbClr val="000000"/>
                </a:solidFill>
                <a:latin typeface="Arial"/>
                <a:cs typeface="Arial"/>
                <a:sym typeface="Arial"/>
              </a:rPr>
              <a:t> code </a:t>
            </a:r>
            <a:endParaRPr lang="en-US" altLang="ko-KR" sz="1100" b="0" i="0" u="none" strike="noStrike" cap="none">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endParaRPr lang="en-US" altLang="ko-Kore-KR" sz="1100" b="0" i="0" u="none" strike="noStrike" cap="none">
              <a:solidFill>
                <a:srgbClr val="000000"/>
              </a:solidFill>
              <a:latin typeface="Arial"/>
              <a:cs typeface="Arial"/>
              <a:sym typeface="Arial"/>
            </a:endParaRPr>
          </a:p>
        </p:txBody>
      </p:sp>
    </p:spTree>
    <p:extLst>
      <p:ext uri="{BB962C8B-B14F-4D97-AF65-F5344CB8AC3E}">
        <p14:creationId xmlns:p14="http://schemas.microsoft.com/office/powerpoint/2010/main" val="1740374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031d0ff529_0_0: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031d0ff529_0_0: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171450" indent="-171450"/>
            <a:r>
              <a:rPr lang="en-US" dirty="0"/>
              <a:t>Let’s talk about evaluation</a:t>
            </a:r>
          </a:p>
          <a:p>
            <a:pPr marL="171450" indent="-171450"/>
            <a:r>
              <a:rPr lang="en-US" dirty="0"/>
              <a:t>We conduct experiments to answer the three questions</a:t>
            </a:r>
            <a:r>
              <a:rPr lang="ko-KR" altLang="en-US" dirty="0"/>
              <a:t> </a:t>
            </a:r>
            <a:r>
              <a:rPr lang="en-US" altLang="ko-KR" dirty="0"/>
              <a:t>about head-of-line blocking, RDMA utilization, and real-world applications</a:t>
            </a:r>
          </a:p>
          <a:p>
            <a:pPr marL="171450" indent="-171450"/>
            <a:r>
              <a:rPr lang="en-US" dirty="0"/>
              <a:t>We compare </a:t>
            </a:r>
            <a:r>
              <a:rPr lang="en-US" dirty="0" err="1"/>
              <a:t>adiOs</a:t>
            </a:r>
            <a:r>
              <a:rPr lang="en-US" dirty="0"/>
              <a:t> against two systems: a kernel-based system Hermit, and  a </a:t>
            </a:r>
            <a:r>
              <a:rPr lang="en-US" dirty="0" err="1"/>
              <a:t>unikernel</a:t>
            </a:r>
            <a:r>
              <a:rPr lang="en-US" dirty="0"/>
              <a:t>-based system, </a:t>
            </a:r>
            <a:r>
              <a:rPr lang="en-US" dirty="0" err="1"/>
              <a:t>DiLOS</a:t>
            </a:r>
            <a:r>
              <a:rPr lang="en-US" dirty="0"/>
              <a:t>. Both systems use busy-waiting and single queue FCFS.</a:t>
            </a:r>
          </a:p>
          <a:p>
            <a:pPr marL="171450" indent="-171450"/>
            <a:r>
              <a:rPr lang="en-US" dirty="0"/>
              <a:t>And we use a load generator which follows </a:t>
            </a:r>
            <a:r>
              <a:rPr lang="en-US" dirty="0" err="1"/>
              <a:t>poisson</a:t>
            </a:r>
            <a:r>
              <a:rPr lang="en-US" dirty="0"/>
              <a:t> process and 100Gbps links to connect the load generator, compute node, and memory node.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For the first question, we conduct performance breakdown again</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These are latency breakdown of </a:t>
            </a:r>
            <a:r>
              <a:rPr lang="en-US" altLang="ko-KR" sz="1100" b="0" i="0" u="none" strike="noStrike" cap="none" err="1">
                <a:solidFill>
                  <a:srgbClr val="000000"/>
                </a:solidFill>
                <a:latin typeface="Arial"/>
                <a:cs typeface="Arial"/>
                <a:sym typeface="Arial"/>
              </a:rPr>
              <a:t>DiLOS</a:t>
            </a:r>
            <a:r>
              <a:rPr lang="en-US" altLang="ko-KR" sz="1100" b="0" i="0" u="none" strike="noStrike" cap="none">
                <a:solidFill>
                  <a:srgbClr val="000000"/>
                </a:solidFill>
                <a:latin typeface="Arial"/>
                <a:cs typeface="Arial"/>
                <a:sym typeface="Arial"/>
              </a:rPr>
              <a:t> and </a:t>
            </a:r>
            <a:r>
              <a:rPr lang="en-US" altLang="ko-KR" err="1"/>
              <a:t>adiOs</a:t>
            </a:r>
            <a:r>
              <a:rPr lang="en-US" altLang="ko-KR" sz="1100" b="0" i="0" u="none" strike="noStrike" cap="none">
                <a:solidFill>
                  <a:srgbClr val="000000"/>
                </a:solidFill>
                <a:latin typeface="Arial"/>
                <a:cs typeface="Arial"/>
                <a:sym typeface="Arial"/>
              </a:rPr>
              <a:t>. The first plot is the breakdown of </a:t>
            </a:r>
            <a:r>
              <a:rPr lang="en-US" altLang="ko-KR" sz="1100" b="0" i="0" u="none" strike="noStrike" cap="none" err="1">
                <a:solidFill>
                  <a:srgbClr val="000000"/>
                </a:solidFill>
                <a:latin typeface="Arial"/>
                <a:cs typeface="Arial"/>
                <a:sym typeface="Arial"/>
              </a:rPr>
              <a:t>DiLOS</a:t>
            </a:r>
            <a:r>
              <a:rPr lang="en-US" altLang="ko-KR" sz="1100" b="0" i="0" u="none" strike="noStrike" cap="none">
                <a:solidFill>
                  <a:srgbClr val="000000"/>
                </a:solidFill>
                <a:latin typeface="Arial"/>
                <a:cs typeface="Arial"/>
                <a:sym typeface="Arial"/>
              </a:rPr>
              <a:t>, the second one is for </a:t>
            </a:r>
            <a:r>
              <a:rPr lang="en-US" altLang="ko-KR" err="1"/>
              <a:t>adiOs</a:t>
            </a:r>
            <a:r>
              <a:rPr lang="en-US" altLang="ko-KR" sz="1100" b="0" i="0" u="none" strike="noStrike" cap="none">
                <a:solidFill>
                  <a:srgbClr val="000000"/>
                </a:solidFill>
                <a:latin typeface="Arial"/>
                <a:cs typeface="Arial"/>
                <a:sym typeface="Arial"/>
              </a:rPr>
              <a:t>.</a:t>
            </a:r>
            <a:endParaRPr lang="en-US" altLang="ko-KR" sz="1100" b="0" i="0" u="none" strike="noStrike" cap="none">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In this experiment, </a:t>
            </a:r>
            <a:r>
              <a:rPr lang="en-US" altLang="ko-KR" err="1"/>
              <a:t>adiOs</a:t>
            </a:r>
            <a:r>
              <a:rPr lang="en-US" altLang="ko-KR" sz="1100" b="0" i="0" u="none" strike="noStrike" cap="none">
                <a:solidFill>
                  <a:srgbClr val="000000"/>
                </a:solidFill>
                <a:latin typeface="Arial"/>
                <a:cs typeface="Arial"/>
                <a:sym typeface="Arial"/>
              </a:rPr>
              <a:t> has 10 times lower P99.9 tail latency overall.</a:t>
            </a:r>
            <a:endParaRPr lang="en-US" altLang="ko-KR" sz="1100" b="0" i="0" u="none" strike="noStrike" cap="none">
              <a:solidFill>
                <a:srgbClr val="000000"/>
              </a:solidFill>
              <a:latin typeface="Arial"/>
              <a:cs typeface="Arial"/>
            </a:endParaRPr>
          </a:p>
          <a:p>
            <a:pPr marL="171450" indent="-171450"/>
            <a:r>
              <a:rPr lang="en-US" altLang="ko-KR" sz="1100" b="0" i="0" u="none" strike="noStrike" cap="none">
                <a:solidFill>
                  <a:srgbClr val="000000"/>
                </a:solidFill>
                <a:latin typeface="Arial"/>
                <a:cs typeface="Arial"/>
                <a:sym typeface="Arial"/>
              </a:rPr>
              <a:t>If we zoom the second plot to around 30</a:t>
            </a:r>
            <a:r>
              <a:rPr lang="en-US" altLang="ko-KR"/>
              <a:t> kilo cycles</a:t>
            </a:r>
            <a:r>
              <a:rPr lang="en-US" altLang="ko-KR" sz="1100" b="0" i="0" u="none" strike="noStrike" cap="none">
                <a:solidFill>
                  <a:srgbClr val="000000"/>
                </a:solidFill>
                <a:latin typeface="Arial"/>
                <a:cs typeface="Arial"/>
                <a:sym typeface="Arial"/>
              </a:rPr>
              <a:t>, we can see more details in the plot.</a:t>
            </a:r>
            <a:endParaRPr lang="en-US" altLang="ko-KR" sz="1100" b="0" i="0" u="none" strike="noStrike" cap="none">
              <a:solidFill>
                <a:srgbClr val="000000"/>
              </a:solidFill>
              <a:latin typeface="Arial"/>
              <a:cs typeface="Arial"/>
            </a:endParaRPr>
          </a:p>
          <a:p>
            <a:pPr marL="171450" indent="-171450"/>
            <a:r>
              <a:rPr lang="en-US" altLang="ko-KR" sz="1100" b="0" i="0" u="none" strike="noStrike" cap="none">
                <a:solidFill>
                  <a:srgbClr val="000000"/>
                </a:solidFill>
                <a:latin typeface="Arial"/>
                <a:cs typeface="Arial"/>
                <a:sym typeface="Arial"/>
              </a:rPr>
              <a:t>As you can see,</a:t>
            </a:r>
            <a:r>
              <a:rPr lang="en-US" altLang="ko-KR"/>
              <a:t> </a:t>
            </a:r>
            <a:r>
              <a:rPr lang="en-US" err="1"/>
              <a:t>adiOs</a:t>
            </a:r>
            <a:r>
              <a:rPr lang="en-US" altLang="ko-KR"/>
              <a:t> </a:t>
            </a:r>
            <a:r>
              <a:rPr lang="en-US" altLang="ko-KR" sz="1100" b="0" i="0" u="none" strike="noStrike" cap="none">
                <a:solidFill>
                  <a:srgbClr val="000000"/>
                </a:solidFill>
                <a:latin typeface="Arial"/>
                <a:cs typeface="Arial"/>
                <a:sym typeface="Arial"/>
              </a:rPr>
              <a:t>has 37 times lower queueing delay then </a:t>
            </a:r>
            <a:r>
              <a:rPr lang="en-US" altLang="ko-KR" sz="1100" b="0" i="0" u="none" strike="noStrike" cap="none" err="1">
                <a:solidFill>
                  <a:srgbClr val="000000"/>
                </a:solidFill>
                <a:latin typeface="Arial"/>
                <a:cs typeface="Arial"/>
                <a:sym typeface="Arial"/>
              </a:rPr>
              <a:t>DiLOS</a:t>
            </a:r>
            <a:r>
              <a:rPr lang="en-US" altLang="ko-KR" sz="1100" b="0" i="0" u="none" strike="noStrike" cap="none">
                <a:solidFill>
                  <a:srgbClr val="000000"/>
                </a:solidFill>
                <a:latin typeface="Arial"/>
                <a:cs typeface="Arial"/>
                <a:sym typeface="Arial"/>
              </a:rPr>
              <a:t>, and queueing delay is no longer dominant factor for tail latency at 1.3MRPS throughput.</a:t>
            </a:r>
            <a:endParaRPr lang="en-US" altLang="ko-KR" sz="1100" b="0" i="0" u="none" strike="noStrike" cap="none">
              <a:solidFill>
                <a:srgbClr val="000000"/>
              </a:solidFill>
              <a:latin typeface="Arial"/>
              <a:cs typeface="Arial"/>
            </a:endParaRPr>
          </a:p>
        </p:txBody>
      </p:sp>
    </p:spTree>
    <p:extLst>
      <p:ext uri="{BB962C8B-B14F-4D97-AF65-F5344CB8AC3E}">
        <p14:creationId xmlns:p14="http://schemas.microsoft.com/office/powerpoint/2010/main" val="2670331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indent="-171450"/>
            <a:r>
              <a:rPr lang="en-US" altLang="ko-KR"/>
              <a:t>Now let's take a look at</a:t>
            </a:r>
            <a:r>
              <a:rPr lang="en-US" altLang="ko-KR" sz="1100" b="0" i="0" u="none" strike="noStrike" cap="none">
                <a:solidFill>
                  <a:srgbClr val="000000"/>
                </a:solidFill>
                <a:latin typeface="Arial"/>
                <a:cs typeface="Arial"/>
                <a:sym typeface="Arial"/>
              </a:rPr>
              <a:t> RDMA utilization</a:t>
            </a:r>
          </a:p>
          <a:p>
            <a:pPr marL="171450" indent="-171450"/>
            <a:r>
              <a:rPr lang="en-US" altLang="ko-KR"/>
              <a:t>On the left we plot the thruput of both </a:t>
            </a:r>
            <a:r>
              <a:rPr lang="en-US" altLang="ko-KR" err="1"/>
              <a:t>DiLOS</a:t>
            </a:r>
            <a:r>
              <a:rPr lang="en-US" altLang="ko-KR"/>
              <a:t> and </a:t>
            </a:r>
            <a:r>
              <a:rPr lang="en-US" altLang="ko-KR" err="1"/>
              <a:t>adiOs</a:t>
            </a:r>
            <a:r>
              <a:rPr lang="en-US" altLang="ko-KR"/>
              <a:t>.</a:t>
            </a:r>
          </a:p>
          <a:p>
            <a:pPr marL="171450" indent="-171450"/>
            <a:r>
              <a:rPr lang="en-US" altLang="ko-KR"/>
              <a:t>Compared to </a:t>
            </a:r>
            <a:r>
              <a:rPr lang="en-US" altLang="ko-KR" err="1"/>
              <a:t>DiLOS</a:t>
            </a:r>
            <a:r>
              <a:rPr lang="en-US" altLang="ko-KR"/>
              <a:t> whose thruput is capped at 1.6 MRPS, </a:t>
            </a:r>
            <a:r>
              <a:rPr lang="en-US" altLang="ko-KR" err="1"/>
              <a:t>AdiOs</a:t>
            </a:r>
            <a:r>
              <a:rPr lang="en-US" altLang="ko-KR"/>
              <a:t> thruput continues to grow linearly and reaches about 2.7MegaRPS.</a:t>
            </a:r>
          </a:p>
          <a:p>
            <a:pPr marL="171450" indent="-171450"/>
            <a:r>
              <a:rPr lang="en-US" altLang="ko-KR"/>
              <a:t>On the right we plot the RDMA network utilization.</a:t>
            </a:r>
            <a:br>
              <a:rPr lang="en-US" altLang="ko-KR"/>
            </a:br>
            <a:r>
              <a:rPr lang="en-US" altLang="ko-KR"/>
              <a:t>With </a:t>
            </a:r>
            <a:r>
              <a:rPr lang="en-US" altLang="ko-KR" err="1"/>
              <a:t>DiLOS</a:t>
            </a:r>
            <a:r>
              <a:rPr lang="en-US" altLang="ko-KR"/>
              <a:t> the RDMA network was only 50% utilized. With </a:t>
            </a:r>
            <a:r>
              <a:rPr lang="en-US" altLang="ko-KR" err="1"/>
              <a:t>adiOs</a:t>
            </a:r>
            <a:r>
              <a:rPr lang="en-US" altLang="ko-KR"/>
              <a:t>, the utilization reaches about 80%.</a:t>
            </a:r>
            <a:endParaRPr lang="en-US" altLang="ko-KR" sz="1100" b="0" i="0" u="none" strike="noStrike" cap="none">
              <a:solidFill>
                <a:srgbClr val="000000"/>
              </a:solidFill>
              <a:latin typeface="Arial"/>
              <a:cs typeface="Arial"/>
              <a:sym typeface="Arial"/>
            </a:endParaRPr>
          </a:p>
          <a:p>
            <a:pPr marL="171450" indent="-171450"/>
            <a:r>
              <a:rPr lang="en-US" altLang="ko-KR"/>
              <a:t>Overall</a:t>
            </a:r>
            <a:r>
              <a:rPr lang="en-US" altLang="ko-KR" sz="1100" b="0" i="0" u="none" strike="noStrike" cap="none">
                <a:solidFill>
                  <a:srgbClr val="000000"/>
                </a:solidFill>
                <a:latin typeface="Arial"/>
                <a:cs typeface="Arial"/>
                <a:sym typeface="Arial"/>
              </a:rPr>
              <a:t>, </a:t>
            </a:r>
            <a:r>
              <a:rPr lang="en-US" altLang="ko-KR" sz="1100" b="0" i="0" u="none" strike="noStrike" cap="none" err="1">
                <a:solidFill>
                  <a:srgbClr val="000000"/>
                </a:solidFill>
                <a:latin typeface="Arial"/>
                <a:cs typeface="Arial"/>
                <a:sym typeface="Arial"/>
              </a:rPr>
              <a:t>adiOs</a:t>
            </a:r>
            <a:r>
              <a:rPr lang="en-US" altLang="ko-KR" sz="1100" b="0" i="0" u="none" strike="noStrike" cap="none">
                <a:solidFill>
                  <a:srgbClr val="000000"/>
                </a:solidFill>
                <a:latin typeface="Arial"/>
                <a:cs typeface="Arial"/>
                <a:sym typeface="Arial"/>
              </a:rPr>
              <a:t> </a:t>
            </a:r>
            <a:r>
              <a:rPr lang="en-US" altLang="ko-KR"/>
              <a:t>processes more and better utilizes the RDMA network than </a:t>
            </a:r>
            <a:r>
              <a:rPr lang="en-US" altLang="ko-KR" err="1"/>
              <a:t>DiLOS</a:t>
            </a:r>
            <a:r>
              <a:rPr lang="en-US" altLang="ko-KR"/>
              <a:t>, getting close to the full network capacity.</a:t>
            </a:r>
            <a:endParaRPr lang="en-US" altLang="ko-KR" sz="1100" b="0" i="0" u="none" strike="noStrike" cap="none">
              <a:solidFill>
                <a:srgbClr val="000000"/>
              </a:solidFill>
              <a:latin typeface="Arial"/>
              <a:cs typeface="Arial"/>
            </a:endParaRPr>
          </a:p>
        </p:txBody>
      </p:sp>
    </p:spTree>
    <p:extLst>
      <p:ext uri="{BB962C8B-B14F-4D97-AF65-F5344CB8AC3E}">
        <p14:creationId xmlns:p14="http://schemas.microsoft.com/office/powerpoint/2010/main" val="544374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For Real-world applications, we first conduct experiments with two key-value stores: Memcached and </a:t>
            </a:r>
            <a:r>
              <a:rPr lang="en-US" altLang="ko-KR" sz="1100" b="0" i="0" u="none" strike="noStrike" cap="none" err="1">
                <a:solidFill>
                  <a:srgbClr val="000000"/>
                </a:solidFill>
                <a:latin typeface="Arial"/>
                <a:cs typeface="Arial"/>
                <a:sym typeface="Arial"/>
              </a:rPr>
              <a:t>RocksDB</a:t>
            </a:r>
            <a:r>
              <a:rPr lang="en-US" altLang="ko-KR" sz="1100" b="0" i="0" u="none" strike="noStrike" cap="none">
                <a:solidFill>
                  <a:srgbClr val="000000"/>
                </a:solidFill>
                <a:latin typeface="Arial"/>
                <a:cs typeface="Arial"/>
                <a:sym typeface="Arial"/>
              </a:rPr>
              <a:t>.</a:t>
            </a:r>
          </a:p>
          <a:p>
            <a:pPr marL="171450" indent="-171450"/>
            <a:r>
              <a:rPr lang="en-US" altLang="ko-KR" sz="1100" b="0" i="0" u="none" strike="noStrike" cap="none">
                <a:solidFill>
                  <a:srgbClr val="000000"/>
                </a:solidFill>
                <a:latin typeface="Arial"/>
                <a:cs typeface="Arial"/>
                <a:sym typeface="Arial"/>
              </a:rPr>
              <a:t>For Memcached, we use 100 percent GET requests workload, and for </a:t>
            </a:r>
            <a:r>
              <a:rPr lang="en-US" altLang="ko-KR" sz="1100" b="0" i="0" u="none" strike="noStrike" cap="none" err="1">
                <a:solidFill>
                  <a:srgbClr val="000000"/>
                </a:solidFill>
                <a:latin typeface="Arial"/>
                <a:cs typeface="Arial"/>
                <a:sym typeface="Arial"/>
              </a:rPr>
              <a:t>rocksDB</a:t>
            </a:r>
            <a:r>
              <a:rPr lang="en-US" altLang="ko-KR" sz="1100" b="0" i="0" u="none" strike="noStrike" cap="none">
                <a:solidFill>
                  <a:srgbClr val="000000"/>
                </a:solidFill>
                <a:latin typeface="Arial"/>
                <a:cs typeface="Arial"/>
                <a:sym typeface="Arial"/>
              </a:rPr>
              <a:t>, we use a mixed workload of 99 percent of GET and one percent of SCAN requests.</a:t>
            </a:r>
            <a:endParaRPr lang="en-US" altLang="ko-KR" sz="1100" b="0" i="0" u="none" strike="noStrike" cap="none">
              <a:solidFill>
                <a:srgbClr val="000000"/>
              </a:solidFill>
              <a:latin typeface="Arial"/>
              <a:cs typeface="Arial"/>
            </a:endParaRPr>
          </a:p>
          <a:p>
            <a:pPr marL="171450" indent="-171450"/>
            <a:r>
              <a:rPr lang="en-US" altLang="ko-KR"/>
              <a:t>In Memcached Adios keeps the 99.9 percentile latency under 40 microseconds and pushes the thruput far beyond 500Kilo RPS before the 99.9 percentile latency shoots up.</a:t>
            </a:r>
          </a:p>
          <a:p>
            <a:pPr marL="171450" indent="-171450"/>
            <a:r>
              <a:rPr lang="en-US" altLang="ko-KR"/>
              <a:t>Hermit's 99.9 percentile latency starts to shoot up way early at about the thruput of 100~Kilo RPS and at the latency of above 50 microseconds.</a:t>
            </a:r>
          </a:p>
          <a:p>
            <a:pPr marL="171450" indent="-171450"/>
            <a:r>
              <a:rPr lang="en-US" altLang="ko-KR"/>
              <a:t>In </a:t>
            </a:r>
            <a:r>
              <a:rPr lang="en-US" altLang="ko-KR" err="1"/>
              <a:t>RocksDB</a:t>
            </a:r>
            <a:r>
              <a:rPr lang="en-US" altLang="ko-KR"/>
              <a:t>, we observe the same performance advantage of Adios, but this time the gap between </a:t>
            </a:r>
            <a:r>
              <a:rPr lang="en-US" altLang="ko-KR" err="1"/>
              <a:t>DiLOS</a:t>
            </a:r>
            <a:r>
              <a:rPr lang="en-US" altLang="ko-KR"/>
              <a:t> and Adios is bigger than in Memcached.</a:t>
            </a:r>
          </a:p>
          <a:p>
            <a:pPr marL="171450" indent="-171450"/>
            <a:r>
              <a:rPr lang="en-US" altLang="ko-KR"/>
              <a:t>In DiLOS,1 percent of SCAN requests block processing of GET requests. On the contrary, in Adios, if SCAN requests access remote memory, they yield to GET requests.</a:t>
            </a:r>
          </a:p>
          <a:p>
            <a:pPr marL="171450" indent="-171450"/>
            <a:endParaRPr lang="en-US" altLang="ko-KR" sz="1100" b="0" i="0" u="none" strike="noStrike" cap="none">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endParaRPr lang="ko-KR" altLang="en-US" sz="1100" b="0" i="0" u="none" strike="noStrike" cap="none">
              <a:solidFill>
                <a:srgbClr val="000000"/>
              </a:solidFill>
              <a:latin typeface="Arial"/>
              <a:cs typeface="Arial"/>
              <a:sym typeface="Arial"/>
            </a:endParaRPr>
          </a:p>
        </p:txBody>
      </p:sp>
    </p:spTree>
    <p:extLst>
      <p:ext uri="{BB962C8B-B14F-4D97-AF65-F5344CB8AC3E}">
        <p14:creationId xmlns:p14="http://schemas.microsoft.com/office/powerpoint/2010/main" val="79970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We also conduct two other experiments with complex applications</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Silo In-Memory Transaction DB and FAISS vector search application. Adios also offers better throughput and tail latency </a:t>
            </a:r>
            <a:endParaRPr lang="en-US" altLang="ko-KR" sz="1100" b="0" i="0" u="none" strike="noStrike" cap="none">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Overall, Adios outperforms </a:t>
            </a:r>
            <a:r>
              <a:rPr lang="en-US" altLang="ko-KR" sz="1100" b="0" i="0" u="none" strike="noStrike" cap="none" err="1">
                <a:solidFill>
                  <a:srgbClr val="000000"/>
                </a:solidFill>
                <a:latin typeface="Arial"/>
                <a:cs typeface="Arial"/>
                <a:sym typeface="Arial"/>
              </a:rPr>
              <a:t>DiLOS</a:t>
            </a:r>
            <a:r>
              <a:rPr lang="en-US" altLang="ko-KR" sz="1100" b="0" i="0" u="none" strike="noStrike" cap="none">
                <a:solidFill>
                  <a:srgbClr val="000000"/>
                </a:solidFill>
                <a:latin typeface="Arial"/>
                <a:cs typeface="Arial"/>
                <a:sym typeface="Arial"/>
              </a:rPr>
              <a:t> up to 1.6 times in throughput  and 11 times in </a:t>
            </a:r>
            <a:r>
              <a:rPr lang="en-US" altLang="ko-KR"/>
              <a:t>99.9-percentile</a:t>
            </a:r>
            <a:r>
              <a:rPr lang="en-US" altLang="ko-KR" sz="1100" b="0" i="0" u="none" strike="noStrike" cap="none">
                <a:solidFill>
                  <a:srgbClr val="000000"/>
                </a:solidFill>
                <a:latin typeface="Arial"/>
                <a:cs typeface="Arial"/>
                <a:sym typeface="Arial"/>
              </a:rPr>
              <a:t> latency</a:t>
            </a:r>
          </a:p>
          <a:p>
            <a:pPr marL="171450" marR="0" indent="-171450" algn="l" rtl="0">
              <a:lnSpc>
                <a:spcPct val="100000"/>
              </a:lnSpc>
              <a:spcBef>
                <a:spcPts val="0"/>
              </a:spcBef>
              <a:spcAft>
                <a:spcPts val="0"/>
              </a:spcAft>
              <a:buClr>
                <a:srgbClr val="000000"/>
              </a:buClr>
              <a:buSzPts val="1100"/>
              <a:buFont typeface="Arial"/>
              <a:buChar char="●"/>
            </a:pPr>
            <a:endParaRPr lang="ko-KR" altLang="en-US" sz="1100" b="0" i="0" u="none" strike="noStrike" cap="none">
              <a:solidFill>
                <a:srgbClr val="000000"/>
              </a:solidFill>
              <a:latin typeface="Arial"/>
              <a:cs typeface="Arial"/>
              <a:sym typeface="Arial"/>
            </a:endParaRPr>
          </a:p>
        </p:txBody>
      </p:sp>
    </p:spTree>
    <p:extLst>
      <p:ext uri="{BB962C8B-B14F-4D97-AF65-F5344CB8AC3E}">
        <p14:creationId xmlns:p14="http://schemas.microsoft.com/office/powerpoint/2010/main" val="4132868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42875" y="768350"/>
            <a:ext cx="6818313" cy="3836988"/>
          </a:xfrm>
        </p:spPr>
      </p:sp>
      <p:sp>
        <p:nvSpPr>
          <p:cNvPr id="3" name="슬라이드 노트 개체 틀 2"/>
          <p:cNvSpPr>
            <a:spLocks noGrp="1"/>
          </p:cNvSpPr>
          <p:nvPr>
            <p:ph type="body" idx="1"/>
          </p:nvPr>
        </p:nvSpPr>
        <p:spPr/>
        <p:txBody>
          <a:bodyPr/>
          <a:lstStyle/>
          <a:p>
            <a:pPr marL="171450" indent="-171450"/>
            <a:r>
              <a:rPr lang="en-US" sz="1100" b="0" i="0" u="none" strike="noStrike" cap="none" dirty="0">
                <a:solidFill>
                  <a:srgbClr val="000000"/>
                </a:solidFill>
                <a:latin typeface="Arial"/>
                <a:cs typeface="Arial"/>
                <a:sym typeface="Arial"/>
              </a:rPr>
              <a:t>In this talk, we have presented Adios, an efficient yield-based page fault handling memory disaggregation system.</a:t>
            </a:r>
            <a:br>
              <a:rPr lang="en-US" sz="1100" b="0" i="0" u="none" strike="noStrike" cap="none" dirty="0">
                <a:latin typeface="Arial"/>
                <a:cs typeface="Arial"/>
              </a:rPr>
            </a:br>
            <a:r>
              <a:rPr lang="en-US" sz="1100" b="0" i="0" u="none" strike="noStrike" cap="none" dirty="0">
                <a:solidFill>
                  <a:srgbClr val="000000"/>
                </a:solidFill>
                <a:latin typeface="Arial"/>
                <a:cs typeface="Arial"/>
                <a:sym typeface="Arial"/>
              </a:rPr>
              <a:t>It eliminates busy-waiting and head-of-line </a:t>
            </a:r>
            <a:r>
              <a:rPr lang="en-US" dirty="0"/>
              <a:t>blocking, which in turn results in higher thruput and better tail latency.</a:t>
            </a:r>
            <a:endParaRPr lang="en-US" altLang="ko-KR" dirty="0"/>
          </a:p>
          <a:p>
            <a:pPr marL="171450" indent="-171450"/>
            <a:r>
              <a:rPr lang="en-US" dirty="0"/>
              <a:t>Our system has kept the tail latency low, while pushing the thruput far beyond </a:t>
            </a:r>
            <a:r>
              <a:rPr lang="en-US" dirty="0" err="1"/>
              <a:t>DiLOS</a:t>
            </a:r>
            <a:r>
              <a:rPr lang="en-US" dirty="0"/>
              <a:t> and Hermit's.</a:t>
            </a:r>
            <a:endParaRPr lang="en-US" altLang="ko-KR" dirty="0"/>
          </a:p>
          <a:p>
            <a:pPr marL="171450" indent="-171450"/>
            <a:r>
              <a:rPr lang="en-US" altLang="ko-KR" dirty="0"/>
              <a:t>When we started this work, we coined the acronym for asynchronous disaggregation OS.</a:t>
            </a:r>
          </a:p>
          <a:p>
            <a:pPr marL="171450" indent="-171450"/>
            <a:r>
              <a:rPr lang="en-US" dirty="0"/>
              <a:t>In this time of microsecond tail latency, we believe our yield-based approach is a promising direction in reducing queueing delay in I/O and communication.  We plan to look further into other systems. </a:t>
            </a:r>
          </a:p>
          <a:p>
            <a:pPr marL="171450" indent="-171450"/>
            <a:r>
              <a:rPr lang="en-US" sz="1100" b="0" i="0" u="none" strike="noStrike" cap="none" dirty="0">
                <a:solidFill>
                  <a:srgbClr val="000000"/>
                </a:solidFill>
                <a:latin typeface="Arial"/>
                <a:cs typeface="Arial"/>
                <a:sym typeface="Arial"/>
              </a:rPr>
              <a:t>Our paper and slides are available at the links provided.</a:t>
            </a:r>
            <a:endParaRPr lang="en-US" altLang="ko-KR" dirty="0"/>
          </a:p>
          <a:p>
            <a:pPr marL="171450" indent="-171450"/>
            <a:r>
              <a:rPr lang="en-US" sz="1100" b="0" i="0" u="none" strike="noStrike" cap="none" dirty="0">
                <a:solidFill>
                  <a:srgbClr val="000000"/>
                </a:solidFill>
                <a:latin typeface="Arial"/>
                <a:cs typeface="Arial"/>
                <a:sym typeface="Arial"/>
              </a:rPr>
              <a:t>Thank you so much for listening to my presentation.</a:t>
            </a:r>
          </a:p>
          <a:p>
            <a:pPr marL="171450" indent="-171450"/>
            <a:endParaRPr lang="en-US" altLang="ko-KR" sz="1100" b="0" i="0" u="none" strike="noStrike" cap="none" dirty="0">
              <a:solidFill>
                <a:srgbClr val="000000"/>
              </a:solidFill>
              <a:latin typeface="Arial"/>
              <a:cs typeface="Arial"/>
              <a:sym typeface="Arial"/>
            </a:endParaRPr>
          </a:p>
          <a:p>
            <a:pPr marL="171450" indent="-171450"/>
            <a:endParaRPr lang="en-US" altLang="ko-KR" sz="1100" b="0" i="0" u="none" strike="noStrike" cap="none" dirty="0">
              <a:solidFill>
                <a:srgbClr val="000000"/>
              </a:solidFill>
              <a:latin typeface="Arial"/>
              <a:cs typeface="Arial"/>
              <a:sym typeface="Arial"/>
            </a:endParaRPr>
          </a:p>
          <a:p>
            <a:pPr marL="171450" indent="-171450"/>
            <a:endParaRPr lang="en-US" altLang="ko-KR" sz="1100" b="0" i="0" u="none" strike="noStrike" cap="none" dirty="0">
              <a:solidFill>
                <a:srgbClr val="000000"/>
              </a:solidFill>
              <a:latin typeface="Arial"/>
              <a:cs typeface="Arial"/>
              <a:sym typeface="Arial"/>
            </a:endParaRPr>
          </a:p>
          <a:p>
            <a:pPr marL="171450" indent="-171450"/>
            <a:endParaRPr lang="en-US" altLang="ko-KR" sz="1100" b="0" i="0" u="none" strike="noStrike" cap="none" dirty="0">
              <a:solidFill>
                <a:srgbClr val="000000"/>
              </a:solidFill>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ltLang="ko-KR" dirty="0"/>
          </a:p>
          <a:p>
            <a:pPr marL="171450" indent="-171450"/>
            <a:endParaRPr lang="en-US" altLang="ko-KR" dirty="0"/>
          </a:p>
          <a:p>
            <a:pPr marL="171450" indent="-171450"/>
            <a:r>
              <a:rPr lang="en-US" altLang="ko-KR" dirty="0"/>
              <a:t>Now the work is done, we think our Adios leaves not much for memory disaggregation performance improvement.</a:t>
            </a:r>
            <a:endParaRPr lang="en-US" altLang="ko-KR" sz="1100" b="0" i="0" u="none" strike="noStrike" cap="none" dirty="0">
              <a:solidFill>
                <a:srgbClr val="000000"/>
              </a:solidFill>
              <a:latin typeface="Arial"/>
              <a:cs typeface="Arial"/>
            </a:endParaRPr>
          </a:p>
        </p:txBody>
      </p:sp>
    </p:spTree>
    <p:extLst>
      <p:ext uri="{BB962C8B-B14F-4D97-AF65-F5344CB8AC3E}">
        <p14:creationId xmlns:p14="http://schemas.microsoft.com/office/powerpoint/2010/main" val="353983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2006" indent="0">
              <a:buNone/>
            </a:pPr>
            <a:r>
              <a:rPr kumimoji="1" lang="ko-KR" altLang="en-US"/>
              <a:t>입체감</a:t>
            </a:r>
            <a:endParaRPr kumimoji="1" lang="en-US" altLang="ko-KR"/>
          </a:p>
          <a:p>
            <a:pPr marL="172006" indent="0">
              <a:buNone/>
            </a:pPr>
            <a:r>
              <a:rPr kumimoji="1" lang="en-US" altLang="en-US"/>
              <a:t>Flat -&gt; </a:t>
            </a:r>
            <a:r>
              <a:rPr kumimoji="1" lang="en-US" altLang="en-US" err="1"/>
              <a:t>technicals</a:t>
            </a:r>
            <a:r>
              <a:rPr kumimoji="1" lang="en-US" altLang="en-US"/>
              <a:t> </a:t>
            </a:r>
            <a:endParaRPr kumimoji="1" lang="ko-Kore-KR" altLang="en-US"/>
          </a:p>
        </p:txBody>
      </p:sp>
    </p:spTree>
    <p:extLst>
      <p:ext uri="{BB962C8B-B14F-4D97-AF65-F5344CB8AC3E}">
        <p14:creationId xmlns:p14="http://schemas.microsoft.com/office/powerpoint/2010/main" val="62746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470e80003_0_5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470e80003_0_51: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171450" indent="-171450"/>
            <a:r>
              <a:rPr lang="en-US" altLang="ko-KR" dirty="0"/>
              <a:t>For most of us here at </a:t>
            </a:r>
            <a:r>
              <a:rPr lang="en-US" altLang="ko-KR" dirty="0" err="1"/>
              <a:t>EuroSys</a:t>
            </a:r>
            <a:r>
              <a:rPr lang="en-US" altLang="ko-KR"/>
              <a:t> and ASPLOS </a:t>
            </a:r>
            <a:r>
              <a:rPr lang="en-US" altLang="ko-KR" dirty="0"/>
              <a:t>memory disaggregation is a fa</a:t>
            </a:r>
            <a:r>
              <a:rPr lang="en-US" altLang="ko-KR" b="1" dirty="0">
                <a:solidFill>
                  <a:srgbClr val="FF0000"/>
                </a:solidFill>
              </a:rPr>
              <a:t>mil</a:t>
            </a:r>
            <a:r>
              <a:rPr lang="en-US" altLang="ko-KR" b="1" dirty="0"/>
              <a:t>i</a:t>
            </a:r>
            <a:r>
              <a:rPr lang="en-US" altLang="ko-KR" dirty="0"/>
              <a:t>ar term.</a:t>
            </a:r>
            <a:br>
              <a:rPr lang="en-US" altLang="ko-KR" dirty="0"/>
            </a:br>
            <a:r>
              <a:rPr lang="en-US" altLang="ko-KR" dirty="0"/>
              <a:t>But for those who might be new to it, let me give a real brief intro.</a:t>
            </a:r>
          </a:p>
          <a:p>
            <a:pPr marL="171450" indent="-171450"/>
            <a:r>
              <a:rPr lang="en-US" altLang="ko-KR" dirty="0"/>
              <a:t>Memory disaggregation decouples memory from traditional servers and builds separate compute and memory nodes.</a:t>
            </a:r>
            <a:br>
              <a:rPr lang="en-US" altLang="ko-KR" dirty="0"/>
            </a:br>
            <a:r>
              <a:rPr lang="en-US" altLang="ko-KR" dirty="0"/>
              <a:t>This way com</a:t>
            </a:r>
            <a:r>
              <a:rPr lang="en-US" altLang="ko-KR" b="1" dirty="0"/>
              <a:t>pu</a:t>
            </a:r>
            <a:r>
              <a:rPr lang="en-US" altLang="ko-KR" dirty="0"/>
              <a:t>te nodes now have access to memory of size beyond a single server.</a:t>
            </a:r>
          </a:p>
          <a:p>
            <a:pPr marL="171450" indent="-171450"/>
            <a:r>
              <a:rPr lang="en-US" altLang="ko-KR" dirty="0"/>
              <a:t>This design promotes better memory utilization and scalability in datacenters.</a:t>
            </a:r>
          </a:p>
          <a:p>
            <a:pPr marL="171450" indent="-171450"/>
            <a:r>
              <a:rPr lang="en-US" altLang="ko-KR" dirty="0"/>
              <a:t>Memory disaggregation systems usually utilize paging to offer virtual memory for transparency.</a:t>
            </a:r>
          </a:p>
          <a:p>
            <a:pPr marL="171450" indent="-171450"/>
            <a:endParaRPr lang="en-US" altLang="ko-KR" dirty="0"/>
          </a:p>
          <a:p>
            <a:pPr marL="171450" indent="-171450"/>
            <a:r>
              <a:rPr lang="en-US" altLang="ko-KR" dirty="0"/>
              <a:t>-- backup</a:t>
            </a:r>
          </a:p>
          <a:p>
            <a:pPr marL="171450" indent="-171450"/>
            <a:r>
              <a:rPr lang="en-US" altLang="ko-KR" dirty="0"/>
              <a:t>Memory disaggregation builds a pool of memory and separates it from compute nodes.</a:t>
            </a:r>
            <a:br>
              <a:rPr lang="en-US" altLang="ko-KR" dirty="0"/>
            </a:br>
            <a:r>
              <a:rPr lang="en-US" altLang="ko-KR" dirty="0"/>
              <a:t>Via fast interconnect compute nodes now have access to this big pool of memory on demand.</a:t>
            </a:r>
          </a:p>
          <a:p>
            <a:pPr marL="0" indent="0">
              <a:buNone/>
            </a:pPr>
            <a:endParaRPr lang="en-US" altLang="ko-K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At the same time, microsecond-scale systems for low tail latency are also popular in datacenters.</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In these systems, NIC sends requests to CPU, and they are stored in a queue.</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CPU picks a request from the queue and processes it</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And more requests arrive in the queue</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After handling the first requests, (click) CPU handles the next request in the queue</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In these systems, queueing delay is important. Because it impacts the tail latency </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Our question is the impact of memory disaggregation on these tail-sensitive systems.</a:t>
            </a:r>
          </a:p>
        </p:txBody>
      </p:sp>
    </p:spTree>
    <p:extLst>
      <p:ext uri="{BB962C8B-B14F-4D97-AF65-F5344CB8AC3E}">
        <p14:creationId xmlns:p14="http://schemas.microsoft.com/office/powerpoint/2010/main" val="873489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91A02376-205A-D64E-2AC2-418DF1911EC5}"/>
            </a:ext>
          </a:extLst>
        </p:cNvPr>
        <p:cNvGrpSpPr/>
        <p:nvPr/>
      </p:nvGrpSpPr>
      <p:grpSpPr>
        <a:xfrm>
          <a:off x="0" y="0"/>
          <a:ext cx="0" cy="0"/>
          <a:chOff x="0" y="0"/>
          <a:chExt cx="0" cy="0"/>
        </a:xfrm>
      </p:grpSpPr>
      <p:sp>
        <p:nvSpPr>
          <p:cNvPr id="81" name="Google Shape;81;ge470e80003_0_51:notes">
            <a:extLst>
              <a:ext uri="{FF2B5EF4-FFF2-40B4-BE49-F238E27FC236}">
                <a16:creationId xmlns:a16="http://schemas.microsoft.com/office/drawing/2014/main" id="{9CCE8ED7-EAB4-FF40-C78D-0C1D1EC907DF}"/>
              </a:ext>
            </a:extLst>
          </p:cNvPr>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470e80003_0_51:notes">
            <a:extLst>
              <a:ext uri="{FF2B5EF4-FFF2-40B4-BE49-F238E27FC236}">
                <a16:creationId xmlns:a16="http://schemas.microsoft.com/office/drawing/2014/main" id="{2295F7C8-9D3C-F580-A0E2-764DCB8A30C8}"/>
              </a:ext>
            </a:extLst>
          </p:cNvPr>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0" indent="0">
              <a:buNone/>
            </a:pPr>
            <a:endParaRPr lang="en-US"/>
          </a:p>
        </p:txBody>
      </p:sp>
    </p:spTree>
    <p:extLst>
      <p:ext uri="{BB962C8B-B14F-4D97-AF65-F5344CB8AC3E}">
        <p14:creationId xmlns:p14="http://schemas.microsoft.com/office/powerpoint/2010/main" val="1220661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Tree>
    <p:extLst>
      <p:ext uri="{BB962C8B-B14F-4D97-AF65-F5344CB8AC3E}">
        <p14:creationId xmlns:p14="http://schemas.microsoft.com/office/powerpoint/2010/main" val="2002282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Tree>
    <p:extLst>
      <p:ext uri="{BB962C8B-B14F-4D97-AF65-F5344CB8AC3E}">
        <p14:creationId xmlns:p14="http://schemas.microsoft.com/office/powerpoint/2010/main" val="1445446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a:p>
        </p:txBody>
      </p:sp>
    </p:spTree>
    <p:extLst>
      <p:ext uri="{BB962C8B-B14F-4D97-AF65-F5344CB8AC3E}">
        <p14:creationId xmlns:p14="http://schemas.microsoft.com/office/powerpoint/2010/main" val="381792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0BB7-82EF-CCB7-D399-8B17A0325A1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2513975-09A6-488C-1680-71FF624F628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D260297-8AFF-7E00-D752-7460373BEF93}"/>
              </a:ext>
            </a:extLst>
          </p:cNvPr>
          <p:cNvSpPr>
            <a:spLocks noGrp="1"/>
          </p:cNvSpPr>
          <p:nvPr>
            <p:ph type="body" idx="1"/>
          </p:nvPr>
        </p:nvSpPr>
        <p:spPr/>
        <p:txBody>
          <a:bodyPr/>
          <a:lstStyle/>
          <a:p>
            <a:endParaRPr kumimoji="1" lang="ko-KR" altLang="en-US"/>
          </a:p>
        </p:txBody>
      </p:sp>
    </p:spTree>
    <p:extLst>
      <p:ext uri="{BB962C8B-B14F-4D97-AF65-F5344CB8AC3E}">
        <p14:creationId xmlns:p14="http://schemas.microsoft.com/office/powerpoint/2010/main" val="2999475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470e80003_0_5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470e80003_0_51: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171450" marR="0" indent="-171450" algn="l" rtl="0">
              <a:lnSpc>
                <a:spcPct val="100000"/>
              </a:lnSpc>
              <a:spcBef>
                <a:spcPts val="0"/>
              </a:spcBef>
              <a:spcAft>
                <a:spcPts val="0"/>
              </a:spcAft>
              <a:buClr>
                <a:srgbClr val="000000"/>
              </a:buClr>
              <a:buSzPts val="1100"/>
              <a:buFont typeface="Arial"/>
            </a:pPr>
            <a:r>
              <a:rPr lang="en-US" sz="1100" b="0" i="0" u="none" strike="noStrike" cap="none">
                <a:solidFill>
                  <a:srgbClr val="000000"/>
                </a:solidFill>
                <a:latin typeface="Arial"/>
                <a:cs typeface="Arial"/>
                <a:sym typeface="Arial"/>
              </a:rPr>
              <a:t>In memory disaggregation systems, busy-waiting is a popular technique to reduce page fault handling latency.</a:t>
            </a:r>
            <a:br>
              <a:rPr lang="en-US" sz="1100" b="0" i="0" u="none" strike="sngStrike" cap="none">
                <a:solidFill>
                  <a:srgbClr val="000000"/>
                </a:solidFill>
                <a:latin typeface="Arial"/>
                <a:cs typeface="Arial"/>
                <a:sym typeface="Arial"/>
              </a:rPr>
            </a:br>
            <a:r>
              <a:rPr lang="en-US" sz="1100" b="0" i="0" u="none" strike="noStrike" cap="none">
                <a:solidFill>
                  <a:srgbClr val="000000"/>
                </a:solidFill>
                <a:latin typeface="Arial"/>
                <a:cs typeface="Arial"/>
                <a:sym typeface="Arial"/>
              </a:rPr>
              <a:t>Let me show step-by-step where the busy-waiting takes place in page fault handling and how it reduces latency.</a:t>
            </a:r>
            <a:br>
              <a:rPr lang="en-US" sz="1100" b="0" i="0" u="none" strike="noStrike" cap="none">
                <a:solidFill>
                  <a:srgbClr val="000000"/>
                </a:solidFill>
                <a:latin typeface="Arial"/>
                <a:cs typeface="Arial"/>
                <a:sym typeface="Arial"/>
              </a:rPr>
            </a:br>
            <a:r>
              <a:rPr lang="en-US" sz="1100" b="0" i="0" u="none" strike="noStrike" cap="none">
                <a:solidFill>
                  <a:srgbClr val="000000"/>
                </a:solidFill>
                <a:latin typeface="Arial"/>
                <a:cs typeface="Arial"/>
                <a:sym typeface="Arial"/>
              </a:rPr>
              <a:t>Here on the left are the CPU and RNIC of the compute node.</a:t>
            </a:r>
          </a:p>
          <a:p>
            <a:pPr marL="171450" marR="0" indent="-171450" algn="l" rtl="0">
              <a:lnSpc>
                <a:spcPct val="100000"/>
              </a:lnSpc>
              <a:spcBef>
                <a:spcPts val="0"/>
              </a:spcBef>
              <a:spcAft>
                <a:spcPts val="0"/>
              </a:spcAft>
              <a:buClr>
                <a:srgbClr val="000000"/>
              </a:buClr>
              <a:buSzPts val="1100"/>
              <a:buFont typeface="Arial"/>
            </a:pPr>
            <a:r>
              <a:rPr lang="en-US" sz="1100" b="0" i="0" u="none" strike="noStrike" cap="none">
                <a:solidFill>
                  <a:srgbClr val="000000"/>
                </a:solidFill>
                <a:latin typeface="Arial"/>
                <a:cs typeface="Arial"/>
                <a:sym typeface="Arial"/>
              </a:rPr>
              <a:t>During execution of an application, CPU may access remote memory</a:t>
            </a:r>
            <a:r>
              <a:rPr lang="en-US" altLang="ko-KR" sz="1100" b="0" i="0" u="none" strike="noStrike" cap="none">
                <a:solidFill>
                  <a:srgbClr val="000000"/>
                </a:solidFill>
                <a:latin typeface="Arial"/>
                <a:cs typeface="Arial"/>
                <a:sym typeface="Arial"/>
              </a:rPr>
              <a:t>.</a:t>
            </a:r>
            <a:endParaRPr lang="en-US" sz="1100" b="0" i="0" u="none" strike="noStrike" cap="none">
              <a:solidFill>
                <a:srgbClr val="000000"/>
              </a:solidFill>
              <a:latin typeface="Arial"/>
              <a:cs typeface="Arial"/>
              <a:sym typeface="Arial"/>
            </a:endParaRPr>
          </a:p>
          <a:p>
            <a:pPr marL="171450" marR="0" indent="-171450" algn="l" rtl="0">
              <a:lnSpc>
                <a:spcPct val="100000"/>
              </a:lnSpc>
              <a:spcBef>
                <a:spcPts val="0"/>
              </a:spcBef>
              <a:spcAft>
                <a:spcPts val="0"/>
              </a:spcAft>
              <a:buClr>
                <a:srgbClr val="000000"/>
              </a:buClr>
              <a:buSzPts val="1100"/>
              <a:buFont typeface="Arial"/>
            </a:pPr>
            <a:r>
              <a:rPr lang="en-US" sz="1100" b="0" i="0" u="none" strike="noStrike" cap="none">
                <a:solidFill>
                  <a:srgbClr val="000000"/>
                </a:solidFill>
                <a:latin typeface="Arial"/>
                <a:cs typeface="Arial"/>
                <a:sym typeface="Arial"/>
              </a:rPr>
              <a:t>When such remote memory access takes place, a page fault occurs (click) and CPU pauses execution, Then the page fault handler issues a page fetch request to RNIC.</a:t>
            </a:r>
          </a:p>
          <a:p>
            <a:pPr marL="171450" marR="0" indent="-171450" algn="l" rtl="0">
              <a:lnSpc>
                <a:spcPct val="100000"/>
              </a:lnSpc>
              <a:spcBef>
                <a:spcPts val="0"/>
              </a:spcBef>
              <a:spcAft>
                <a:spcPts val="0"/>
              </a:spcAft>
              <a:buClr>
                <a:srgbClr val="000000"/>
              </a:buClr>
              <a:buSzPts val="1100"/>
              <a:buFont typeface="Arial"/>
            </a:pPr>
            <a:r>
              <a:rPr lang="en-US" sz="1100" b="0" i="0" u="none" strike="noStrike" cap="none">
                <a:solidFill>
                  <a:srgbClr val="000000"/>
                </a:solidFill>
                <a:latin typeface="Arial"/>
                <a:cs typeface="Arial"/>
                <a:sym typeface="Arial"/>
              </a:rPr>
              <a:t>Once the RNIC issues an RDMA read and until the page is fetched, CPU busy-waits for the completion of the page fetch request.</a:t>
            </a:r>
          </a:p>
          <a:p>
            <a:pPr marL="171450" marR="0" indent="-171450" algn="l" rtl="0">
              <a:lnSpc>
                <a:spcPct val="100000"/>
              </a:lnSpc>
              <a:spcBef>
                <a:spcPts val="0"/>
              </a:spcBef>
              <a:spcAft>
                <a:spcPts val="0"/>
              </a:spcAft>
              <a:buClr>
                <a:srgbClr val="000000"/>
              </a:buClr>
              <a:buSzPts val="1100"/>
              <a:buFont typeface="Arial"/>
            </a:pPr>
            <a:r>
              <a:rPr lang="en-US" sz="1100" b="0" i="0" u="none" strike="noStrike" cap="none">
                <a:solidFill>
                  <a:srgbClr val="000000"/>
                </a:solidFill>
                <a:latin typeface="Arial"/>
                <a:cs typeface="Arial"/>
                <a:sym typeface="Arial"/>
              </a:rPr>
              <a:t>When the request completes (click) the application execution resumes.</a:t>
            </a:r>
          </a:p>
          <a:p>
            <a:pPr marL="171450" marR="0" indent="-171450" algn="l" rtl="0">
              <a:lnSpc>
                <a:spcPct val="100000"/>
              </a:lnSpc>
              <a:spcBef>
                <a:spcPts val="0"/>
              </a:spcBef>
              <a:spcAft>
                <a:spcPts val="0"/>
              </a:spcAft>
              <a:buClr>
                <a:srgbClr val="000000"/>
              </a:buClr>
              <a:buSzPts val="1100"/>
              <a:buFont typeface="Arial"/>
            </a:pPr>
            <a:r>
              <a:rPr lang="en-US" sz="1100" b="0" i="0" u="none" strike="noStrike" cap="none">
                <a:solidFill>
                  <a:srgbClr val="000000"/>
                </a:solidFill>
                <a:latin typeface="Arial"/>
                <a:cs typeface="Arial"/>
                <a:sym typeface="Arial"/>
              </a:rPr>
              <a:t>CPU busy-waits for the request completion and does not context-switch to another application. This way page fault handling does not involve context switching and cause no overhead or in this case extra latency.</a:t>
            </a:r>
            <a:endParaRPr lang="en-US"/>
          </a:p>
        </p:txBody>
      </p:sp>
    </p:spTree>
    <p:extLst>
      <p:ext uri="{BB962C8B-B14F-4D97-AF65-F5344CB8AC3E}">
        <p14:creationId xmlns:p14="http://schemas.microsoft.com/office/powerpoint/2010/main" val="344973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indent="-171450" algn="l" rtl="0">
              <a:lnSpc>
                <a:spcPct val="100000"/>
              </a:lnSpc>
              <a:spcBef>
                <a:spcPts val="0"/>
              </a:spcBef>
              <a:spcAft>
                <a:spcPts val="0"/>
              </a:spcAft>
              <a:buClr>
                <a:srgbClr val="000000"/>
              </a:buClr>
              <a:buSzPts val="1100"/>
              <a:buFont typeface="Arial"/>
              <a:buChar char="●"/>
            </a:pPr>
            <a:r>
              <a:rPr kumimoji="1" lang="en-US" altLang="ko-KR" dirty="0"/>
              <a:t>What </a:t>
            </a:r>
            <a:r>
              <a:rPr lang="en-US" altLang="ko-KR" sz="1100" b="0" i="0" u="none" strike="noStrike" cap="none" dirty="0">
                <a:solidFill>
                  <a:srgbClr val="000000"/>
                </a:solidFill>
                <a:latin typeface="Arial"/>
                <a:cs typeface="Arial"/>
                <a:sym typeface="Arial"/>
              </a:rPr>
              <a:t>happens if the CPU has to handle multiple requests at a time?</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dirty="0">
                <a:solidFill>
                  <a:srgbClr val="000000"/>
                </a:solidFill>
                <a:latin typeface="Arial"/>
                <a:cs typeface="Arial"/>
                <a:sym typeface="Arial"/>
              </a:rPr>
              <a:t>Let’s assume there is a queue for arriving requests.</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dirty="0">
                <a:solidFill>
                  <a:srgbClr val="000000"/>
                </a:solidFill>
                <a:latin typeface="Arial"/>
                <a:cs typeface="Arial"/>
                <a:sym typeface="Arial"/>
              </a:rPr>
              <a:t>A request No. 1 arrives (click) and CPU serves it. A page fault takes place, (click) CPU pauses execution (click) and sends a page fetch request to memory node as in we have seen the previous slide.</a:t>
            </a:r>
          </a:p>
          <a:p>
            <a:pPr marL="171450" indent="-171450"/>
            <a:r>
              <a:rPr lang="en-US" altLang="ko-KR" sz="1100" b="0" i="0" u="none" strike="noStrike" cap="none" dirty="0">
                <a:solidFill>
                  <a:srgbClr val="000000"/>
                </a:solidFill>
                <a:latin typeface="Arial"/>
                <a:cs typeface="Arial"/>
                <a:sym typeface="Arial"/>
              </a:rPr>
              <a:t>While CPU busy-waits </a:t>
            </a:r>
            <a:r>
              <a:rPr lang="en-US" altLang="ko-KR" dirty="0"/>
              <a:t>for page</a:t>
            </a:r>
            <a:r>
              <a:rPr lang="en-US" altLang="ko-KR" sz="1100" b="0" i="0" u="none" strike="noStrike" cap="none" dirty="0">
                <a:solidFill>
                  <a:srgbClr val="000000"/>
                </a:solidFill>
                <a:latin typeface="Arial"/>
                <a:cs typeface="Arial"/>
                <a:sym typeface="Arial"/>
              </a:rPr>
              <a:t> fetching, (click) new requests arrive in the queue.</a:t>
            </a:r>
            <a:endParaRPr lang="en-US" altLang="ko-KR" sz="1100" b="0" i="0" u="none" strike="noStrike" cap="none" dirty="0">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dirty="0">
                <a:solidFill>
                  <a:srgbClr val="000000"/>
                </a:solidFill>
                <a:latin typeface="Arial"/>
                <a:cs typeface="Arial"/>
                <a:sym typeface="Arial"/>
              </a:rPr>
              <a:t>Because CPU is busy waiting, arriving requests remain in the queue and are not processed.</a:t>
            </a:r>
          </a:p>
          <a:p>
            <a:pPr marL="171450" indent="-171450"/>
            <a:r>
              <a:rPr lang="en-US" altLang="ko-KR" sz="1100" b="0" i="0" u="none" strike="noStrike" cap="none" dirty="0">
                <a:solidFill>
                  <a:srgbClr val="000000"/>
                </a:solidFill>
                <a:latin typeface="Arial"/>
                <a:cs typeface="Arial"/>
                <a:sym typeface="Arial"/>
              </a:rPr>
              <a:t>CPU’s busy waiting blocks processing other requests</a:t>
            </a:r>
            <a:r>
              <a:rPr lang="en-US" altLang="ko-KR" dirty="0"/>
              <a:t>. This phenomenon</a:t>
            </a:r>
            <a:r>
              <a:rPr lang="en-US" altLang="ko-KR" sz="1100" b="0" i="0" u="none" strike="noStrike" cap="none" dirty="0">
                <a:solidFill>
                  <a:srgbClr val="000000"/>
                </a:solidFill>
                <a:latin typeface="Arial"/>
                <a:cs typeface="Arial"/>
                <a:sym typeface="Arial"/>
              </a:rPr>
              <a:t> </a:t>
            </a:r>
            <a:r>
              <a:rPr lang="en-US" altLang="ko-KR" dirty="0"/>
              <a:t>is</a:t>
            </a:r>
            <a:r>
              <a:rPr lang="en-US" altLang="ko-KR" sz="1100" b="0" i="0" u="none" strike="noStrike" cap="none" dirty="0">
                <a:solidFill>
                  <a:srgbClr val="000000"/>
                </a:solidFill>
                <a:latin typeface="Arial"/>
                <a:cs typeface="Arial"/>
                <a:sym typeface="Arial"/>
              </a:rPr>
              <a:t> Head-of-line blocking. </a:t>
            </a:r>
          </a:p>
          <a:p>
            <a:pPr marL="171450" indent="-171450"/>
            <a:r>
              <a:rPr lang="en-US" altLang="ko-KR" sz="1100" b="0" i="0" u="none" strike="noStrike" cap="none" dirty="0">
                <a:solidFill>
                  <a:srgbClr val="000000"/>
                </a:solidFill>
                <a:latin typeface="Arial"/>
                <a:cs typeface="Arial"/>
                <a:sym typeface="Arial"/>
              </a:rPr>
              <a:t>When the page fetch completes. (click) CPU returns to normal execution.</a:t>
            </a:r>
            <a:endParaRPr lang="en-US" altLang="ko-KR" sz="1100" b="0" i="0" u="none" strike="noStrike" cap="none" dirty="0">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dirty="0">
                <a:solidFill>
                  <a:srgbClr val="000000"/>
                </a:solidFill>
                <a:latin typeface="Arial"/>
                <a:cs typeface="Arial"/>
                <a:sym typeface="Arial"/>
              </a:rPr>
              <a:t>Here we make one more observation. Even though RNIC can handle multiple requests, it handles only one outstating RDMA request at a time. The RDMA channel is underutilized.</a:t>
            </a:r>
          </a:p>
          <a:p>
            <a:endParaRPr kumimoji="1" lang="en-US" altLang="ko-KR" dirty="0"/>
          </a:p>
        </p:txBody>
      </p:sp>
    </p:spTree>
    <p:extLst>
      <p:ext uri="{BB962C8B-B14F-4D97-AF65-F5344CB8AC3E}">
        <p14:creationId xmlns:p14="http://schemas.microsoft.com/office/powerpoint/2010/main" val="341161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So how much impact does the head-of-line blocking have on performance?</a:t>
            </a:r>
          </a:p>
          <a:p>
            <a:pPr marL="171450" marR="0" indent="-171450" algn="l" rtl="0">
              <a:lnSpc>
                <a:spcPct val="100000"/>
              </a:lnSpc>
              <a:spcBef>
                <a:spcPts val="0"/>
              </a:spcBef>
              <a:spcAft>
                <a:spcPts val="0"/>
              </a:spcAft>
              <a:buClr>
                <a:srgbClr val="000000"/>
              </a:buClr>
              <a:buSzPts val="1100"/>
              <a:buFont typeface="Arial"/>
              <a:buChar char="●"/>
            </a:pPr>
            <a:endParaRPr lang="en-US" altLang="ko-KR" sz="1100" b="0" i="0" u="none" strike="noStrike" cap="none">
              <a:solidFill>
                <a:srgbClr val="000000"/>
              </a:solidFill>
              <a:latin typeface="Arial"/>
              <a:cs typeface="Arial"/>
              <a:sym typeface="Arial"/>
            </a:endParaRP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On the left we plot the throughput on the x-axis and the 99percentile latency on the y-axis.</a:t>
            </a:r>
            <a:endParaRPr lang="en-US" altLang="ko-KR" sz="1100" b="0" i="0" u="none" strike="noStrike" cap="none">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around </a:t>
            </a:r>
            <a:r>
              <a:rPr lang="en-US" altLang="ko-KR"/>
              <a:t>1.3MegaRPS</a:t>
            </a:r>
            <a:r>
              <a:rPr lang="en-US" altLang="ko-KR" sz="1100" b="0" i="0" u="none" strike="noStrike" cap="none">
                <a:solidFill>
                  <a:srgbClr val="000000"/>
                </a:solidFill>
                <a:latin typeface="Arial"/>
                <a:cs typeface="Arial"/>
                <a:sym typeface="Arial"/>
              </a:rPr>
              <a:t>, the system is saturated, and tail latency starts skyrocketing.</a:t>
            </a:r>
            <a:endParaRPr lang="en-US" altLang="ko-KR" sz="1100" b="0" i="0" u="none" strike="noStrike" cap="none">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the latency breakdown at that point on the right</a:t>
            </a:r>
            <a:endParaRPr lang="en-US" altLang="ko-KR" sz="1100" b="0" i="0" u="none" strike="noStrike" cap="none">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as you can see the queueing delays are dominant factors for such a high tail latency</a:t>
            </a:r>
            <a:endParaRPr lang="en-US" altLang="ko-KR" sz="1100" b="0" i="0" u="none" strike="noStrike" cap="none">
              <a:solidFill>
                <a:srgbClr val="000000"/>
              </a:solidFill>
              <a:latin typeface="Arial"/>
              <a:cs typeface="Arial"/>
            </a:endParaRPr>
          </a:p>
        </p:txBody>
      </p:sp>
    </p:spTree>
    <p:extLst>
      <p:ext uri="{BB962C8B-B14F-4D97-AF65-F5344CB8AC3E}">
        <p14:creationId xmlns:p14="http://schemas.microsoft.com/office/powerpoint/2010/main" val="321440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Let’s see RDMA utilization.</a:t>
            </a:r>
            <a:r>
              <a:rPr lang="ko-KR" altLang="en-US" sz="1100" b="0" i="0" u="none" strike="noStrike" cap="none">
                <a:solidFill>
                  <a:srgbClr val="000000"/>
                </a:solidFill>
                <a:latin typeface="Arial"/>
                <a:cs typeface="Arial"/>
                <a:sym typeface="Arial"/>
              </a:rPr>
              <a:t> 여기서 설명을 더 추가 </a:t>
            </a:r>
            <a:endParaRPr lang="en-US" altLang="ko-KR" sz="1100" b="0" i="0" u="none" strike="noStrike" cap="none">
              <a:solidFill>
                <a:srgbClr val="000000"/>
              </a:solidFill>
              <a:latin typeface="Arial"/>
              <a:cs typeface="Arial"/>
              <a:sym typeface="Arial"/>
            </a:endParaRPr>
          </a:p>
          <a:p>
            <a:pPr marL="171450" indent="-171450"/>
            <a:r>
              <a:rPr lang="en-US" altLang="ko-KR" sz="1100" b="0" i="0" u="none" strike="noStrike" cap="none">
                <a:solidFill>
                  <a:srgbClr val="000000"/>
                </a:solidFill>
                <a:latin typeface="Arial"/>
                <a:cs typeface="Arial"/>
                <a:sym typeface="Arial"/>
              </a:rPr>
              <a:t>this is load-throughput plot. As </a:t>
            </a:r>
            <a:r>
              <a:rPr lang="en-US" altLang="ko-KR"/>
              <a:t>the load increases</a:t>
            </a:r>
            <a:r>
              <a:rPr lang="en-US" altLang="ko-KR" sz="1100" b="0" i="0" u="none" strike="noStrike" cap="none">
                <a:solidFill>
                  <a:srgbClr val="000000"/>
                </a:solidFill>
                <a:latin typeface="Arial"/>
                <a:cs typeface="Arial"/>
                <a:sym typeface="Arial"/>
              </a:rPr>
              <a:t>, the effective throughput of system is capped around 1.6 MRPS. you may think this is due to  network saturation,</a:t>
            </a:r>
            <a:endParaRPr lang="en-US" altLang="ko-KR" sz="1100" b="0" i="0" u="none" strike="noStrike" cap="none">
              <a:solidFill>
                <a:srgbClr val="000000"/>
              </a:solidFill>
              <a:latin typeface="Arial"/>
              <a:cs typeface="Arial"/>
            </a:endParaRP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however, as you can see RDMA utilization is only about 50 percent even when the system is saturated</a:t>
            </a:r>
          </a:p>
          <a:p>
            <a:pPr marL="171450" marR="0" indent="-171450" algn="l" rtl="0">
              <a:lnSpc>
                <a:spcPct val="100000"/>
              </a:lnSpc>
              <a:spcBef>
                <a:spcPts val="0"/>
              </a:spcBef>
              <a:spcAft>
                <a:spcPts val="0"/>
              </a:spcAft>
              <a:buClr>
                <a:srgbClr val="000000"/>
              </a:buClr>
              <a:buSzPts val="1100"/>
              <a:buFont typeface="Arial"/>
              <a:buChar char="●"/>
            </a:pPr>
            <a:r>
              <a:rPr lang="en-US" altLang="ko-KR" sz="1100" b="0" i="0" u="none" strike="noStrike" cap="none">
                <a:solidFill>
                  <a:srgbClr val="000000"/>
                </a:solidFill>
                <a:latin typeface="Arial"/>
                <a:cs typeface="Arial"/>
                <a:sym typeface="Arial"/>
              </a:rPr>
              <a:t>in other words, if we utilize the RDMA bandwidth, we can gain more throughput from that.</a:t>
            </a:r>
          </a:p>
          <a:p>
            <a:pPr marL="171450" marR="0" indent="-171450" algn="l" rtl="0">
              <a:lnSpc>
                <a:spcPct val="100000"/>
              </a:lnSpc>
              <a:spcBef>
                <a:spcPts val="0"/>
              </a:spcBef>
              <a:spcAft>
                <a:spcPts val="0"/>
              </a:spcAft>
              <a:buClr>
                <a:srgbClr val="000000"/>
              </a:buClr>
              <a:buSzPts val="1100"/>
              <a:buFont typeface="Arial"/>
              <a:buChar char="●"/>
            </a:pPr>
            <a:endParaRPr lang="en-US" altLang="ko-KR" sz="1100" b="0" i="0" u="none" strike="noStrike" cap="none">
              <a:solidFill>
                <a:srgbClr val="000000"/>
              </a:solidFill>
              <a:latin typeface="Arial"/>
              <a:cs typeface="Arial"/>
              <a:sym typeface="Arial"/>
            </a:endParaRPr>
          </a:p>
        </p:txBody>
      </p:sp>
    </p:spTree>
    <p:extLst>
      <p:ext uri="{BB962C8B-B14F-4D97-AF65-F5344CB8AC3E}">
        <p14:creationId xmlns:p14="http://schemas.microsoft.com/office/powerpoint/2010/main" val="2675397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470e80003_0_51: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470e80003_0_51: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171450" indent="-171450"/>
            <a:r>
              <a:rPr lang="en-US" sz="1100" b="0" i="0" u="none" strike="noStrike" cap="none" dirty="0">
                <a:solidFill>
                  <a:srgbClr val="000000"/>
                </a:solidFill>
                <a:latin typeface="Arial"/>
                <a:cs typeface="Arial"/>
                <a:sym typeface="Arial"/>
              </a:rPr>
              <a:t>How do we make it possible? We began our research by revisiting traditional </a:t>
            </a:r>
            <a:r>
              <a:rPr lang="en-US" dirty="0"/>
              <a:t>scheduling approaches.</a:t>
            </a:r>
            <a:endParaRPr lang="en-US" sz="1100" b="0" i="0" u="none" strike="noStrike" cap="none" dirty="0">
              <a:solidFill>
                <a:srgbClr val="000000"/>
              </a:solidFill>
              <a:latin typeface="Arial"/>
              <a:cs typeface="Arial"/>
              <a:sym typeface="Arial"/>
            </a:endParaRPr>
          </a:p>
          <a:p>
            <a:pPr marL="171450" indent="-171450"/>
            <a:r>
              <a:rPr lang="en-US" dirty="0"/>
              <a:t>Traditional</a:t>
            </a:r>
            <a:r>
              <a:rPr lang="en-US" sz="1100" b="0" i="0" u="none" strike="noStrike" cap="none" dirty="0">
                <a:solidFill>
                  <a:srgbClr val="000000"/>
                </a:solidFill>
                <a:latin typeface="Arial"/>
                <a:cs typeface="Arial"/>
                <a:sym typeface="Arial"/>
              </a:rPr>
              <a:t> systems rely on swap </a:t>
            </a:r>
            <a:r>
              <a:rPr lang="en-US" dirty="0"/>
              <a:t>and do</a:t>
            </a:r>
            <a:r>
              <a:rPr lang="en-US" sz="1100" b="0" i="0" u="none" strike="noStrike" cap="none" dirty="0">
                <a:solidFill>
                  <a:srgbClr val="000000"/>
                </a:solidFill>
                <a:latin typeface="Arial"/>
                <a:cs typeface="Arial"/>
                <a:sym typeface="Arial"/>
              </a:rPr>
              <a:t> not perform busy-waiting. </a:t>
            </a:r>
            <a:r>
              <a:rPr lang="en-US" dirty="0"/>
              <a:t>They use yield-based</a:t>
            </a:r>
            <a:r>
              <a:rPr lang="en-US" sz="1100" b="0" i="0" u="none" strike="noStrike" cap="none" dirty="0">
                <a:solidFill>
                  <a:srgbClr val="000000"/>
                </a:solidFill>
                <a:latin typeface="Arial"/>
                <a:cs typeface="Arial"/>
                <a:sym typeface="Arial"/>
              </a:rPr>
              <a:t> page fault handling. After issuing </a:t>
            </a:r>
            <a:r>
              <a:rPr lang="en-US" dirty="0"/>
              <a:t>a page</a:t>
            </a:r>
            <a:r>
              <a:rPr lang="en-US" sz="1100" b="0" i="0" u="none" strike="noStrike" cap="none" dirty="0">
                <a:solidFill>
                  <a:srgbClr val="000000"/>
                </a:solidFill>
                <a:latin typeface="Arial"/>
                <a:cs typeface="Arial"/>
                <a:sym typeface="Arial"/>
              </a:rPr>
              <a:t> fetch request and</a:t>
            </a:r>
            <a:r>
              <a:rPr lang="en-US" dirty="0"/>
              <a:t> CPU yields</a:t>
            </a:r>
            <a:r>
              <a:rPr lang="en-US" sz="1100" b="0" i="0" u="none" strike="noStrike" cap="none" dirty="0">
                <a:solidFill>
                  <a:srgbClr val="000000"/>
                </a:solidFill>
                <a:latin typeface="Arial"/>
                <a:cs typeface="Arial"/>
                <a:sym typeface="Arial"/>
              </a:rPr>
              <a:t> to other threads.</a:t>
            </a:r>
            <a:endParaRPr lang="en-US" sz="1100" b="0" i="0" u="none" strike="noStrike" cap="none" dirty="0">
              <a:solidFill>
                <a:srgbClr val="000000"/>
              </a:solidFill>
              <a:latin typeface="Arial"/>
              <a:cs typeface="Arial"/>
            </a:endParaRPr>
          </a:p>
          <a:p>
            <a:pPr marL="171450" indent="-171450"/>
            <a:r>
              <a:rPr lang="en-US" dirty="0"/>
              <a:t>We point out here that yield-based page</a:t>
            </a:r>
            <a:r>
              <a:rPr lang="en-US" sz="1100" b="0" i="0" u="none" strike="noStrike" cap="none" dirty="0">
                <a:solidFill>
                  <a:srgbClr val="000000"/>
                </a:solidFill>
                <a:latin typeface="Arial"/>
                <a:cs typeface="Arial"/>
                <a:sym typeface="Arial"/>
              </a:rPr>
              <a:t> </a:t>
            </a:r>
            <a:r>
              <a:rPr lang="en-US" dirty="0"/>
              <a:t>fault handling has</a:t>
            </a:r>
            <a:r>
              <a:rPr lang="en-US" sz="1100" b="0" i="0" u="none" strike="noStrike" cap="none" dirty="0">
                <a:solidFill>
                  <a:srgbClr val="000000"/>
                </a:solidFill>
                <a:latin typeface="Arial"/>
                <a:cs typeface="Arial"/>
                <a:sym typeface="Arial"/>
              </a:rPr>
              <a:t> a lot of scheduling overheads</a:t>
            </a:r>
            <a:r>
              <a:rPr lang="en-US" dirty="0"/>
              <a:t>.</a:t>
            </a:r>
            <a:r>
              <a:rPr lang="ko-KR" altLang="en-US" dirty="0"/>
              <a:t> </a:t>
            </a:r>
            <a:r>
              <a:rPr lang="en-US" altLang="ko-KR" dirty="0"/>
              <a:t>Since page fetching only takes only 2 microseconds, context switching within the window is challenging for traditional scheduler.</a:t>
            </a:r>
            <a:endParaRPr lang="en-US" sz="1100" b="0" i="0" u="none" strike="noStrike" cap="none" dirty="0">
              <a:solidFill>
                <a:srgbClr val="000000"/>
              </a:solidFill>
              <a:latin typeface="Arial"/>
              <a:cs typeface="Arial"/>
            </a:endParaRPr>
          </a:p>
          <a:p>
            <a:pPr marL="171450" indent="-171450"/>
            <a:r>
              <a:rPr lang="en-US" dirty="0"/>
              <a:t>Our key idea is to reduce such overhead.</a:t>
            </a:r>
            <a:br>
              <a:rPr lang="en-US" dirty="0"/>
            </a:br>
            <a:r>
              <a:rPr lang="en-US" dirty="0"/>
              <a:t>We build a</a:t>
            </a:r>
            <a:r>
              <a:rPr lang="en-US" sz="1100" b="0" i="0" u="none" strike="noStrike" cap="none" dirty="0">
                <a:solidFill>
                  <a:srgbClr val="000000"/>
                </a:solidFill>
                <a:latin typeface="Arial"/>
                <a:cs typeface="Arial"/>
                <a:sym typeface="Arial"/>
              </a:rPr>
              <a:t> high performance user-level scheduler</a:t>
            </a:r>
            <a:r>
              <a:rPr lang="en-US" dirty="0"/>
              <a:t> and eliminate</a:t>
            </a:r>
            <a:r>
              <a:rPr lang="en-US" sz="1100" b="0" i="0" u="none" strike="noStrike" cap="none" dirty="0">
                <a:solidFill>
                  <a:srgbClr val="000000"/>
                </a:solidFill>
                <a:latin typeface="Arial"/>
                <a:cs typeface="Arial"/>
                <a:sym typeface="Arial"/>
              </a:rPr>
              <a:t> busy-waiting as well as high scheduling </a:t>
            </a:r>
            <a:r>
              <a:rPr lang="en-US" dirty="0"/>
              <a:t>overhead.</a:t>
            </a:r>
          </a:p>
          <a:p>
            <a:pPr marL="171450" indent="-171450"/>
            <a:r>
              <a:rPr lang="en-US" sz="1100" b="0" i="0" u="none" strike="noStrike" cap="none" dirty="0">
                <a:solidFill>
                  <a:srgbClr val="000000"/>
                </a:solidFill>
                <a:latin typeface="Arial"/>
                <a:cs typeface="Arial"/>
                <a:sym typeface="Arial"/>
              </a:rPr>
              <a:t>The key challenge here is to combine systems in two different spaces. The page fault handler</a:t>
            </a:r>
            <a:r>
              <a:rPr lang="en-US" dirty="0"/>
              <a:t> in</a:t>
            </a:r>
            <a:r>
              <a:rPr lang="en-US" sz="1100" b="0" i="0" u="none" strike="noStrike" cap="none" dirty="0">
                <a:solidFill>
                  <a:srgbClr val="000000"/>
                </a:solidFill>
                <a:latin typeface="Arial"/>
                <a:cs typeface="Arial"/>
                <a:sym typeface="Arial"/>
              </a:rPr>
              <a:t> </a:t>
            </a:r>
            <a:r>
              <a:rPr lang="en-US" dirty="0"/>
              <a:t>the kernel</a:t>
            </a:r>
            <a:r>
              <a:rPr lang="en-US" sz="1100" b="0" i="0" u="none" strike="noStrike" cap="none" dirty="0">
                <a:solidFill>
                  <a:srgbClr val="000000"/>
                </a:solidFill>
                <a:latin typeface="Arial"/>
                <a:cs typeface="Arial"/>
                <a:sym typeface="Arial"/>
              </a:rPr>
              <a:t> and user-level scheduler </a:t>
            </a:r>
            <a:r>
              <a:rPr lang="en-US" dirty="0"/>
              <a:t>in</a:t>
            </a:r>
            <a:r>
              <a:rPr lang="en-US" sz="1100" b="0" i="0" u="none" strike="noStrike" cap="none" dirty="0">
                <a:solidFill>
                  <a:srgbClr val="000000"/>
                </a:solidFill>
                <a:latin typeface="Arial"/>
                <a:cs typeface="Arial"/>
                <a:sym typeface="Arial"/>
              </a:rPr>
              <a:t> </a:t>
            </a:r>
            <a:r>
              <a:rPr lang="en-US" dirty="0"/>
              <a:t>the </a:t>
            </a:r>
            <a:r>
              <a:rPr lang="en-US" sz="1100" b="0" i="0" u="none" strike="noStrike" cap="none" dirty="0">
                <a:solidFill>
                  <a:srgbClr val="000000"/>
                </a:solidFill>
                <a:latin typeface="Arial"/>
                <a:cs typeface="Arial"/>
                <a:sym typeface="Arial"/>
              </a:rPr>
              <a:t>user space.</a:t>
            </a:r>
            <a:endParaRPr lang="en-US" sz="1100" b="0" i="0" u="none" strike="noStrike" cap="none" dirty="0">
              <a:solidFill>
                <a:srgbClr val="000000"/>
              </a:solidFill>
              <a:latin typeface="Arial"/>
              <a:cs typeface="Arial"/>
            </a:endParaRPr>
          </a:p>
        </p:txBody>
      </p:sp>
    </p:spTree>
    <p:extLst>
      <p:ext uri="{BB962C8B-B14F-4D97-AF65-F5344CB8AC3E}">
        <p14:creationId xmlns:p14="http://schemas.microsoft.com/office/powerpoint/2010/main" val="3708706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0222f79d17_0_228: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0222f79d17_0_228: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171450" indent="-171450"/>
            <a:r>
              <a:rPr lang="en-US" u="none" strike="noStrike">
                <a:solidFill>
                  <a:srgbClr val="374151"/>
                </a:solidFill>
                <a:effectLst/>
              </a:rPr>
              <a:t>Let me show you how yield-based page fault handling improves performance</a:t>
            </a:r>
          </a:p>
          <a:p>
            <a:pPr marL="171450" indent="-171450"/>
            <a:r>
              <a:rPr lang="en-US" u="none" strike="noStrike">
                <a:solidFill>
                  <a:srgbClr val="374151"/>
                </a:solidFill>
                <a:effectLst/>
              </a:rPr>
              <a:t>Like before, request arrives in </a:t>
            </a:r>
            <a:r>
              <a:rPr lang="en-US">
                <a:solidFill>
                  <a:srgbClr val="374151"/>
                </a:solidFill>
              </a:rPr>
              <a:t>the queue</a:t>
            </a:r>
            <a:r>
              <a:rPr lang="en-US" u="none" strike="noStrike">
                <a:solidFill>
                  <a:srgbClr val="374151"/>
                </a:solidFill>
                <a:effectLst/>
              </a:rPr>
              <a:t> (click) </a:t>
            </a:r>
            <a:r>
              <a:rPr lang="en-US">
                <a:solidFill>
                  <a:srgbClr val="374151"/>
                </a:solidFill>
              </a:rPr>
              <a:t>it is</a:t>
            </a:r>
            <a:r>
              <a:rPr lang="en-US" u="none" strike="noStrike">
                <a:solidFill>
                  <a:srgbClr val="374151"/>
                </a:solidFill>
                <a:effectLst/>
              </a:rPr>
              <a:t> handled in CPU</a:t>
            </a:r>
          </a:p>
          <a:p>
            <a:pPr marL="171450" indent="-171450"/>
            <a:r>
              <a:rPr lang="en-US" u="none" strike="noStrike">
                <a:solidFill>
                  <a:srgbClr val="374151"/>
                </a:solidFill>
                <a:effectLst/>
              </a:rPr>
              <a:t>When page fault occurs,(click) pause execution (click) send </a:t>
            </a:r>
            <a:r>
              <a:rPr lang="en-US">
                <a:solidFill>
                  <a:srgbClr val="374151"/>
                </a:solidFill>
              </a:rPr>
              <a:t>a page</a:t>
            </a:r>
            <a:r>
              <a:rPr lang="en-US" u="none" strike="noStrike">
                <a:solidFill>
                  <a:srgbClr val="374151"/>
                </a:solidFill>
                <a:effectLst/>
              </a:rPr>
              <a:t> fetch request</a:t>
            </a:r>
          </a:p>
          <a:p>
            <a:pPr marL="171450" indent="-171450"/>
            <a:r>
              <a:rPr lang="en-US">
                <a:solidFill>
                  <a:srgbClr val="374151"/>
                </a:solidFill>
              </a:rPr>
              <a:t>When</a:t>
            </a:r>
            <a:r>
              <a:rPr lang="en-US" u="none" strike="noStrike">
                <a:solidFill>
                  <a:srgbClr val="374151"/>
                </a:solidFill>
                <a:effectLst/>
              </a:rPr>
              <a:t> new requests arrive at the queue, rather than busy-waiting, </a:t>
            </a:r>
            <a:r>
              <a:rPr lang="en-US" altLang="ko-KR" u="none" strike="noStrike">
                <a:solidFill>
                  <a:srgbClr val="374151"/>
                </a:solidFill>
                <a:effectLst/>
              </a:rPr>
              <a:t>(click) CPU context-switches to the next request (click) and executes it</a:t>
            </a:r>
          </a:p>
          <a:p>
            <a:pPr marL="171450" indent="-171450"/>
            <a:r>
              <a:rPr lang="en-US" altLang="ko-KR" u="none" strike="noStrike">
                <a:solidFill>
                  <a:srgbClr val="374151"/>
                </a:solidFill>
                <a:effectLst/>
              </a:rPr>
              <a:t>By doing so, yield-based page fault handling eliminates busy-waiting and head-of-line blocking</a:t>
            </a:r>
          </a:p>
          <a:p>
            <a:pPr marL="171450" indent="-171450"/>
            <a:r>
              <a:rPr lang="en-US" altLang="ko-KR" u="none" strike="noStrike">
                <a:solidFill>
                  <a:srgbClr val="374151"/>
                </a:solidFill>
                <a:effectLst/>
              </a:rPr>
              <a:t>If another page fault occurs on the request, (click) the page fault handler issues a new page fetch request</a:t>
            </a:r>
          </a:p>
          <a:p>
            <a:pPr marL="171450" indent="-171450"/>
            <a:r>
              <a:rPr lang="en-US" altLang="ko-KR" u="none" strike="noStrike">
                <a:solidFill>
                  <a:srgbClr val="374151"/>
                </a:solidFill>
                <a:effectLst/>
              </a:rPr>
              <a:t>And as you can see, yield-based page fault handling further utilizes RDMA</a:t>
            </a:r>
          </a:p>
          <a:p>
            <a:pPr marL="171450" indent="-171450"/>
            <a:r>
              <a:rPr lang="en-US" altLang="ko-KR" u="none" strike="noStrike">
                <a:solidFill>
                  <a:srgbClr val="374151"/>
                </a:solidFill>
                <a:effectLst/>
              </a:rPr>
              <a:t>Later, when the first page fetch request completes, (click) CPU context switches back to the first request, (click) and </a:t>
            </a:r>
            <a:r>
              <a:rPr lang="en-US" altLang="ko-KR">
                <a:solidFill>
                  <a:srgbClr val="374151"/>
                </a:solidFill>
              </a:rPr>
              <a:t>resumes</a:t>
            </a:r>
            <a:r>
              <a:rPr lang="en-US" altLang="ko-KR" u="none" strike="noStrike">
                <a:solidFill>
                  <a:srgbClr val="374151"/>
                </a:solidFill>
                <a:effectLst/>
              </a:rPr>
              <a:t> its execution</a:t>
            </a:r>
          </a:p>
          <a:p>
            <a:pPr marL="171450" indent="-171450"/>
            <a:endParaRPr lang="en-US" altLang="ko-KR" u="none" strike="noStrike">
              <a:solidFill>
                <a:srgbClr val="374151"/>
              </a:solidFill>
              <a:effectLst/>
            </a:endParaRPr>
          </a:p>
          <a:p>
            <a:pPr marL="171450" indent="-171450"/>
            <a:endParaRPr lang="en-US" u="none" strike="noStrike">
              <a:solidFill>
                <a:srgbClr val="374151"/>
              </a:solidFill>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0f16ae93d7_2_22: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0f16ae93d7_2_22:notes"/>
          <p:cNvSpPr txBox="1">
            <a:spLocks noGrp="1"/>
          </p:cNvSpPr>
          <p:nvPr>
            <p:ph type="body" idx="1"/>
          </p:nvPr>
        </p:nvSpPr>
        <p:spPr>
          <a:xfrm>
            <a:off x="710407" y="4861441"/>
            <a:ext cx="5683250" cy="4605576"/>
          </a:xfrm>
          <a:prstGeom prst="rect">
            <a:avLst/>
          </a:prstGeom>
        </p:spPr>
        <p:txBody>
          <a:bodyPr spcFirstLastPara="1" wrap="square" lIns="99059" tIns="99059" rIns="99059" bIns="99059" anchor="t" anchorCtr="0">
            <a:noAutofit/>
          </a:bodyPr>
          <a:lstStyle/>
          <a:p>
            <a:pPr marL="171450" indent="-171450"/>
            <a:r>
              <a:rPr lang="en-US" u="none" strike="noStrike">
                <a:solidFill>
                  <a:srgbClr val="374151"/>
                </a:solidFill>
                <a:effectLst/>
              </a:rPr>
              <a:t>How do we perform the yield-based page fault handling </a:t>
            </a:r>
            <a:r>
              <a:rPr lang="en-US">
                <a:solidFill>
                  <a:srgbClr val="374151"/>
                </a:solidFill>
              </a:rPr>
              <a:t>efficiently</a:t>
            </a:r>
            <a:r>
              <a:rPr lang="en-US" u="none" strike="noStrike">
                <a:solidFill>
                  <a:srgbClr val="374151"/>
                </a:solidFill>
                <a:effectLst/>
              </a:rPr>
              <a:t>?</a:t>
            </a:r>
          </a:p>
          <a:p>
            <a:pPr marL="171450" indent="-171450"/>
            <a:r>
              <a:rPr lang="en-US" u="none" strike="noStrike">
                <a:solidFill>
                  <a:srgbClr val="374151"/>
                </a:solidFill>
                <a:effectLst/>
              </a:rPr>
              <a:t>We </a:t>
            </a:r>
            <a:r>
              <a:rPr lang="en-US">
                <a:solidFill>
                  <a:srgbClr val="374151"/>
                </a:solidFill>
              </a:rPr>
              <a:t>use </a:t>
            </a:r>
            <a:r>
              <a:rPr lang="en-US" err="1">
                <a:solidFill>
                  <a:srgbClr val="374151"/>
                </a:solidFill>
              </a:rPr>
              <a:t>unikernel</a:t>
            </a:r>
            <a:r>
              <a:rPr lang="en-US">
                <a:solidFill>
                  <a:srgbClr val="374151"/>
                </a:solidFill>
              </a:rPr>
              <a:t> and</a:t>
            </a:r>
            <a:r>
              <a:rPr lang="en-US" u="none" strike="noStrike">
                <a:solidFill>
                  <a:srgbClr val="374151"/>
                </a:solidFill>
                <a:effectLst/>
              </a:rPr>
              <a:t> co-design user-level scheduler and page fault hander.</a:t>
            </a:r>
          </a:p>
          <a:p>
            <a:pPr marL="171450" indent="-171450"/>
            <a:r>
              <a:rPr lang="en-US" u="none" strike="noStrike" err="1">
                <a:solidFill>
                  <a:srgbClr val="374151"/>
                </a:solidFill>
                <a:effectLst/>
              </a:rPr>
              <a:t>unikernel</a:t>
            </a:r>
            <a:r>
              <a:rPr lang="en-US" u="none" strike="noStrike">
                <a:solidFill>
                  <a:srgbClr val="374151"/>
                </a:solidFill>
                <a:effectLst/>
              </a:rPr>
              <a:t> offers single mode and one address space for both application and kernel. So interaction between kernel and user part is just </a:t>
            </a:r>
            <a:r>
              <a:rPr lang="en-US">
                <a:solidFill>
                  <a:srgbClr val="374151"/>
                </a:solidFill>
              </a:rPr>
              <a:t>a normal</a:t>
            </a:r>
            <a:r>
              <a:rPr lang="en-US" u="none" strike="noStrike">
                <a:solidFill>
                  <a:srgbClr val="374151"/>
                </a:solidFill>
                <a:effectLst/>
              </a:rPr>
              <a:t> function call, avoiding any expensive overheads</a:t>
            </a:r>
            <a:br>
              <a:rPr lang="en-US" u="none" strike="noStrike">
                <a:effectLst/>
              </a:rPr>
            </a:br>
            <a:r>
              <a:rPr lang="en-US" u="none" strike="noStrike">
                <a:solidFill>
                  <a:srgbClr val="374151"/>
                </a:solidFill>
                <a:effectLst/>
              </a:rPr>
              <a:t>Also, using </a:t>
            </a:r>
            <a:r>
              <a:rPr lang="en-US" u="none" strike="noStrike" err="1">
                <a:solidFill>
                  <a:srgbClr val="374151"/>
                </a:solidFill>
                <a:effectLst/>
              </a:rPr>
              <a:t>unikernel</a:t>
            </a:r>
            <a:r>
              <a:rPr lang="en-US" u="none" strike="noStrike">
                <a:solidFill>
                  <a:srgbClr val="374151"/>
                </a:solidFill>
                <a:effectLst/>
              </a:rPr>
              <a:t>, we can build a system that can use both the kernel-level features</a:t>
            </a:r>
          </a:p>
          <a:p>
            <a:pPr marL="171450" indent="-171450"/>
            <a:r>
              <a:rPr lang="en-US" u="none" strike="noStrike">
                <a:solidFill>
                  <a:srgbClr val="374151"/>
                </a:solidFill>
                <a:effectLst/>
              </a:rPr>
              <a:t>and user-level features at the same time.</a:t>
            </a:r>
          </a:p>
          <a:p>
            <a:pPr marL="171450" indent="-171450">
              <a:defRPr/>
            </a:pPr>
            <a:r>
              <a:rPr lang="en-US" altLang="ko-KR" u="none" strike="noStrike">
                <a:solidFill>
                  <a:srgbClr val="374151"/>
                </a:solidFill>
                <a:effectLst/>
              </a:rPr>
              <a:t>Due to these advantages, many systems adopt the </a:t>
            </a:r>
            <a:r>
              <a:rPr lang="en-US" altLang="ko-KR" u="none" strike="noStrike" err="1">
                <a:solidFill>
                  <a:srgbClr val="374151"/>
                </a:solidFill>
                <a:effectLst/>
              </a:rPr>
              <a:t>unikernel</a:t>
            </a:r>
            <a:r>
              <a:rPr lang="en-US" altLang="ko-KR" u="none" strike="noStrike">
                <a:solidFill>
                  <a:srgbClr val="374151"/>
                </a:solidFill>
                <a:effectLst/>
              </a:rPr>
              <a:t> design to make better operating systems, serverless </a:t>
            </a:r>
            <a:r>
              <a:rPr lang="en-US" altLang="ko-KR">
                <a:solidFill>
                  <a:srgbClr val="374151"/>
                </a:solidFill>
              </a:rPr>
              <a:t>platforms</a:t>
            </a:r>
            <a:r>
              <a:rPr lang="en-US" altLang="ko-KR" u="none" strike="noStrike">
                <a:solidFill>
                  <a:srgbClr val="374151"/>
                </a:solidFill>
                <a:effectLst/>
              </a:rPr>
              <a:t>, and memory disaggregation </a:t>
            </a:r>
            <a:r>
              <a:rPr lang="en-US" altLang="ko-KR">
                <a:solidFill>
                  <a:srgbClr val="374151"/>
                </a:solidFill>
              </a:rPr>
              <a:t>systems</a:t>
            </a:r>
            <a:r>
              <a:rPr lang="en-US" altLang="ko-KR" u="none" strike="noStrike">
                <a:solidFill>
                  <a:srgbClr val="374151"/>
                </a:solidFill>
                <a:effectLst/>
              </a:rPr>
              <a:t>.</a:t>
            </a:r>
            <a:r>
              <a:rPr lang="en-US" altLang="ko-KR">
                <a:solidFill>
                  <a:srgbClr val="374151"/>
                </a:solidFill>
              </a:rPr>
              <a:t> So many reasons for the </a:t>
            </a:r>
            <a:r>
              <a:rPr lang="en-US" altLang="ko-KR" err="1">
                <a:solidFill>
                  <a:srgbClr val="374151"/>
                </a:solidFill>
              </a:rPr>
              <a:t>Unikernel</a:t>
            </a:r>
            <a:r>
              <a:rPr lang="en-US" altLang="ko-KR">
                <a:solidFill>
                  <a:srgbClr val="374151"/>
                </a:solidFill>
              </a:rPr>
              <a:t> original paper to win the ASPLOS Influential Paper Award in Tue's award ceremony.</a:t>
            </a:r>
            <a:endParaRPr lang="en-US" altLang="ko-KR" u="none" strike="noStrike">
              <a:solidFill>
                <a:srgbClr val="374151"/>
              </a:solidFill>
              <a:effectLs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836311" y="2333254"/>
              <a:ext cx="25200" cy="536700"/>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accent1"/>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4" name="Google Shape;14;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solidFill>
                  <a:schemeClr val="tx1"/>
                </a:solidFill>
              </a:defRPr>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5" name="Google Shape;15;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본문">
  <p:cSld name="TITLE_AND_BODY_1">
    <p:spTree>
      <p:nvGrpSpPr>
        <p:cNvPr id="1" name="Shape 16"/>
        <p:cNvGrpSpPr/>
        <p:nvPr/>
      </p:nvGrpSpPr>
      <p:grpSpPr>
        <a:xfrm>
          <a:off x="0" y="0"/>
          <a:ext cx="0" cy="0"/>
          <a:chOff x="0" y="0"/>
          <a:chExt cx="0" cy="0"/>
        </a:xfrm>
      </p:grpSpPr>
      <p:grpSp>
        <p:nvGrpSpPr>
          <p:cNvPr id="17" name="Google Shape;17;p3"/>
          <p:cNvGrpSpPr/>
          <p:nvPr/>
        </p:nvGrpSpPr>
        <p:grpSpPr>
          <a:xfrm>
            <a:off x="830392" y="386011"/>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5400000">
              <a:off x="4836311" y="2333254"/>
              <a:ext cx="25200" cy="536700"/>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p:nvPr>
        </p:nvSpPr>
        <p:spPr>
          <a:xfrm>
            <a:off x="729450" y="513406"/>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2400">
                <a:solidFill>
                  <a:schemeClr val="accent1"/>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21" name="Google Shape;21;p3"/>
          <p:cNvSpPr txBox="1">
            <a:spLocks noGrp="1"/>
          </p:cNvSpPr>
          <p:nvPr>
            <p:ph type="body" idx="1" hasCustomPrompt="1"/>
          </p:nvPr>
        </p:nvSpPr>
        <p:spPr>
          <a:xfrm>
            <a:off x="729450" y="1150403"/>
            <a:ext cx="7688700" cy="3401700"/>
          </a:xfrm>
          <a:prstGeom prst="rect">
            <a:avLst/>
          </a:prstGeom>
        </p:spPr>
        <p:txBody>
          <a:bodyPr spcFirstLastPara="1" wrap="square" lIns="91425" tIns="91425" rIns="91425" bIns="91425" anchor="t" anchorCtr="0">
            <a:noAutofit/>
          </a:bodyPr>
          <a:lstStyle>
            <a:lvl1pPr marL="457200" lvl="0" indent="-381000" rtl="0" eaLnBrk="0">
              <a:lnSpc>
                <a:spcPct val="115000"/>
              </a:lnSpc>
              <a:spcBef>
                <a:spcPts val="0"/>
              </a:spcBef>
              <a:spcAft>
                <a:spcPts val="300"/>
              </a:spcAft>
              <a:buClr>
                <a:schemeClr val="tx1"/>
              </a:buClr>
              <a:buSzPts val="2400"/>
              <a:buChar char="●"/>
              <a:defRPr sz="1800">
                <a:solidFill>
                  <a:schemeClr val="tx1"/>
                </a:solidFill>
              </a:defRPr>
            </a:lvl1pPr>
            <a:lvl2pPr marL="914400" lvl="1" indent="-381000" rtl="0" eaLnBrk="0">
              <a:lnSpc>
                <a:spcPct val="115000"/>
              </a:lnSpc>
              <a:spcBef>
                <a:spcPts val="0"/>
              </a:spcBef>
              <a:spcAft>
                <a:spcPts val="600"/>
              </a:spcAft>
              <a:buClr>
                <a:schemeClr val="tx1"/>
              </a:buClr>
              <a:buSzPts val="2400"/>
              <a:buChar char="○"/>
              <a:defRPr sz="1800">
                <a:solidFill>
                  <a:schemeClr val="tx1"/>
                </a:solidFill>
              </a:defRPr>
            </a:lvl2pPr>
            <a:lvl3pPr marL="1371600" lvl="2" indent="-381000" rtl="0" eaLnBrk="0">
              <a:lnSpc>
                <a:spcPct val="115000"/>
              </a:lnSpc>
              <a:spcBef>
                <a:spcPts val="0"/>
              </a:spcBef>
              <a:spcAft>
                <a:spcPts val="600"/>
              </a:spcAft>
              <a:buClr>
                <a:schemeClr val="tx1"/>
              </a:buClr>
              <a:buSzPts val="2400"/>
              <a:buChar char="■"/>
              <a:defRPr sz="1800">
                <a:solidFill>
                  <a:schemeClr val="tx1"/>
                </a:solidFill>
              </a:defRPr>
            </a:lvl3pPr>
            <a:lvl4pPr marL="1828800" lvl="3" indent="-381000" rtl="0">
              <a:lnSpc>
                <a:spcPct val="115000"/>
              </a:lnSpc>
              <a:spcBef>
                <a:spcPts val="1600"/>
              </a:spcBef>
              <a:spcAft>
                <a:spcPts val="0"/>
              </a:spcAft>
              <a:buClr>
                <a:schemeClr val="tx1"/>
              </a:buClr>
              <a:buSzPts val="2400"/>
              <a:buChar char="●"/>
              <a:defRPr sz="2400">
                <a:solidFill>
                  <a:schemeClr val="tx1"/>
                </a:solidFill>
              </a:defRPr>
            </a:lvl4pPr>
            <a:lvl5pPr marL="2286000" lvl="4" indent="-381000" rtl="0">
              <a:lnSpc>
                <a:spcPct val="115000"/>
              </a:lnSpc>
              <a:spcBef>
                <a:spcPts val="1600"/>
              </a:spcBef>
              <a:spcAft>
                <a:spcPts val="0"/>
              </a:spcAft>
              <a:buSzPts val="2400"/>
              <a:buChar char="○"/>
              <a:defRPr sz="2400"/>
            </a:lvl5pPr>
            <a:lvl6pPr marL="2743200" lvl="5" indent="-381000" rtl="0">
              <a:lnSpc>
                <a:spcPct val="115000"/>
              </a:lnSpc>
              <a:spcBef>
                <a:spcPts val="1600"/>
              </a:spcBef>
              <a:spcAft>
                <a:spcPts val="0"/>
              </a:spcAft>
              <a:buSzPts val="2400"/>
              <a:buChar char="■"/>
              <a:defRPr sz="2400"/>
            </a:lvl6pPr>
            <a:lvl7pPr marL="3200400" lvl="6" indent="-381000" rtl="0">
              <a:lnSpc>
                <a:spcPct val="115000"/>
              </a:lnSpc>
              <a:spcBef>
                <a:spcPts val="1600"/>
              </a:spcBef>
              <a:spcAft>
                <a:spcPts val="0"/>
              </a:spcAft>
              <a:buSzPts val="2400"/>
              <a:buChar char="●"/>
              <a:defRPr sz="2400"/>
            </a:lvl7pPr>
            <a:lvl8pPr marL="3657600" lvl="7" indent="-381000" rtl="0">
              <a:lnSpc>
                <a:spcPct val="115000"/>
              </a:lnSpc>
              <a:spcBef>
                <a:spcPts val="1600"/>
              </a:spcBef>
              <a:spcAft>
                <a:spcPts val="0"/>
              </a:spcAft>
              <a:buSzPts val="2400"/>
              <a:buChar char="○"/>
              <a:defRPr sz="2400"/>
            </a:lvl8pPr>
            <a:lvl9pPr marL="4114800" lvl="8" indent="-381000" rtl="0">
              <a:lnSpc>
                <a:spcPct val="115000"/>
              </a:lnSpc>
              <a:spcBef>
                <a:spcPts val="1600"/>
              </a:spcBef>
              <a:spcAft>
                <a:spcPts val="1600"/>
              </a:spcAft>
              <a:buSzPts val="2400"/>
              <a:buChar char="■"/>
              <a:defRPr sz="2400"/>
            </a:lvl9pPr>
          </a:lstStyle>
          <a:p>
            <a:r>
              <a:rPr lang="en-US" altLang="ko-KR"/>
              <a:t>1st</a:t>
            </a:r>
          </a:p>
          <a:p>
            <a:pPr lvl="1"/>
            <a:r>
              <a:rPr lang="en-US" altLang="ko-KR"/>
              <a:t>2nd</a:t>
            </a:r>
          </a:p>
          <a:p>
            <a:pPr lvl="2"/>
            <a:r>
              <a:rPr lang="en-US" altLang="ko-KR"/>
              <a:t>3rd</a:t>
            </a:r>
            <a:endParaRPr lang="ko-KR" altLang="en-US"/>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ltLang="ko"/>
              <a:t>‹#›</a:t>
            </a:fld>
            <a:endParaRPr/>
          </a:p>
        </p:txBody>
      </p:sp>
      <p:sp>
        <p:nvSpPr>
          <p:cNvPr id="23" name="Google Shape;23;p3"/>
          <p:cNvSpPr/>
          <p:nvPr/>
        </p:nvSpPr>
        <p:spPr>
          <a:xfrm>
            <a:off x="1800" y="4655569"/>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211958-03CC-750F-EF41-79E9857CCD02}"/>
              </a:ext>
            </a:extLst>
          </p:cNvPr>
          <p:cNvSpPr>
            <a:spLocks noGrp="1"/>
          </p:cNvSpPr>
          <p:nvPr>
            <p:ph type="title"/>
          </p:nvPr>
        </p:nvSpPr>
        <p:spPr>
          <a:xfrm>
            <a:off x="234860" y="4177151"/>
            <a:ext cx="8520600" cy="572700"/>
          </a:xfrm>
        </p:spPr>
        <p:txBody>
          <a:bodyPr/>
          <a:lstStyle>
            <a:lvl1pPr>
              <a:defRPr b="0">
                <a:solidFill>
                  <a:schemeClr val="tx1"/>
                </a:solidFill>
                <a:latin typeface="Lato" panose="020F0502020204030203" pitchFamily="34" charset="0"/>
                <a:cs typeface="Lato" panose="020F0502020204030203" pitchFamily="34" charset="0"/>
              </a:defRPr>
            </a:lvl1pPr>
          </a:lstStyle>
          <a:p>
            <a:endParaRPr kumimoji="1" lang="ko-Kore-KR" altLang="en-US"/>
          </a:p>
        </p:txBody>
      </p:sp>
      <p:sp>
        <p:nvSpPr>
          <p:cNvPr id="3" name="슬라이드 번호 개체 틀 2">
            <a:extLst>
              <a:ext uri="{FF2B5EF4-FFF2-40B4-BE49-F238E27FC236}">
                <a16:creationId xmlns:a16="http://schemas.microsoft.com/office/drawing/2014/main" id="{5F2CEADA-2E1B-B5C1-6A7C-CF9112CB0243}"/>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altLang="ko" smtClean="0"/>
              <a:t>‹#›</a:t>
            </a:fld>
            <a:endParaRPr lang="en-US"/>
          </a:p>
        </p:txBody>
      </p:sp>
    </p:spTree>
    <p:extLst>
      <p:ext uri="{BB962C8B-B14F-4D97-AF65-F5344CB8AC3E}">
        <p14:creationId xmlns:p14="http://schemas.microsoft.com/office/powerpoint/2010/main" val="278179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표">
  <p:cSld name="TITLE_ONLY_1">
    <p:spTree>
      <p:nvGrpSpPr>
        <p:cNvPr id="1" name="Shape 38"/>
        <p:cNvGrpSpPr/>
        <p:nvPr/>
      </p:nvGrpSpPr>
      <p:grpSpPr>
        <a:xfrm>
          <a:off x="0" y="0"/>
          <a:ext cx="0" cy="0"/>
          <a:chOff x="0" y="0"/>
          <a:chExt cx="0" cy="0"/>
        </a:xfrm>
      </p:grpSpPr>
      <p:sp>
        <p:nvSpPr>
          <p:cNvPr id="39" name="Google Shape;39;p6"/>
          <p:cNvSpPr/>
          <p:nvPr/>
        </p:nvSpPr>
        <p:spPr>
          <a:xfrm>
            <a:off x="0" y="465570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6"/>
          <p:cNvGrpSpPr/>
          <p:nvPr/>
        </p:nvGrpSpPr>
        <p:grpSpPr>
          <a:xfrm>
            <a:off x="830392" y="487737"/>
            <a:ext cx="745763" cy="45826"/>
            <a:chOff x="4580561" y="2589004"/>
            <a:chExt cx="1064464" cy="25200"/>
          </a:xfrm>
        </p:grpSpPr>
        <p:sp>
          <p:nvSpPr>
            <p:cNvPr id="41" name="Google Shape;41;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5400000">
              <a:off x="4836311" y="2333254"/>
              <a:ext cx="25200" cy="536700"/>
            </a:xfrm>
            <a:prstGeom prst="rect">
              <a:avLst/>
            </a:pr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6"/>
          <p:cNvSpPr txBox="1">
            <a:spLocks noGrp="1"/>
          </p:cNvSpPr>
          <p:nvPr>
            <p:ph type="title"/>
          </p:nvPr>
        </p:nvSpPr>
        <p:spPr>
          <a:xfrm>
            <a:off x="729450" y="615131"/>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400">
                <a:solidFill>
                  <a:schemeClr val="accent1"/>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44" name="Google Shape;44;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ltLang="ko"/>
              <a:t>‹#›</a:t>
            </a:fld>
            <a:endParaRPr/>
          </a:p>
        </p:txBody>
      </p:sp>
      <p:graphicFrame>
        <p:nvGraphicFramePr>
          <p:cNvPr id="45" name="Google Shape;45;p6"/>
          <p:cNvGraphicFramePr/>
          <p:nvPr>
            <p:extLst>
              <p:ext uri="{D42A27DB-BD31-4B8C-83A1-F6EECF244321}">
                <p14:modId xmlns:p14="http://schemas.microsoft.com/office/powerpoint/2010/main" val="3288351779"/>
              </p:ext>
            </p:extLst>
          </p:nvPr>
        </p:nvGraphicFramePr>
        <p:xfrm>
          <a:off x="668575" y="1231913"/>
          <a:ext cx="7806825" cy="2864700"/>
        </p:xfrm>
        <a:graphic>
          <a:graphicData uri="http://schemas.openxmlformats.org/drawingml/2006/table">
            <a:tbl>
              <a:tblPr>
                <a:noFill/>
                <a:tableStyleId>{7E000E1B-AF6A-47EC-A485-DC136FFC4E03}</a:tableStyleId>
              </a:tblPr>
              <a:tblGrid>
                <a:gridCol w="2602275">
                  <a:extLst>
                    <a:ext uri="{9D8B030D-6E8A-4147-A177-3AD203B41FA5}">
                      <a16:colId xmlns:a16="http://schemas.microsoft.com/office/drawing/2014/main" val="20000"/>
                    </a:ext>
                  </a:extLst>
                </a:gridCol>
                <a:gridCol w="2602275">
                  <a:extLst>
                    <a:ext uri="{9D8B030D-6E8A-4147-A177-3AD203B41FA5}">
                      <a16:colId xmlns:a16="http://schemas.microsoft.com/office/drawing/2014/main" val="20001"/>
                    </a:ext>
                  </a:extLst>
                </a:gridCol>
                <a:gridCol w="2602275">
                  <a:extLst>
                    <a:ext uri="{9D8B030D-6E8A-4147-A177-3AD203B41FA5}">
                      <a16:colId xmlns:a16="http://schemas.microsoft.com/office/drawing/2014/main" val="20002"/>
                    </a:ext>
                  </a:extLst>
                </a:gridCol>
              </a:tblGrid>
              <a:tr h="408950">
                <a:tc>
                  <a:txBody>
                    <a:bodyPr/>
                    <a:lstStyle/>
                    <a:p>
                      <a:pPr marL="0" lvl="0" indent="0" algn="ctr" rtl="0">
                        <a:spcBef>
                          <a:spcPts val="0"/>
                        </a:spcBef>
                        <a:spcAft>
                          <a:spcPts val="0"/>
                        </a:spcAft>
                        <a:buNone/>
                      </a:pPr>
                      <a:endParaRPr sz="1100" b="1">
                        <a:solidFill>
                          <a:schemeClr val="lt1"/>
                        </a:solidFill>
                      </a:endParaRPr>
                    </a:p>
                  </a:txBody>
                  <a:tcPr marL="91425" marR="91425" marT="68575" marB="68575" anchor="ctr">
                    <a:solidFill>
                      <a:schemeClr val="bg2"/>
                    </a:solidFill>
                  </a:tcPr>
                </a:tc>
                <a:tc>
                  <a:txBody>
                    <a:bodyPr/>
                    <a:lstStyle/>
                    <a:p>
                      <a:pPr marL="0" lvl="0" indent="0" algn="ctr" rtl="0">
                        <a:spcBef>
                          <a:spcPts val="0"/>
                        </a:spcBef>
                        <a:spcAft>
                          <a:spcPts val="0"/>
                        </a:spcAft>
                        <a:buNone/>
                      </a:pPr>
                      <a:endParaRPr sz="1100" b="1">
                        <a:solidFill>
                          <a:schemeClr val="lt1"/>
                        </a:solidFill>
                      </a:endParaRPr>
                    </a:p>
                  </a:txBody>
                  <a:tcPr marL="91425" marR="91425" marT="68575" marB="68575" anchor="ctr">
                    <a:solidFill>
                      <a:schemeClr val="bg2"/>
                    </a:solidFill>
                  </a:tcPr>
                </a:tc>
                <a:tc>
                  <a:txBody>
                    <a:bodyPr/>
                    <a:lstStyle/>
                    <a:p>
                      <a:pPr marL="0" lvl="0" indent="0" algn="ctr" rtl="0">
                        <a:spcBef>
                          <a:spcPts val="0"/>
                        </a:spcBef>
                        <a:spcAft>
                          <a:spcPts val="0"/>
                        </a:spcAft>
                        <a:buNone/>
                      </a:pPr>
                      <a:endParaRPr sz="1100" b="1">
                        <a:solidFill>
                          <a:schemeClr val="lt1"/>
                        </a:solidFill>
                      </a:endParaRPr>
                    </a:p>
                  </a:txBody>
                  <a:tcPr marL="91425" marR="91425" marT="68575" marB="68575" anchor="ctr">
                    <a:solidFill>
                      <a:schemeClr val="bg2"/>
                    </a:solidFill>
                  </a:tcPr>
                </a:tc>
                <a:extLst>
                  <a:ext uri="{0D108BD9-81ED-4DB2-BD59-A6C34878D82A}">
                    <a16:rowId xmlns:a16="http://schemas.microsoft.com/office/drawing/2014/main" val="10000"/>
                  </a:ext>
                </a:extLst>
              </a:tr>
              <a:tr h="491150">
                <a:tc>
                  <a:txBody>
                    <a:bodyPr/>
                    <a:lstStyle/>
                    <a:p>
                      <a:pPr marL="0" lvl="0" indent="0" algn="ctr" rtl="0">
                        <a:spcBef>
                          <a:spcPts val="0"/>
                        </a:spcBef>
                        <a:spcAft>
                          <a:spcPts val="0"/>
                        </a:spcAft>
                        <a:buNone/>
                      </a:pPr>
                      <a:endParaRPr sz="1100"/>
                    </a:p>
                  </a:txBody>
                  <a:tcPr marL="91425" marR="91425" marT="68575" marB="68575" anchor="ctr">
                    <a:solidFill>
                      <a:schemeClr val="lt2"/>
                    </a:solidFill>
                  </a:tcPr>
                </a:tc>
                <a:tc>
                  <a:txBody>
                    <a:bodyPr/>
                    <a:lstStyle/>
                    <a:p>
                      <a:pPr marL="0" lvl="0" indent="0" algn="ctr" rtl="0">
                        <a:spcBef>
                          <a:spcPts val="0"/>
                        </a:spcBef>
                        <a:spcAft>
                          <a:spcPts val="0"/>
                        </a:spcAft>
                        <a:buNone/>
                      </a:pPr>
                      <a:endParaRPr sz="1100"/>
                    </a:p>
                  </a:txBody>
                  <a:tcPr marL="91425" marR="91425" marT="68575" marB="68575" anchor="ctr"/>
                </a:tc>
                <a:tc>
                  <a:txBody>
                    <a:bodyPr/>
                    <a:lstStyle/>
                    <a:p>
                      <a:pPr marL="0" lvl="0" indent="0" algn="ctr" rtl="0">
                        <a:spcBef>
                          <a:spcPts val="0"/>
                        </a:spcBef>
                        <a:spcAft>
                          <a:spcPts val="0"/>
                        </a:spcAft>
                        <a:buNone/>
                      </a:pPr>
                      <a:endParaRPr sz="1100"/>
                    </a:p>
                  </a:txBody>
                  <a:tcPr marL="91425" marR="91425" marT="68575" marB="68575" anchor="ctr"/>
                </a:tc>
                <a:extLst>
                  <a:ext uri="{0D108BD9-81ED-4DB2-BD59-A6C34878D82A}">
                    <a16:rowId xmlns:a16="http://schemas.microsoft.com/office/drawing/2014/main" val="10001"/>
                  </a:ext>
                </a:extLst>
              </a:tr>
              <a:tr h="491150">
                <a:tc>
                  <a:txBody>
                    <a:bodyPr/>
                    <a:lstStyle/>
                    <a:p>
                      <a:pPr marL="0" lvl="0" indent="0" algn="ctr" rtl="0">
                        <a:spcBef>
                          <a:spcPts val="0"/>
                        </a:spcBef>
                        <a:spcAft>
                          <a:spcPts val="0"/>
                        </a:spcAft>
                        <a:buNone/>
                      </a:pPr>
                      <a:endParaRPr sz="1100"/>
                    </a:p>
                  </a:txBody>
                  <a:tcPr marL="91425" marR="91425" marT="68575" marB="68575" anchor="ctr">
                    <a:solidFill>
                      <a:schemeClr val="lt2"/>
                    </a:solidFill>
                  </a:tcPr>
                </a:tc>
                <a:tc>
                  <a:txBody>
                    <a:bodyPr/>
                    <a:lstStyle/>
                    <a:p>
                      <a:pPr marL="0" lvl="0" indent="0" algn="ctr" rtl="0">
                        <a:spcBef>
                          <a:spcPts val="0"/>
                        </a:spcBef>
                        <a:spcAft>
                          <a:spcPts val="0"/>
                        </a:spcAft>
                        <a:buNone/>
                      </a:pPr>
                      <a:endParaRPr sz="1100"/>
                    </a:p>
                  </a:txBody>
                  <a:tcPr marL="91425" marR="91425" marT="68575" marB="68575" anchor="ctr"/>
                </a:tc>
                <a:tc>
                  <a:txBody>
                    <a:bodyPr/>
                    <a:lstStyle/>
                    <a:p>
                      <a:pPr marL="0" lvl="0" indent="0" algn="ctr" rtl="0">
                        <a:spcBef>
                          <a:spcPts val="0"/>
                        </a:spcBef>
                        <a:spcAft>
                          <a:spcPts val="0"/>
                        </a:spcAft>
                        <a:buNone/>
                      </a:pPr>
                      <a:endParaRPr sz="1100"/>
                    </a:p>
                  </a:txBody>
                  <a:tcPr marL="91425" marR="91425" marT="68575" marB="68575" anchor="ctr"/>
                </a:tc>
                <a:extLst>
                  <a:ext uri="{0D108BD9-81ED-4DB2-BD59-A6C34878D82A}">
                    <a16:rowId xmlns:a16="http://schemas.microsoft.com/office/drawing/2014/main" val="10002"/>
                  </a:ext>
                </a:extLst>
              </a:tr>
              <a:tr h="491150">
                <a:tc>
                  <a:txBody>
                    <a:bodyPr/>
                    <a:lstStyle/>
                    <a:p>
                      <a:pPr marL="0" lvl="0" indent="0" algn="ctr" rtl="0">
                        <a:spcBef>
                          <a:spcPts val="0"/>
                        </a:spcBef>
                        <a:spcAft>
                          <a:spcPts val="0"/>
                        </a:spcAft>
                        <a:buNone/>
                      </a:pPr>
                      <a:endParaRPr sz="1100"/>
                    </a:p>
                  </a:txBody>
                  <a:tcPr marL="91425" marR="91425" marT="68575" marB="68575" anchor="ctr">
                    <a:solidFill>
                      <a:schemeClr val="lt2"/>
                    </a:solidFill>
                  </a:tcPr>
                </a:tc>
                <a:tc>
                  <a:txBody>
                    <a:bodyPr/>
                    <a:lstStyle/>
                    <a:p>
                      <a:pPr marL="0" lvl="0" indent="0" algn="ctr" rtl="0">
                        <a:spcBef>
                          <a:spcPts val="0"/>
                        </a:spcBef>
                        <a:spcAft>
                          <a:spcPts val="0"/>
                        </a:spcAft>
                        <a:buNone/>
                      </a:pPr>
                      <a:endParaRPr sz="1100"/>
                    </a:p>
                  </a:txBody>
                  <a:tcPr marL="91425" marR="91425" marT="68575" marB="68575" anchor="ctr"/>
                </a:tc>
                <a:tc>
                  <a:txBody>
                    <a:bodyPr/>
                    <a:lstStyle/>
                    <a:p>
                      <a:pPr marL="0" lvl="0" indent="0" algn="ctr" rtl="0">
                        <a:spcBef>
                          <a:spcPts val="0"/>
                        </a:spcBef>
                        <a:spcAft>
                          <a:spcPts val="0"/>
                        </a:spcAft>
                        <a:buNone/>
                      </a:pPr>
                      <a:endParaRPr sz="1100"/>
                    </a:p>
                  </a:txBody>
                  <a:tcPr marL="91425" marR="91425" marT="68575" marB="68575" anchor="ctr"/>
                </a:tc>
                <a:extLst>
                  <a:ext uri="{0D108BD9-81ED-4DB2-BD59-A6C34878D82A}">
                    <a16:rowId xmlns:a16="http://schemas.microsoft.com/office/drawing/2014/main" val="10003"/>
                  </a:ext>
                </a:extLst>
              </a:tr>
              <a:tr h="491150">
                <a:tc>
                  <a:txBody>
                    <a:bodyPr/>
                    <a:lstStyle/>
                    <a:p>
                      <a:pPr marL="0" lvl="0" indent="0" algn="ctr" rtl="0">
                        <a:spcBef>
                          <a:spcPts val="0"/>
                        </a:spcBef>
                        <a:spcAft>
                          <a:spcPts val="0"/>
                        </a:spcAft>
                        <a:buNone/>
                      </a:pPr>
                      <a:endParaRPr sz="1100"/>
                    </a:p>
                  </a:txBody>
                  <a:tcPr marL="91425" marR="91425" marT="68575" marB="68575" anchor="ctr">
                    <a:solidFill>
                      <a:schemeClr val="lt2"/>
                    </a:solidFill>
                  </a:tcPr>
                </a:tc>
                <a:tc>
                  <a:txBody>
                    <a:bodyPr/>
                    <a:lstStyle/>
                    <a:p>
                      <a:pPr marL="0" lvl="0" indent="0" algn="ctr" rtl="0">
                        <a:spcBef>
                          <a:spcPts val="0"/>
                        </a:spcBef>
                        <a:spcAft>
                          <a:spcPts val="0"/>
                        </a:spcAft>
                        <a:buNone/>
                      </a:pPr>
                      <a:endParaRPr sz="1100"/>
                    </a:p>
                  </a:txBody>
                  <a:tcPr marL="91425" marR="91425" marT="68575" marB="68575" anchor="ctr"/>
                </a:tc>
                <a:tc>
                  <a:txBody>
                    <a:bodyPr/>
                    <a:lstStyle/>
                    <a:p>
                      <a:pPr marL="0" lvl="0" indent="0" algn="ctr" rtl="0">
                        <a:spcBef>
                          <a:spcPts val="0"/>
                        </a:spcBef>
                        <a:spcAft>
                          <a:spcPts val="0"/>
                        </a:spcAft>
                        <a:buNone/>
                      </a:pPr>
                      <a:endParaRPr sz="1100"/>
                    </a:p>
                  </a:txBody>
                  <a:tcPr marL="91425" marR="91425" marT="68575" marB="68575" anchor="ctr"/>
                </a:tc>
                <a:extLst>
                  <a:ext uri="{0D108BD9-81ED-4DB2-BD59-A6C34878D82A}">
                    <a16:rowId xmlns:a16="http://schemas.microsoft.com/office/drawing/2014/main" val="10004"/>
                  </a:ext>
                </a:extLst>
              </a:tr>
              <a:tr h="491150">
                <a:tc>
                  <a:txBody>
                    <a:bodyPr/>
                    <a:lstStyle/>
                    <a:p>
                      <a:pPr marL="0" lvl="0" indent="0" algn="ctr" rtl="0">
                        <a:spcBef>
                          <a:spcPts val="0"/>
                        </a:spcBef>
                        <a:spcAft>
                          <a:spcPts val="0"/>
                        </a:spcAft>
                        <a:buNone/>
                      </a:pPr>
                      <a:endParaRPr sz="1100"/>
                    </a:p>
                  </a:txBody>
                  <a:tcPr marL="91425" marR="91425" marT="68575" marB="68575" anchor="ctr">
                    <a:solidFill>
                      <a:schemeClr val="lt2"/>
                    </a:solidFill>
                  </a:tcPr>
                </a:tc>
                <a:tc>
                  <a:txBody>
                    <a:bodyPr/>
                    <a:lstStyle/>
                    <a:p>
                      <a:pPr marL="0" lvl="0" indent="0" algn="ctr" rtl="0">
                        <a:spcBef>
                          <a:spcPts val="0"/>
                        </a:spcBef>
                        <a:spcAft>
                          <a:spcPts val="0"/>
                        </a:spcAft>
                        <a:buNone/>
                      </a:pPr>
                      <a:endParaRPr sz="1100"/>
                    </a:p>
                  </a:txBody>
                  <a:tcPr marL="91425" marR="91425" marT="68575" marB="68575" anchor="ctr"/>
                </a:tc>
                <a:tc>
                  <a:txBody>
                    <a:bodyPr/>
                    <a:lstStyle/>
                    <a:p>
                      <a:pPr marL="0" lvl="0" indent="0" algn="ctr" rtl="0">
                        <a:spcBef>
                          <a:spcPts val="0"/>
                        </a:spcBef>
                        <a:spcAft>
                          <a:spcPts val="0"/>
                        </a:spcAft>
                        <a:buNone/>
                      </a:pPr>
                      <a:endParaRPr sz="1100"/>
                    </a:p>
                  </a:txBody>
                  <a:tcPr marL="91425" marR="91425" marT="68575" marB="68575" anchor="ctr"/>
                </a:tc>
                <a:extLst>
                  <a:ext uri="{0D108BD9-81ED-4DB2-BD59-A6C34878D82A}">
                    <a16:rowId xmlns:a16="http://schemas.microsoft.com/office/drawing/2014/main" val="10005"/>
                  </a:ext>
                </a:extLst>
              </a:tr>
            </a:tbl>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lt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chemeClr val="tx1"/>
        </a:buClr>
        <a:buFont typeface="Arial"/>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yoon.ws/adios/src" TargetMode="External"/><Relationship Id="rId3" Type="http://schemas.openxmlformats.org/officeDocument/2006/relationships/image" Target="../media/image1.png"/><Relationship Id="rId7" Type="http://schemas.openxmlformats.org/officeDocument/2006/relationships/hyperlink" Target="https://yoon.ws/adios/slid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yoon.ws/adios"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18.xml.rels><?xml version="1.0" encoding="UTF-8" standalone="yes"?>
<Relationships xmlns="http://schemas.openxmlformats.org/package/2006/relationships"><Relationship Id="rId3" Type="http://schemas.openxmlformats.org/officeDocument/2006/relationships/hyperlink" Target="https://yoon.ws/adio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yoon.ws/adios/slides"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2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chart" Target="../charts/chart19.xml"/><Relationship Id="rId4" Type="http://schemas.openxmlformats.org/officeDocument/2006/relationships/chart" Target="../charts/char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notesSlide" Target="../notesSlides/notesSlide3.xml"/><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slideLayout" Target="../slideLayouts/slideLayout2.xml"/><Relationship Id="rId16" Type="http://schemas.openxmlformats.org/officeDocument/2006/relationships/image" Target="../media/image16.svg"/><Relationship Id="rId1" Type="http://schemas.openxmlformats.org/officeDocument/2006/relationships/themeOverride" Target="../theme/themeOverride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12.sv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0.svg"/><Relationship Id="rId5" Type="http://schemas.openxmlformats.org/officeDocument/2006/relationships/image" Target="../media/image6.png"/><Relationship Id="rId15" Type="http://schemas.openxmlformats.org/officeDocument/2006/relationships/image" Target="../media/image16.svg"/><Relationship Id="rId10" Type="http://schemas.openxmlformats.org/officeDocument/2006/relationships/image" Target="../media/image9.png"/><Relationship Id="rId4" Type="http://schemas.openxmlformats.org/officeDocument/2006/relationships/image" Target="../media/image5.svg"/><Relationship Id="rId9" Type="http://schemas.openxmlformats.org/officeDocument/2006/relationships/image" Target="../media/image8.sv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12.svg"/><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6.png"/><Relationship Id="rId10" Type="http://schemas.openxmlformats.org/officeDocument/2006/relationships/image" Target="../media/image7.png"/><Relationship Id="rId4" Type="http://schemas.openxmlformats.org/officeDocument/2006/relationships/image" Target="../media/image5.sv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ctrTitle"/>
          </p:nvPr>
        </p:nvSpPr>
        <p:spPr>
          <a:xfrm>
            <a:off x="735645" y="1225099"/>
            <a:ext cx="8610656"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 sz="3600"/>
              <a:t>Adios to Busy-Waiting for Microsecond-scale </a:t>
            </a:r>
            <a:br>
              <a:rPr lang="en-US" altLang="ko" sz="3600"/>
            </a:br>
            <a:r>
              <a:rPr lang="en-US" altLang="ko" sz="3600"/>
              <a:t>Memory Disaggregation</a:t>
            </a:r>
            <a:endParaRPr sz="3600"/>
          </a:p>
        </p:txBody>
      </p:sp>
      <p:sp>
        <p:nvSpPr>
          <p:cNvPr id="72" name="Google Shape;72;p11"/>
          <p:cNvSpPr txBox="1">
            <a:spLocks noGrp="1"/>
          </p:cNvSpPr>
          <p:nvPr>
            <p:ph type="subTitle" idx="1"/>
          </p:nvPr>
        </p:nvSpPr>
        <p:spPr>
          <a:xfrm>
            <a:off x="729627" y="3024398"/>
            <a:ext cx="7688100" cy="10812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Wonsup Yoon</a:t>
            </a:r>
            <a:r>
              <a:rPr lang="en-US"/>
              <a:t>, Jisu Ok, Sue Moon, and </a:t>
            </a:r>
            <a:r>
              <a:rPr lang="en-US" err="1"/>
              <a:t>Youngjin</a:t>
            </a:r>
            <a:r>
              <a:rPr lang="en-US"/>
              <a:t> Kwon</a:t>
            </a:r>
            <a:endParaRPr/>
          </a:p>
        </p:txBody>
      </p:sp>
      <p:pic>
        <p:nvPicPr>
          <p:cNvPr id="73" name="Google Shape;73;p11"/>
          <p:cNvPicPr preferRelativeResize="0"/>
          <p:nvPr/>
        </p:nvPicPr>
        <p:blipFill>
          <a:blip r:embed="rId3">
            <a:alphaModFix/>
          </a:blip>
          <a:stretch>
            <a:fillRect/>
          </a:stretch>
        </p:blipFill>
        <p:spPr>
          <a:xfrm>
            <a:off x="608949" y="4474294"/>
            <a:ext cx="2095740" cy="582150"/>
          </a:xfrm>
          <a:prstGeom prst="rect">
            <a:avLst/>
          </a:prstGeom>
          <a:noFill/>
          <a:ln>
            <a:noFill/>
          </a:ln>
        </p:spPr>
      </p:pic>
      <p:pic>
        <p:nvPicPr>
          <p:cNvPr id="74" name="Google Shape;74;p11"/>
          <p:cNvPicPr preferRelativeResize="0"/>
          <p:nvPr/>
        </p:nvPicPr>
        <p:blipFill>
          <a:blip r:embed="rId4">
            <a:alphaModFix/>
          </a:blip>
          <a:stretch>
            <a:fillRect/>
          </a:stretch>
        </p:blipFill>
        <p:spPr>
          <a:xfrm>
            <a:off x="3509151" y="4474293"/>
            <a:ext cx="2413281" cy="582151"/>
          </a:xfrm>
          <a:prstGeom prst="rect">
            <a:avLst/>
          </a:prstGeom>
          <a:noFill/>
          <a:ln>
            <a:noFill/>
          </a:ln>
        </p:spPr>
      </p:pic>
      <p:pic>
        <p:nvPicPr>
          <p:cNvPr id="4" name="그림 3">
            <a:extLst>
              <a:ext uri="{FF2B5EF4-FFF2-40B4-BE49-F238E27FC236}">
                <a16:creationId xmlns:a16="http://schemas.microsoft.com/office/drawing/2014/main" id="{130F2C5F-E47D-FD53-1101-8A37E756BFAD}"/>
              </a:ext>
            </a:extLst>
          </p:cNvPr>
          <p:cNvPicPr>
            <a:picLocks noChangeAspect="1"/>
          </p:cNvPicPr>
          <p:nvPr/>
        </p:nvPicPr>
        <p:blipFill>
          <a:blip r:embed="rId5"/>
          <a:srcRect r="44453"/>
          <a:stretch/>
        </p:blipFill>
        <p:spPr>
          <a:xfrm>
            <a:off x="6726895" y="4511796"/>
            <a:ext cx="1696850" cy="507144"/>
          </a:xfrm>
          <a:prstGeom prst="rect">
            <a:avLst/>
          </a:prstGeom>
        </p:spPr>
      </p:pic>
      <p:sp>
        <p:nvSpPr>
          <p:cNvPr id="2" name="Google Shape;76;p11">
            <a:extLst>
              <a:ext uri="{FF2B5EF4-FFF2-40B4-BE49-F238E27FC236}">
                <a16:creationId xmlns:a16="http://schemas.microsoft.com/office/drawing/2014/main" id="{3B177C6E-41C7-6029-EB2E-44F33A9CE3E0}"/>
              </a:ext>
            </a:extLst>
          </p:cNvPr>
          <p:cNvSpPr txBox="1"/>
          <p:nvPr/>
        </p:nvSpPr>
        <p:spPr>
          <a:xfrm>
            <a:off x="729450" y="99357"/>
            <a:ext cx="4391015"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ko" sz="1800">
                <a:latin typeface="Lato"/>
                <a:ea typeface="Lato"/>
                <a:cs typeface="Lato"/>
                <a:sym typeface="Lato"/>
              </a:rPr>
              <a:t>Paper: </a:t>
            </a:r>
            <a:r>
              <a:rPr lang="en-US" altLang="ko" sz="1800">
                <a:latin typeface="Lato"/>
                <a:ea typeface="Lato"/>
                <a:cs typeface="Lato"/>
                <a:sym typeface="Lato"/>
                <a:hlinkClick r:id="rId6"/>
              </a:rPr>
              <a:t>https://yoon.ws/adios</a:t>
            </a:r>
            <a:endParaRPr lang="en-US" altLang="ko" sz="1800">
              <a:latin typeface="Lato"/>
              <a:ea typeface="Lato"/>
              <a:cs typeface="Lato"/>
              <a:sym typeface="Lato"/>
            </a:endParaRPr>
          </a:p>
          <a:p>
            <a:pPr marL="0" lvl="0" indent="0" algn="l" rtl="0">
              <a:spcBef>
                <a:spcPts val="0"/>
              </a:spcBef>
              <a:spcAft>
                <a:spcPts val="0"/>
              </a:spcAft>
              <a:buNone/>
            </a:pPr>
            <a:r>
              <a:rPr lang="en-US" altLang="ko" sz="1800">
                <a:latin typeface="Lato"/>
                <a:ea typeface="Lato"/>
                <a:cs typeface="Lato"/>
                <a:sym typeface="Lato"/>
              </a:rPr>
              <a:t>Slides: </a:t>
            </a:r>
            <a:r>
              <a:rPr lang="en-US" altLang="ko" sz="1800">
                <a:latin typeface="Lato"/>
                <a:ea typeface="Lato"/>
                <a:cs typeface="Lato"/>
                <a:sym typeface="Lato"/>
                <a:hlinkClick r:id="rId7"/>
              </a:rPr>
              <a:t>https://yoon.ws/adios/slides</a:t>
            </a:r>
            <a:endParaRPr lang="en-US" altLang="ko" sz="1800">
              <a:latin typeface="Lato"/>
              <a:ea typeface="Lato"/>
              <a:cs typeface="Lato"/>
              <a:sym typeface="Lato"/>
            </a:endParaRPr>
          </a:p>
          <a:p>
            <a:pPr marL="0" lvl="0" indent="0" algn="l" rtl="0">
              <a:spcBef>
                <a:spcPts val="0"/>
              </a:spcBef>
              <a:spcAft>
                <a:spcPts val="0"/>
              </a:spcAft>
              <a:buNone/>
            </a:pPr>
            <a:r>
              <a:rPr lang="en-US" altLang="ko" sz="1800">
                <a:latin typeface="Lato"/>
                <a:ea typeface="Lato"/>
                <a:cs typeface="Lato"/>
                <a:sym typeface="Lato"/>
              </a:rPr>
              <a:t>Code: </a:t>
            </a:r>
            <a:r>
              <a:rPr lang="en-US" altLang="ko" sz="1800">
                <a:latin typeface="Lato"/>
                <a:ea typeface="Lato"/>
                <a:cs typeface="Lato"/>
                <a:sym typeface="Lato"/>
                <a:hlinkClick r:id="rId8"/>
              </a:rPr>
              <a:t>https://yoon.ws/adios/src</a:t>
            </a:r>
            <a:r>
              <a:rPr lang="en-US" altLang="ko" sz="1800">
                <a:latin typeface="Lato"/>
                <a:ea typeface="Lato"/>
                <a:cs typeface="Lato"/>
                <a:sym typeface="Lato"/>
              </a:rPr>
              <a:t> </a:t>
            </a:r>
            <a:endParaRPr lang="en-US" sz="18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D847CBC8-F24C-2269-161C-48AEFCFFD893}"/>
            </a:ext>
          </a:extLst>
        </p:cNvPr>
        <p:cNvGrpSpPr/>
        <p:nvPr/>
      </p:nvGrpSpPr>
      <p:grpSpPr>
        <a:xfrm>
          <a:off x="0" y="0"/>
          <a:ext cx="0" cy="0"/>
          <a:chOff x="0" y="0"/>
          <a:chExt cx="0" cy="0"/>
        </a:xfrm>
      </p:grpSpPr>
      <p:sp>
        <p:nvSpPr>
          <p:cNvPr id="183" name="Google Shape;183;p21">
            <a:extLst>
              <a:ext uri="{FF2B5EF4-FFF2-40B4-BE49-F238E27FC236}">
                <a16:creationId xmlns:a16="http://schemas.microsoft.com/office/drawing/2014/main" id="{F27D7ED6-C7CB-7405-D596-3FD9CAFC6A06}"/>
              </a:ext>
            </a:extLst>
          </p:cNvPr>
          <p:cNvSpPr txBox="1">
            <a:spLocks noGrp="1"/>
          </p:cNvSpPr>
          <p:nvPr>
            <p:ph type="title"/>
          </p:nvPr>
        </p:nvSpPr>
        <p:spPr>
          <a:xfrm>
            <a:off x="729450" y="513406"/>
            <a:ext cx="6226333"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 err="1"/>
              <a:t>Unithread</a:t>
            </a:r>
            <a:endParaRPr/>
          </a:p>
        </p:txBody>
      </p:sp>
      <p:sp>
        <p:nvSpPr>
          <p:cNvPr id="3" name="텍스트 개체 틀 2">
            <a:extLst>
              <a:ext uri="{FF2B5EF4-FFF2-40B4-BE49-F238E27FC236}">
                <a16:creationId xmlns:a16="http://schemas.microsoft.com/office/drawing/2014/main" id="{63A056F6-EF86-64F8-0200-0197ED85FC61}"/>
              </a:ext>
            </a:extLst>
          </p:cNvPr>
          <p:cNvSpPr>
            <a:spLocks noGrp="1"/>
          </p:cNvSpPr>
          <p:nvPr>
            <p:ph type="body" idx="1"/>
          </p:nvPr>
        </p:nvSpPr>
        <p:spPr>
          <a:xfrm>
            <a:off x="729450" y="1150403"/>
            <a:ext cx="5895285" cy="2115311"/>
          </a:xfrm>
        </p:spPr>
        <p:txBody>
          <a:bodyPr/>
          <a:lstStyle/>
          <a:p>
            <a:r>
              <a:rPr lang="en-US" altLang="ko-KR" dirty="0"/>
              <a:t>Core of yield-based page fault handling</a:t>
            </a:r>
          </a:p>
          <a:p>
            <a:pPr lvl="1"/>
            <a:r>
              <a:rPr lang="en-US" altLang="ko-KR" dirty="0"/>
              <a:t>Kernel’s paging + user’s fast context switching</a:t>
            </a:r>
          </a:p>
          <a:p>
            <a:r>
              <a:rPr lang="en-US" altLang="ko-KR" dirty="0"/>
              <a:t>Universal stack design</a:t>
            </a:r>
          </a:p>
          <a:p>
            <a:pPr lvl="1"/>
            <a:r>
              <a:rPr lang="en-US" altLang="ko-KR" dirty="0"/>
              <a:t>Merges payload/app/kernel/IRQ stack into one</a:t>
            </a:r>
          </a:p>
          <a:p>
            <a:pPr lvl="1"/>
            <a:r>
              <a:rPr lang="en-US" altLang="ko-KR" dirty="0"/>
              <a:t>Minimizes context size of </a:t>
            </a:r>
            <a:r>
              <a:rPr lang="en-US" altLang="ko-KR" dirty="0" err="1"/>
              <a:t>unithread</a:t>
            </a:r>
            <a:endParaRPr lang="en-US" altLang="ko-KR" dirty="0"/>
          </a:p>
          <a:p>
            <a:pPr lvl="1"/>
            <a:endParaRPr lang="ko-KR" altLang="en-US" dirty="0"/>
          </a:p>
        </p:txBody>
      </p:sp>
      <p:sp>
        <p:nvSpPr>
          <p:cNvPr id="184" name="Google Shape;184;p21">
            <a:extLst>
              <a:ext uri="{FF2B5EF4-FFF2-40B4-BE49-F238E27FC236}">
                <a16:creationId xmlns:a16="http://schemas.microsoft.com/office/drawing/2014/main" id="{D94AECC5-1A57-AABA-DBC5-D7928EE747A1}"/>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ko"/>
              <a:t>10</a:t>
            </a:fld>
            <a:endParaRPr/>
          </a:p>
        </p:txBody>
      </p:sp>
      <p:graphicFrame>
        <p:nvGraphicFramePr>
          <p:cNvPr id="9" name="Google Shape;45;p6">
            <a:extLst>
              <a:ext uri="{FF2B5EF4-FFF2-40B4-BE49-F238E27FC236}">
                <a16:creationId xmlns:a16="http://schemas.microsoft.com/office/drawing/2014/main" id="{3A28A4D5-BFB9-21EE-52BA-D5254A9EBC7B}"/>
              </a:ext>
            </a:extLst>
          </p:cNvPr>
          <p:cNvGraphicFramePr/>
          <p:nvPr>
            <p:extLst>
              <p:ext uri="{D42A27DB-BD31-4B8C-83A1-F6EECF244321}">
                <p14:modId xmlns:p14="http://schemas.microsoft.com/office/powerpoint/2010/main" val="26505602"/>
              </p:ext>
            </p:extLst>
          </p:nvPr>
        </p:nvGraphicFramePr>
        <p:xfrm>
          <a:off x="912693" y="3179405"/>
          <a:ext cx="5712042" cy="1391250"/>
        </p:xfrm>
        <a:graphic>
          <a:graphicData uri="http://schemas.openxmlformats.org/drawingml/2006/table">
            <a:tbl>
              <a:tblPr>
                <a:noFill/>
                <a:tableStyleId>{7E000E1B-AF6A-47EC-A485-DC136FFC4E03}</a:tableStyleId>
              </a:tblPr>
              <a:tblGrid>
                <a:gridCol w="2375630">
                  <a:extLst>
                    <a:ext uri="{9D8B030D-6E8A-4147-A177-3AD203B41FA5}">
                      <a16:colId xmlns:a16="http://schemas.microsoft.com/office/drawing/2014/main" val="20000"/>
                    </a:ext>
                  </a:extLst>
                </a:gridCol>
                <a:gridCol w="1432398">
                  <a:extLst>
                    <a:ext uri="{9D8B030D-6E8A-4147-A177-3AD203B41FA5}">
                      <a16:colId xmlns:a16="http://schemas.microsoft.com/office/drawing/2014/main" val="20001"/>
                    </a:ext>
                  </a:extLst>
                </a:gridCol>
                <a:gridCol w="1904014">
                  <a:extLst>
                    <a:ext uri="{9D8B030D-6E8A-4147-A177-3AD203B41FA5}">
                      <a16:colId xmlns:a16="http://schemas.microsoft.com/office/drawing/2014/main" val="20002"/>
                    </a:ext>
                  </a:extLst>
                </a:gridCol>
              </a:tblGrid>
              <a:tr h="408950">
                <a:tc>
                  <a:txBody>
                    <a:bodyPr/>
                    <a:lstStyle/>
                    <a:p>
                      <a:pPr marL="0" lvl="0" indent="0" algn="ctr" rtl="0">
                        <a:spcBef>
                          <a:spcPts val="0"/>
                        </a:spcBef>
                        <a:spcAft>
                          <a:spcPts val="0"/>
                        </a:spcAft>
                        <a:buNone/>
                      </a:pPr>
                      <a:r>
                        <a:rPr lang="en-US" sz="1600" b="1">
                          <a:solidFill>
                            <a:schemeClr val="lt1"/>
                          </a:solidFill>
                        </a:rPr>
                        <a:t>Mechanism</a:t>
                      </a:r>
                      <a:endParaRPr sz="1600" b="1">
                        <a:solidFill>
                          <a:schemeClr val="lt1"/>
                        </a:solidFill>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lvl="0" indent="0" algn="ctr" rtl="0">
                        <a:spcBef>
                          <a:spcPts val="0"/>
                        </a:spcBef>
                        <a:spcAft>
                          <a:spcPts val="0"/>
                        </a:spcAft>
                        <a:buNone/>
                      </a:pPr>
                      <a:r>
                        <a:rPr lang="en-US" sz="1600" b="1">
                          <a:solidFill>
                            <a:schemeClr val="lt1"/>
                          </a:solidFill>
                        </a:rPr>
                        <a:t>Context Size</a:t>
                      </a:r>
                      <a:endParaRPr sz="1600" b="1">
                        <a:solidFill>
                          <a:schemeClr val="lt1"/>
                        </a:solidFill>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lvl="0" indent="0" algn="ctr" rtl="0">
                        <a:spcBef>
                          <a:spcPts val="0"/>
                        </a:spcBef>
                        <a:spcAft>
                          <a:spcPts val="0"/>
                        </a:spcAft>
                        <a:buNone/>
                      </a:pPr>
                      <a:r>
                        <a:rPr lang="en-US" sz="1600" b="1">
                          <a:solidFill>
                            <a:schemeClr val="lt1"/>
                          </a:solidFill>
                        </a:rPr>
                        <a:t>Switching Cycles</a:t>
                      </a:r>
                      <a:endParaRPr sz="1600" b="1">
                        <a:solidFill>
                          <a:schemeClr val="lt1"/>
                        </a:solidFill>
                      </a:endParaRPr>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491150">
                <a:tc>
                  <a:txBody>
                    <a:bodyPr/>
                    <a:lstStyle/>
                    <a:p>
                      <a:pPr marL="0" lvl="0" indent="0" algn="ctr" rtl="0">
                        <a:spcBef>
                          <a:spcPts val="0"/>
                        </a:spcBef>
                        <a:spcAft>
                          <a:spcPts val="0"/>
                        </a:spcAft>
                        <a:buNone/>
                      </a:pPr>
                      <a:r>
                        <a:rPr lang="en-US" sz="2000" err="1"/>
                        <a:t>Unithread</a:t>
                      </a:r>
                      <a:endParaRPr sz="2000"/>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US" sz="2000"/>
                        <a:t>80B</a:t>
                      </a:r>
                      <a:endParaRPr sz="2000"/>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000"/>
                        <a:t>40</a:t>
                      </a:r>
                      <a:endParaRPr sz="2000"/>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1150">
                <a:tc>
                  <a:txBody>
                    <a:bodyPr/>
                    <a:lstStyle/>
                    <a:p>
                      <a:pPr marL="0" lvl="0" indent="0" algn="ctr" rtl="0">
                        <a:spcBef>
                          <a:spcPts val="0"/>
                        </a:spcBef>
                        <a:spcAft>
                          <a:spcPts val="0"/>
                        </a:spcAft>
                        <a:buNone/>
                      </a:pPr>
                      <a:r>
                        <a:rPr lang="en-US" sz="2000"/>
                        <a:t>Shinjuku* </a:t>
                      </a:r>
                      <a:r>
                        <a:rPr lang="en-US" sz="2000" err="1"/>
                        <a:t>uthread</a:t>
                      </a:r>
                      <a:endParaRPr sz="2000"/>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lt2"/>
                    </a:solidFill>
                  </a:tcPr>
                </a:tc>
                <a:tc>
                  <a:txBody>
                    <a:bodyPr/>
                    <a:lstStyle/>
                    <a:p>
                      <a:pPr marL="0" lvl="0" indent="0" algn="ctr" rtl="0">
                        <a:spcBef>
                          <a:spcPts val="0"/>
                        </a:spcBef>
                        <a:spcAft>
                          <a:spcPts val="0"/>
                        </a:spcAft>
                        <a:buNone/>
                      </a:pPr>
                      <a:r>
                        <a:rPr lang="en-US" sz="2000"/>
                        <a:t>968B</a:t>
                      </a:r>
                      <a:endParaRPr sz="2000"/>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US" sz="2000"/>
                        <a:t>191</a:t>
                      </a:r>
                      <a:endParaRPr sz="2000"/>
                    </a:p>
                  </a:txBody>
                  <a:tcPr marL="91425" marR="91425" marT="68575" marB="6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10" name="그룹 9">
            <a:extLst>
              <a:ext uri="{FF2B5EF4-FFF2-40B4-BE49-F238E27FC236}">
                <a16:creationId xmlns:a16="http://schemas.microsoft.com/office/drawing/2014/main" id="{27E508BB-D7A6-0AC5-8842-64F866BC3EEC}"/>
              </a:ext>
            </a:extLst>
          </p:cNvPr>
          <p:cNvGrpSpPr/>
          <p:nvPr/>
        </p:nvGrpSpPr>
        <p:grpSpPr>
          <a:xfrm>
            <a:off x="7139026" y="634564"/>
            <a:ext cx="1418665" cy="3874372"/>
            <a:chOff x="7099295" y="634564"/>
            <a:chExt cx="1418665" cy="3874372"/>
          </a:xfrm>
        </p:grpSpPr>
        <p:sp>
          <p:nvSpPr>
            <p:cNvPr id="2" name="직사각형 1">
              <a:extLst>
                <a:ext uri="{FF2B5EF4-FFF2-40B4-BE49-F238E27FC236}">
                  <a16:creationId xmlns:a16="http://schemas.microsoft.com/office/drawing/2014/main" id="{28C4E65C-A304-C8C6-1057-8C197326A1BA}"/>
                </a:ext>
              </a:extLst>
            </p:cNvPr>
            <p:cNvSpPr/>
            <p:nvPr/>
          </p:nvSpPr>
          <p:spPr>
            <a:xfrm>
              <a:off x="7099295" y="1852496"/>
              <a:ext cx="1418665"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ko-KR" sz="2000"/>
                <a:t>App Stack</a:t>
              </a:r>
              <a:endParaRPr kumimoji="1" lang="ko-KR" altLang="en-US" sz="2000"/>
            </a:p>
          </p:txBody>
        </p:sp>
        <p:sp>
          <p:nvSpPr>
            <p:cNvPr id="4" name="직사각형 3">
              <a:extLst>
                <a:ext uri="{FF2B5EF4-FFF2-40B4-BE49-F238E27FC236}">
                  <a16:creationId xmlns:a16="http://schemas.microsoft.com/office/drawing/2014/main" id="{8A921925-4494-75F9-EFE7-560320580836}"/>
                </a:ext>
              </a:extLst>
            </p:cNvPr>
            <p:cNvSpPr/>
            <p:nvPr/>
          </p:nvSpPr>
          <p:spPr>
            <a:xfrm>
              <a:off x="7099295" y="2766896"/>
              <a:ext cx="1418665" cy="2924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000"/>
                <a:t>Context</a:t>
              </a:r>
              <a:endParaRPr kumimoji="1" lang="ko-KR" altLang="en-US" sz="2000"/>
            </a:p>
          </p:txBody>
        </p:sp>
        <p:sp>
          <p:nvSpPr>
            <p:cNvPr id="5" name="직사각형 4">
              <a:extLst>
                <a:ext uri="{FF2B5EF4-FFF2-40B4-BE49-F238E27FC236}">
                  <a16:creationId xmlns:a16="http://schemas.microsoft.com/office/drawing/2014/main" id="{95EF52E2-5853-F824-8B70-E5D1780B8C25}"/>
                </a:ext>
              </a:extLst>
            </p:cNvPr>
            <p:cNvSpPr/>
            <p:nvPr/>
          </p:nvSpPr>
          <p:spPr>
            <a:xfrm>
              <a:off x="7099295" y="3070575"/>
              <a:ext cx="1418665" cy="78082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ko-KR" sz="2000"/>
                <a:t>Request Payload</a:t>
              </a:r>
              <a:endParaRPr kumimoji="1" lang="ko-KR" altLang="en-US" sz="2000"/>
            </a:p>
          </p:txBody>
        </p:sp>
        <p:sp>
          <p:nvSpPr>
            <p:cNvPr id="6" name="직사각형 5">
              <a:extLst>
                <a:ext uri="{FF2B5EF4-FFF2-40B4-BE49-F238E27FC236}">
                  <a16:creationId xmlns:a16="http://schemas.microsoft.com/office/drawing/2014/main" id="{26A25297-0774-5445-B79D-90E83E4F141E}"/>
                </a:ext>
              </a:extLst>
            </p:cNvPr>
            <p:cNvSpPr/>
            <p:nvPr/>
          </p:nvSpPr>
          <p:spPr>
            <a:xfrm>
              <a:off x="7099295" y="1316751"/>
              <a:ext cx="1418665" cy="5352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000"/>
                <a:t>IRQ Stack</a:t>
              </a:r>
              <a:endParaRPr kumimoji="1" lang="ko-KR" altLang="en-US" sz="2000"/>
            </a:p>
          </p:txBody>
        </p:sp>
        <p:sp>
          <p:nvSpPr>
            <p:cNvPr id="7" name="직사각형 6">
              <a:extLst>
                <a:ext uri="{FF2B5EF4-FFF2-40B4-BE49-F238E27FC236}">
                  <a16:creationId xmlns:a16="http://schemas.microsoft.com/office/drawing/2014/main" id="{EB9C43E5-6261-B456-4529-C447F2476C82}"/>
                </a:ext>
              </a:extLst>
            </p:cNvPr>
            <p:cNvSpPr/>
            <p:nvPr/>
          </p:nvSpPr>
          <p:spPr>
            <a:xfrm>
              <a:off x="7099295" y="634564"/>
              <a:ext cx="1418665" cy="6816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000"/>
                <a:t>Kernel Stack</a:t>
              </a:r>
              <a:endParaRPr kumimoji="1" lang="ko-KR" altLang="en-US" sz="2000"/>
            </a:p>
          </p:txBody>
        </p:sp>
        <p:sp>
          <p:nvSpPr>
            <p:cNvPr id="8" name="TextBox 7">
              <a:extLst>
                <a:ext uri="{FF2B5EF4-FFF2-40B4-BE49-F238E27FC236}">
                  <a16:creationId xmlns:a16="http://schemas.microsoft.com/office/drawing/2014/main" id="{D5AD53FA-BF4B-A7F4-C509-2F4D34E48D7C}"/>
                </a:ext>
              </a:extLst>
            </p:cNvPr>
            <p:cNvSpPr txBox="1"/>
            <p:nvPr/>
          </p:nvSpPr>
          <p:spPr>
            <a:xfrm>
              <a:off x="7099295" y="3862605"/>
              <a:ext cx="1418665" cy="646331"/>
            </a:xfrm>
            <a:prstGeom prst="rect">
              <a:avLst/>
            </a:prstGeom>
            <a:noFill/>
          </p:spPr>
          <p:txBody>
            <a:bodyPr wrap="square" rtlCol="0">
              <a:spAutoFit/>
            </a:bodyPr>
            <a:lstStyle/>
            <a:p>
              <a:pPr algn="ctr"/>
              <a:r>
                <a:rPr kumimoji="1" lang="en-US" altLang="ko-KR" sz="1800" b="1"/>
                <a:t>Universal Stack</a:t>
              </a:r>
              <a:endParaRPr kumimoji="1" lang="ko-KR" altLang="en-US" sz="1800" b="1"/>
            </a:p>
          </p:txBody>
        </p:sp>
      </p:grpSp>
      <p:sp>
        <p:nvSpPr>
          <p:cNvPr id="11" name="TextBox 10">
            <a:extLst>
              <a:ext uri="{FF2B5EF4-FFF2-40B4-BE49-F238E27FC236}">
                <a16:creationId xmlns:a16="http://schemas.microsoft.com/office/drawing/2014/main" id="{06717C57-E597-4833-79DA-8D7F9CB3517E}"/>
              </a:ext>
            </a:extLst>
          </p:cNvPr>
          <p:cNvSpPr txBox="1"/>
          <p:nvPr/>
        </p:nvSpPr>
        <p:spPr>
          <a:xfrm>
            <a:off x="0" y="4704503"/>
            <a:ext cx="9379491" cy="307777"/>
          </a:xfrm>
          <a:prstGeom prst="rect">
            <a:avLst/>
          </a:prstGeom>
          <a:noFill/>
        </p:spPr>
        <p:txBody>
          <a:bodyPr wrap="square" rtlCol="0">
            <a:spAutoFit/>
          </a:bodyPr>
          <a:lstStyle/>
          <a:p>
            <a:r>
              <a:rPr kumimoji="1" lang="en-US" altLang="ko-KR"/>
              <a:t>* </a:t>
            </a:r>
            <a:r>
              <a:rPr kumimoji="1" lang="en-US" altLang="ko-KR" err="1"/>
              <a:t>Kaffes</a:t>
            </a:r>
            <a:r>
              <a:rPr kumimoji="1" lang="en-US" altLang="ko-KR"/>
              <a:t> et al. “Shinjuku: Preemptive Scheduling for </a:t>
            </a:r>
            <a:r>
              <a:rPr kumimoji="1" lang="el-GR" altLang="ko-KR"/>
              <a:t>μ</a:t>
            </a:r>
            <a:r>
              <a:rPr kumimoji="1" lang="en-US" altLang="ko-KR"/>
              <a:t>second-scale Tail Latency” </a:t>
            </a:r>
            <a:r>
              <a:rPr kumimoji="1" lang="en-US" altLang="ko-KR">
                <a:solidFill>
                  <a:schemeClr val="accent1"/>
                </a:solidFill>
              </a:rPr>
              <a:t>NSDI '19</a:t>
            </a:r>
            <a:endParaRPr kumimoji="1" lang="ko-KR" altLang="en-US">
              <a:solidFill>
                <a:schemeClr val="accent1"/>
              </a:solidFill>
            </a:endParaRPr>
          </a:p>
        </p:txBody>
      </p:sp>
    </p:spTree>
    <p:extLst>
      <p:ext uri="{BB962C8B-B14F-4D97-AF65-F5344CB8AC3E}">
        <p14:creationId xmlns:p14="http://schemas.microsoft.com/office/powerpoint/2010/main" val="24753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C2DE4B4-2986-F7CA-961D-F703A32DD74B}"/>
              </a:ext>
            </a:extLst>
          </p:cNvPr>
          <p:cNvSpPr>
            <a:spLocks noGrp="1"/>
          </p:cNvSpPr>
          <p:nvPr>
            <p:ph type="title"/>
          </p:nvPr>
        </p:nvSpPr>
        <p:spPr>
          <a:xfrm>
            <a:off x="729449" y="513406"/>
            <a:ext cx="7991357" cy="535200"/>
          </a:xfrm>
        </p:spPr>
        <p:txBody>
          <a:bodyPr/>
          <a:lstStyle/>
          <a:p>
            <a:r>
              <a:rPr lang="en-US" altLang="ko-KR"/>
              <a:t>More in the paper...</a:t>
            </a:r>
          </a:p>
        </p:txBody>
      </p:sp>
      <p:sp>
        <p:nvSpPr>
          <p:cNvPr id="5" name="텍스트 개체 틀 4">
            <a:extLst>
              <a:ext uri="{FF2B5EF4-FFF2-40B4-BE49-F238E27FC236}">
                <a16:creationId xmlns:a16="http://schemas.microsoft.com/office/drawing/2014/main" id="{C1576D97-982B-799D-32BB-1F9FA86D635A}"/>
              </a:ext>
            </a:extLst>
          </p:cNvPr>
          <p:cNvSpPr>
            <a:spLocks noGrp="1"/>
          </p:cNvSpPr>
          <p:nvPr>
            <p:ph type="body" idx="1"/>
          </p:nvPr>
        </p:nvSpPr>
        <p:spPr>
          <a:xfrm>
            <a:off x="729450" y="1150403"/>
            <a:ext cx="8220586" cy="3401700"/>
          </a:xfrm>
        </p:spPr>
        <p:txBody>
          <a:bodyPr/>
          <a:lstStyle/>
          <a:p>
            <a:r>
              <a:rPr lang="en-US" altLang="ko-KR" b="1"/>
              <a:t>Page Fault Aware Dispatching</a:t>
            </a:r>
          </a:p>
          <a:p>
            <a:pPr lvl="1"/>
            <a:r>
              <a:rPr lang="en-US" altLang="ko-KR"/>
              <a:t>Mitigates tail latency increases due to temporary page fault imbalances</a:t>
            </a:r>
            <a:br>
              <a:rPr lang="en-US" altLang="ko-KR"/>
            </a:br>
            <a:endParaRPr lang="en-US" altLang="ko-KR"/>
          </a:p>
          <a:p>
            <a:r>
              <a:rPr lang="en-US" altLang="ko-KR" b="1"/>
              <a:t>Polling Delegation to Dispatcher</a:t>
            </a:r>
          </a:p>
          <a:p>
            <a:pPr lvl="1"/>
            <a:r>
              <a:rPr lang="en-US" altLang="ko-KR"/>
              <a:t>No head-of-line blocking at the worker during packet transmissions</a:t>
            </a:r>
            <a:br>
              <a:rPr lang="en-US" altLang="ko-KR"/>
            </a:br>
            <a:endParaRPr lang="en-US" altLang="ko-KR"/>
          </a:p>
          <a:p>
            <a:r>
              <a:rPr lang="en-US" altLang="ko-KR" b="1"/>
              <a:t>Eager and Streamlined Reclaimer</a:t>
            </a:r>
          </a:p>
          <a:p>
            <a:pPr lvl="1">
              <a:lnSpc>
                <a:spcPct val="114999"/>
              </a:lnSpc>
            </a:pPr>
            <a:r>
              <a:rPr lang="en-US" altLang="ko-KR"/>
              <a:t>Prevents head-of-line blocking during page </a:t>
            </a:r>
            <a:r>
              <a:rPr lang="en-US" altLang="ko-KR" err="1"/>
              <a:t>allocationd</a:t>
            </a:r>
          </a:p>
        </p:txBody>
      </p:sp>
      <p:sp>
        <p:nvSpPr>
          <p:cNvPr id="3" name="슬라이드 번호 개체 틀 2">
            <a:extLst>
              <a:ext uri="{FF2B5EF4-FFF2-40B4-BE49-F238E27FC236}">
                <a16:creationId xmlns:a16="http://schemas.microsoft.com/office/drawing/2014/main" id="{C28F1AC2-B78C-1BA4-486F-3C21A35964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11</a:t>
            </a:fld>
            <a:endParaRPr lang="en-US"/>
          </a:p>
        </p:txBody>
      </p:sp>
      <p:sp>
        <p:nvSpPr>
          <p:cNvPr id="6" name="TextBox 5">
            <a:extLst>
              <a:ext uri="{FF2B5EF4-FFF2-40B4-BE49-F238E27FC236}">
                <a16:creationId xmlns:a16="http://schemas.microsoft.com/office/drawing/2014/main" id="{795104E6-153C-8410-902D-5D54F910A4F3}"/>
              </a:ext>
            </a:extLst>
          </p:cNvPr>
          <p:cNvSpPr txBox="1"/>
          <p:nvPr/>
        </p:nvSpPr>
        <p:spPr>
          <a:xfrm>
            <a:off x="1347767" y="4028883"/>
            <a:ext cx="6754720" cy="523220"/>
          </a:xfrm>
          <a:prstGeom prst="rect">
            <a:avLst/>
          </a:prstGeom>
          <a:noFill/>
        </p:spPr>
        <p:txBody>
          <a:bodyPr wrap="square">
            <a:spAutoFit/>
          </a:bodyPr>
          <a:lstStyle/>
          <a:p>
            <a:pPr algn="ctr"/>
            <a:r>
              <a:rPr lang="en-US" altLang="ko-KR" sz="2800" b="1" i="0" u="none" strike="noStrike" cap="none">
                <a:solidFill>
                  <a:srgbClr val="FF0000"/>
                </a:solidFill>
                <a:latin typeface="Lato" panose="020F0502020204030203" pitchFamily="34" charset="0"/>
                <a:ea typeface="Lato" panose="020F0502020204030203" pitchFamily="34" charset="0"/>
                <a:cs typeface="Lato" panose="020F0502020204030203" pitchFamily="34" charset="0"/>
                <a:sym typeface="Arial"/>
              </a:rPr>
              <a:t>Please refer to our paper!</a:t>
            </a:r>
            <a:endParaRPr lang="ko-KR" altLang="en-US" sz="2800" b="1">
              <a:solidFill>
                <a:srgbClr val="FF0000"/>
              </a:solidFill>
              <a:latin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8044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6872B9-54F5-8643-0398-C0A2EFA8BA79}"/>
              </a:ext>
            </a:extLst>
          </p:cNvPr>
          <p:cNvSpPr>
            <a:spLocks noGrp="1"/>
          </p:cNvSpPr>
          <p:nvPr>
            <p:ph type="title"/>
          </p:nvPr>
        </p:nvSpPr>
        <p:spPr>
          <a:xfrm>
            <a:off x="729450" y="513406"/>
            <a:ext cx="3954288" cy="535200"/>
          </a:xfrm>
        </p:spPr>
        <p:txBody>
          <a:bodyPr/>
          <a:lstStyle/>
          <a:p>
            <a:r>
              <a:rPr kumimoji="1" lang="en-US" altLang="ko-Kore-KR"/>
              <a:t>Adios Implementation</a:t>
            </a:r>
            <a:endParaRPr kumimoji="1" lang="ko-Kore-KR" altLang="en-US"/>
          </a:p>
        </p:txBody>
      </p:sp>
      <p:sp>
        <p:nvSpPr>
          <p:cNvPr id="3" name="텍스트 개체 틀 2">
            <a:extLst>
              <a:ext uri="{FF2B5EF4-FFF2-40B4-BE49-F238E27FC236}">
                <a16:creationId xmlns:a16="http://schemas.microsoft.com/office/drawing/2014/main" id="{5D6D1D10-05D1-2D6E-7E8D-1DC5E0058902}"/>
              </a:ext>
            </a:extLst>
          </p:cNvPr>
          <p:cNvSpPr>
            <a:spLocks noGrp="1"/>
          </p:cNvSpPr>
          <p:nvPr>
            <p:ph type="body" idx="1"/>
          </p:nvPr>
        </p:nvSpPr>
        <p:spPr>
          <a:xfrm>
            <a:off x="729450" y="1049008"/>
            <a:ext cx="3588507" cy="3401700"/>
          </a:xfrm>
        </p:spPr>
        <p:txBody>
          <a:bodyPr/>
          <a:lstStyle/>
          <a:p>
            <a:pPr>
              <a:buClr>
                <a:srgbClr val="6AA4C8"/>
              </a:buClr>
            </a:pPr>
            <a:r>
              <a:rPr kumimoji="1" lang="en-US" altLang="ko-Kore-KR" b="1">
                <a:solidFill>
                  <a:schemeClr val="accent2"/>
                </a:solidFill>
              </a:rPr>
              <a:t>Application</a:t>
            </a:r>
            <a:endParaRPr lang="ko-KR" altLang="en-US"/>
          </a:p>
          <a:p>
            <a:pPr lvl="1">
              <a:buClr>
                <a:schemeClr val="accent2"/>
              </a:buClr>
            </a:pPr>
            <a:r>
              <a:rPr kumimoji="1" lang="en-US" err="1"/>
              <a:t>Unithread</a:t>
            </a:r>
            <a:r>
              <a:rPr kumimoji="1" lang="en-US"/>
              <a:t> abstraction</a:t>
            </a:r>
            <a:endParaRPr lang="en-US"/>
          </a:p>
          <a:p>
            <a:pPr>
              <a:buClr>
                <a:schemeClr val="accent3"/>
              </a:buClr>
            </a:pPr>
            <a:r>
              <a:rPr kumimoji="1" lang="en-US" b="1">
                <a:solidFill>
                  <a:schemeClr val="accent3"/>
                </a:solidFill>
              </a:rPr>
              <a:t>MD Scheduler</a:t>
            </a:r>
          </a:p>
          <a:p>
            <a:pPr lvl="1">
              <a:buClr>
                <a:schemeClr val="accent3"/>
              </a:buClr>
            </a:pPr>
            <a:r>
              <a:rPr kumimoji="1" lang="en-US"/>
              <a:t>Single queueing</a:t>
            </a:r>
            <a:endParaRPr lang="en-US"/>
          </a:p>
          <a:p>
            <a:pPr lvl="1">
              <a:buClr>
                <a:schemeClr val="accent3"/>
              </a:buClr>
            </a:pPr>
            <a:r>
              <a:rPr kumimoji="1" lang="en-US"/>
              <a:t>PF-aware dispatching</a:t>
            </a:r>
            <a:endParaRPr kumimoji="1" lang="en-US" b="1">
              <a:solidFill>
                <a:schemeClr val="bg2"/>
              </a:solidFill>
            </a:endParaRPr>
          </a:p>
          <a:p>
            <a:pPr>
              <a:buClr>
                <a:schemeClr val="bg2"/>
              </a:buClr>
            </a:pPr>
            <a:r>
              <a:rPr kumimoji="1" lang="en-US" b="1">
                <a:solidFill>
                  <a:schemeClr val="bg2"/>
                </a:solidFill>
              </a:rPr>
              <a:t>Memory Manager</a:t>
            </a:r>
            <a:endParaRPr lang="en-US" b="1">
              <a:solidFill>
                <a:schemeClr val="bg2"/>
              </a:solidFill>
            </a:endParaRPr>
          </a:p>
          <a:p>
            <a:pPr lvl="1">
              <a:buClr>
                <a:schemeClr val="bg2"/>
              </a:buClr>
            </a:pPr>
            <a:r>
              <a:rPr kumimoji="1" lang="en-US"/>
              <a:t>Extended </a:t>
            </a:r>
            <a:r>
              <a:rPr kumimoji="1" lang="en-US" err="1"/>
              <a:t>DiLOS</a:t>
            </a:r>
            <a:r>
              <a:rPr kumimoji="1" lang="en-US"/>
              <a:t>*</a:t>
            </a:r>
            <a:endParaRPr lang="en-US"/>
          </a:p>
          <a:p>
            <a:pPr lvl="1">
              <a:buClr>
                <a:schemeClr val="bg2"/>
              </a:buClr>
            </a:pPr>
            <a:r>
              <a:rPr kumimoji="1" lang="en-US"/>
              <a:t>Yield-based PF handling</a:t>
            </a:r>
            <a:endParaRPr lang="en-US"/>
          </a:p>
          <a:p>
            <a:pPr>
              <a:lnSpc>
                <a:spcPct val="114999"/>
              </a:lnSpc>
              <a:buClr>
                <a:srgbClr val="585858"/>
              </a:buClr>
            </a:pPr>
            <a:r>
              <a:rPr lang="en-US" b="1"/>
              <a:t>Core LoC: </a:t>
            </a:r>
            <a:r>
              <a:rPr lang="en-US"/>
              <a:t>8,396</a:t>
            </a:r>
          </a:p>
          <a:p>
            <a:pPr lvl="1">
              <a:lnSpc>
                <a:spcPct val="114999"/>
              </a:lnSpc>
              <a:buClr>
                <a:srgbClr val="199987"/>
              </a:buClr>
            </a:pPr>
            <a:endParaRPr lang="en-US"/>
          </a:p>
          <a:p>
            <a:pPr lvl="1"/>
            <a:endParaRPr lang="en-US" altLang="ko-Kore-KR"/>
          </a:p>
        </p:txBody>
      </p:sp>
      <p:sp>
        <p:nvSpPr>
          <p:cNvPr id="4" name="슬라이드 번호 개체 틀 3">
            <a:extLst>
              <a:ext uri="{FF2B5EF4-FFF2-40B4-BE49-F238E27FC236}">
                <a16:creationId xmlns:a16="http://schemas.microsoft.com/office/drawing/2014/main" id="{6C6029A9-DE9C-1246-2C15-7F4C4A0F02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12</a:t>
            </a:fld>
            <a:endParaRPr lang="en-US"/>
          </a:p>
        </p:txBody>
      </p:sp>
      <p:grpSp>
        <p:nvGrpSpPr>
          <p:cNvPr id="45" name="그룹 44">
            <a:extLst>
              <a:ext uri="{FF2B5EF4-FFF2-40B4-BE49-F238E27FC236}">
                <a16:creationId xmlns:a16="http://schemas.microsoft.com/office/drawing/2014/main" id="{4BA53134-A7D0-E373-4B36-BE2364C26EFA}"/>
              </a:ext>
            </a:extLst>
          </p:cNvPr>
          <p:cNvGrpSpPr/>
          <p:nvPr/>
        </p:nvGrpSpPr>
        <p:grpSpPr>
          <a:xfrm>
            <a:off x="4683738" y="3126150"/>
            <a:ext cx="4096052" cy="1495152"/>
            <a:chOff x="4683738" y="2825949"/>
            <a:chExt cx="4096052" cy="1495152"/>
          </a:xfrm>
        </p:grpSpPr>
        <p:sp>
          <p:nvSpPr>
            <p:cNvPr id="5" name="직사각형 4">
              <a:extLst>
                <a:ext uri="{FF2B5EF4-FFF2-40B4-BE49-F238E27FC236}">
                  <a16:creationId xmlns:a16="http://schemas.microsoft.com/office/drawing/2014/main" id="{B2A6485C-DA44-6778-B04A-077CD4B65D7A}"/>
                </a:ext>
              </a:extLst>
            </p:cNvPr>
            <p:cNvSpPr/>
            <p:nvPr/>
          </p:nvSpPr>
          <p:spPr>
            <a:xfrm>
              <a:off x="4683738" y="2825949"/>
              <a:ext cx="4096052" cy="1495152"/>
            </a:xfrm>
            <a:prstGeom prst="rect">
              <a:avLst/>
            </a:prstGeom>
            <a:ln>
              <a:solidFill>
                <a:schemeClr val="bg2"/>
              </a:solidFill>
            </a:ln>
          </p:spPr>
          <p:style>
            <a:lnRef idx="2">
              <a:schemeClr val="accent4"/>
            </a:lnRef>
            <a:fillRef idx="1">
              <a:schemeClr val="lt1"/>
            </a:fillRef>
            <a:effectRef idx="0">
              <a:schemeClr val="accent4"/>
            </a:effectRef>
            <a:fontRef idx="minor">
              <a:schemeClr val="dk1"/>
            </a:fontRef>
          </p:style>
          <p:txBody>
            <a:bodyPr rtlCol="0" anchor="t"/>
            <a:lstStyle/>
            <a:p>
              <a:r>
                <a:rPr kumimoji="1" lang="en-US" altLang="ko-KR" sz="1800" b="1">
                  <a:solidFill>
                    <a:schemeClr val="bg2"/>
                  </a:solidFill>
                </a:rPr>
                <a:t>Memory Manager</a:t>
              </a:r>
              <a:endParaRPr kumimoji="1" lang="ko-KR" altLang="en-US" sz="1800" b="1">
                <a:solidFill>
                  <a:schemeClr val="bg2"/>
                </a:solidFill>
              </a:endParaRPr>
            </a:p>
          </p:txBody>
        </p:sp>
        <p:sp>
          <p:nvSpPr>
            <p:cNvPr id="6" name="모서리가 둥근 직사각형 5">
              <a:extLst>
                <a:ext uri="{FF2B5EF4-FFF2-40B4-BE49-F238E27FC236}">
                  <a16:creationId xmlns:a16="http://schemas.microsoft.com/office/drawing/2014/main" id="{C530161F-6C8B-A4B1-3693-11DD9CC72CD6}"/>
                </a:ext>
              </a:extLst>
            </p:cNvPr>
            <p:cNvSpPr/>
            <p:nvPr/>
          </p:nvSpPr>
          <p:spPr>
            <a:xfrm>
              <a:off x="4757979" y="3271180"/>
              <a:ext cx="1418096" cy="914400"/>
            </a:xfrm>
            <a:prstGeom prst="roundRect">
              <a:avLst/>
            </a:prstGeom>
            <a:solidFill>
              <a:schemeClr val="bg2"/>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ko-KR" sz="2000"/>
                <a:t>Reclaimer</a:t>
              </a:r>
              <a:endParaRPr kumimoji="1" lang="ko-KR" altLang="en-US" sz="2000"/>
            </a:p>
          </p:txBody>
        </p:sp>
        <p:sp>
          <p:nvSpPr>
            <p:cNvPr id="7" name="모서리가 둥근 직사각형 6">
              <a:extLst>
                <a:ext uri="{FF2B5EF4-FFF2-40B4-BE49-F238E27FC236}">
                  <a16:creationId xmlns:a16="http://schemas.microsoft.com/office/drawing/2014/main" id="{44919E4F-0A81-9D46-AD4B-7924E8FBBAE4}"/>
                </a:ext>
              </a:extLst>
            </p:cNvPr>
            <p:cNvSpPr/>
            <p:nvPr/>
          </p:nvSpPr>
          <p:spPr>
            <a:xfrm>
              <a:off x="6323862" y="3271180"/>
              <a:ext cx="978977" cy="914400"/>
            </a:xfrm>
            <a:prstGeom prst="roundRect">
              <a:avLst/>
            </a:prstGeom>
            <a:solidFill>
              <a:schemeClr val="bg2"/>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ko-KR" sz="2000"/>
                <a:t>Page Pool</a:t>
              </a:r>
              <a:endParaRPr kumimoji="1" lang="ko-KR" altLang="en-US" sz="2000"/>
            </a:p>
          </p:txBody>
        </p:sp>
        <p:sp>
          <p:nvSpPr>
            <p:cNvPr id="8" name="모서리가 둥근 직사각형 7">
              <a:extLst>
                <a:ext uri="{FF2B5EF4-FFF2-40B4-BE49-F238E27FC236}">
                  <a16:creationId xmlns:a16="http://schemas.microsoft.com/office/drawing/2014/main" id="{15EA8FE5-9956-CE74-1348-EE389B6D6521}"/>
                </a:ext>
              </a:extLst>
            </p:cNvPr>
            <p:cNvSpPr/>
            <p:nvPr/>
          </p:nvSpPr>
          <p:spPr>
            <a:xfrm>
              <a:off x="7427103" y="3271180"/>
              <a:ext cx="1228423" cy="914400"/>
            </a:xfrm>
            <a:prstGeom prst="roundRect">
              <a:avLst/>
            </a:prstGeom>
            <a:solidFill>
              <a:schemeClr val="bg2"/>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ko-KR" sz="2000"/>
                <a:t>PF Handler</a:t>
              </a:r>
              <a:endParaRPr kumimoji="1" lang="ko-KR" altLang="en-US" sz="2000"/>
            </a:p>
          </p:txBody>
        </p:sp>
      </p:grpSp>
      <p:grpSp>
        <p:nvGrpSpPr>
          <p:cNvPr id="46" name="그룹 45">
            <a:extLst>
              <a:ext uri="{FF2B5EF4-FFF2-40B4-BE49-F238E27FC236}">
                <a16:creationId xmlns:a16="http://schemas.microsoft.com/office/drawing/2014/main" id="{C2B094D4-C5A8-ABF7-71C4-50B9DB52CD09}"/>
              </a:ext>
            </a:extLst>
          </p:cNvPr>
          <p:cNvGrpSpPr/>
          <p:nvPr/>
        </p:nvGrpSpPr>
        <p:grpSpPr>
          <a:xfrm>
            <a:off x="4683738" y="1519653"/>
            <a:ext cx="4096052" cy="1495151"/>
            <a:chOff x="4683738" y="1219452"/>
            <a:chExt cx="4096052" cy="1495151"/>
          </a:xfrm>
        </p:grpSpPr>
        <p:sp>
          <p:nvSpPr>
            <p:cNvPr id="9" name="직사각형 8">
              <a:extLst>
                <a:ext uri="{FF2B5EF4-FFF2-40B4-BE49-F238E27FC236}">
                  <a16:creationId xmlns:a16="http://schemas.microsoft.com/office/drawing/2014/main" id="{95E3E1A6-B1C0-E2B9-BD98-A4327C4F2193}"/>
                </a:ext>
              </a:extLst>
            </p:cNvPr>
            <p:cNvSpPr/>
            <p:nvPr/>
          </p:nvSpPr>
          <p:spPr>
            <a:xfrm>
              <a:off x="4683738" y="1219452"/>
              <a:ext cx="4096052" cy="1495151"/>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r>
                <a:rPr kumimoji="1" lang="en-US" altLang="ko-KR" sz="1800" b="1">
                  <a:solidFill>
                    <a:schemeClr val="accent3"/>
                  </a:solidFill>
                </a:rPr>
                <a:t>MD Scheduler</a:t>
              </a:r>
              <a:endParaRPr kumimoji="1" lang="ko-KR" altLang="en-US" sz="1800" b="1">
                <a:solidFill>
                  <a:schemeClr val="accent3"/>
                </a:solidFill>
              </a:endParaRPr>
            </a:p>
          </p:txBody>
        </p:sp>
        <p:sp>
          <p:nvSpPr>
            <p:cNvPr id="10" name="모서리가 둥근 직사각형 9">
              <a:extLst>
                <a:ext uri="{FF2B5EF4-FFF2-40B4-BE49-F238E27FC236}">
                  <a16:creationId xmlns:a16="http://schemas.microsoft.com/office/drawing/2014/main" id="{E38FD553-8E68-D1D7-1702-CD165C3FFA76}"/>
                </a:ext>
              </a:extLst>
            </p:cNvPr>
            <p:cNvSpPr/>
            <p:nvPr/>
          </p:nvSpPr>
          <p:spPr>
            <a:xfrm>
              <a:off x="4757978" y="1716852"/>
              <a:ext cx="1565883" cy="914400"/>
            </a:xfrm>
            <a:prstGeom prst="roundRect">
              <a:avLst/>
            </a:prstGeom>
            <a:ln>
              <a:solidFill>
                <a:schemeClr val="accent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ko-KR" sz="2000"/>
                <a:t>Dispatcher</a:t>
              </a:r>
              <a:endParaRPr kumimoji="1" lang="ko-KR" altLang="en-US" sz="2000"/>
            </a:p>
          </p:txBody>
        </p:sp>
        <p:grpSp>
          <p:nvGrpSpPr>
            <p:cNvPr id="16" name="그룹 15">
              <a:extLst>
                <a:ext uri="{FF2B5EF4-FFF2-40B4-BE49-F238E27FC236}">
                  <a16:creationId xmlns:a16="http://schemas.microsoft.com/office/drawing/2014/main" id="{22B3C445-D69F-680A-DAF4-3CB34DEF3AC0}"/>
                </a:ext>
              </a:extLst>
            </p:cNvPr>
            <p:cNvGrpSpPr/>
            <p:nvPr/>
          </p:nvGrpSpPr>
          <p:grpSpPr>
            <a:xfrm>
              <a:off x="7185587" y="1357427"/>
              <a:ext cx="1533223" cy="1219200"/>
              <a:chOff x="6937614" y="1262143"/>
              <a:chExt cx="1533223" cy="1219200"/>
            </a:xfrm>
          </p:grpSpPr>
          <p:sp>
            <p:nvSpPr>
              <p:cNvPr id="12" name="모서리가 둥근 직사각형 11">
                <a:extLst>
                  <a:ext uri="{FF2B5EF4-FFF2-40B4-BE49-F238E27FC236}">
                    <a16:creationId xmlns:a16="http://schemas.microsoft.com/office/drawing/2014/main" id="{B93B2B76-66BB-090A-2DDF-E8FE9AF9A8C9}"/>
                  </a:ext>
                </a:extLst>
              </p:cNvPr>
              <p:cNvSpPr/>
              <p:nvPr/>
            </p:nvSpPr>
            <p:spPr>
              <a:xfrm>
                <a:off x="6937614" y="1262143"/>
                <a:ext cx="1228423" cy="914400"/>
              </a:xfrm>
              <a:prstGeom prst="roundRect">
                <a:avLst/>
              </a:prstGeom>
              <a:solidFill>
                <a:schemeClr val="accent3"/>
              </a:solidFill>
              <a:ln>
                <a:solidFill>
                  <a:schemeClr val="accent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ko-KR" sz="2000"/>
                  <a:t>Workers</a:t>
                </a:r>
                <a:endParaRPr kumimoji="1" lang="ko-KR" altLang="en-US" sz="2000"/>
              </a:p>
            </p:txBody>
          </p:sp>
          <p:sp>
            <p:nvSpPr>
              <p:cNvPr id="13" name="모서리가 둥근 직사각형 12">
                <a:extLst>
                  <a:ext uri="{FF2B5EF4-FFF2-40B4-BE49-F238E27FC236}">
                    <a16:creationId xmlns:a16="http://schemas.microsoft.com/office/drawing/2014/main" id="{16C20655-8447-83EA-3F41-49877E8E26C4}"/>
                  </a:ext>
                </a:extLst>
              </p:cNvPr>
              <p:cNvSpPr/>
              <p:nvPr/>
            </p:nvSpPr>
            <p:spPr>
              <a:xfrm>
                <a:off x="7090014" y="1414543"/>
                <a:ext cx="1228423" cy="914400"/>
              </a:xfrm>
              <a:prstGeom prst="roundRect">
                <a:avLst/>
              </a:prstGeom>
              <a:solidFill>
                <a:schemeClr val="accent3"/>
              </a:solidFill>
              <a:ln>
                <a:solidFill>
                  <a:schemeClr val="accent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ko-KR" sz="2000"/>
                  <a:t>Workers</a:t>
                </a:r>
                <a:endParaRPr kumimoji="1" lang="ko-KR" altLang="en-US" sz="2000"/>
              </a:p>
            </p:txBody>
          </p:sp>
          <p:sp>
            <p:nvSpPr>
              <p:cNvPr id="14" name="모서리가 둥근 직사각형 13">
                <a:extLst>
                  <a:ext uri="{FF2B5EF4-FFF2-40B4-BE49-F238E27FC236}">
                    <a16:creationId xmlns:a16="http://schemas.microsoft.com/office/drawing/2014/main" id="{4BA90EF7-3CE4-8683-4815-95740141F4AC}"/>
                  </a:ext>
                </a:extLst>
              </p:cNvPr>
              <p:cNvSpPr/>
              <p:nvPr/>
            </p:nvSpPr>
            <p:spPr>
              <a:xfrm>
                <a:off x="7242414" y="1566943"/>
                <a:ext cx="1228423" cy="914400"/>
              </a:xfrm>
              <a:prstGeom prst="roundRect">
                <a:avLst/>
              </a:prstGeom>
              <a:solidFill>
                <a:schemeClr val="accent3"/>
              </a:solidFill>
              <a:ln>
                <a:solidFill>
                  <a:schemeClr val="accent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ko-KR" sz="2000"/>
                  <a:t>Workers</a:t>
                </a:r>
                <a:endParaRPr kumimoji="1" lang="ko-KR" altLang="en-US" sz="2000"/>
              </a:p>
            </p:txBody>
          </p:sp>
        </p:grpSp>
        <p:cxnSp>
          <p:nvCxnSpPr>
            <p:cNvPr id="18" name="직선 화살표 연결선 17">
              <a:extLst>
                <a:ext uri="{FF2B5EF4-FFF2-40B4-BE49-F238E27FC236}">
                  <a16:creationId xmlns:a16="http://schemas.microsoft.com/office/drawing/2014/main" id="{ACB22F5D-7F0F-A587-38EF-577B692E5235}"/>
                </a:ext>
              </a:extLst>
            </p:cNvPr>
            <p:cNvCxnSpPr>
              <a:stCxn id="10" idx="3"/>
            </p:cNvCxnSpPr>
            <p:nvPr/>
          </p:nvCxnSpPr>
          <p:spPr>
            <a:xfrm>
              <a:off x="6323861" y="2174052"/>
              <a:ext cx="1166526" cy="1436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AC2A588-4F26-1BEB-EC27-2FE34F737B05}"/>
                </a:ext>
              </a:extLst>
            </p:cNvPr>
            <p:cNvSpPr txBox="1"/>
            <p:nvPr/>
          </p:nvSpPr>
          <p:spPr>
            <a:xfrm>
              <a:off x="6251675" y="1684785"/>
              <a:ext cx="1031051" cy="738664"/>
            </a:xfrm>
            <a:prstGeom prst="rect">
              <a:avLst/>
            </a:prstGeom>
            <a:noFill/>
          </p:spPr>
          <p:txBody>
            <a:bodyPr wrap="none" rtlCol="0">
              <a:spAutoFit/>
            </a:bodyPr>
            <a:lstStyle/>
            <a:p>
              <a:pPr algn="ctr"/>
              <a:r>
                <a:rPr kumimoji="1" lang="en-US" altLang="ko-KR" b="1"/>
                <a:t>PF-aware</a:t>
              </a:r>
            </a:p>
            <a:p>
              <a:pPr algn="ctr"/>
              <a:r>
                <a:rPr kumimoji="1" lang="en-US" altLang="ko-KR" b="1"/>
                <a:t>Dispatch</a:t>
              </a:r>
            </a:p>
            <a:p>
              <a:pPr algn="ctr"/>
              <a:r>
                <a:rPr kumimoji="1" lang="en-US" altLang="ko-KR" b="1"/>
                <a:t>Algorithm</a:t>
              </a:r>
              <a:endParaRPr kumimoji="1" lang="ko-KR" altLang="en-US" b="1"/>
            </a:p>
          </p:txBody>
        </p:sp>
      </p:grpSp>
      <p:grpSp>
        <p:nvGrpSpPr>
          <p:cNvPr id="47" name="그룹 46">
            <a:extLst>
              <a:ext uri="{FF2B5EF4-FFF2-40B4-BE49-F238E27FC236}">
                <a16:creationId xmlns:a16="http://schemas.microsoft.com/office/drawing/2014/main" id="{AC212FF0-A4DF-A77D-54DB-D28710076CDC}"/>
              </a:ext>
            </a:extLst>
          </p:cNvPr>
          <p:cNvGrpSpPr/>
          <p:nvPr/>
        </p:nvGrpSpPr>
        <p:grpSpPr>
          <a:xfrm>
            <a:off x="4683738" y="461932"/>
            <a:ext cx="4096052" cy="988672"/>
            <a:chOff x="4683738" y="161731"/>
            <a:chExt cx="4096052" cy="988672"/>
          </a:xfrm>
        </p:grpSpPr>
        <p:sp>
          <p:nvSpPr>
            <p:cNvPr id="20" name="직사각형 19">
              <a:extLst>
                <a:ext uri="{FF2B5EF4-FFF2-40B4-BE49-F238E27FC236}">
                  <a16:creationId xmlns:a16="http://schemas.microsoft.com/office/drawing/2014/main" id="{9C42CE0D-03C9-3D76-2F0D-F28EE99DB8B5}"/>
                </a:ext>
              </a:extLst>
            </p:cNvPr>
            <p:cNvSpPr/>
            <p:nvPr/>
          </p:nvSpPr>
          <p:spPr>
            <a:xfrm>
              <a:off x="4683738" y="161731"/>
              <a:ext cx="4096052" cy="988672"/>
            </a:xfrm>
            <a:prstGeom prst="rect">
              <a:avLst/>
            </a:prstGeom>
            <a:ln>
              <a:solidFill>
                <a:schemeClr val="accent2"/>
              </a:solidFill>
            </a:ln>
          </p:spPr>
          <p:style>
            <a:lnRef idx="2">
              <a:schemeClr val="accent3"/>
            </a:lnRef>
            <a:fillRef idx="1">
              <a:schemeClr val="lt1"/>
            </a:fillRef>
            <a:effectRef idx="0">
              <a:schemeClr val="accent3"/>
            </a:effectRef>
            <a:fontRef idx="minor">
              <a:schemeClr val="dk1"/>
            </a:fontRef>
          </p:style>
          <p:txBody>
            <a:bodyPr rtlCol="0" anchor="t"/>
            <a:lstStyle/>
            <a:p>
              <a:r>
                <a:rPr kumimoji="1" lang="en-US" altLang="ko-KR" sz="1800" b="1">
                  <a:solidFill>
                    <a:schemeClr val="accent2"/>
                  </a:solidFill>
                </a:rPr>
                <a:t>Application</a:t>
              </a:r>
              <a:endParaRPr kumimoji="1" lang="ko-KR" altLang="en-US" sz="1800" b="1">
                <a:solidFill>
                  <a:schemeClr val="accent2"/>
                </a:solidFill>
              </a:endParaRPr>
            </a:p>
          </p:txBody>
        </p:sp>
        <p:grpSp>
          <p:nvGrpSpPr>
            <p:cNvPr id="43" name="그룹 42">
              <a:extLst>
                <a:ext uri="{FF2B5EF4-FFF2-40B4-BE49-F238E27FC236}">
                  <a16:creationId xmlns:a16="http://schemas.microsoft.com/office/drawing/2014/main" id="{4746C6C0-6AB8-0B86-C4A2-3C4E5D4BE26B}"/>
                </a:ext>
              </a:extLst>
            </p:cNvPr>
            <p:cNvGrpSpPr/>
            <p:nvPr/>
          </p:nvGrpSpPr>
          <p:grpSpPr>
            <a:xfrm>
              <a:off x="6767343" y="198816"/>
              <a:ext cx="1870683" cy="907609"/>
              <a:chOff x="6767343" y="139314"/>
              <a:chExt cx="1870683" cy="907609"/>
            </a:xfrm>
          </p:grpSpPr>
          <p:sp>
            <p:nvSpPr>
              <p:cNvPr id="40" name="모서리가 둥근 직사각형 39">
                <a:extLst>
                  <a:ext uri="{FF2B5EF4-FFF2-40B4-BE49-F238E27FC236}">
                    <a16:creationId xmlns:a16="http://schemas.microsoft.com/office/drawing/2014/main" id="{4CA53B0E-1A4D-C01E-BAF5-48ADFE69117F}"/>
                  </a:ext>
                </a:extLst>
              </p:cNvPr>
              <p:cNvSpPr/>
              <p:nvPr/>
            </p:nvSpPr>
            <p:spPr>
              <a:xfrm>
                <a:off x="6767343" y="139314"/>
                <a:ext cx="1565883" cy="60280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ko-KR" sz="2000" err="1"/>
                  <a:t>Unithreads</a:t>
                </a:r>
                <a:endParaRPr kumimoji="1" lang="ko-KR" altLang="en-US" sz="2000"/>
              </a:p>
            </p:txBody>
          </p:sp>
          <p:sp>
            <p:nvSpPr>
              <p:cNvPr id="41" name="모서리가 둥근 직사각형 40">
                <a:extLst>
                  <a:ext uri="{FF2B5EF4-FFF2-40B4-BE49-F238E27FC236}">
                    <a16:creationId xmlns:a16="http://schemas.microsoft.com/office/drawing/2014/main" id="{C2B92EF2-E448-3EC1-0E1D-435A7FC24C19}"/>
                  </a:ext>
                </a:extLst>
              </p:cNvPr>
              <p:cNvSpPr/>
              <p:nvPr/>
            </p:nvSpPr>
            <p:spPr>
              <a:xfrm>
                <a:off x="6919743" y="291714"/>
                <a:ext cx="1565883" cy="60280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ko-KR" sz="2000" err="1"/>
                  <a:t>Unithreads</a:t>
                </a:r>
                <a:endParaRPr kumimoji="1" lang="ko-KR" altLang="en-US" sz="2000"/>
              </a:p>
            </p:txBody>
          </p:sp>
          <p:sp>
            <p:nvSpPr>
              <p:cNvPr id="42" name="모서리가 둥근 직사각형 41">
                <a:extLst>
                  <a:ext uri="{FF2B5EF4-FFF2-40B4-BE49-F238E27FC236}">
                    <a16:creationId xmlns:a16="http://schemas.microsoft.com/office/drawing/2014/main" id="{F5007750-E4D6-1D51-3D88-2105D65BD11D}"/>
                  </a:ext>
                </a:extLst>
              </p:cNvPr>
              <p:cNvSpPr/>
              <p:nvPr/>
            </p:nvSpPr>
            <p:spPr>
              <a:xfrm>
                <a:off x="7072143" y="444114"/>
                <a:ext cx="1565883" cy="60280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ko-KR" sz="2000" err="1"/>
                  <a:t>Unithreads</a:t>
                </a:r>
                <a:endParaRPr kumimoji="1" lang="ko-KR" altLang="en-US" sz="2000"/>
              </a:p>
            </p:txBody>
          </p:sp>
        </p:grpSp>
      </p:grpSp>
      <p:sp>
        <p:nvSpPr>
          <p:cNvPr id="11" name="TextBox 10">
            <a:extLst>
              <a:ext uri="{FF2B5EF4-FFF2-40B4-BE49-F238E27FC236}">
                <a16:creationId xmlns:a16="http://schemas.microsoft.com/office/drawing/2014/main" id="{7B940277-EE9D-D76C-4A41-61B79931B2C6}"/>
              </a:ext>
            </a:extLst>
          </p:cNvPr>
          <p:cNvSpPr txBox="1"/>
          <p:nvPr/>
        </p:nvSpPr>
        <p:spPr>
          <a:xfrm>
            <a:off x="0" y="4704503"/>
            <a:ext cx="9379491" cy="307777"/>
          </a:xfrm>
          <a:prstGeom prst="rect">
            <a:avLst/>
          </a:prstGeom>
          <a:noFill/>
        </p:spPr>
        <p:txBody>
          <a:bodyPr wrap="square" rtlCol="0">
            <a:spAutoFit/>
          </a:bodyPr>
          <a:lstStyle/>
          <a:p>
            <a:r>
              <a:rPr kumimoji="1" lang="en-US" altLang="ko-KR"/>
              <a:t>* Yoon et al. “</a:t>
            </a:r>
            <a:r>
              <a:rPr kumimoji="1" lang="en-US" altLang="ko-KR" err="1"/>
              <a:t>DiLOS</a:t>
            </a:r>
            <a:r>
              <a:rPr kumimoji="1" lang="en-US" altLang="ko-KR"/>
              <a:t>: Do Not Trade Compatibility for Performance in Memory Disaggregation” </a:t>
            </a:r>
            <a:r>
              <a:rPr kumimoji="1" lang="en-US" altLang="ko-KR" b="1">
                <a:solidFill>
                  <a:srgbClr val="0432FF"/>
                </a:solidFill>
              </a:rPr>
              <a:t>EuroSys’23</a:t>
            </a:r>
            <a:endParaRPr kumimoji="1" lang="ko-KR" altLang="en-US" b="1">
              <a:solidFill>
                <a:srgbClr val="0432FF"/>
              </a:solidFill>
            </a:endParaRPr>
          </a:p>
        </p:txBody>
      </p:sp>
    </p:spTree>
    <p:extLst>
      <p:ext uri="{BB962C8B-B14F-4D97-AF65-F5344CB8AC3E}">
        <p14:creationId xmlns:p14="http://schemas.microsoft.com/office/powerpoint/2010/main" val="75610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Evaluation</a:t>
            </a:r>
            <a:endParaRPr/>
          </a:p>
        </p:txBody>
      </p:sp>
      <p:sp>
        <p:nvSpPr>
          <p:cNvPr id="206" name="Google Shape;206;p24"/>
          <p:cNvSpPr txBox="1">
            <a:spLocks noGrp="1"/>
          </p:cNvSpPr>
          <p:nvPr>
            <p:ph type="body" idx="1"/>
          </p:nvPr>
        </p:nvSpPr>
        <p:spPr>
          <a:xfrm>
            <a:off x="729450" y="1150403"/>
            <a:ext cx="8355552" cy="3599448"/>
          </a:xfrm>
          <a:prstGeom prst="rect">
            <a:avLst/>
          </a:prstGeom>
        </p:spPr>
        <p:txBody>
          <a:bodyPr spcFirstLastPara="1" wrap="square" lIns="91425" tIns="91425" rIns="91425" bIns="91425" anchor="t" anchorCtr="0">
            <a:noAutofit/>
          </a:bodyPr>
          <a:lstStyle/>
          <a:p>
            <a:pPr marL="457200" lvl="0" indent="-381000" algn="l" rtl="0">
              <a:spcBef>
                <a:spcPts val="0"/>
              </a:spcBef>
              <a:buSzPts val="2400"/>
              <a:buChar char="●"/>
            </a:pPr>
            <a:r>
              <a:rPr lang="en-US" altLang="ko" b="1" dirty="0"/>
              <a:t>Q1: </a:t>
            </a:r>
            <a:r>
              <a:rPr lang="en-US" altLang="ko" dirty="0"/>
              <a:t>Does Adios prevent busy-waits and their HoLB?</a:t>
            </a:r>
          </a:p>
          <a:p>
            <a:pPr marL="457200" lvl="0" indent="-381000" algn="l" rtl="0">
              <a:spcBef>
                <a:spcPts val="0"/>
              </a:spcBef>
              <a:buSzPts val="2400"/>
              <a:buChar char="●"/>
            </a:pPr>
            <a:r>
              <a:rPr lang="en-US" b="1" dirty="0"/>
              <a:t>Q2: </a:t>
            </a:r>
            <a:r>
              <a:rPr lang="en-US" dirty="0"/>
              <a:t>Does Adios fully utilize RDMA?</a:t>
            </a:r>
            <a:endParaRPr dirty="0"/>
          </a:p>
          <a:p>
            <a:pPr lvl="0"/>
            <a:r>
              <a:rPr lang="en-US" altLang="ko" b="1" dirty="0"/>
              <a:t>Q3: </a:t>
            </a:r>
            <a:r>
              <a:rPr lang="en-US" altLang="ko" dirty="0"/>
              <a:t>Does Adios provide better performance in real-world applications?</a:t>
            </a:r>
            <a:br>
              <a:rPr lang="en-US" altLang="ko" dirty="0"/>
            </a:br>
            <a:r>
              <a:rPr lang="en-US" altLang="ko" dirty="0"/>
              <a:t>	</a:t>
            </a:r>
            <a:r>
              <a:rPr lang="en-US" altLang="ko-KR" dirty="0"/>
              <a:t>(Memcached, </a:t>
            </a:r>
            <a:r>
              <a:rPr lang="en-US" altLang="ko-KR" dirty="0" err="1"/>
              <a:t>RocksDB</a:t>
            </a:r>
            <a:r>
              <a:rPr lang="en-US" altLang="ko-KR" dirty="0"/>
              <a:t>, Silo, FAISS)</a:t>
            </a:r>
            <a:endParaRPr lang="en-US" altLang="ko" dirty="0"/>
          </a:p>
          <a:p>
            <a:pPr lvl="0"/>
            <a:r>
              <a:rPr lang="en-US" altLang="ko" dirty="0" err="1"/>
              <a:t>SotA</a:t>
            </a:r>
            <a:r>
              <a:rPr lang="en-US" altLang="ko" dirty="0"/>
              <a:t> systems for comparison</a:t>
            </a:r>
          </a:p>
          <a:p>
            <a:pPr lvl="1"/>
            <a:r>
              <a:rPr lang="en-US" altLang="ko" b="1" dirty="0"/>
              <a:t>Hermit (NSDI’23): </a:t>
            </a:r>
            <a:r>
              <a:rPr lang="en-US" altLang="ko" dirty="0"/>
              <a:t>kernel + busy-waiting + single-queue FCFS</a:t>
            </a:r>
            <a:endParaRPr lang="en-US" altLang="ko" b="1" dirty="0"/>
          </a:p>
          <a:p>
            <a:pPr lvl="1"/>
            <a:r>
              <a:rPr lang="en-US" altLang="ko" b="1" dirty="0" err="1"/>
              <a:t>DiLOS</a:t>
            </a:r>
            <a:r>
              <a:rPr lang="en-US" altLang="ko" b="1" dirty="0"/>
              <a:t> (EuroSys’23)</a:t>
            </a:r>
            <a:r>
              <a:rPr lang="en-US" altLang="ko" dirty="0"/>
              <a:t>: </a:t>
            </a:r>
            <a:r>
              <a:rPr lang="en-US" altLang="ko" dirty="0" err="1"/>
              <a:t>unikernel</a:t>
            </a:r>
            <a:r>
              <a:rPr lang="en-US" altLang="ko" dirty="0"/>
              <a:t> + busy-waiting + single-queue  FCFS</a:t>
            </a:r>
          </a:p>
        </p:txBody>
      </p:sp>
      <p:sp>
        <p:nvSpPr>
          <p:cNvPr id="207" name="Google Shape;207;p24"/>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ko"/>
              <a:t>13</a:t>
            </a:fld>
            <a:endParaRPr/>
          </a:p>
        </p:txBody>
      </p:sp>
      <p:grpSp>
        <p:nvGrpSpPr>
          <p:cNvPr id="2" name="그룹 1">
            <a:extLst>
              <a:ext uri="{FF2B5EF4-FFF2-40B4-BE49-F238E27FC236}">
                <a16:creationId xmlns:a16="http://schemas.microsoft.com/office/drawing/2014/main" id="{8DA4BA58-0C2F-FC35-1B9D-FEC61B850000}"/>
              </a:ext>
            </a:extLst>
          </p:cNvPr>
          <p:cNvGrpSpPr/>
          <p:nvPr/>
        </p:nvGrpSpPr>
        <p:grpSpPr>
          <a:xfrm>
            <a:off x="831721" y="3937248"/>
            <a:ext cx="7480558" cy="914400"/>
            <a:chOff x="831721" y="2991678"/>
            <a:chExt cx="7480558" cy="914400"/>
          </a:xfrm>
        </p:grpSpPr>
        <p:sp>
          <p:nvSpPr>
            <p:cNvPr id="3" name="모서리가 둥근 직사각형 2">
              <a:extLst>
                <a:ext uri="{FF2B5EF4-FFF2-40B4-BE49-F238E27FC236}">
                  <a16:creationId xmlns:a16="http://schemas.microsoft.com/office/drawing/2014/main" id="{A506E9E7-B56D-3F5C-724B-D57FE377D463}"/>
                </a:ext>
              </a:extLst>
            </p:cNvPr>
            <p:cNvSpPr/>
            <p:nvPr/>
          </p:nvSpPr>
          <p:spPr>
            <a:xfrm>
              <a:off x="831721" y="2991678"/>
              <a:ext cx="1669480" cy="914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en-US" altLang="ko-KR" sz="2000"/>
                <a:t>Load Generator</a:t>
              </a:r>
              <a:endParaRPr kumimoji="1" lang="ko-KR" altLang="en-US" sz="2000"/>
            </a:p>
          </p:txBody>
        </p:sp>
        <p:sp>
          <p:nvSpPr>
            <p:cNvPr id="4" name="모서리가 둥근 직사각형 3">
              <a:extLst>
                <a:ext uri="{FF2B5EF4-FFF2-40B4-BE49-F238E27FC236}">
                  <a16:creationId xmlns:a16="http://schemas.microsoft.com/office/drawing/2014/main" id="{747DE2DB-ECBF-2E72-C414-183A73749DA2}"/>
                </a:ext>
              </a:extLst>
            </p:cNvPr>
            <p:cNvSpPr/>
            <p:nvPr/>
          </p:nvSpPr>
          <p:spPr>
            <a:xfrm>
              <a:off x="3737260" y="2991678"/>
              <a:ext cx="1669480" cy="9144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ko-KR" sz="2000"/>
                <a:t>Compute Node</a:t>
              </a:r>
              <a:endParaRPr kumimoji="1" lang="ko-KR" altLang="en-US" sz="2000"/>
            </a:p>
          </p:txBody>
        </p:sp>
        <p:sp>
          <p:nvSpPr>
            <p:cNvPr id="5" name="모서리가 둥근 직사각형 4">
              <a:extLst>
                <a:ext uri="{FF2B5EF4-FFF2-40B4-BE49-F238E27FC236}">
                  <a16:creationId xmlns:a16="http://schemas.microsoft.com/office/drawing/2014/main" id="{0C5E1E84-A8CB-09EF-453B-4A9E343EF6C0}"/>
                </a:ext>
              </a:extLst>
            </p:cNvPr>
            <p:cNvSpPr/>
            <p:nvPr/>
          </p:nvSpPr>
          <p:spPr>
            <a:xfrm>
              <a:off x="6642799" y="2991678"/>
              <a:ext cx="1669480" cy="9144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ko-KR" sz="2000"/>
                <a:t>Memory Node</a:t>
              </a:r>
              <a:endParaRPr kumimoji="1" lang="ko-KR" altLang="en-US" sz="2000"/>
            </a:p>
          </p:txBody>
        </p:sp>
        <p:sp>
          <p:nvSpPr>
            <p:cNvPr id="6" name="직사각형 5">
              <a:extLst>
                <a:ext uri="{FF2B5EF4-FFF2-40B4-BE49-F238E27FC236}">
                  <a16:creationId xmlns:a16="http://schemas.microsoft.com/office/drawing/2014/main" id="{27712890-DBAF-5750-5AF5-84C9BD40D4C7}"/>
                </a:ext>
              </a:extLst>
            </p:cNvPr>
            <p:cNvSpPr/>
            <p:nvPr/>
          </p:nvSpPr>
          <p:spPr>
            <a:xfrm>
              <a:off x="2501200" y="3252078"/>
              <a:ext cx="1236059" cy="393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a:t>100GbE</a:t>
              </a:r>
              <a:endParaRPr kumimoji="1" lang="ko-KR" altLang="en-US"/>
            </a:p>
          </p:txBody>
        </p:sp>
        <p:sp>
          <p:nvSpPr>
            <p:cNvPr id="7" name="직사각형 6">
              <a:extLst>
                <a:ext uri="{FF2B5EF4-FFF2-40B4-BE49-F238E27FC236}">
                  <a16:creationId xmlns:a16="http://schemas.microsoft.com/office/drawing/2014/main" id="{901B3D5A-A668-F92A-E865-AA8BEBD41929}"/>
                </a:ext>
              </a:extLst>
            </p:cNvPr>
            <p:cNvSpPr/>
            <p:nvPr/>
          </p:nvSpPr>
          <p:spPr>
            <a:xfrm>
              <a:off x="5406740" y="3252078"/>
              <a:ext cx="1236059" cy="393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a:t>100GbE</a:t>
              </a:r>
              <a:endParaRPr kumimoji="1" lang="ko-KR"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C37F1-DB18-A3D8-F9A9-329FCFEDB24B}"/>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C03CD44-6BE7-6B9A-CA96-4D2E2A23D240}"/>
              </a:ext>
            </a:extLst>
          </p:cNvPr>
          <p:cNvSpPr>
            <a:spLocks noGrp="1"/>
          </p:cNvSpPr>
          <p:nvPr>
            <p:ph type="title"/>
          </p:nvPr>
        </p:nvSpPr>
        <p:spPr>
          <a:xfrm>
            <a:off x="729449" y="513406"/>
            <a:ext cx="8213660" cy="535200"/>
          </a:xfrm>
        </p:spPr>
        <p:txBody>
          <a:bodyPr/>
          <a:lstStyle/>
          <a:p>
            <a:r>
              <a:rPr kumimoji="1" lang="en-US" altLang="ko-KR"/>
              <a:t>Q1: Does Adios prevent busy-waits and their HoLB?</a:t>
            </a:r>
            <a:br>
              <a:rPr kumimoji="1" lang="en-US" altLang="ko-KR"/>
            </a:br>
            <a:endParaRPr kumimoji="1" lang="ko-KR" altLang="en-US"/>
          </a:p>
        </p:txBody>
      </p:sp>
      <p:sp>
        <p:nvSpPr>
          <p:cNvPr id="4" name="슬라이드 번호 개체 틀 3">
            <a:extLst>
              <a:ext uri="{FF2B5EF4-FFF2-40B4-BE49-F238E27FC236}">
                <a16:creationId xmlns:a16="http://schemas.microsoft.com/office/drawing/2014/main" id="{B87F3ABD-B15A-8B9D-27DC-5B74E50600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14</a:t>
            </a:fld>
            <a:endParaRPr lang="en-US"/>
          </a:p>
        </p:txBody>
      </p:sp>
      <p:grpSp>
        <p:nvGrpSpPr>
          <p:cNvPr id="35" name="그룹 34">
            <a:extLst>
              <a:ext uri="{FF2B5EF4-FFF2-40B4-BE49-F238E27FC236}">
                <a16:creationId xmlns:a16="http://schemas.microsoft.com/office/drawing/2014/main" id="{48C7DA6F-BD6A-0A0D-AE10-9B28AD1897CA}"/>
              </a:ext>
            </a:extLst>
          </p:cNvPr>
          <p:cNvGrpSpPr/>
          <p:nvPr/>
        </p:nvGrpSpPr>
        <p:grpSpPr>
          <a:xfrm>
            <a:off x="348352" y="1092122"/>
            <a:ext cx="8615383" cy="1159200"/>
            <a:chOff x="348352" y="1092122"/>
            <a:chExt cx="8615383" cy="1159200"/>
          </a:xfrm>
        </p:grpSpPr>
        <p:graphicFrame>
          <p:nvGraphicFramePr>
            <p:cNvPr id="9" name="차트 8">
              <a:extLst>
                <a:ext uri="{FF2B5EF4-FFF2-40B4-BE49-F238E27FC236}">
                  <a16:creationId xmlns:a16="http://schemas.microsoft.com/office/drawing/2014/main" id="{C952742D-C14A-3B53-2DE7-F1F6F439A5D6}"/>
                </a:ext>
              </a:extLst>
            </p:cNvPr>
            <p:cNvGraphicFramePr/>
            <p:nvPr>
              <p:extLst>
                <p:ext uri="{D42A27DB-BD31-4B8C-83A1-F6EECF244321}">
                  <p14:modId xmlns:p14="http://schemas.microsoft.com/office/powerpoint/2010/main" val="4273003991"/>
                </p:ext>
              </p:extLst>
            </p:nvPr>
          </p:nvGraphicFramePr>
          <p:xfrm>
            <a:off x="1248935" y="1092122"/>
            <a:ext cx="7714800" cy="1159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BA552B07-3E64-EAA2-1B2E-916DAD638ED7}"/>
                </a:ext>
              </a:extLst>
            </p:cNvPr>
            <p:cNvSpPr txBox="1"/>
            <p:nvPr/>
          </p:nvSpPr>
          <p:spPr>
            <a:xfrm>
              <a:off x="348352" y="1367433"/>
              <a:ext cx="889987" cy="369332"/>
            </a:xfrm>
            <a:prstGeom prst="rect">
              <a:avLst/>
            </a:prstGeom>
            <a:noFill/>
          </p:spPr>
          <p:txBody>
            <a:bodyPr wrap="none" rtlCol="0">
              <a:spAutoFit/>
            </a:bodyPr>
            <a:lstStyle/>
            <a:p>
              <a:r>
                <a:rPr lang="en-US" altLang="ko-KR" sz="1800" b="1" err="1"/>
                <a:t>DiLOS</a:t>
              </a:r>
              <a:endParaRPr lang="ko-KR" altLang="en-US" sz="1800" b="1"/>
            </a:p>
          </p:txBody>
        </p:sp>
      </p:grpSp>
      <p:sp>
        <p:nvSpPr>
          <p:cNvPr id="12" name="TextBox 11">
            <a:extLst>
              <a:ext uri="{FF2B5EF4-FFF2-40B4-BE49-F238E27FC236}">
                <a16:creationId xmlns:a16="http://schemas.microsoft.com/office/drawing/2014/main" id="{57ED144D-D5B0-D8DC-044E-C4502BB5D985}"/>
              </a:ext>
            </a:extLst>
          </p:cNvPr>
          <p:cNvSpPr txBox="1"/>
          <p:nvPr/>
        </p:nvSpPr>
        <p:spPr>
          <a:xfrm>
            <a:off x="73289" y="4766880"/>
            <a:ext cx="3020379" cy="307777"/>
          </a:xfrm>
          <a:prstGeom prst="rect">
            <a:avLst/>
          </a:prstGeom>
          <a:noFill/>
        </p:spPr>
        <p:txBody>
          <a:bodyPr wrap="none" rtlCol="0">
            <a:spAutoFit/>
          </a:bodyPr>
          <a:lstStyle/>
          <a:p>
            <a:r>
              <a:rPr kumimoji="1" lang="en-US" altLang="ko-KR"/>
              <a:t>*Random array indirection workload</a:t>
            </a:r>
            <a:endParaRPr kumimoji="1" lang="ko-KR" altLang="en-US"/>
          </a:p>
        </p:txBody>
      </p:sp>
      <p:sp>
        <p:nvSpPr>
          <p:cNvPr id="13" name="TextBox 1">
            <a:extLst>
              <a:ext uri="{FF2B5EF4-FFF2-40B4-BE49-F238E27FC236}">
                <a16:creationId xmlns:a16="http://schemas.microsoft.com/office/drawing/2014/main" id="{05B779C1-E393-D246-A19A-8923D5E37326}"/>
              </a:ext>
            </a:extLst>
          </p:cNvPr>
          <p:cNvSpPr txBox="1"/>
          <p:nvPr/>
        </p:nvSpPr>
        <p:spPr>
          <a:xfrm>
            <a:off x="5416456" y="850755"/>
            <a:ext cx="1636474" cy="35426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tLang="ko-KR" sz="1400" b="1" kern="1200">
              <a:solidFill>
                <a:srgbClr val="00B050"/>
              </a:solidFill>
            </a:endParaRPr>
          </a:p>
        </p:txBody>
      </p:sp>
      <p:grpSp>
        <p:nvGrpSpPr>
          <p:cNvPr id="36" name="그룹 35">
            <a:extLst>
              <a:ext uri="{FF2B5EF4-FFF2-40B4-BE49-F238E27FC236}">
                <a16:creationId xmlns:a16="http://schemas.microsoft.com/office/drawing/2014/main" id="{52521651-AF48-6F40-FCA5-21E3B1322B70}"/>
              </a:ext>
            </a:extLst>
          </p:cNvPr>
          <p:cNvGrpSpPr/>
          <p:nvPr/>
        </p:nvGrpSpPr>
        <p:grpSpPr>
          <a:xfrm>
            <a:off x="380411" y="2129534"/>
            <a:ext cx="7618524" cy="1159200"/>
            <a:chOff x="380411" y="2129534"/>
            <a:chExt cx="7618524" cy="1159200"/>
          </a:xfrm>
        </p:grpSpPr>
        <p:sp>
          <p:nvSpPr>
            <p:cNvPr id="15" name="TextBox 14">
              <a:extLst>
                <a:ext uri="{FF2B5EF4-FFF2-40B4-BE49-F238E27FC236}">
                  <a16:creationId xmlns:a16="http://schemas.microsoft.com/office/drawing/2014/main" id="{CFDA411F-AD9F-99D1-447C-8B95B3A9CB9D}"/>
                </a:ext>
              </a:extLst>
            </p:cNvPr>
            <p:cNvSpPr txBox="1"/>
            <p:nvPr/>
          </p:nvSpPr>
          <p:spPr>
            <a:xfrm>
              <a:off x="380411" y="2387084"/>
              <a:ext cx="825867" cy="369332"/>
            </a:xfrm>
            <a:prstGeom prst="rect">
              <a:avLst/>
            </a:prstGeom>
            <a:noFill/>
          </p:spPr>
          <p:txBody>
            <a:bodyPr wrap="none" rtlCol="0">
              <a:spAutoFit/>
            </a:bodyPr>
            <a:lstStyle/>
            <a:p>
              <a:r>
                <a:rPr lang="en-US" altLang="ko-KR" sz="1800" b="1"/>
                <a:t>Adios</a:t>
              </a:r>
              <a:endParaRPr lang="ko-KR" altLang="en-US" sz="1800" b="1"/>
            </a:p>
          </p:txBody>
        </p:sp>
        <p:graphicFrame>
          <p:nvGraphicFramePr>
            <p:cNvPr id="18" name="차트 17">
              <a:extLst>
                <a:ext uri="{FF2B5EF4-FFF2-40B4-BE49-F238E27FC236}">
                  <a16:creationId xmlns:a16="http://schemas.microsoft.com/office/drawing/2014/main" id="{DEC323B2-53F6-5720-1F6A-1318E668EE81}"/>
                </a:ext>
              </a:extLst>
            </p:cNvPr>
            <p:cNvGraphicFramePr/>
            <p:nvPr>
              <p:extLst>
                <p:ext uri="{D42A27DB-BD31-4B8C-83A1-F6EECF244321}">
                  <p14:modId xmlns:p14="http://schemas.microsoft.com/office/powerpoint/2010/main" val="429891104"/>
                </p:ext>
              </p:extLst>
            </p:nvPr>
          </p:nvGraphicFramePr>
          <p:xfrm>
            <a:off x="1248935" y="2129534"/>
            <a:ext cx="6750000" cy="1159200"/>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7" name="그룹 36">
            <a:extLst>
              <a:ext uri="{FF2B5EF4-FFF2-40B4-BE49-F238E27FC236}">
                <a16:creationId xmlns:a16="http://schemas.microsoft.com/office/drawing/2014/main" id="{3E72A9FF-5A80-3B3B-FC1D-02795BF2C9C9}"/>
              </a:ext>
            </a:extLst>
          </p:cNvPr>
          <p:cNvGrpSpPr/>
          <p:nvPr/>
        </p:nvGrpSpPr>
        <p:grpSpPr>
          <a:xfrm>
            <a:off x="111331" y="3271022"/>
            <a:ext cx="7887604" cy="1159200"/>
            <a:chOff x="111331" y="3271022"/>
            <a:chExt cx="7887604" cy="1159200"/>
          </a:xfrm>
        </p:grpSpPr>
        <p:graphicFrame>
          <p:nvGraphicFramePr>
            <p:cNvPr id="21" name="차트 20">
              <a:extLst>
                <a:ext uri="{FF2B5EF4-FFF2-40B4-BE49-F238E27FC236}">
                  <a16:creationId xmlns:a16="http://schemas.microsoft.com/office/drawing/2014/main" id="{429CE737-1315-1936-0D07-63840D9A82B8}"/>
                </a:ext>
              </a:extLst>
            </p:cNvPr>
            <p:cNvGraphicFramePr/>
            <p:nvPr>
              <p:extLst>
                <p:ext uri="{D42A27DB-BD31-4B8C-83A1-F6EECF244321}">
                  <p14:modId xmlns:p14="http://schemas.microsoft.com/office/powerpoint/2010/main" val="2159259565"/>
                </p:ext>
              </p:extLst>
            </p:nvPr>
          </p:nvGraphicFramePr>
          <p:xfrm>
            <a:off x="1248935" y="3271022"/>
            <a:ext cx="6750000" cy="1159200"/>
          </p:xfrm>
          <a:graphic>
            <a:graphicData uri="http://schemas.openxmlformats.org/drawingml/2006/chart">
              <c:chart xmlns:c="http://schemas.openxmlformats.org/drawingml/2006/chart" xmlns:r="http://schemas.openxmlformats.org/officeDocument/2006/relationships" r:id="rId5"/>
            </a:graphicData>
          </a:graphic>
        </p:graphicFrame>
        <p:sp>
          <p:nvSpPr>
            <p:cNvPr id="22" name="TextBox 21">
              <a:extLst>
                <a:ext uri="{FF2B5EF4-FFF2-40B4-BE49-F238E27FC236}">
                  <a16:creationId xmlns:a16="http://schemas.microsoft.com/office/drawing/2014/main" id="{847109EB-4117-11EC-D084-B8D2D0D127B9}"/>
                </a:ext>
              </a:extLst>
            </p:cNvPr>
            <p:cNvSpPr txBox="1"/>
            <p:nvPr/>
          </p:nvSpPr>
          <p:spPr>
            <a:xfrm>
              <a:off x="111331" y="3370112"/>
              <a:ext cx="1236236" cy="509199"/>
            </a:xfrm>
            <a:prstGeom prst="rect">
              <a:avLst/>
            </a:prstGeom>
            <a:noFill/>
          </p:spPr>
          <p:txBody>
            <a:bodyPr wrap="none" rtlCol="0">
              <a:spAutoFit/>
            </a:bodyPr>
            <a:lstStyle/>
            <a:p>
              <a:pPr algn="ctr"/>
              <a:r>
                <a:rPr lang="en-US" altLang="ko-KR" sz="1800" b="1"/>
                <a:t>Adios</a:t>
              </a:r>
            </a:p>
            <a:p>
              <a:pPr algn="ctr"/>
              <a:r>
                <a:rPr lang="en-US" altLang="ko-KR" sz="1800" b="1"/>
                <a:t>(Zoomed)</a:t>
              </a:r>
              <a:endParaRPr lang="ko-KR" altLang="en-US" sz="1800" b="1"/>
            </a:p>
          </p:txBody>
        </p:sp>
        <p:sp>
          <p:nvSpPr>
            <p:cNvPr id="24" name="TextBox 23">
              <a:extLst>
                <a:ext uri="{FF2B5EF4-FFF2-40B4-BE49-F238E27FC236}">
                  <a16:creationId xmlns:a16="http://schemas.microsoft.com/office/drawing/2014/main" id="{73FCEEC5-E3B1-4D5A-1F35-558A9E8A7F53}"/>
                </a:ext>
              </a:extLst>
            </p:cNvPr>
            <p:cNvSpPr txBox="1"/>
            <p:nvPr/>
          </p:nvSpPr>
          <p:spPr>
            <a:xfrm>
              <a:off x="7615497" y="4092009"/>
              <a:ext cx="383438" cy="242476"/>
            </a:xfrm>
            <a:prstGeom prst="rect">
              <a:avLst/>
            </a:prstGeom>
            <a:solidFill>
              <a:schemeClr val="lt1"/>
            </a:solidFill>
          </p:spPr>
          <p:txBody>
            <a:bodyPr wrap="none" rtlCol="0">
              <a:spAutoFit/>
            </a:bodyPr>
            <a:lstStyle/>
            <a:p>
              <a:r>
                <a:rPr kumimoji="1" lang="en-US" altLang="ko-KR" b="1">
                  <a:solidFill>
                    <a:srgbClr val="0432FF"/>
                  </a:solidFill>
                </a:rPr>
                <a:t>30</a:t>
              </a:r>
              <a:endParaRPr kumimoji="1" lang="ko-KR" altLang="en-US" b="1">
                <a:solidFill>
                  <a:srgbClr val="0432FF"/>
                </a:solidFill>
              </a:endParaRPr>
            </a:p>
          </p:txBody>
        </p:sp>
      </p:grpSp>
      <p:sp>
        <p:nvSpPr>
          <p:cNvPr id="25" name="TextBox 24">
            <a:extLst>
              <a:ext uri="{FF2B5EF4-FFF2-40B4-BE49-F238E27FC236}">
                <a16:creationId xmlns:a16="http://schemas.microsoft.com/office/drawing/2014/main" id="{96330320-2EC2-620F-3781-D85D6D95E5E4}"/>
              </a:ext>
            </a:extLst>
          </p:cNvPr>
          <p:cNvSpPr txBox="1"/>
          <p:nvPr/>
        </p:nvSpPr>
        <p:spPr>
          <a:xfrm>
            <a:off x="2251759" y="2980957"/>
            <a:ext cx="383438" cy="307777"/>
          </a:xfrm>
          <a:prstGeom prst="rect">
            <a:avLst/>
          </a:prstGeom>
          <a:solidFill>
            <a:schemeClr val="lt1"/>
          </a:solidFill>
        </p:spPr>
        <p:txBody>
          <a:bodyPr wrap="none" rtlCol="0">
            <a:spAutoFit/>
          </a:bodyPr>
          <a:lstStyle/>
          <a:p>
            <a:r>
              <a:rPr kumimoji="1" lang="en-US" altLang="ko-KR" b="1">
                <a:solidFill>
                  <a:srgbClr val="0432FF"/>
                </a:solidFill>
              </a:rPr>
              <a:t>30</a:t>
            </a:r>
            <a:endParaRPr kumimoji="1" lang="ko-KR" altLang="en-US" b="1">
              <a:solidFill>
                <a:srgbClr val="0432FF"/>
              </a:solidFill>
            </a:endParaRPr>
          </a:p>
        </p:txBody>
      </p:sp>
      <p:grpSp>
        <p:nvGrpSpPr>
          <p:cNvPr id="17" name="그룹 16">
            <a:extLst>
              <a:ext uri="{FF2B5EF4-FFF2-40B4-BE49-F238E27FC236}">
                <a16:creationId xmlns:a16="http://schemas.microsoft.com/office/drawing/2014/main" id="{1C49B7B9-3A3D-4E9C-D42A-9E2E8619467D}"/>
              </a:ext>
            </a:extLst>
          </p:cNvPr>
          <p:cNvGrpSpPr/>
          <p:nvPr/>
        </p:nvGrpSpPr>
        <p:grpSpPr>
          <a:xfrm>
            <a:off x="1799597" y="3156161"/>
            <a:ext cx="2186950" cy="583216"/>
            <a:chOff x="5297338" y="1218669"/>
            <a:chExt cx="2186950" cy="538556"/>
          </a:xfrm>
        </p:grpSpPr>
        <p:cxnSp>
          <p:nvCxnSpPr>
            <p:cNvPr id="14" name="직선 화살표 연결선 13">
              <a:extLst>
                <a:ext uri="{FF2B5EF4-FFF2-40B4-BE49-F238E27FC236}">
                  <a16:creationId xmlns:a16="http://schemas.microsoft.com/office/drawing/2014/main" id="{17F7141E-7A60-51D6-CB23-5E0E4A625BE1}"/>
                </a:ext>
              </a:extLst>
            </p:cNvPr>
            <p:cNvCxnSpPr>
              <a:cxnSpLocks/>
            </p:cNvCxnSpPr>
            <p:nvPr/>
          </p:nvCxnSpPr>
          <p:spPr>
            <a:xfrm>
              <a:off x="5371866" y="1606333"/>
              <a:ext cx="1329992" cy="0"/>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
              <a:extLst>
                <a:ext uri="{FF2B5EF4-FFF2-40B4-BE49-F238E27FC236}">
                  <a16:creationId xmlns:a16="http://schemas.microsoft.com/office/drawing/2014/main" id="{364E6605-C80B-E0F7-6B32-C45F9563236D}"/>
                </a:ext>
              </a:extLst>
            </p:cNvPr>
            <p:cNvSpPr txBox="1"/>
            <p:nvPr/>
          </p:nvSpPr>
          <p:spPr>
            <a:xfrm>
              <a:off x="5297338" y="1218669"/>
              <a:ext cx="2186950" cy="53855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ko-KR" sz="1400" b="1" kern="1200">
                  <a:solidFill>
                    <a:srgbClr val="FF0000"/>
                  </a:solidFill>
                </a:rPr>
                <a:t>37x lower queueing delay</a:t>
              </a:r>
              <a:endParaRPr lang="ko-KR" altLang="en-US" sz="1400" b="1" kern="1200">
                <a:solidFill>
                  <a:srgbClr val="FF0000"/>
                </a:solidFill>
              </a:endParaRPr>
            </a:p>
          </p:txBody>
        </p:sp>
      </p:grpSp>
      <p:sp>
        <p:nvSpPr>
          <p:cNvPr id="34" name="TextBox 33">
            <a:extLst>
              <a:ext uri="{FF2B5EF4-FFF2-40B4-BE49-F238E27FC236}">
                <a16:creationId xmlns:a16="http://schemas.microsoft.com/office/drawing/2014/main" id="{22B1005A-4077-9AA2-C2A1-29241876FFF9}"/>
              </a:ext>
            </a:extLst>
          </p:cNvPr>
          <p:cNvSpPr txBox="1"/>
          <p:nvPr/>
        </p:nvSpPr>
        <p:spPr>
          <a:xfrm>
            <a:off x="3986547" y="4336439"/>
            <a:ext cx="1853392" cy="307777"/>
          </a:xfrm>
          <a:prstGeom prst="rect">
            <a:avLst/>
          </a:prstGeom>
          <a:noFill/>
        </p:spPr>
        <p:txBody>
          <a:bodyPr wrap="none" rtlCol="0">
            <a:spAutoFit/>
          </a:bodyPr>
          <a:lstStyle/>
          <a:p>
            <a:r>
              <a:rPr kumimoji="1" lang="en-US" altLang="ko-KR" err="1"/>
              <a:t>Kcycles</a:t>
            </a:r>
            <a:r>
              <a:rPr kumimoji="1" lang="en-US" altLang="ko-KR"/>
              <a:t> @ 1.3MRPS</a:t>
            </a:r>
          </a:p>
        </p:txBody>
      </p:sp>
      <p:grpSp>
        <p:nvGrpSpPr>
          <p:cNvPr id="3" name="그룹 2">
            <a:extLst>
              <a:ext uri="{FF2B5EF4-FFF2-40B4-BE49-F238E27FC236}">
                <a16:creationId xmlns:a16="http://schemas.microsoft.com/office/drawing/2014/main" id="{30E0E3D7-8564-7999-D3A7-8914B848FB69}"/>
              </a:ext>
            </a:extLst>
          </p:cNvPr>
          <p:cNvGrpSpPr/>
          <p:nvPr/>
        </p:nvGrpSpPr>
        <p:grpSpPr>
          <a:xfrm>
            <a:off x="2392285" y="2096311"/>
            <a:ext cx="4877195" cy="583216"/>
            <a:chOff x="5371866" y="1303206"/>
            <a:chExt cx="4877195" cy="538556"/>
          </a:xfrm>
        </p:grpSpPr>
        <p:cxnSp>
          <p:nvCxnSpPr>
            <p:cNvPr id="5" name="직선 화살표 연결선 4">
              <a:extLst>
                <a:ext uri="{FF2B5EF4-FFF2-40B4-BE49-F238E27FC236}">
                  <a16:creationId xmlns:a16="http://schemas.microsoft.com/office/drawing/2014/main" id="{3ECA4EF0-D0D1-4E56-D3E1-D4A9B2BC0BB1}"/>
                </a:ext>
              </a:extLst>
            </p:cNvPr>
            <p:cNvCxnSpPr>
              <a:cxnSpLocks/>
            </p:cNvCxnSpPr>
            <p:nvPr/>
          </p:nvCxnSpPr>
          <p:spPr>
            <a:xfrm>
              <a:off x="5371866" y="1606333"/>
              <a:ext cx="4877195" cy="0"/>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1">
              <a:extLst>
                <a:ext uri="{FF2B5EF4-FFF2-40B4-BE49-F238E27FC236}">
                  <a16:creationId xmlns:a16="http://schemas.microsoft.com/office/drawing/2014/main" id="{718A75B8-8FBA-E8EE-EC29-B01E97BF7766}"/>
                </a:ext>
              </a:extLst>
            </p:cNvPr>
            <p:cNvSpPr txBox="1"/>
            <p:nvPr/>
          </p:nvSpPr>
          <p:spPr>
            <a:xfrm>
              <a:off x="6716988" y="1303206"/>
              <a:ext cx="2186950" cy="53855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ko-KR" sz="1400" b="1" kern="1200">
                  <a:solidFill>
                    <a:srgbClr val="FF0000"/>
                  </a:solidFill>
                </a:rPr>
                <a:t>10x lower P99.9 latency</a:t>
              </a:r>
              <a:endParaRPr lang="ko-KR" altLang="en-US" sz="1400" b="1" kern="1200">
                <a:solidFill>
                  <a:srgbClr val="FF0000"/>
                </a:solidFill>
              </a:endParaRPr>
            </a:p>
          </p:txBody>
        </p:sp>
      </p:grpSp>
    </p:spTree>
    <p:extLst>
      <p:ext uri="{BB962C8B-B14F-4D97-AF65-F5344CB8AC3E}">
        <p14:creationId xmlns:p14="http://schemas.microsoft.com/office/powerpoint/2010/main" val="41185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A651F8-42AA-7549-0FB7-5C89FC00F45D}"/>
              </a:ext>
            </a:extLst>
          </p:cNvPr>
          <p:cNvSpPr>
            <a:spLocks noGrp="1"/>
          </p:cNvSpPr>
          <p:nvPr>
            <p:ph type="title"/>
          </p:nvPr>
        </p:nvSpPr>
        <p:spPr/>
        <p:txBody>
          <a:bodyPr/>
          <a:lstStyle/>
          <a:p>
            <a:r>
              <a:rPr kumimoji="1" lang="en-US" altLang="ko-KR"/>
              <a:t>Q2: Does Adios fully utilize RDMA?</a:t>
            </a:r>
            <a:endParaRPr kumimoji="1" lang="ko-KR" altLang="en-US"/>
          </a:p>
        </p:txBody>
      </p:sp>
      <p:sp>
        <p:nvSpPr>
          <p:cNvPr id="4" name="슬라이드 번호 개체 틀 3">
            <a:extLst>
              <a:ext uri="{FF2B5EF4-FFF2-40B4-BE49-F238E27FC236}">
                <a16:creationId xmlns:a16="http://schemas.microsoft.com/office/drawing/2014/main" id="{661D7A29-2DB3-A24A-8ED3-FAF0EABE10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15</a:t>
            </a:fld>
            <a:endParaRPr lang="en-US"/>
          </a:p>
        </p:txBody>
      </p:sp>
      <p:graphicFrame>
        <p:nvGraphicFramePr>
          <p:cNvPr id="5" name="차트 4">
            <a:extLst>
              <a:ext uri="{FF2B5EF4-FFF2-40B4-BE49-F238E27FC236}">
                <a16:creationId xmlns:a16="http://schemas.microsoft.com/office/drawing/2014/main" id="{21C4B70E-35E2-26DC-F9E7-B21FBA821579}"/>
              </a:ext>
            </a:extLst>
          </p:cNvPr>
          <p:cNvGraphicFramePr/>
          <p:nvPr>
            <p:extLst>
              <p:ext uri="{D42A27DB-BD31-4B8C-83A1-F6EECF244321}">
                <p14:modId xmlns:p14="http://schemas.microsoft.com/office/powerpoint/2010/main" val="3693820658"/>
              </p:ext>
            </p:extLst>
          </p:nvPr>
        </p:nvGraphicFramePr>
        <p:xfrm>
          <a:off x="1026160" y="1175656"/>
          <a:ext cx="3461657" cy="33030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차트 5">
            <a:extLst>
              <a:ext uri="{FF2B5EF4-FFF2-40B4-BE49-F238E27FC236}">
                <a16:creationId xmlns:a16="http://schemas.microsoft.com/office/drawing/2014/main" id="{235D7EE9-2E76-98AC-85EF-09A14C9DBF9E}"/>
              </a:ext>
            </a:extLst>
          </p:cNvPr>
          <p:cNvGraphicFramePr/>
          <p:nvPr>
            <p:extLst>
              <p:ext uri="{D42A27DB-BD31-4B8C-83A1-F6EECF244321}">
                <p14:modId xmlns:p14="http://schemas.microsoft.com/office/powerpoint/2010/main" val="2310202847"/>
              </p:ext>
            </p:extLst>
          </p:nvPr>
        </p:nvGraphicFramePr>
        <p:xfrm>
          <a:off x="4772297" y="1208203"/>
          <a:ext cx="3461657" cy="3303037"/>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F78CEFEF-1ABD-AFC5-0E59-914D475A2E43}"/>
              </a:ext>
            </a:extLst>
          </p:cNvPr>
          <p:cNvSpPr txBox="1"/>
          <p:nvPr/>
        </p:nvSpPr>
        <p:spPr>
          <a:xfrm>
            <a:off x="73289" y="4766880"/>
            <a:ext cx="3020379" cy="307777"/>
          </a:xfrm>
          <a:prstGeom prst="rect">
            <a:avLst/>
          </a:prstGeom>
          <a:noFill/>
        </p:spPr>
        <p:txBody>
          <a:bodyPr wrap="none" rtlCol="0">
            <a:spAutoFit/>
          </a:bodyPr>
          <a:lstStyle/>
          <a:p>
            <a:r>
              <a:rPr kumimoji="1" lang="en-US" altLang="ko-KR"/>
              <a:t>*Random array indirection workload</a:t>
            </a:r>
            <a:endParaRPr kumimoji="1" lang="ko-KR" altLang="en-US"/>
          </a:p>
        </p:txBody>
      </p:sp>
      <p:grpSp>
        <p:nvGrpSpPr>
          <p:cNvPr id="7" name="그룹 6">
            <a:extLst>
              <a:ext uri="{FF2B5EF4-FFF2-40B4-BE49-F238E27FC236}">
                <a16:creationId xmlns:a16="http://schemas.microsoft.com/office/drawing/2014/main" id="{E5E1E3F7-7FB8-5491-02C5-9B9DDFB7EC92}"/>
              </a:ext>
            </a:extLst>
          </p:cNvPr>
          <p:cNvGrpSpPr/>
          <p:nvPr/>
        </p:nvGrpSpPr>
        <p:grpSpPr>
          <a:xfrm>
            <a:off x="557013" y="1793492"/>
            <a:ext cx="369333" cy="1793081"/>
            <a:chOff x="360116" y="1373803"/>
            <a:chExt cx="369333" cy="1793081"/>
          </a:xfrm>
        </p:grpSpPr>
        <p:cxnSp>
          <p:nvCxnSpPr>
            <p:cNvPr id="8" name="직선 화살표 연결선 7">
              <a:extLst>
                <a:ext uri="{FF2B5EF4-FFF2-40B4-BE49-F238E27FC236}">
                  <a16:creationId xmlns:a16="http://schemas.microsoft.com/office/drawing/2014/main" id="{CBFE4B5A-4285-8150-7513-157987FC97B7}"/>
                </a:ext>
              </a:extLst>
            </p:cNvPr>
            <p:cNvCxnSpPr>
              <a:cxnSpLocks/>
            </p:cNvCxnSpPr>
            <p:nvPr/>
          </p:nvCxnSpPr>
          <p:spPr>
            <a:xfrm flipV="1">
              <a:off x="729449" y="1373803"/>
              <a:ext cx="0" cy="17930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0C90CE7-2D7E-A9E6-A410-AC67098620D9}"/>
                </a:ext>
              </a:extLst>
            </p:cNvPr>
            <p:cNvSpPr txBox="1"/>
            <p:nvPr/>
          </p:nvSpPr>
          <p:spPr>
            <a:xfrm rot="16200000">
              <a:off x="119024" y="1919703"/>
              <a:ext cx="851515" cy="369332"/>
            </a:xfrm>
            <a:prstGeom prst="rect">
              <a:avLst/>
            </a:prstGeom>
            <a:noFill/>
          </p:spPr>
          <p:txBody>
            <a:bodyPr wrap="none" rtlCol="0">
              <a:spAutoFit/>
            </a:bodyPr>
            <a:lstStyle/>
            <a:p>
              <a:r>
                <a:rPr kumimoji="1" lang="en-US" altLang="ko-Kore-KR" sz="1800" b="1">
                  <a:solidFill>
                    <a:srgbClr val="FF0000"/>
                  </a:solidFill>
                  <a:latin typeface="Lato" panose="020F0502020204030203" pitchFamily="34" charset="0"/>
                  <a:ea typeface="Lato" panose="020F0502020204030203" pitchFamily="34" charset="0"/>
                  <a:cs typeface="Lato" panose="020F0502020204030203" pitchFamily="34" charset="0"/>
                </a:rPr>
                <a:t>Better</a:t>
              </a:r>
              <a:endParaRPr kumimoji="1" lang="ko-Kore-KR" altLang="en-US" sz="1800" b="1">
                <a:solidFill>
                  <a:srgbClr val="FF0000"/>
                </a:solidFill>
                <a:latin typeface="Lato" panose="020F0502020204030203" pitchFamily="34" charset="0"/>
                <a:cs typeface="Lato" panose="020F0502020204030203" pitchFamily="34" charset="0"/>
              </a:endParaRPr>
            </a:p>
          </p:txBody>
        </p:sp>
      </p:grpSp>
      <p:grpSp>
        <p:nvGrpSpPr>
          <p:cNvPr id="17" name="그룹 16">
            <a:extLst>
              <a:ext uri="{FF2B5EF4-FFF2-40B4-BE49-F238E27FC236}">
                <a16:creationId xmlns:a16="http://schemas.microsoft.com/office/drawing/2014/main" id="{7080439C-8431-08E1-4DEC-30F844EA1C02}"/>
              </a:ext>
            </a:extLst>
          </p:cNvPr>
          <p:cNvGrpSpPr/>
          <p:nvPr/>
        </p:nvGrpSpPr>
        <p:grpSpPr>
          <a:xfrm>
            <a:off x="7109637" y="1860829"/>
            <a:ext cx="1948415" cy="946165"/>
            <a:chOff x="7109637" y="1860829"/>
            <a:chExt cx="1948415" cy="946165"/>
          </a:xfrm>
        </p:grpSpPr>
        <p:sp>
          <p:nvSpPr>
            <p:cNvPr id="15" name="자유형 14">
              <a:extLst>
                <a:ext uri="{FF2B5EF4-FFF2-40B4-BE49-F238E27FC236}">
                  <a16:creationId xmlns:a16="http://schemas.microsoft.com/office/drawing/2014/main" id="{69EB8D7C-1BD9-21DF-8577-1B3E173E4DC8}"/>
                </a:ext>
              </a:extLst>
            </p:cNvPr>
            <p:cNvSpPr/>
            <p:nvPr/>
          </p:nvSpPr>
          <p:spPr>
            <a:xfrm>
              <a:off x="7109637" y="2105247"/>
              <a:ext cx="956930" cy="595423"/>
            </a:xfrm>
            <a:custGeom>
              <a:avLst/>
              <a:gdLst>
                <a:gd name="connsiteX0" fmla="*/ 0 w 956930"/>
                <a:gd name="connsiteY0" fmla="*/ 574158 h 595423"/>
                <a:gd name="connsiteX1" fmla="*/ 659219 w 956930"/>
                <a:gd name="connsiteY1" fmla="*/ 0 h 595423"/>
                <a:gd name="connsiteX2" fmla="*/ 956930 w 956930"/>
                <a:gd name="connsiteY2" fmla="*/ 0 h 595423"/>
                <a:gd name="connsiteX3" fmla="*/ 949842 w 956930"/>
                <a:gd name="connsiteY3" fmla="*/ 595423 h 595423"/>
                <a:gd name="connsiteX4" fmla="*/ 0 w 956930"/>
                <a:gd name="connsiteY4" fmla="*/ 574158 h 595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930" h="595423">
                  <a:moveTo>
                    <a:pt x="0" y="574158"/>
                  </a:moveTo>
                  <a:lnTo>
                    <a:pt x="659219" y="0"/>
                  </a:lnTo>
                  <a:lnTo>
                    <a:pt x="956930" y="0"/>
                  </a:lnTo>
                  <a:cubicBezTo>
                    <a:pt x="954567" y="198474"/>
                    <a:pt x="952205" y="396949"/>
                    <a:pt x="949842" y="595423"/>
                  </a:cubicBezTo>
                  <a:lnTo>
                    <a:pt x="0" y="574158"/>
                  </a:lnTo>
                  <a:close/>
                </a:path>
              </a:pathLst>
            </a:custGeom>
            <a:pattFill prst="wdDnDiag">
              <a:fgClr>
                <a:srgbClr val="00B050"/>
              </a:fgClr>
              <a:bgClr>
                <a:schemeClr val="bg1"/>
              </a:bgClr>
            </a:patt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6" name="TextBox 1">
              <a:extLst>
                <a:ext uri="{FF2B5EF4-FFF2-40B4-BE49-F238E27FC236}">
                  <a16:creationId xmlns:a16="http://schemas.microsoft.com/office/drawing/2014/main" id="{3C1B5943-D8AA-10C4-35C3-D06937DEF5E1}"/>
                </a:ext>
              </a:extLst>
            </p:cNvPr>
            <p:cNvSpPr txBox="1"/>
            <p:nvPr/>
          </p:nvSpPr>
          <p:spPr>
            <a:xfrm>
              <a:off x="8101123" y="1860829"/>
              <a:ext cx="956929" cy="946165"/>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ko-KR" sz="1400" b="1" kern="1200">
                  <a:solidFill>
                    <a:srgbClr val="00B050"/>
                  </a:solidFill>
                </a:rPr>
                <a:t>1.6x</a:t>
              </a:r>
            </a:p>
            <a:p>
              <a:r>
                <a:rPr lang="en-US" altLang="ko-KR" sz="1400" b="1" kern="1200">
                  <a:solidFill>
                    <a:srgbClr val="00B050"/>
                  </a:solidFill>
                </a:rPr>
                <a:t>More</a:t>
              </a:r>
            </a:p>
            <a:p>
              <a:r>
                <a:rPr lang="en-US" altLang="ko-KR" sz="1400" b="1" kern="1200">
                  <a:solidFill>
                    <a:srgbClr val="00B050"/>
                  </a:solidFill>
                </a:rPr>
                <a:t>RDMA</a:t>
              </a:r>
            </a:p>
            <a:p>
              <a:r>
                <a:rPr lang="en-US" altLang="ko-KR" sz="1400" b="1" kern="1200">
                  <a:solidFill>
                    <a:srgbClr val="00B050"/>
                  </a:solidFill>
                </a:rPr>
                <a:t>Utilization</a:t>
              </a:r>
              <a:endParaRPr lang="ko-KR" altLang="en-US" sz="1400" b="1" kern="1200">
                <a:solidFill>
                  <a:srgbClr val="00B050"/>
                </a:solidFill>
              </a:endParaRPr>
            </a:p>
          </p:txBody>
        </p:sp>
      </p:grpSp>
    </p:spTree>
    <p:extLst>
      <p:ext uri="{BB962C8B-B14F-4D97-AF65-F5344CB8AC3E}">
        <p14:creationId xmlns:p14="http://schemas.microsoft.com/office/powerpoint/2010/main" val="332163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DAE68D-5E0D-F96F-A6F1-0AD6C29902E7}"/>
              </a:ext>
            </a:extLst>
          </p:cNvPr>
          <p:cNvSpPr>
            <a:spLocks noGrp="1"/>
          </p:cNvSpPr>
          <p:nvPr>
            <p:ph type="title"/>
          </p:nvPr>
        </p:nvSpPr>
        <p:spPr/>
        <p:txBody>
          <a:bodyPr/>
          <a:lstStyle/>
          <a:p>
            <a:r>
              <a:rPr lang="en-US" altLang="ko" b="1"/>
              <a:t>Q3: Does Adios provide better performance</a:t>
            </a:r>
            <a:br>
              <a:rPr lang="en-US" altLang="ko" b="1"/>
            </a:br>
            <a:r>
              <a:rPr lang="en-US" altLang="ko" b="1"/>
              <a:t>in real-world applications? </a:t>
            </a:r>
            <a:r>
              <a:rPr lang="en-US" altLang="ko"/>
              <a:t>(</a:t>
            </a:r>
            <a:r>
              <a:rPr lang="en-US" altLang="ko" b="1"/>
              <a:t>KV Stores)</a:t>
            </a:r>
            <a:endParaRPr kumimoji="1" lang="ko-KR" altLang="en-US"/>
          </a:p>
        </p:txBody>
      </p:sp>
      <p:sp>
        <p:nvSpPr>
          <p:cNvPr id="4" name="슬라이드 번호 개체 틀 3">
            <a:extLst>
              <a:ext uri="{FF2B5EF4-FFF2-40B4-BE49-F238E27FC236}">
                <a16:creationId xmlns:a16="http://schemas.microsoft.com/office/drawing/2014/main" id="{D5A0B558-86C5-441E-144C-5AC0D32CBE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16</a:t>
            </a:fld>
            <a:endParaRPr lang="en-US"/>
          </a:p>
        </p:txBody>
      </p:sp>
      <p:grpSp>
        <p:nvGrpSpPr>
          <p:cNvPr id="3" name="그룹 2">
            <a:extLst>
              <a:ext uri="{FF2B5EF4-FFF2-40B4-BE49-F238E27FC236}">
                <a16:creationId xmlns:a16="http://schemas.microsoft.com/office/drawing/2014/main" id="{EE85FA5A-0CE3-EDAE-2E39-6F68839569B1}"/>
              </a:ext>
            </a:extLst>
          </p:cNvPr>
          <p:cNvGrpSpPr/>
          <p:nvPr/>
        </p:nvGrpSpPr>
        <p:grpSpPr>
          <a:xfrm>
            <a:off x="609600" y="1393898"/>
            <a:ext cx="3562379" cy="3149751"/>
            <a:chOff x="609600" y="1393898"/>
            <a:chExt cx="3562379" cy="3149751"/>
          </a:xfrm>
        </p:grpSpPr>
        <p:graphicFrame>
          <p:nvGraphicFramePr>
            <p:cNvPr id="7" name="차트 6">
              <a:extLst>
                <a:ext uri="{FF2B5EF4-FFF2-40B4-BE49-F238E27FC236}">
                  <a16:creationId xmlns:a16="http://schemas.microsoft.com/office/drawing/2014/main" id="{60040022-9D95-4C03-3E4F-130419A2C275}"/>
                </a:ext>
              </a:extLst>
            </p:cNvPr>
            <p:cNvGraphicFramePr/>
            <p:nvPr>
              <p:extLst>
                <p:ext uri="{D42A27DB-BD31-4B8C-83A1-F6EECF244321}">
                  <p14:modId xmlns:p14="http://schemas.microsoft.com/office/powerpoint/2010/main" val="19984601"/>
                </p:ext>
              </p:extLst>
            </p:nvPr>
          </p:nvGraphicFramePr>
          <p:xfrm>
            <a:off x="609600" y="1393898"/>
            <a:ext cx="3562379" cy="288007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3C89CAC-6707-C9B9-C201-D759250A0559}"/>
                </a:ext>
              </a:extLst>
            </p:cNvPr>
            <p:cNvSpPr txBox="1"/>
            <p:nvPr/>
          </p:nvSpPr>
          <p:spPr>
            <a:xfrm>
              <a:off x="1057599" y="4174317"/>
              <a:ext cx="2852063" cy="369332"/>
            </a:xfrm>
            <a:prstGeom prst="rect">
              <a:avLst/>
            </a:prstGeom>
            <a:noFill/>
          </p:spPr>
          <p:txBody>
            <a:bodyPr wrap="none" rtlCol="0">
              <a:spAutoFit/>
            </a:bodyPr>
            <a:lstStyle/>
            <a:p>
              <a:r>
                <a:rPr lang="en-US" altLang="ko-KR" sz="1800" b="1"/>
                <a:t>Memcached (100% GET)</a:t>
              </a:r>
              <a:endParaRPr lang="ko-KR" altLang="en-US" sz="1800" b="1"/>
            </a:p>
          </p:txBody>
        </p:sp>
      </p:grpSp>
      <p:grpSp>
        <p:nvGrpSpPr>
          <p:cNvPr id="9" name="그룹 8">
            <a:extLst>
              <a:ext uri="{FF2B5EF4-FFF2-40B4-BE49-F238E27FC236}">
                <a16:creationId xmlns:a16="http://schemas.microsoft.com/office/drawing/2014/main" id="{E65DB890-DD37-70CD-B1F0-3DED7BF9D5A7}"/>
              </a:ext>
            </a:extLst>
          </p:cNvPr>
          <p:cNvGrpSpPr/>
          <p:nvPr/>
        </p:nvGrpSpPr>
        <p:grpSpPr>
          <a:xfrm>
            <a:off x="4572000" y="1393898"/>
            <a:ext cx="3846150" cy="3149751"/>
            <a:chOff x="4572000" y="1393898"/>
            <a:chExt cx="3846150" cy="3149751"/>
          </a:xfrm>
        </p:grpSpPr>
        <p:graphicFrame>
          <p:nvGraphicFramePr>
            <p:cNvPr id="5" name="차트 4">
              <a:extLst>
                <a:ext uri="{FF2B5EF4-FFF2-40B4-BE49-F238E27FC236}">
                  <a16:creationId xmlns:a16="http://schemas.microsoft.com/office/drawing/2014/main" id="{30124CFB-DE5E-7214-6E95-5C48972F0F8E}"/>
                </a:ext>
              </a:extLst>
            </p:cNvPr>
            <p:cNvGraphicFramePr/>
            <p:nvPr>
              <p:extLst>
                <p:ext uri="{D42A27DB-BD31-4B8C-83A1-F6EECF244321}">
                  <p14:modId xmlns:p14="http://schemas.microsoft.com/office/powerpoint/2010/main" val="2740013577"/>
                </p:ext>
              </p:extLst>
            </p:nvPr>
          </p:nvGraphicFramePr>
          <p:xfrm>
            <a:off x="4572000" y="1393898"/>
            <a:ext cx="3562379" cy="288007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7B4C36EF-A74B-A13E-A455-A88855D0C0B9}"/>
                </a:ext>
              </a:extLst>
            </p:cNvPr>
            <p:cNvSpPr txBox="1"/>
            <p:nvPr/>
          </p:nvSpPr>
          <p:spPr>
            <a:xfrm>
              <a:off x="4745350" y="4174317"/>
              <a:ext cx="3672800" cy="369332"/>
            </a:xfrm>
            <a:prstGeom prst="rect">
              <a:avLst/>
            </a:prstGeom>
            <a:noFill/>
          </p:spPr>
          <p:txBody>
            <a:bodyPr wrap="none" rtlCol="0">
              <a:spAutoFit/>
            </a:bodyPr>
            <a:lstStyle/>
            <a:p>
              <a:r>
                <a:rPr lang="en-US" altLang="ko-KR" sz="1800" b="1" err="1"/>
                <a:t>RocksDB</a:t>
              </a:r>
              <a:r>
                <a:rPr lang="en-US" altLang="ko-KR" sz="1800" b="1"/>
                <a:t> (99% GET / 1% SCAN)</a:t>
              </a:r>
              <a:endParaRPr lang="ko-KR" altLang="en-US" sz="1800" b="1"/>
            </a:p>
          </p:txBody>
        </p:sp>
      </p:grpSp>
      <p:grpSp>
        <p:nvGrpSpPr>
          <p:cNvPr id="10" name="그룹 9">
            <a:extLst>
              <a:ext uri="{FF2B5EF4-FFF2-40B4-BE49-F238E27FC236}">
                <a16:creationId xmlns:a16="http://schemas.microsoft.com/office/drawing/2014/main" id="{3F1E65F4-BB1A-446C-7E81-767AE4086F77}"/>
              </a:ext>
            </a:extLst>
          </p:cNvPr>
          <p:cNvGrpSpPr/>
          <p:nvPr/>
        </p:nvGrpSpPr>
        <p:grpSpPr>
          <a:xfrm>
            <a:off x="245770" y="1765138"/>
            <a:ext cx="369333" cy="1793081"/>
            <a:chOff x="360116" y="1373803"/>
            <a:chExt cx="369333" cy="1793081"/>
          </a:xfrm>
        </p:grpSpPr>
        <p:cxnSp>
          <p:nvCxnSpPr>
            <p:cNvPr id="11" name="직선 화살표 연결선 10">
              <a:extLst>
                <a:ext uri="{FF2B5EF4-FFF2-40B4-BE49-F238E27FC236}">
                  <a16:creationId xmlns:a16="http://schemas.microsoft.com/office/drawing/2014/main" id="{F58A1B4B-D5C4-92BD-31EF-C274D6223407}"/>
                </a:ext>
              </a:extLst>
            </p:cNvPr>
            <p:cNvCxnSpPr/>
            <p:nvPr/>
          </p:nvCxnSpPr>
          <p:spPr>
            <a:xfrm>
              <a:off x="729449" y="1373803"/>
              <a:ext cx="0" cy="17930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3C0CCB8-D519-C63B-4D27-00B1E2D84951}"/>
                </a:ext>
              </a:extLst>
            </p:cNvPr>
            <p:cNvSpPr txBox="1"/>
            <p:nvPr/>
          </p:nvSpPr>
          <p:spPr>
            <a:xfrm rot="16200000">
              <a:off x="119024" y="1919703"/>
              <a:ext cx="851515" cy="369332"/>
            </a:xfrm>
            <a:prstGeom prst="rect">
              <a:avLst/>
            </a:prstGeom>
            <a:noFill/>
          </p:spPr>
          <p:txBody>
            <a:bodyPr wrap="none" rtlCol="0">
              <a:spAutoFit/>
            </a:bodyPr>
            <a:lstStyle/>
            <a:p>
              <a:r>
                <a:rPr kumimoji="1" lang="en-US" altLang="ko-Kore-KR" sz="1800" b="1">
                  <a:solidFill>
                    <a:srgbClr val="FF0000"/>
                  </a:solidFill>
                  <a:latin typeface="Lato" panose="020F0502020204030203" pitchFamily="34" charset="0"/>
                  <a:ea typeface="Lato" panose="020F0502020204030203" pitchFamily="34" charset="0"/>
                  <a:cs typeface="Lato" panose="020F0502020204030203" pitchFamily="34" charset="0"/>
                </a:rPr>
                <a:t>Better</a:t>
              </a:r>
              <a:endParaRPr kumimoji="1" lang="ko-Kore-KR" altLang="en-US" sz="1800" b="1">
                <a:solidFill>
                  <a:srgbClr val="FF0000"/>
                </a:solidFill>
                <a:latin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37491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B3C52-53CE-9BCC-5BE6-C001CCD4A9D3}"/>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B47493F-504D-881A-4408-E5E1A0480BF9}"/>
              </a:ext>
            </a:extLst>
          </p:cNvPr>
          <p:cNvSpPr>
            <a:spLocks noGrp="1"/>
          </p:cNvSpPr>
          <p:nvPr>
            <p:ph type="title"/>
          </p:nvPr>
        </p:nvSpPr>
        <p:spPr/>
        <p:txBody>
          <a:bodyPr/>
          <a:lstStyle/>
          <a:p>
            <a:r>
              <a:rPr lang="en-US" altLang="ko" b="1"/>
              <a:t>Q3: Does Adios provide better performance</a:t>
            </a:r>
            <a:br>
              <a:rPr lang="en-US" altLang="ko" b="1"/>
            </a:br>
            <a:r>
              <a:rPr lang="en-US" altLang="ko" b="1"/>
              <a:t>in real-world applications?</a:t>
            </a:r>
            <a:endParaRPr kumimoji="1" lang="ko-KR" altLang="en-US"/>
          </a:p>
        </p:txBody>
      </p:sp>
      <p:sp>
        <p:nvSpPr>
          <p:cNvPr id="4" name="슬라이드 번호 개체 틀 3">
            <a:extLst>
              <a:ext uri="{FF2B5EF4-FFF2-40B4-BE49-F238E27FC236}">
                <a16:creationId xmlns:a16="http://schemas.microsoft.com/office/drawing/2014/main" id="{8153D622-CF96-2DA6-BB56-FAFD9ED7A2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17</a:t>
            </a:fld>
            <a:endParaRPr lang="en-US"/>
          </a:p>
        </p:txBody>
      </p:sp>
      <p:grpSp>
        <p:nvGrpSpPr>
          <p:cNvPr id="3" name="그룹 2">
            <a:extLst>
              <a:ext uri="{FF2B5EF4-FFF2-40B4-BE49-F238E27FC236}">
                <a16:creationId xmlns:a16="http://schemas.microsoft.com/office/drawing/2014/main" id="{4561C830-A29C-6C4D-5995-89F5D0DF90AE}"/>
              </a:ext>
            </a:extLst>
          </p:cNvPr>
          <p:cNvGrpSpPr/>
          <p:nvPr/>
        </p:nvGrpSpPr>
        <p:grpSpPr>
          <a:xfrm>
            <a:off x="609600" y="1349963"/>
            <a:ext cx="4308649" cy="3164745"/>
            <a:chOff x="609600" y="1349963"/>
            <a:chExt cx="4308649" cy="3164745"/>
          </a:xfrm>
        </p:grpSpPr>
        <p:graphicFrame>
          <p:nvGraphicFramePr>
            <p:cNvPr id="7" name="차트 6">
              <a:extLst>
                <a:ext uri="{FF2B5EF4-FFF2-40B4-BE49-F238E27FC236}">
                  <a16:creationId xmlns:a16="http://schemas.microsoft.com/office/drawing/2014/main" id="{2AC66897-705E-181E-364A-55B7275871B1}"/>
                </a:ext>
              </a:extLst>
            </p:cNvPr>
            <p:cNvGraphicFramePr/>
            <p:nvPr>
              <p:extLst>
                <p:ext uri="{D42A27DB-BD31-4B8C-83A1-F6EECF244321}">
                  <p14:modId xmlns:p14="http://schemas.microsoft.com/office/powerpoint/2010/main" val="414631066"/>
                </p:ext>
              </p:extLst>
            </p:nvPr>
          </p:nvGraphicFramePr>
          <p:xfrm>
            <a:off x="609600" y="1349963"/>
            <a:ext cx="3562379" cy="288007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E814A1D-31E9-B957-BEED-47484DACBF9A}"/>
                </a:ext>
              </a:extLst>
            </p:cNvPr>
            <p:cNvSpPr txBox="1"/>
            <p:nvPr/>
          </p:nvSpPr>
          <p:spPr>
            <a:xfrm>
              <a:off x="963320" y="4145376"/>
              <a:ext cx="3954929" cy="369332"/>
            </a:xfrm>
            <a:prstGeom prst="rect">
              <a:avLst/>
            </a:prstGeom>
            <a:noFill/>
          </p:spPr>
          <p:txBody>
            <a:bodyPr wrap="none" rtlCol="0">
              <a:spAutoFit/>
            </a:bodyPr>
            <a:lstStyle/>
            <a:p>
              <a:r>
                <a:rPr lang="en-US" altLang="ko-KR" sz="1800" b="1"/>
                <a:t>Silo</a:t>
              </a:r>
              <a:r>
                <a:rPr lang="ko-KR" altLang="en-US" sz="1800" b="1"/>
                <a:t> </a:t>
              </a:r>
              <a:r>
                <a:rPr lang="en-US" altLang="ko-KR" sz="1800" b="1"/>
                <a:t>In-Memory</a:t>
              </a:r>
              <a:r>
                <a:rPr lang="ko-KR" altLang="en-US" sz="1800" b="1"/>
                <a:t> </a:t>
              </a:r>
              <a:r>
                <a:rPr lang="en-US" altLang="ko-KR" sz="1800" b="1"/>
                <a:t>Transaction DB [1]</a:t>
              </a:r>
              <a:endParaRPr lang="ko-KR" altLang="en-US" sz="1800" b="1"/>
            </a:p>
          </p:txBody>
        </p:sp>
      </p:grpSp>
      <p:grpSp>
        <p:nvGrpSpPr>
          <p:cNvPr id="9" name="그룹 8">
            <a:extLst>
              <a:ext uri="{FF2B5EF4-FFF2-40B4-BE49-F238E27FC236}">
                <a16:creationId xmlns:a16="http://schemas.microsoft.com/office/drawing/2014/main" id="{A926AD91-C8FD-AC67-2A6F-86F2F08ED292}"/>
              </a:ext>
            </a:extLst>
          </p:cNvPr>
          <p:cNvGrpSpPr/>
          <p:nvPr/>
        </p:nvGrpSpPr>
        <p:grpSpPr>
          <a:xfrm>
            <a:off x="4572000" y="1349963"/>
            <a:ext cx="3572685" cy="3164745"/>
            <a:chOff x="4572000" y="1349963"/>
            <a:chExt cx="3572685" cy="3164745"/>
          </a:xfrm>
        </p:grpSpPr>
        <p:graphicFrame>
          <p:nvGraphicFramePr>
            <p:cNvPr id="5" name="차트 4">
              <a:extLst>
                <a:ext uri="{FF2B5EF4-FFF2-40B4-BE49-F238E27FC236}">
                  <a16:creationId xmlns:a16="http://schemas.microsoft.com/office/drawing/2014/main" id="{9A495631-9E3C-EF04-1D58-772BE91D8D0F}"/>
                </a:ext>
              </a:extLst>
            </p:cNvPr>
            <p:cNvGraphicFramePr/>
            <p:nvPr>
              <p:extLst>
                <p:ext uri="{D42A27DB-BD31-4B8C-83A1-F6EECF244321}">
                  <p14:modId xmlns:p14="http://schemas.microsoft.com/office/powerpoint/2010/main" val="2081994220"/>
                </p:ext>
              </p:extLst>
            </p:nvPr>
          </p:nvGraphicFramePr>
          <p:xfrm>
            <a:off x="4572000" y="1349963"/>
            <a:ext cx="3562379" cy="288007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CD98AFBE-8DD0-F8ED-AC70-15319C458312}"/>
                </a:ext>
              </a:extLst>
            </p:cNvPr>
            <p:cNvSpPr txBox="1"/>
            <p:nvPr/>
          </p:nvSpPr>
          <p:spPr>
            <a:xfrm>
              <a:off x="5318270" y="4145376"/>
              <a:ext cx="2826415" cy="369332"/>
            </a:xfrm>
            <a:prstGeom prst="rect">
              <a:avLst/>
            </a:prstGeom>
            <a:noFill/>
          </p:spPr>
          <p:txBody>
            <a:bodyPr wrap="none" rtlCol="0">
              <a:spAutoFit/>
            </a:bodyPr>
            <a:lstStyle/>
            <a:p>
              <a:r>
                <a:rPr lang="en-US" altLang="ko-KR" sz="1800" b="1"/>
                <a:t>FAISS</a:t>
              </a:r>
              <a:r>
                <a:rPr lang="ko-KR" altLang="en-US" sz="1800" b="1"/>
                <a:t> </a:t>
              </a:r>
              <a:r>
                <a:rPr lang="en-US" altLang="ko-KR" sz="1800" b="1"/>
                <a:t>Vector Search [2]</a:t>
              </a:r>
              <a:endParaRPr lang="ko-KR" altLang="en-US" sz="1800" b="1"/>
            </a:p>
          </p:txBody>
        </p:sp>
      </p:grpSp>
      <p:grpSp>
        <p:nvGrpSpPr>
          <p:cNvPr id="10" name="그룹 9">
            <a:extLst>
              <a:ext uri="{FF2B5EF4-FFF2-40B4-BE49-F238E27FC236}">
                <a16:creationId xmlns:a16="http://schemas.microsoft.com/office/drawing/2014/main" id="{E4974A15-DCA1-B399-4D01-74782368182D}"/>
              </a:ext>
            </a:extLst>
          </p:cNvPr>
          <p:cNvGrpSpPr/>
          <p:nvPr/>
        </p:nvGrpSpPr>
        <p:grpSpPr>
          <a:xfrm>
            <a:off x="245770" y="1765138"/>
            <a:ext cx="369333" cy="1793081"/>
            <a:chOff x="360116" y="1373803"/>
            <a:chExt cx="369333" cy="1793081"/>
          </a:xfrm>
        </p:grpSpPr>
        <p:cxnSp>
          <p:nvCxnSpPr>
            <p:cNvPr id="11" name="직선 화살표 연결선 10">
              <a:extLst>
                <a:ext uri="{FF2B5EF4-FFF2-40B4-BE49-F238E27FC236}">
                  <a16:creationId xmlns:a16="http://schemas.microsoft.com/office/drawing/2014/main" id="{C289737E-B7F5-6CBF-BC8B-0706139DA2B4}"/>
                </a:ext>
              </a:extLst>
            </p:cNvPr>
            <p:cNvCxnSpPr/>
            <p:nvPr/>
          </p:nvCxnSpPr>
          <p:spPr>
            <a:xfrm>
              <a:off x="729449" y="1373803"/>
              <a:ext cx="0" cy="17930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A22A48C-3AA1-A0E8-6518-ED8E47773378}"/>
                </a:ext>
              </a:extLst>
            </p:cNvPr>
            <p:cNvSpPr txBox="1"/>
            <p:nvPr/>
          </p:nvSpPr>
          <p:spPr>
            <a:xfrm rot="16200000">
              <a:off x="119024" y="1919703"/>
              <a:ext cx="851515" cy="369332"/>
            </a:xfrm>
            <a:prstGeom prst="rect">
              <a:avLst/>
            </a:prstGeom>
            <a:noFill/>
          </p:spPr>
          <p:txBody>
            <a:bodyPr wrap="none" rtlCol="0">
              <a:spAutoFit/>
            </a:bodyPr>
            <a:lstStyle/>
            <a:p>
              <a:r>
                <a:rPr kumimoji="1" lang="en-US" altLang="ko-Kore-KR" sz="1800" b="1">
                  <a:solidFill>
                    <a:srgbClr val="FF0000"/>
                  </a:solidFill>
                  <a:latin typeface="Lato" panose="020F0502020204030203" pitchFamily="34" charset="0"/>
                  <a:ea typeface="Lato" panose="020F0502020204030203" pitchFamily="34" charset="0"/>
                  <a:cs typeface="Lato" panose="020F0502020204030203" pitchFamily="34" charset="0"/>
                </a:rPr>
                <a:t>Better</a:t>
              </a:r>
              <a:endParaRPr kumimoji="1" lang="ko-Kore-KR" altLang="en-US" sz="1800" b="1">
                <a:solidFill>
                  <a:srgbClr val="FF0000"/>
                </a:solidFill>
                <a:latin typeface="Lato" panose="020F0502020204030203" pitchFamily="34" charset="0"/>
                <a:cs typeface="Lato" panose="020F0502020204030203" pitchFamily="34" charset="0"/>
              </a:endParaRPr>
            </a:p>
          </p:txBody>
        </p:sp>
      </p:grpSp>
      <p:sp>
        <p:nvSpPr>
          <p:cNvPr id="13" name="직사각형 12">
            <a:extLst>
              <a:ext uri="{FF2B5EF4-FFF2-40B4-BE49-F238E27FC236}">
                <a16:creationId xmlns:a16="http://schemas.microsoft.com/office/drawing/2014/main" id="{D8F59A56-26C3-232D-D8DA-96CD89A607EE}"/>
              </a:ext>
            </a:extLst>
          </p:cNvPr>
          <p:cNvSpPr/>
          <p:nvPr/>
        </p:nvSpPr>
        <p:spPr>
          <a:xfrm>
            <a:off x="3074" y="1843254"/>
            <a:ext cx="9081925" cy="1714965"/>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en-US" sz="2800" b="1">
                <a:solidFill>
                  <a:srgbClr val="0432FF"/>
                </a:solidFill>
                <a:latin typeface="Lato"/>
                <a:ea typeface="Lato"/>
                <a:cs typeface="Lato"/>
              </a:rPr>
              <a:t>Adios outperforms DiLOS</a:t>
            </a:r>
            <a:br>
              <a:rPr lang="en-US" sz="2800" b="1">
                <a:latin typeface="Lato" panose="020F0502020204030203" pitchFamily="34" charset="0"/>
                <a:cs typeface="Lato" panose="020F0502020204030203" pitchFamily="34" charset="0"/>
              </a:rPr>
            </a:br>
            <a:r>
              <a:rPr kumimoji="1" lang="en-US" sz="2800" b="1">
                <a:solidFill>
                  <a:srgbClr val="0432FF"/>
                </a:solidFill>
                <a:latin typeface="Lato"/>
                <a:ea typeface="Lato"/>
                <a:cs typeface="Lato"/>
              </a:rPr>
              <a:t>by 1.6x in throughput and</a:t>
            </a:r>
            <a:br>
              <a:rPr lang="en-US" sz="2800" b="1">
                <a:latin typeface="Lato" panose="020F0502020204030203" pitchFamily="34" charset="0"/>
                <a:cs typeface="Lato" panose="020F0502020204030203" pitchFamily="34" charset="0"/>
              </a:rPr>
            </a:br>
            <a:r>
              <a:rPr kumimoji="1" lang="en-US" sz="2800" b="1">
                <a:solidFill>
                  <a:srgbClr val="0432FF"/>
                </a:solidFill>
                <a:latin typeface="Lato"/>
                <a:ea typeface="Lato"/>
                <a:cs typeface="Lato"/>
              </a:rPr>
              <a:t>by 11x in P99.9 latency</a:t>
            </a:r>
          </a:p>
        </p:txBody>
      </p:sp>
      <p:sp>
        <p:nvSpPr>
          <p:cNvPr id="14" name="TextBox 13">
            <a:extLst>
              <a:ext uri="{FF2B5EF4-FFF2-40B4-BE49-F238E27FC236}">
                <a16:creationId xmlns:a16="http://schemas.microsoft.com/office/drawing/2014/main" id="{B555255A-03A2-FB19-CF27-3D7E75198CBF}"/>
              </a:ext>
            </a:extLst>
          </p:cNvPr>
          <p:cNvSpPr txBox="1"/>
          <p:nvPr/>
        </p:nvSpPr>
        <p:spPr>
          <a:xfrm>
            <a:off x="245769" y="4638874"/>
            <a:ext cx="6393097" cy="523220"/>
          </a:xfrm>
          <a:prstGeom prst="rect">
            <a:avLst/>
          </a:prstGeom>
          <a:noFill/>
        </p:spPr>
        <p:txBody>
          <a:bodyPr wrap="none" rtlCol="0">
            <a:spAutoFit/>
          </a:bodyPr>
          <a:lstStyle/>
          <a:p>
            <a:r>
              <a:rPr kumimoji="1" lang="en-US" altLang="ko-KR"/>
              <a:t>[1] Tu et al. “Speedy transactions in multicore in-memory databases” SOSP’13</a:t>
            </a:r>
            <a:br>
              <a:rPr kumimoji="1" lang="en-US" altLang="ko-KR"/>
            </a:br>
            <a:r>
              <a:rPr kumimoji="1" lang="en-US" altLang="ko-KR"/>
              <a:t>[2] </a:t>
            </a:r>
            <a:r>
              <a:rPr kumimoji="1" lang="en-US" altLang="ko-KR" err="1"/>
              <a:t>Douze</a:t>
            </a:r>
            <a:r>
              <a:rPr kumimoji="1" lang="en-US" altLang="ko-KR"/>
              <a:t> et al. “</a:t>
            </a:r>
            <a:r>
              <a:rPr lang="en-US" altLang="ko-KR"/>
              <a:t>The </a:t>
            </a:r>
            <a:r>
              <a:rPr lang="en-US" altLang="ko-KR" err="1"/>
              <a:t>Faiss</a:t>
            </a:r>
            <a:r>
              <a:rPr lang="en-US" altLang="ko-KR"/>
              <a:t> library</a:t>
            </a:r>
            <a:r>
              <a:rPr kumimoji="1" lang="en-US" altLang="ko-KR"/>
              <a:t>” arXiv:2401.08281</a:t>
            </a:r>
            <a:endParaRPr kumimoji="1" lang="ko-KR" altLang="en-US"/>
          </a:p>
        </p:txBody>
      </p:sp>
    </p:spTree>
    <p:extLst>
      <p:ext uri="{BB962C8B-B14F-4D97-AF65-F5344CB8AC3E}">
        <p14:creationId xmlns:p14="http://schemas.microsoft.com/office/powerpoint/2010/main" val="248967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4C3D7D-416D-ECC4-54FB-3022CFDEA7A6}"/>
              </a:ext>
            </a:extLst>
          </p:cNvPr>
          <p:cNvSpPr>
            <a:spLocks noGrp="1"/>
          </p:cNvSpPr>
          <p:nvPr>
            <p:ph type="title"/>
          </p:nvPr>
        </p:nvSpPr>
        <p:spPr/>
        <p:txBody>
          <a:bodyPr/>
          <a:lstStyle/>
          <a:p>
            <a:r>
              <a:rPr kumimoji="1" lang="en-US" altLang="ko-Kore-KR"/>
              <a:t>Conclusion</a:t>
            </a:r>
            <a:endParaRPr kumimoji="1" lang="ko-Kore-KR" altLang="en-US"/>
          </a:p>
        </p:txBody>
      </p:sp>
      <p:sp>
        <p:nvSpPr>
          <p:cNvPr id="6" name="텍스트 개체 틀 5">
            <a:extLst>
              <a:ext uri="{FF2B5EF4-FFF2-40B4-BE49-F238E27FC236}">
                <a16:creationId xmlns:a16="http://schemas.microsoft.com/office/drawing/2014/main" id="{6D69B0A8-805E-9A77-2092-97FF41A3C184}"/>
              </a:ext>
            </a:extLst>
          </p:cNvPr>
          <p:cNvSpPr>
            <a:spLocks noGrp="1"/>
          </p:cNvSpPr>
          <p:nvPr>
            <p:ph type="body" idx="1"/>
          </p:nvPr>
        </p:nvSpPr>
        <p:spPr>
          <a:xfrm>
            <a:off x="729450" y="1150403"/>
            <a:ext cx="8089086" cy="3401700"/>
          </a:xfrm>
        </p:spPr>
        <p:txBody>
          <a:bodyPr/>
          <a:lstStyle/>
          <a:p>
            <a:r>
              <a:rPr lang="en-US" altLang="ko-KR" sz="2400"/>
              <a:t>We present Adios, an efficient yield-based page fault handling memory disaggregation system</a:t>
            </a:r>
          </a:p>
          <a:p>
            <a:pPr lvl="1"/>
            <a:r>
              <a:rPr lang="en-US" altLang="ko-KR" sz="2400"/>
              <a:t>Eliminates </a:t>
            </a:r>
            <a:r>
              <a:rPr lang="en-US" altLang="ko-KR" sz="2400" b="1">
                <a:solidFill>
                  <a:srgbClr val="FF0000"/>
                </a:solidFill>
              </a:rPr>
              <a:t>busy-waiting</a:t>
            </a:r>
            <a:r>
              <a:rPr lang="en-US" altLang="ko-KR" sz="2400"/>
              <a:t> and </a:t>
            </a:r>
            <a:r>
              <a:rPr lang="en-US" altLang="ko-KR" sz="2400" b="1">
                <a:solidFill>
                  <a:srgbClr val="FF0000"/>
                </a:solidFill>
              </a:rPr>
              <a:t>head-of-line blocking</a:t>
            </a:r>
          </a:p>
          <a:p>
            <a:pPr lvl="1"/>
            <a:r>
              <a:rPr lang="en-US" altLang="ko-KR" sz="2400"/>
              <a:t>Further utilizes </a:t>
            </a:r>
            <a:r>
              <a:rPr lang="en-US" altLang="ko-KR" sz="2400" b="1">
                <a:solidFill>
                  <a:srgbClr val="0432FF"/>
                </a:solidFill>
              </a:rPr>
              <a:t>RDMA bandwidth</a:t>
            </a:r>
            <a:r>
              <a:rPr lang="en-US" altLang="ko-KR" sz="2400"/>
              <a:t> to gain more </a:t>
            </a:r>
            <a:r>
              <a:rPr lang="en-US" altLang="ko-KR" sz="2400" b="1">
                <a:solidFill>
                  <a:srgbClr val="0432FF"/>
                </a:solidFill>
              </a:rPr>
              <a:t>throughput</a:t>
            </a:r>
          </a:p>
          <a:p>
            <a:r>
              <a:rPr lang="en-US" altLang="ko-KR" sz="2400"/>
              <a:t>Paper: </a:t>
            </a:r>
            <a:r>
              <a:rPr lang="en-US" altLang="ko-KR" sz="2400">
                <a:hlinkClick r:id="rId3"/>
              </a:rPr>
              <a:t>https://yoon.ws/adios</a:t>
            </a:r>
            <a:endParaRPr lang="en-US" altLang="ko-KR" sz="2400"/>
          </a:p>
          <a:p>
            <a:r>
              <a:rPr lang="en-US" altLang="ko-KR" sz="2400"/>
              <a:t>Slides: </a:t>
            </a:r>
            <a:r>
              <a:rPr lang="en-US" altLang="ko-KR" sz="2400">
                <a:hlinkClick r:id="rId4"/>
              </a:rPr>
              <a:t>https://yoon.ws/adios/slides</a:t>
            </a:r>
            <a:endParaRPr lang="en-US" altLang="ko-KR" sz="2400"/>
          </a:p>
        </p:txBody>
      </p:sp>
      <p:sp>
        <p:nvSpPr>
          <p:cNvPr id="4" name="슬라이드 번호 개체 틀 3">
            <a:extLst>
              <a:ext uri="{FF2B5EF4-FFF2-40B4-BE49-F238E27FC236}">
                <a16:creationId xmlns:a16="http://schemas.microsoft.com/office/drawing/2014/main" id="{6D2B3524-32AA-D35A-8207-7D2FFC8033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18</a:t>
            </a:fld>
            <a:endParaRPr lang="en-US"/>
          </a:p>
        </p:txBody>
      </p:sp>
      <p:sp>
        <p:nvSpPr>
          <p:cNvPr id="3" name="TextBox 2">
            <a:extLst>
              <a:ext uri="{FF2B5EF4-FFF2-40B4-BE49-F238E27FC236}">
                <a16:creationId xmlns:a16="http://schemas.microsoft.com/office/drawing/2014/main" id="{C9F1971C-1D29-6078-307E-4CA557BE94E0}"/>
              </a:ext>
            </a:extLst>
          </p:cNvPr>
          <p:cNvSpPr txBox="1"/>
          <p:nvPr/>
        </p:nvSpPr>
        <p:spPr>
          <a:xfrm>
            <a:off x="73289" y="4766880"/>
            <a:ext cx="2066591" cy="307777"/>
          </a:xfrm>
          <a:prstGeom prst="rect">
            <a:avLst/>
          </a:prstGeom>
          <a:noFill/>
        </p:spPr>
        <p:txBody>
          <a:bodyPr wrap="none" rtlCol="0">
            <a:spAutoFit/>
          </a:bodyPr>
          <a:lstStyle/>
          <a:p>
            <a:r>
              <a:rPr kumimoji="1" lang="en-US" altLang="ko-KR"/>
              <a:t>*NIC Icon: </a:t>
            </a:r>
            <a:r>
              <a:rPr kumimoji="1" lang="en-US" altLang="ko-KR" err="1"/>
              <a:t>Flaticon.com</a:t>
            </a:r>
            <a:endParaRPr kumimoji="1" lang="ko-KR" altLang="en-US"/>
          </a:p>
        </p:txBody>
      </p:sp>
    </p:spTree>
    <p:extLst>
      <p:ext uri="{BB962C8B-B14F-4D97-AF65-F5344CB8AC3E}">
        <p14:creationId xmlns:p14="http://schemas.microsoft.com/office/powerpoint/2010/main" val="3033886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B99E75-800E-45E9-C8C7-06625104C0C4}"/>
              </a:ext>
            </a:extLst>
          </p:cNvPr>
          <p:cNvSpPr>
            <a:spLocks noGrp="1"/>
          </p:cNvSpPr>
          <p:nvPr>
            <p:ph type="title"/>
          </p:nvPr>
        </p:nvSpPr>
        <p:spPr/>
        <p:txBody>
          <a:bodyPr/>
          <a:lstStyle/>
          <a:p>
            <a:r>
              <a:rPr kumimoji="1" lang="en-US" altLang="ko-Kore-KR"/>
              <a:t>Backup Slides</a:t>
            </a:r>
            <a:endParaRPr kumimoji="1" lang="ko-Kore-KR" altLang="en-US"/>
          </a:p>
        </p:txBody>
      </p:sp>
      <p:sp>
        <p:nvSpPr>
          <p:cNvPr id="3" name="슬라이드 번호 개체 틀 2">
            <a:extLst>
              <a:ext uri="{FF2B5EF4-FFF2-40B4-BE49-F238E27FC236}">
                <a16:creationId xmlns:a16="http://schemas.microsoft.com/office/drawing/2014/main" id="{9F07022E-7ACD-AAAE-4DB1-2FF2978A7660}"/>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US" altLang="ko" smtClean="0"/>
              <a:t>19</a:t>
            </a:fld>
            <a:endParaRPr lang="en-US"/>
          </a:p>
        </p:txBody>
      </p:sp>
    </p:spTree>
    <p:extLst>
      <p:ext uri="{BB962C8B-B14F-4D97-AF65-F5344CB8AC3E}">
        <p14:creationId xmlns:p14="http://schemas.microsoft.com/office/powerpoint/2010/main" val="1971937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Memory Disaggregation</a:t>
            </a:r>
            <a:r>
              <a:rPr lang="en-US" altLang="ko"/>
              <a:t> (MD)</a:t>
            </a:r>
            <a:endParaRPr/>
          </a:p>
        </p:txBody>
      </p:sp>
      <p:sp>
        <p:nvSpPr>
          <p:cNvPr id="3" name="텍스트 개체 틀 2">
            <a:extLst>
              <a:ext uri="{FF2B5EF4-FFF2-40B4-BE49-F238E27FC236}">
                <a16:creationId xmlns:a16="http://schemas.microsoft.com/office/drawing/2014/main" id="{C28CCDA1-99E4-38F2-88F0-2E032BAD01F7}"/>
              </a:ext>
            </a:extLst>
          </p:cNvPr>
          <p:cNvSpPr>
            <a:spLocks noGrp="1"/>
          </p:cNvSpPr>
          <p:nvPr>
            <p:ph type="body" idx="1"/>
          </p:nvPr>
        </p:nvSpPr>
        <p:spPr>
          <a:xfrm>
            <a:off x="729450" y="1150403"/>
            <a:ext cx="5225963" cy="3684356"/>
          </a:xfrm>
        </p:spPr>
        <p:txBody>
          <a:bodyPr/>
          <a:lstStyle/>
          <a:p>
            <a:pPr marL="457200" lvl="0" indent="-381000" algn="l" rtl="0">
              <a:lnSpc>
                <a:spcPct val="115000"/>
              </a:lnSpc>
              <a:spcBef>
                <a:spcPts val="0"/>
              </a:spcBef>
              <a:spcAft>
                <a:spcPts val="0"/>
              </a:spcAft>
              <a:buClr>
                <a:srgbClr val="595959"/>
              </a:buClr>
              <a:buSzPts val="2400"/>
              <a:buFont typeface="Lato"/>
              <a:buChar char="●"/>
            </a:pPr>
            <a:r>
              <a:rPr lang="en-US" altLang="ko">
                <a:solidFill>
                  <a:srgbClr val="595959"/>
                </a:solidFill>
                <a:latin typeface="Lato"/>
                <a:ea typeface="Lato"/>
                <a:cs typeface="Lato"/>
                <a:sym typeface="Lato"/>
              </a:rPr>
              <a:t>Places computing and memory in physically separate nodes</a:t>
            </a:r>
            <a:endParaRPr lang="en-US" altLang="ko-Kore-KR">
              <a:solidFill>
                <a:srgbClr val="595959"/>
              </a:solidFill>
              <a:latin typeface="Lato"/>
              <a:ea typeface="Lato"/>
              <a:cs typeface="Lato"/>
              <a:sym typeface="Lato"/>
            </a:endParaRPr>
          </a:p>
          <a:p>
            <a:pPr lvl="1">
              <a:spcAft>
                <a:spcPts val="0"/>
              </a:spcAft>
              <a:buClr>
                <a:srgbClr val="595959"/>
              </a:buClr>
            </a:pPr>
            <a:r>
              <a:rPr lang="en-US" altLang="ko" sz="1800">
                <a:solidFill>
                  <a:srgbClr val="595959"/>
                </a:solidFill>
                <a:latin typeface="Lato"/>
                <a:ea typeface="Lato"/>
                <a:cs typeface="Lato"/>
                <a:sym typeface="Lato"/>
              </a:rPr>
              <a:t>Compute </a:t>
            </a:r>
            <a:r>
              <a:rPr lang="en-US" altLang="ko">
                <a:solidFill>
                  <a:srgbClr val="595959"/>
                </a:solidFill>
              </a:rPr>
              <a:t>node's</a:t>
            </a:r>
            <a:r>
              <a:rPr lang="en-US" altLang="ko" sz="1800">
                <a:solidFill>
                  <a:srgbClr val="595959"/>
                </a:solidFill>
                <a:latin typeface="Lato"/>
                <a:ea typeface="Lato"/>
                <a:cs typeface="Lato"/>
                <a:sym typeface="Lato"/>
              </a:rPr>
              <a:t> </a:t>
            </a:r>
            <a:r>
              <a:rPr lang="en-US" altLang="ko">
                <a:solidFill>
                  <a:srgbClr val="595959"/>
                </a:solidFill>
              </a:rPr>
              <a:t>DRAM as local cache</a:t>
            </a:r>
          </a:p>
          <a:p>
            <a:pPr lvl="1">
              <a:spcAft>
                <a:spcPts val="0"/>
              </a:spcAft>
              <a:buClr>
                <a:srgbClr val="595959"/>
              </a:buClr>
            </a:pPr>
            <a:r>
              <a:rPr lang="en-US" altLang="ko">
                <a:solidFill>
                  <a:srgbClr val="595959"/>
                </a:solidFill>
              </a:rPr>
              <a:t>Connected by fast interconnection</a:t>
            </a:r>
            <a:br>
              <a:rPr lang="en-US" altLang="ko">
                <a:solidFill>
                  <a:srgbClr val="595959"/>
                </a:solidFill>
              </a:rPr>
            </a:br>
            <a:r>
              <a:rPr lang="en-US" altLang="ko">
                <a:solidFill>
                  <a:srgbClr val="595959"/>
                </a:solidFill>
              </a:rPr>
              <a:t>(RDMA, CXL)</a:t>
            </a:r>
            <a:endParaRPr lang="en-US" altLang="ko">
              <a:solidFill>
                <a:srgbClr val="595959"/>
              </a:solidFill>
              <a:latin typeface="Lato"/>
              <a:ea typeface="Lato"/>
              <a:cs typeface="Lato"/>
            </a:endParaRPr>
          </a:p>
          <a:p>
            <a:pPr>
              <a:spcAft>
                <a:spcPts val="0"/>
              </a:spcAft>
              <a:buClr>
                <a:srgbClr val="595959"/>
              </a:buClr>
            </a:pPr>
            <a:r>
              <a:rPr lang="en-US" altLang="ko">
                <a:solidFill>
                  <a:srgbClr val="595959"/>
                </a:solidFill>
              </a:rPr>
              <a:t>Advantages of memory</a:t>
            </a:r>
            <a:r>
              <a:rPr lang="en-US" altLang="ko">
                <a:solidFill>
                  <a:srgbClr val="595959"/>
                </a:solidFill>
                <a:latin typeface="Lato"/>
                <a:ea typeface="Lato"/>
                <a:cs typeface="Lato"/>
                <a:sym typeface="Lato"/>
              </a:rPr>
              <a:t> disaggregation</a:t>
            </a:r>
            <a:r>
              <a:rPr lang="en-US" altLang="ko">
                <a:solidFill>
                  <a:srgbClr val="595959"/>
                </a:solidFill>
              </a:rPr>
              <a:t> </a:t>
            </a:r>
            <a:endParaRPr lang="en-US" altLang="ko">
              <a:solidFill>
                <a:srgbClr val="595959"/>
              </a:solidFill>
              <a:latin typeface="Lato"/>
              <a:ea typeface="Lato"/>
              <a:cs typeface="Lato"/>
            </a:endParaRPr>
          </a:p>
          <a:p>
            <a:pPr lvl="1">
              <a:lnSpc>
                <a:spcPct val="114999"/>
              </a:lnSpc>
              <a:spcAft>
                <a:spcPts val="0"/>
              </a:spcAft>
              <a:buClr>
                <a:srgbClr val="595959"/>
              </a:buClr>
            </a:pPr>
            <a:r>
              <a:rPr lang="en-US" altLang="ko">
                <a:solidFill>
                  <a:srgbClr val="595959"/>
                </a:solidFill>
              </a:rPr>
              <a:t>Improving memory utilization</a:t>
            </a:r>
            <a:endParaRPr lang="en-US" sz="1800">
              <a:solidFill>
                <a:srgbClr val="595959"/>
              </a:solidFill>
              <a:latin typeface="Lato"/>
              <a:ea typeface="Lato"/>
              <a:cs typeface="Lato"/>
            </a:endParaRPr>
          </a:p>
          <a:p>
            <a:pPr lvl="1">
              <a:spcAft>
                <a:spcPts val="0"/>
              </a:spcAft>
              <a:buClr>
                <a:srgbClr val="595959"/>
              </a:buClr>
            </a:pPr>
            <a:r>
              <a:rPr lang="en-US" altLang="ko">
                <a:solidFill>
                  <a:srgbClr val="595959"/>
                </a:solidFill>
              </a:rPr>
              <a:t>Mitigating memory capacity wall</a:t>
            </a:r>
          </a:p>
          <a:p>
            <a:pPr>
              <a:spcAft>
                <a:spcPts val="0"/>
              </a:spcAft>
              <a:buClr>
                <a:srgbClr val="595959"/>
              </a:buClr>
            </a:pPr>
            <a:r>
              <a:rPr lang="en-US" altLang="ko">
                <a:solidFill>
                  <a:srgbClr val="595959"/>
                </a:solidFill>
              </a:rPr>
              <a:t>Many systems utilizes paging for MD</a:t>
            </a:r>
            <a:endParaRPr lang="en-US" altLang="ko" sz="1400"/>
          </a:p>
          <a:p>
            <a:pPr lvl="1">
              <a:spcAft>
                <a:spcPts val="0"/>
              </a:spcAft>
              <a:buClr>
                <a:srgbClr val="595959"/>
              </a:buClr>
            </a:pPr>
            <a:r>
              <a:rPr lang="en-US" altLang="ko-KR">
                <a:solidFill>
                  <a:srgbClr val="595959"/>
                </a:solidFill>
              </a:rPr>
              <a:t>Offering virtual memory transparency</a:t>
            </a:r>
          </a:p>
        </p:txBody>
      </p:sp>
      <p:sp>
        <p:nvSpPr>
          <p:cNvPr id="85" name="Google Shape;85;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ko"/>
              <a:t>2</a:t>
            </a:fld>
            <a:endParaRPr/>
          </a:p>
        </p:txBody>
      </p:sp>
      <p:grpSp>
        <p:nvGrpSpPr>
          <p:cNvPr id="2" name="그룹 1">
            <a:extLst>
              <a:ext uri="{FF2B5EF4-FFF2-40B4-BE49-F238E27FC236}">
                <a16:creationId xmlns:a16="http://schemas.microsoft.com/office/drawing/2014/main" id="{439F3647-E691-F6F1-F685-22334F8F8645}"/>
              </a:ext>
            </a:extLst>
          </p:cNvPr>
          <p:cNvGrpSpPr/>
          <p:nvPr/>
        </p:nvGrpSpPr>
        <p:grpSpPr>
          <a:xfrm>
            <a:off x="6057101" y="1190696"/>
            <a:ext cx="2622077" cy="3500275"/>
            <a:chOff x="6057101" y="1190696"/>
            <a:chExt cx="2622077" cy="3500275"/>
          </a:xfrm>
        </p:grpSpPr>
        <p:sp>
          <p:nvSpPr>
            <p:cNvPr id="88" name="Google Shape;88;p12"/>
            <p:cNvSpPr/>
            <p:nvPr/>
          </p:nvSpPr>
          <p:spPr>
            <a:xfrm rot="16200000">
              <a:off x="5048120" y="2214422"/>
              <a:ext cx="2619551" cy="572100"/>
            </a:xfrm>
            <a:prstGeom prst="rect">
              <a:avLst/>
            </a:prstGeom>
            <a:solidFill>
              <a:srgbClr val="6AA4C8"/>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 sz="1800">
                  <a:solidFill>
                    <a:schemeClr val="bg1"/>
                  </a:solidFill>
                  <a:latin typeface="Lato" panose="020F0502020204030203" pitchFamily="34" charset="0"/>
                  <a:cs typeface="Lato" panose="020F0502020204030203" pitchFamily="34" charset="0"/>
                </a:rPr>
                <a:t>Fast Interconnection</a:t>
              </a:r>
              <a:endParaRPr lang="en-US" sz="180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9" name="Google Shape;89;p12"/>
            <p:cNvSpPr/>
            <p:nvPr/>
          </p:nvSpPr>
          <p:spPr>
            <a:xfrm>
              <a:off x="6760378" y="1190697"/>
              <a:ext cx="1918800" cy="486000"/>
            </a:xfrm>
            <a:prstGeom prst="roundRect">
              <a:avLst>
                <a:gd name="adj" fmla="val 16667"/>
              </a:avLst>
            </a:prstGeom>
            <a:solidFill>
              <a:srgbClr val="595959"/>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 sz="1800">
                  <a:solidFill>
                    <a:srgbClr val="FFFFFF"/>
                  </a:solidFill>
                  <a:latin typeface="Lato" panose="020F0502020204030203" pitchFamily="34" charset="0"/>
                  <a:cs typeface="Lato" panose="020F0502020204030203" pitchFamily="34" charset="0"/>
                </a:rPr>
                <a:t>Compute</a:t>
              </a:r>
              <a:r>
                <a:rPr lang="en-US" altLang="ko" sz="1800">
                  <a:solidFill>
                    <a:srgbClr val="FFFFFF"/>
                  </a:solidFill>
                  <a:latin typeface="Lato" panose="020F0502020204030203" pitchFamily="34" charset="0"/>
                  <a:ea typeface="Lato" panose="020F0502020204030203" pitchFamily="34" charset="0"/>
                  <a:cs typeface="Lato" panose="020F0502020204030203" pitchFamily="34" charset="0"/>
                </a:rPr>
                <a:t> </a:t>
              </a:r>
              <a:r>
                <a:rPr lang="en-US" altLang="ko" sz="1800">
                  <a:solidFill>
                    <a:srgbClr val="FFFFFF"/>
                  </a:solidFill>
                  <a:latin typeface="Lato" panose="020F0502020204030203" pitchFamily="34" charset="0"/>
                  <a:cs typeface="Lato" panose="020F0502020204030203" pitchFamily="34" charset="0"/>
                </a:rPr>
                <a:t>Node</a:t>
              </a:r>
              <a:endParaRPr lang="en-US" sz="180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90" name="Google Shape;90;p12"/>
            <p:cNvSpPr/>
            <p:nvPr/>
          </p:nvSpPr>
          <p:spPr>
            <a:xfrm>
              <a:off x="6760378" y="1901881"/>
              <a:ext cx="1918800" cy="486000"/>
            </a:xfrm>
            <a:prstGeom prst="roundRect">
              <a:avLst>
                <a:gd name="adj" fmla="val 16667"/>
              </a:avLst>
            </a:prstGeom>
            <a:solidFill>
              <a:srgbClr val="595959"/>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 sz="1800">
                  <a:solidFill>
                    <a:srgbClr val="FFFFFF"/>
                  </a:solidFill>
                  <a:latin typeface="Lato" panose="020F0502020204030203" pitchFamily="34" charset="0"/>
                  <a:cs typeface="Lato" panose="020F0502020204030203" pitchFamily="34" charset="0"/>
                </a:rPr>
                <a:t>Compute</a:t>
              </a:r>
              <a:r>
                <a:rPr lang="en-US" altLang="ko" sz="1800">
                  <a:solidFill>
                    <a:srgbClr val="FFFFFF"/>
                  </a:solidFill>
                  <a:latin typeface="Lato" panose="020F0502020204030203" pitchFamily="34" charset="0"/>
                  <a:ea typeface="Lato" panose="020F0502020204030203" pitchFamily="34" charset="0"/>
                  <a:cs typeface="Lato" panose="020F0502020204030203" pitchFamily="34" charset="0"/>
                </a:rPr>
                <a:t> </a:t>
              </a:r>
              <a:r>
                <a:rPr lang="en-US" altLang="ko" sz="1800">
                  <a:solidFill>
                    <a:srgbClr val="FFFFFF"/>
                  </a:solidFill>
                  <a:latin typeface="Lato" panose="020F0502020204030203" pitchFamily="34" charset="0"/>
                  <a:cs typeface="Lato" panose="020F0502020204030203" pitchFamily="34" charset="0"/>
                </a:rPr>
                <a:t>Node</a:t>
              </a:r>
              <a:endParaRPr lang="en-US" sz="180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91" name="Google Shape;91;p12"/>
            <p:cNvSpPr/>
            <p:nvPr/>
          </p:nvSpPr>
          <p:spPr>
            <a:xfrm>
              <a:off x="6760378" y="2613065"/>
              <a:ext cx="1918800" cy="486000"/>
            </a:xfrm>
            <a:prstGeom prst="roundRect">
              <a:avLst>
                <a:gd name="adj" fmla="val 16667"/>
              </a:avLst>
            </a:prstGeom>
            <a:solidFill>
              <a:srgbClr val="EB56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 sz="1800">
                  <a:solidFill>
                    <a:srgbClr val="FFFFFF"/>
                  </a:solidFill>
                  <a:latin typeface="Lato" panose="020F0502020204030203" pitchFamily="34" charset="0"/>
                  <a:cs typeface="Lato" panose="020F0502020204030203" pitchFamily="34" charset="0"/>
                </a:rPr>
                <a:t>Memory</a:t>
              </a:r>
              <a:r>
                <a:rPr lang="en-US" altLang="ko" sz="1800">
                  <a:solidFill>
                    <a:srgbClr val="FFFFFF"/>
                  </a:solidFill>
                  <a:latin typeface="Lato" panose="020F0502020204030203" pitchFamily="34" charset="0"/>
                  <a:ea typeface="Lato" panose="020F0502020204030203" pitchFamily="34" charset="0"/>
                  <a:cs typeface="Lato" panose="020F0502020204030203" pitchFamily="34" charset="0"/>
                </a:rPr>
                <a:t> </a:t>
              </a:r>
              <a:r>
                <a:rPr lang="en-US" altLang="ko" sz="1800">
                  <a:solidFill>
                    <a:srgbClr val="FFFFFF"/>
                  </a:solidFill>
                  <a:latin typeface="Lato" panose="020F0502020204030203" pitchFamily="34" charset="0"/>
                  <a:cs typeface="Lato" panose="020F0502020204030203" pitchFamily="34" charset="0"/>
                </a:rPr>
                <a:t>Node</a:t>
              </a:r>
              <a:endParaRPr lang="en-US" sz="180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92" name="Google Shape;92;p12"/>
            <p:cNvSpPr/>
            <p:nvPr/>
          </p:nvSpPr>
          <p:spPr>
            <a:xfrm>
              <a:off x="6760378" y="3324248"/>
              <a:ext cx="1918800" cy="486000"/>
            </a:xfrm>
            <a:prstGeom prst="roundRect">
              <a:avLst>
                <a:gd name="adj" fmla="val 16667"/>
              </a:avLst>
            </a:prstGeom>
            <a:solidFill>
              <a:srgbClr val="EB5600"/>
            </a:solidFill>
            <a:ln w="9525" cap="flat" cmpd="sng">
              <a:solidFill>
                <a:srgbClr val="1A1A1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ko" sz="1800">
                  <a:solidFill>
                    <a:srgbClr val="FFFFFF"/>
                  </a:solidFill>
                  <a:latin typeface="Lato" panose="020F0502020204030203" pitchFamily="34" charset="0"/>
                  <a:cs typeface="Lato" panose="020F0502020204030203" pitchFamily="34" charset="0"/>
                </a:rPr>
                <a:t>Memory</a:t>
              </a:r>
              <a:r>
                <a:rPr lang="en-US" altLang="ko" sz="1800">
                  <a:solidFill>
                    <a:srgbClr val="FFFFFF"/>
                  </a:solidFill>
                  <a:latin typeface="Lato" panose="020F0502020204030203" pitchFamily="34" charset="0"/>
                  <a:ea typeface="Lato" panose="020F0502020204030203" pitchFamily="34" charset="0"/>
                  <a:cs typeface="Lato" panose="020F0502020204030203" pitchFamily="34" charset="0"/>
                </a:rPr>
                <a:t> </a:t>
              </a:r>
              <a:r>
                <a:rPr lang="en-US" altLang="ko" sz="1800">
                  <a:solidFill>
                    <a:srgbClr val="FFFFFF"/>
                  </a:solidFill>
                  <a:latin typeface="Lato" panose="020F0502020204030203" pitchFamily="34" charset="0"/>
                  <a:cs typeface="Lato" panose="020F0502020204030203" pitchFamily="34" charset="0"/>
                </a:rPr>
                <a:t>Node</a:t>
              </a:r>
              <a:endParaRPr lang="en-US" sz="180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97" name="Google Shape;97;p12"/>
            <p:cNvSpPr txBox="1"/>
            <p:nvPr/>
          </p:nvSpPr>
          <p:spPr>
            <a:xfrm>
              <a:off x="6057101" y="3952338"/>
              <a:ext cx="26160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altLang="ko" sz="1800" b="1">
                  <a:latin typeface="Lato"/>
                  <a:ea typeface="Lato"/>
                  <a:cs typeface="Lato"/>
                  <a:sym typeface="Lato"/>
                </a:rPr>
                <a:t>Memory disaggregation configuration</a:t>
              </a:r>
              <a:endParaRPr lang="en-US" sz="1800" b="1">
                <a:latin typeface="Lato"/>
                <a:ea typeface="Lato"/>
                <a:cs typeface="Lato"/>
                <a:sym typeface="Lato"/>
              </a:endParaRPr>
            </a:p>
          </p:txBody>
        </p:sp>
        <p:cxnSp>
          <p:nvCxnSpPr>
            <p:cNvPr id="4" name="직선 연결선[R] 3">
              <a:extLst>
                <a:ext uri="{FF2B5EF4-FFF2-40B4-BE49-F238E27FC236}">
                  <a16:creationId xmlns:a16="http://schemas.microsoft.com/office/drawing/2014/main" id="{AAA373EF-F1C8-501E-662D-3F6720E75431}"/>
                </a:ext>
              </a:extLst>
            </p:cNvPr>
            <p:cNvCxnSpPr>
              <a:stCxn id="89" idx="1"/>
            </p:cNvCxnSpPr>
            <p:nvPr/>
          </p:nvCxnSpPr>
          <p:spPr>
            <a:xfrm flipH="1" flipV="1">
              <a:off x="6643946" y="1431925"/>
              <a:ext cx="1164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직선 연결선[R] 5">
              <a:extLst>
                <a:ext uri="{FF2B5EF4-FFF2-40B4-BE49-F238E27FC236}">
                  <a16:creationId xmlns:a16="http://schemas.microsoft.com/office/drawing/2014/main" id="{3DF3AD86-2361-4E10-827A-A5744DABE3CD}"/>
                </a:ext>
              </a:extLst>
            </p:cNvPr>
            <p:cNvCxnSpPr>
              <a:stCxn id="90" idx="1"/>
            </p:cNvCxnSpPr>
            <p:nvPr/>
          </p:nvCxnSpPr>
          <p:spPr>
            <a:xfrm flipH="1">
              <a:off x="6643946" y="2144881"/>
              <a:ext cx="1164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직선 연결선[R] 9">
              <a:extLst>
                <a:ext uri="{FF2B5EF4-FFF2-40B4-BE49-F238E27FC236}">
                  <a16:creationId xmlns:a16="http://schemas.microsoft.com/office/drawing/2014/main" id="{1DFE4D06-22E3-35E3-8404-25C601A76219}"/>
                </a:ext>
              </a:extLst>
            </p:cNvPr>
            <p:cNvCxnSpPr>
              <a:cxnSpLocks/>
              <a:stCxn id="91" idx="1"/>
            </p:cNvCxnSpPr>
            <p:nvPr/>
          </p:nvCxnSpPr>
          <p:spPr>
            <a:xfrm flipH="1">
              <a:off x="6643946" y="2856065"/>
              <a:ext cx="116432" cy="14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직선 연결선[R] 12">
              <a:extLst>
                <a:ext uri="{FF2B5EF4-FFF2-40B4-BE49-F238E27FC236}">
                  <a16:creationId xmlns:a16="http://schemas.microsoft.com/office/drawing/2014/main" id="{2E85773C-275C-5FC3-BA0C-B11F6D2EB489}"/>
                </a:ext>
              </a:extLst>
            </p:cNvPr>
            <p:cNvCxnSpPr>
              <a:stCxn id="92" idx="1"/>
            </p:cNvCxnSpPr>
            <p:nvPr/>
          </p:nvCxnSpPr>
          <p:spPr>
            <a:xfrm flipH="1">
              <a:off x="6643946" y="3567248"/>
              <a:ext cx="116432" cy="0"/>
            </a:xfrm>
            <a:prstGeom prst="line">
              <a:avLst/>
            </a:prstGeom>
            <a:ln w="1905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F72A19-EB3B-5BD5-73AF-F904173AFED1}"/>
              </a:ext>
            </a:extLst>
          </p:cNvPr>
          <p:cNvSpPr>
            <a:spLocks noGrp="1"/>
          </p:cNvSpPr>
          <p:nvPr>
            <p:ph type="title"/>
          </p:nvPr>
        </p:nvSpPr>
        <p:spPr/>
        <p:txBody>
          <a:bodyPr/>
          <a:lstStyle/>
          <a:p>
            <a:r>
              <a:rPr kumimoji="1" lang="en-US" altLang="ko-KR"/>
              <a:t>Tail Latency in Microsecond-scale Systems*</a:t>
            </a:r>
            <a:endParaRPr kumimoji="1" lang="ko-KR" altLang="en-US"/>
          </a:p>
        </p:txBody>
      </p:sp>
      <p:sp>
        <p:nvSpPr>
          <p:cNvPr id="4" name="슬라이드 번호 개체 틀 3">
            <a:extLst>
              <a:ext uri="{FF2B5EF4-FFF2-40B4-BE49-F238E27FC236}">
                <a16:creationId xmlns:a16="http://schemas.microsoft.com/office/drawing/2014/main" id="{E1382DF1-67AB-F76A-0923-1AF4D62677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20</a:t>
            </a:fld>
            <a:endParaRPr lang="en-US"/>
          </a:p>
        </p:txBody>
      </p:sp>
      <p:pic>
        <p:nvPicPr>
          <p:cNvPr id="5" name="그래픽 4" descr="프로세서 윤곽선">
            <a:extLst>
              <a:ext uri="{FF2B5EF4-FFF2-40B4-BE49-F238E27FC236}">
                <a16:creationId xmlns:a16="http://schemas.microsoft.com/office/drawing/2014/main" id="{932CA52A-D4C9-286D-8163-0251F25A16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8414" y="1462440"/>
            <a:ext cx="1709736" cy="1709736"/>
          </a:xfrm>
          <a:prstGeom prst="rect">
            <a:avLst/>
          </a:prstGeom>
        </p:spPr>
      </p:pic>
      <p:sp>
        <p:nvSpPr>
          <p:cNvPr id="8" name="TextBox 7">
            <a:extLst>
              <a:ext uri="{FF2B5EF4-FFF2-40B4-BE49-F238E27FC236}">
                <a16:creationId xmlns:a16="http://schemas.microsoft.com/office/drawing/2014/main" id="{3EB08C83-D095-EB95-9D04-8F6180E9ED07}"/>
              </a:ext>
            </a:extLst>
          </p:cNvPr>
          <p:cNvSpPr txBox="1"/>
          <p:nvPr/>
        </p:nvSpPr>
        <p:spPr>
          <a:xfrm>
            <a:off x="1263246" y="3149621"/>
            <a:ext cx="803425" cy="523220"/>
          </a:xfrm>
          <a:prstGeom prst="rect">
            <a:avLst/>
          </a:prstGeom>
          <a:noFill/>
        </p:spPr>
        <p:txBody>
          <a:bodyPr wrap="none" rtlCol="0">
            <a:spAutoFit/>
          </a:bodyPr>
          <a:lstStyle/>
          <a:p>
            <a:r>
              <a:rPr kumimoji="1" lang="en-US" altLang="ko-KR" sz="2800"/>
              <a:t>NIC</a:t>
            </a:r>
            <a:endParaRPr kumimoji="1" lang="ko-KR" altLang="en-US" sz="2800"/>
          </a:p>
        </p:txBody>
      </p:sp>
      <p:sp>
        <p:nvSpPr>
          <p:cNvPr id="9" name="TextBox 8">
            <a:extLst>
              <a:ext uri="{FF2B5EF4-FFF2-40B4-BE49-F238E27FC236}">
                <a16:creationId xmlns:a16="http://schemas.microsoft.com/office/drawing/2014/main" id="{583783AB-5E05-6492-B788-ACE0E8098A5E}"/>
              </a:ext>
            </a:extLst>
          </p:cNvPr>
          <p:cNvSpPr txBox="1"/>
          <p:nvPr/>
        </p:nvSpPr>
        <p:spPr>
          <a:xfrm>
            <a:off x="7091838" y="3172176"/>
            <a:ext cx="942887" cy="523220"/>
          </a:xfrm>
          <a:prstGeom prst="rect">
            <a:avLst/>
          </a:prstGeom>
          <a:noFill/>
        </p:spPr>
        <p:txBody>
          <a:bodyPr wrap="none" rtlCol="0">
            <a:spAutoFit/>
          </a:bodyPr>
          <a:lstStyle/>
          <a:p>
            <a:r>
              <a:rPr kumimoji="1" lang="en-US" altLang="ko-KR" sz="2800"/>
              <a:t>CPU</a:t>
            </a:r>
            <a:endParaRPr kumimoji="1" lang="ko-KR" altLang="en-US" sz="2800"/>
          </a:p>
        </p:txBody>
      </p:sp>
      <p:grpSp>
        <p:nvGrpSpPr>
          <p:cNvPr id="14" name="그룹 13">
            <a:extLst>
              <a:ext uri="{FF2B5EF4-FFF2-40B4-BE49-F238E27FC236}">
                <a16:creationId xmlns:a16="http://schemas.microsoft.com/office/drawing/2014/main" id="{A395E47F-14E2-F515-1687-DE5F033B224E}"/>
              </a:ext>
            </a:extLst>
          </p:cNvPr>
          <p:cNvGrpSpPr/>
          <p:nvPr/>
        </p:nvGrpSpPr>
        <p:grpSpPr>
          <a:xfrm>
            <a:off x="3455640" y="2042982"/>
            <a:ext cx="2194560" cy="548645"/>
            <a:chOff x="3203553" y="2297425"/>
            <a:chExt cx="2194560" cy="548645"/>
          </a:xfrm>
        </p:grpSpPr>
        <p:sp>
          <p:nvSpPr>
            <p:cNvPr id="10" name="직사각형 9">
              <a:extLst>
                <a:ext uri="{FF2B5EF4-FFF2-40B4-BE49-F238E27FC236}">
                  <a16:creationId xmlns:a16="http://schemas.microsoft.com/office/drawing/2014/main" id="{7BB35C70-FF89-B912-F8B6-883261C364EC}"/>
                </a:ext>
              </a:extLst>
            </p:cNvPr>
            <p:cNvSpPr/>
            <p:nvPr/>
          </p:nvSpPr>
          <p:spPr>
            <a:xfrm>
              <a:off x="3203553" y="2297430"/>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0760D209-B5D6-93DE-F136-5E4254C4B00C}"/>
                </a:ext>
              </a:extLst>
            </p:cNvPr>
            <p:cNvSpPr/>
            <p:nvPr/>
          </p:nvSpPr>
          <p:spPr>
            <a:xfrm>
              <a:off x="3752193" y="2297425"/>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AB11EF55-BE36-39AA-2706-BB9E3CC10D56}"/>
                </a:ext>
              </a:extLst>
            </p:cNvPr>
            <p:cNvSpPr/>
            <p:nvPr/>
          </p:nvSpPr>
          <p:spPr>
            <a:xfrm>
              <a:off x="4300833" y="2297425"/>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E70EB98D-D831-E8AD-61BB-45C6961BCBBF}"/>
                </a:ext>
              </a:extLst>
            </p:cNvPr>
            <p:cNvSpPr/>
            <p:nvPr/>
          </p:nvSpPr>
          <p:spPr>
            <a:xfrm>
              <a:off x="4849473" y="2297425"/>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sp>
        <p:nvSpPr>
          <p:cNvPr id="15" name="타원 14">
            <a:extLst>
              <a:ext uri="{FF2B5EF4-FFF2-40B4-BE49-F238E27FC236}">
                <a16:creationId xmlns:a16="http://schemas.microsoft.com/office/drawing/2014/main" id="{C6AFACA3-25E6-DE12-0D28-36577783A5F5}"/>
              </a:ext>
            </a:extLst>
          </p:cNvPr>
          <p:cNvSpPr/>
          <p:nvPr/>
        </p:nvSpPr>
        <p:spPr>
          <a:xfrm>
            <a:off x="1667727" y="2078617"/>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#1</a:t>
            </a:r>
            <a:endParaRPr kumimoji="1" lang="ko-KR" altLang="en-US"/>
          </a:p>
        </p:txBody>
      </p:sp>
      <p:sp>
        <p:nvSpPr>
          <p:cNvPr id="20" name="타원 19">
            <a:extLst>
              <a:ext uri="{FF2B5EF4-FFF2-40B4-BE49-F238E27FC236}">
                <a16:creationId xmlns:a16="http://schemas.microsoft.com/office/drawing/2014/main" id="{3B58579D-28B9-404C-9B9C-4C03984E0E98}"/>
              </a:ext>
            </a:extLst>
          </p:cNvPr>
          <p:cNvSpPr/>
          <p:nvPr/>
        </p:nvSpPr>
        <p:spPr>
          <a:xfrm>
            <a:off x="1494887" y="2078617"/>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#2</a:t>
            </a:r>
            <a:endParaRPr kumimoji="1" lang="ko-KR" altLang="en-US"/>
          </a:p>
        </p:txBody>
      </p:sp>
      <p:sp>
        <p:nvSpPr>
          <p:cNvPr id="21" name="타원 20">
            <a:extLst>
              <a:ext uri="{FF2B5EF4-FFF2-40B4-BE49-F238E27FC236}">
                <a16:creationId xmlns:a16="http://schemas.microsoft.com/office/drawing/2014/main" id="{CA53AE71-9CF3-3EAB-1942-AE7AB8FEE5C3}"/>
              </a:ext>
            </a:extLst>
          </p:cNvPr>
          <p:cNvSpPr/>
          <p:nvPr/>
        </p:nvSpPr>
        <p:spPr>
          <a:xfrm>
            <a:off x="1247675" y="2078617"/>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#3</a:t>
            </a:r>
            <a:endParaRPr kumimoji="1" lang="ko-KR" altLang="en-US"/>
          </a:p>
        </p:txBody>
      </p:sp>
      <p:sp>
        <p:nvSpPr>
          <p:cNvPr id="22" name="타원 21">
            <a:extLst>
              <a:ext uri="{FF2B5EF4-FFF2-40B4-BE49-F238E27FC236}">
                <a16:creationId xmlns:a16="http://schemas.microsoft.com/office/drawing/2014/main" id="{EE838E38-B475-1A3D-AE46-27DD08524CFA}"/>
              </a:ext>
            </a:extLst>
          </p:cNvPr>
          <p:cNvSpPr/>
          <p:nvPr/>
        </p:nvSpPr>
        <p:spPr>
          <a:xfrm>
            <a:off x="1071556" y="2078617"/>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#4</a:t>
            </a:r>
            <a:endParaRPr kumimoji="1" lang="ko-KR" altLang="en-US"/>
          </a:p>
        </p:txBody>
      </p:sp>
      <p:sp>
        <p:nvSpPr>
          <p:cNvPr id="25" name="TextBox 24">
            <a:extLst>
              <a:ext uri="{FF2B5EF4-FFF2-40B4-BE49-F238E27FC236}">
                <a16:creationId xmlns:a16="http://schemas.microsoft.com/office/drawing/2014/main" id="{001C7E9A-1101-C166-6480-CDCE52D69A02}"/>
              </a:ext>
            </a:extLst>
          </p:cNvPr>
          <p:cNvSpPr txBox="1"/>
          <p:nvPr/>
        </p:nvSpPr>
        <p:spPr>
          <a:xfrm>
            <a:off x="3939455" y="3130003"/>
            <a:ext cx="1265090" cy="523220"/>
          </a:xfrm>
          <a:prstGeom prst="rect">
            <a:avLst/>
          </a:prstGeom>
          <a:noFill/>
        </p:spPr>
        <p:txBody>
          <a:bodyPr wrap="none" rtlCol="0">
            <a:spAutoFit/>
          </a:bodyPr>
          <a:lstStyle/>
          <a:p>
            <a:r>
              <a:rPr kumimoji="1" lang="en-US" altLang="ko-KR" sz="2800"/>
              <a:t>Queue</a:t>
            </a:r>
            <a:endParaRPr kumimoji="1" lang="ko-KR" altLang="en-US" sz="2800"/>
          </a:p>
        </p:txBody>
      </p:sp>
      <p:sp>
        <p:nvSpPr>
          <p:cNvPr id="26" name="타원 25">
            <a:extLst>
              <a:ext uri="{FF2B5EF4-FFF2-40B4-BE49-F238E27FC236}">
                <a16:creationId xmlns:a16="http://schemas.microsoft.com/office/drawing/2014/main" id="{BA71CC4B-4A75-1C11-4D0A-BC84C7244272}"/>
              </a:ext>
            </a:extLst>
          </p:cNvPr>
          <p:cNvSpPr/>
          <p:nvPr/>
        </p:nvSpPr>
        <p:spPr>
          <a:xfrm>
            <a:off x="5137195" y="2078616"/>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#1</a:t>
            </a:r>
            <a:endParaRPr kumimoji="1" lang="ko-KR" altLang="en-US"/>
          </a:p>
        </p:txBody>
      </p:sp>
      <p:sp>
        <p:nvSpPr>
          <p:cNvPr id="27" name="타원 26">
            <a:extLst>
              <a:ext uri="{FF2B5EF4-FFF2-40B4-BE49-F238E27FC236}">
                <a16:creationId xmlns:a16="http://schemas.microsoft.com/office/drawing/2014/main" id="{54FEFED6-8534-4D1F-CAB8-6BC56FB3DCE6}"/>
              </a:ext>
            </a:extLst>
          </p:cNvPr>
          <p:cNvSpPr/>
          <p:nvPr/>
        </p:nvSpPr>
        <p:spPr>
          <a:xfrm>
            <a:off x="4594433" y="2078616"/>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#2</a:t>
            </a:r>
            <a:endParaRPr kumimoji="1" lang="ko-KR" altLang="en-US"/>
          </a:p>
        </p:txBody>
      </p:sp>
      <p:grpSp>
        <p:nvGrpSpPr>
          <p:cNvPr id="24" name="그룹 23">
            <a:extLst>
              <a:ext uri="{FF2B5EF4-FFF2-40B4-BE49-F238E27FC236}">
                <a16:creationId xmlns:a16="http://schemas.microsoft.com/office/drawing/2014/main" id="{4BA40E68-07B9-5B2D-718A-10A596165C01}"/>
              </a:ext>
            </a:extLst>
          </p:cNvPr>
          <p:cNvGrpSpPr/>
          <p:nvPr/>
        </p:nvGrpSpPr>
        <p:grpSpPr>
          <a:xfrm>
            <a:off x="883421" y="1636264"/>
            <a:ext cx="1362075" cy="1362075"/>
            <a:chOff x="925037" y="1890703"/>
            <a:chExt cx="1362075" cy="1362075"/>
          </a:xfrm>
        </p:grpSpPr>
        <p:sp>
          <p:nvSpPr>
            <p:cNvPr id="23" name="직사각형 22">
              <a:extLst>
                <a:ext uri="{FF2B5EF4-FFF2-40B4-BE49-F238E27FC236}">
                  <a16:creationId xmlns:a16="http://schemas.microsoft.com/office/drawing/2014/main" id="{5FD1A112-CDE2-06D9-2EB9-E127A392EBCD}"/>
                </a:ext>
              </a:extLst>
            </p:cNvPr>
            <p:cNvSpPr/>
            <p:nvPr/>
          </p:nvSpPr>
          <p:spPr>
            <a:xfrm>
              <a:off x="935504" y="2168330"/>
              <a:ext cx="1283262" cy="8068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6" name="그림 5">
              <a:extLst>
                <a:ext uri="{FF2B5EF4-FFF2-40B4-BE49-F238E27FC236}">
                  <a16:creationId xmlns:a16="http://schemas.microsoft.com/office/drawing/2014/main" id="{380DA571-FF76-51D0-A796-9B7033677062}"/>
                </a:ext>
              </a:extLst>
            </p:cNvPr>
            <p:cNvPicPr>
              <a:picLocks noChangeAspect="1"/>
            </p:cNvPicPr>
            <p:nvPr/>
          </p:nvPicPr>
          <p:blipFill>
            <a:blip r:embed="rId5"/>
            <a:stretch>
              <a:fillRect/>
            </a:stretch>
          </p:blipFill>
          <p:spPr>
            <a:xfrm>
              <a:off x="925037" y="1890703"/>
              <a:ext cx="1362075" cy="1362075"/>
            </a:xfrm>
            <a:prstGeom prst="rect">
              <a:avLst/>
            </a:prstGeom>
          </p:spPr>
        </p:pic>
      </p:grpSp>
      <p:grpSp>
        <p:nvGrpSpPr>
          <p:cNvPr id="28" name="그룹 27">
            <a:extLst>
              <a:ext uri="{FF2B5EF4-FFF2-40B4-BE49-F238E27FC236}">
                <a16:creationId xmlns:a16="http://schemas.microsoft.com/office/drawing/2014/main" id="{303D917E-5630-D968-A7C7-00A1030DFE03}"/>
              </a:ext>
            </a:extLst>
          </p:cNvPr>
          <p:cNvGrpSpPr/>
          <p:nvPr/>
        </p:nvGrpSpPr>
        <p:grpSpPr>
          <a:xfrm>
            <a:off x="3506023" y="1039082"/>
            <a:ext cx="4288353" cy="1003900"/>
            <a:chOff x="3506023" y="1293522"/>
            <a:chExt cx="4288353" cy="1003900"/>
          </a:xfrm>
        </p:grpSpPr>
        <p:cxnSp>
          <p:nvCxnSpPr>
            <p:cNvPr id="7" name="직선 화살표 연결선 6">
              <a:extLst>
                <a:ext uri="{FF2B5EF4-FFF2-40B4-BE49-F238E27FC236}">
                  <a16:creationId xmlns:a16="http://schemas.microsoft.com/office/drawing/2014/main" id="{541597A7-767E-E80D-05B2-635ED64764DC}"/>
                </a:ext>
              </a:extLst>
            </p:cNvPr>
            <p:cNvCxnSpPr>
              <a:cxnSpLocks/>
            </p:cNvCxnSpPr>
            <p:nvPr/>
          </p:nvCxnSpPr>
          <p:spPr>
            <a:xfrm>
              <a:off x="3729960" y="1662849"/>
              <a:ext cx="0" cy="63457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F4503DA-299F-1293-C6AE-ECB0E1334C3F}"/>
                </a:ext>
              </a:extLst>
            </p:cNvPr>
            <p:cNvSpPr txBox="1"/>
            <p:nvPr/>
          </p:nvSpPr>
          <p:spPr>
            <a:xfrm>
              <a:off x="3506023" y="1293522"/>
              <a:ext cx="4288353" cy="369332"/>
            </a:xfrm>
            <a:prstGeom prst="rect">
              <a:avLst/>
            </a:prstGeom>
            <a:noFill/>
          </p:spPr>
          <p:txBody>
            <a:bodyPr wrap="none" rtlCol="0">
              <a:spAutoFit/>
            </a:bodyPr>
            <a:lstStyle/>
            <a:p>
              <a:r>
                <a:rPr kumimoji="1" lang="en-US" altLang="ko-KR" sz="1800" b="1">
                  <a:solidFill>
                    <a:srgbClr val="FF0000"/>
                  </a:solidFill>
                </a:rPr>
                <a:t>Queueing delay increases tail latency</a:t>
              </a:r>
              <a:endParaRPr kumimoji="1" lang="ko-KR" altLang="en-US" sz="1800" b="1">
                <a:solidFill>
                  <a:srgbClr val="FF0000"/>
                </a:solidFill>
              </a:endParaRPr>
            </a:p>
          </p:txBody>
        </p:sp>
      </p:grpSp>
      <p:sp>
        <p:nvSpPr>
          <p:cNvPr id="3" name="TextBox 2">
            <a:extLst>
              <a:ext uri="{FF2B5EF4-FFF2-40B4-BE49-F238E27FC236}">
                <a16:creationId xmlns:a16="http://schemas.microsoft.com/office/drawing/2014/main" id="{AF4BF09F-FA45-8D15-01FF-8EDD5AEC8F57}"/>
              </a:ext>
            </a:extLst>
          </p:cNvPr>
          <p:cNvSpPr txBox="1"/>
          <p:nvPr/>
        </p:nvSpPr>
        <p:spPr>
          <a:xfrm>
            <a:off x="1147024" y="3799097"/>
            <a:ext cx="6849953" cy="830997"/>
          </a:xfrm>
          <a:prstGeom prst="rect">
            <a:avLst/>
          </a:prstGeom>
          <a:noFill/>
        </p:spPr>
        <p:txBody>
          <a:bodyPr wrap="none" rtlCol="0">
            <a:spAutoFit/>
          </a:bodyPr>
          <a:lstStyle/>
          <a:p>
            <a:pPr algn="ctr"/>
            <a:r>
              <a:rPr kumimoji="1" lang="en-US" altLang="ko-KR" sz="2400" b="1">
                <a:solidFill>
                  <a:srgbClr val="FF0000"/>
                </a:solidFill>
              </a:rPr>
              <a:t>What is the impact of memory disaggregation</a:t>
            </a:r>
          </a:p>
          <a:p>
            <a:pPr algn="ctr"/>
            <a:r>
              <a:rPr kumimoji="1" lang="en-US" altLang="ko-KR" sz="2400" b="1">
                <a:solidFill>
                  <a:srgbClr val="FF0000"/>
                </a:solidFill>
              </a:rPr>
              <a:t>on these systems?</a:t>
            </a:r>
            <a:endParaRPr kumimoji="1" lang="ko-KR" altLang="en-US" sz="2400" b="1">
              <a:solidFill>
                <a:srgbClr val="FF0000"/>
              </a:solidFill>
            </a:endParaRPr>
          </a:p>
        </p:txBody>
      </p:sp>
      <p:sp>
        <p:nvSpPr>
          <p:cNvPr id="16" name="TextBox 15">
            <a:extLst>
              <a:ext uri="{FF2B5EF4-FFF2-40B4-BE49-F238E27FC236}">
                <a16:creationId xmlns:a16="http://schemas.microsoft.com/office/drawing/2014/main" id="{6E9F4A33-D019-5C34-4AAA-DD63D83335FD}"/>
              </a:ext>
            </a:extLst>
          </p:cNvPr>
          <p:cNvSpPr txBox="1"/>
          <p:nvPr/>
        </p:nvSpPr>
        <p:spPr>
          <a:xfrm>
            <a:off x="73289" y="4766880"/>
            <a:ext cx="8661345" cy="307777"/>
          </a:xfrm>
          <a:prstGeom prst="rect">
            <a:avLst/>
          </a:prstGeom>
          <a:noFill/>
        </p:spPr>
        <p:txBody>
          <a:bodyPr wrap="none" rtlCol="0">
            <a:spAutoFit/>
          </a:bodyPr>
          <a:lstStyle/>
          <a:p>
            <a:r>
              <a:rPr kumimoji="1" lang="en-US" altLang="ko-KR"/>
              <a:t>*</a:t>
            </a:r>
            <a:r>
              <a:rPr kumimoji="1" lang="en-US" altLang="ko-KR" i="1"/>
              <a:t>E.g.</a:t>
            </a:r>
            <a:r>
              <a:rPr kumimoji="1" lang="en-US" altLang="ko-KR"/>
              <a:t>, IX (OSDI14), </a:t>
            </a:r>
            <a:r>
              <a:rPr kumimoji="1" lang="en-US" altLang="ko-KR" err="1"/>
              <a:t>ZygOS</a:t>
            </a:r>
            <a:r>
              <a:rPr kumimoji="1" lang="en-US" altLang="ko-KR"/>
              <a:t> (SOSP17), Shinjuku (NSDI19), Persephone (SOSP21), Concord (SOSP23)</a:t>
            </a:r>
          </a:p>
        </p:txBody>
      </p:sp>
    </p:spTree>
    <p:extLst>
      <p:ext uri="{BB962C8B-B14F-4D97-AF65-F5344CB8AC3E}">
        <p14:creationId xmlns:p14="http://schemas.microsoft.com/office/powerpoint/2010/main" val="376198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283 1.35802E-6 L 0.37934 1.35802E-6 " pathEditMode="relative" rAng="0" ptsTypes="AA">
                                      <p:cBhvr>
                                        <p:cTn id="6" dur="500" fill="hold"/>
                                        <p:tgtEl>
                                          <p:spTgt spid="15"/>
                                        </p:tgtEl>
                                        <p:attrNameLst>
                                          <p:attrName>ppt_x</p:attrName>
                                          <p:attrName>ppt_y</p:attrName>
                                        </p:attrNameLst>
                                      </p:cBhvr>
                                      <p:rCtr x="20382" y="0"/>
                                    </p:animMotion>
                                  </p:childTnLst>
                                </p:cTn>
                              </p:par>
                            </p:childTnLst>
                          </p:cTn>
                        </p:par>
                        <p:par>
                          <p:cTn id="7" fill="hold">
                            <p:stCondLst>
                              <p:cond delay="500"/>
                            </p:stCondLst>
                            <p:childTnLst>
                              <p:par>
                                <p:cTn id="8" presetID="0" presetClass="path" presetSubtype="0" accel="50000" decel="50000" fill="hold" grpId="0" nodeType="afterEffect">
                                  <p:stCondLst>
                                    <p:cond delay="0"/>
                                  </p:stCondLst>
                                  <p:childTnLst>
                                    <p:animMotion origin="layout" path="M -3.33333E-6 1.35802E-6 L 0.33837 1.35802E-6 " pathEditMode="relative" rAng="0" ptsTypes="AA">
                                      <p:cBhvr>
                                        <p:cTn id="9" dur="500" fill="hold"/>
                                        <p:tgtEl>
                                          <p:spTgt spid="20"/>
                                        </p:tgtEl>
                                        <p:attrNameLst>
                                          <p:attrName>ppt_x</p:attrName>
                                          <p:attrName>ppt_y</p:attrName>
                                        </p:attrNameLst>
                                      </p:cBhvr>
                                      <p:rCtr x="16910" y="0"/>
                                    </p:animMotion>
                                  </p:childTnLst>
                                </p:cTn>
                              </p:par>
                              <p:par>
                                <p:cTn id="10" presetID="1" presetClass="entr" presetSubtype="0" fill="hold" grpId="1" nodeType="withEffect">
                                  <p:stCondLst>
                                    <p:cond delay="0"/>
                                  </p:stCondLst>
                                  <p:childTnLst>
                                    <p:set>
                                      <p:cBhvr>
                                        <p:cTn id="11" dur="1" fill="hold">
                                          <p:stCondLst>
                                            <p:cond delay="0"/>
                                          </p:stCondLst>
                                        </p:cTn>
                                        <p:tgtEl>
                                          <p:spTgt spid="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2.77778E-6 1.35802E-6 L 0.23923 1.35802E-6 " pathEditMode="relative" rAng="0" ptsTypes="AA">
                                      <p:cBhvr>
                                        <p:cTn id="15" dur="500" fill="hold"/>
                                        <p:tgtEl>
                                          <p:spTgt spid="26"/>
                                        </p:tgtEl>
                                        <p:attrNameLst>
                                          <p:attrName>ppt_x</p:attrName>
                                          <p:attrName>ppt_y</p:attrName>
                                        </p:attrNameLst>
                                      </p:cBhvr>
                                      <p:rCtr x="11962" y="0"/>
                                    </p:animMotion>
                                  </p:childTnLst>
                                </p:cTn>
                              </p:par>
                              <p:par>
                                <p:cTn id="16" presetID="1" presetClass="exit" presetSubtype="0" fill="hold" grpId="1" nodeType="withEffect">
                                  <p:stCondLst>
                                    <p:cond delay="0"/>
                                  </p:stCondLst>
                                  <p:childTnLst>
                                    <p:set>
                                      <p:cBhvr>
                                        <p:cTn id="17" dur="1" fill="hold">
                                          <p:stCondLst>
                                            <p:cond delay="0"/>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grpId="0" nodeType="clickEffect">
                                  <p:stCondLst>
                                    <p:cond delay="0"/>
                                  </p:stCondLst>
                                  <p:childTnLst>
                                    <p:animMotion origin="layout" path="M 0.01962 0.00062 L 0.30538 0.00062 " pathEditMode="relative" rAng="0" ptsTypes="AA">
                                      <p:cBhvr>
                                        <p:cTn id="21" dur="500" fill="hold"/>
                                        <p:tgtEl>
                                          <p:spTgt spid="21"/>
                                        </p:tgtEl>
                                        <p:attrNameLst>
                                          <p:attrName>ppt_x</p:attrName>
                                          <p:attrName>ppt_y</p:attrName>
                                        </p:attrNameLst>
                                      </p:cBhvr>
                                      <p:rCtr x="14288" y="0"/>
                                    </p:animMotion>
                                  </p:childTnLst>
                                </p:cTn>
                              </p:par>
                            </p:childTnLst>
                          </p:cTn>
                        </p:par>
                        <p:par>
                          <p:cTn id="22" fill="hold">
                            <p:stCondLst>
                              <p:cond delay="500"/>
                            </p:stCondLst>
                            <p:childTnLst>
                              <p:par>
                                <p:cTn id="23" presetID="0" presetClass="path" presetSubtype="0" accel="50000" decel="50000" fill="hold" grpId="0" nodeType="afterEffect">
                                  <p:stCondLst>
                                    <p:cond delay="0"/>
                                  </p:stCondLst>
                                  <p:childTnLst>
                                    <p:animMotion origin="layout" path="M 8.33333E-7 1.35802E-6 L 0.26493 1.35802E-6 " pathEditMode="relative" rAng="0" ptsTypes="AA">
                                      <p:cBhvr>
                                        <p:cTn id="24" dur="500" fill="hold"/>
                                        <p:tgtEl>
                                          <p:spTgt spid="22"/>
                                        </p:tgtEl>
                                        <p:attrNameLst>
                                          <p:attrName>ppt_x</p:attrName>
                                          <p:attrName>ppt_y</p:attrName>
                                        </p:attrNameLst>
                                      </p:cBhvr>
                                      <p:rCtr x="13247" y="0"/>
                                    </p:animMotion>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grpId="1" nodeType="clickEffect">
                                  <p:stCondLst>
                                    <p:cond delay="0"/>
                                  </p:stCondLst>
                                  <p:childTnLst>
                                    <p:animMotion origin="layout" path="M -2.22222E-6 1.35802E-6 L 0.29913 1.35802E-6 " pathEditMode="relative" rAng="0" ptsTypes="AA">
                                      <p:cBhvr>
                                        <p:cTn id="36" dur="500" fill="hold"/>
                                        <p:tgtEl>
                                          <p:spTgt spid="27"/>
                                        </p:tgtEl>
                                        <p:attrNameLst>
                                          <p:attrName>ppt_x</p:attrName>
                                          <p:attrName>ppt_y</p:attrName>
                                        </p:attrNameLst>
                                      </p:cBhvr>
                                      <p:rCtr x="14948" y="0"/>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21" grpId="0" animBg="1"/>
      <p:bldP spid="22" grpId="0" animBg="1"/>
      <p:bldP spid="26" grpId="0" animBg="1"/>
      <p:bldP spid="26" grpId="1" animBg="1"/>
      <p:bldP spid="26" grpId="2" animBg="1"/>
      <p:bldP spid="27" grpId="0" animBg="1"/>
      <p:bldP spid="27" grpId="1"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
          <a:extLst>
            <a:ext uri="{FF2B5EF4-FFF2-40B4-BE49-F238E27FC236}">
              <a16:creationId xmlns:a16="http://schemas.microsoft.com/office/drawing/2014/main" id="{5235BF54-A728-7D9B-DCC3-7E4AE8252327}"/>
            </a:ext>
          </a:extLst>
        </p:cNvPr>
        <p:cNvGrpSpPr/>
        <p:nvPr/>
      </p:nvGrpSpPr>
      <p:grpSpPr>
        <a:xfrm>
          <a:off x="0" y="0"/>
          <a:ext cx="0" cy="0"/>
          <a:chOff x="0" y="0"/>
          <a:chExt cx="0" cy="0"/>
        </a:xfrm>
      </p:grpSpPr>
      <p:sp>
        <p:nvSpPr>
          <p:cNvPr id="84" name="Google Shape;84;p12">
            <a:extLst>
              <a:ext uri="{FF2B5EF4-FFF2-40B4-BE49-F238E27FC236}">
                <a16:creationId xmlns:a16="http://schemas.microsoft.com/office/drawing/2014/main" id="{AD2ABF03-1CE0-D4E4-1250-76AD59E12CAB}"/>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Disaggregation Systems with </a:t>
            </a:r>
            <a:r>
              <a:rPr lang="en-US" i="1">
                <a:solidFill>
                  <a:srgbClr val="FF0000"/>
                </a:solidFill>
              </a:rPr>
              <a:t>Busy-Waiting</a:t>
            </a:r>
          </a:p>
        </p:txBody>
      </p:sp>
      <p:sp>
        <p:nvSpPr>
          <p:cNvPr id="3" name="텍스트 개체 틀 2">
            <a:extLst>
              <a:ext uri="{FF2B5EF4-FFF2-40B4-BE49-F238E27FC236}">
                <a16:creationId xmlns:a16="http://schemas.microsoft.com/office/drawing/2014/main" id="{873083F3-9774-879E-70AE-2CBD7A7E605D}"/>
              </a:ext>
            </a:extLst>
          </p:cNvPr>
          <p:cNvSpPr>
            <a:spLocks noGrp="1"/>
          </p:cNvSpPr>
          <p:nvPr>
            <p:ph type="body" idx="1"/>
          </p:nvPr>
        </p:nvSpPr>
        <p:spPr>
          <a:xfrm>
            <a:off x="729449" y="1150403"/>
            <a:ext cx="8294733" cy="3401700"/>
          </a:xfrm>
        </p:spPr>
        <p:txBody>
          <a:bodyPr/>
          <a:lstStyle/>
          <a:p>
            <a:r>
              <a:rPr lang="en-US" altLang="en-US"/>
              <a:t>Busy-waiting reduces PF handling latency by </a:t>
            </a:r>
            <a:r>
              <a:rPr lang="en-US" altLang="en-US" b="1">
                <a:solidFill>
                  <a:srgbClr val="0432FF"/>
                </a:solidFill>
              </a:rPr>
              <a:t>removing scheduling </a:t>
            </a:r>
          </a:p>
          <a:p>
            <a:pPr lvl="1"/>
            <a:r>
              <a:rPr lang="en-US" altLang="en-US"/>
              <a:t>No context-switching overhead</a:t>
            </a:r>
          </a:p>
          <a:p>
            <a:pPr lvl="1"/>
            <a:r>
              <a:rPr lang="en-US" altLang="en-US"/>
              <a:t>No scheduler overhead</a:t>
            </a:r>
          </a:p>
          <a:p>
            <a:pPr marL="533400" lvl="1" indent="0">
              <a:buNone/>
            </a:pPr>
            <a:endParaRPr lang="en-US" altLang="en-US"/>
          </a:p>
          <a:p>
            <a:r>
              <a:rPr lang="en-US" altLang="en-US"/>
              <a:t>Busy-waiting is conventional way to use RDMA in kernel-based systems</a:t>
            </a:r>
          </a:p>
          <a:p>
            <a:pPr lvl="1"/>
            <a:r>
              <a:rPr lang="en-US" altLang="en-US"/>
              <a:t>Adopted by </a:t>
            </a:r>
            <a:r>
              <a:rPr lang="en-US" altLang="en-US" err="1"/>
              <a:t>Fastswap</a:t>
            </a:r>
            <a:r>
              <a:rPr lang="en-US" altLang="en-US"/>
              <a:t> (</a:t>
            </a:r>
            <a:r>
              <a:rPr lang="en-US" altLang="en-US" err="1"/>
              <a:t>Eurosys</a:t>
            </a:r>
            <a:r>
              <a:rPr lang="en-US" altLang="en-US"/>
              <a:t> ’20), Leap (ATC ’20), Hermit (NSDI ’23), </a:t>
            </a:r>
            <a:r>
              <a:rPr lang="en-US" altLang="en-US" err="1"/>
              <a:t>DiLOS</a:t>
            </a:r>
            <a:r>
              <a:rPr lang="en-US" altLang="en-US"/>
              <a:t> (</a:t>
            </a:r>
            <a:r>
              <a:rPr lang="en-US" altLang="en-US" err="1"/>
              <a:t>EuroSys</a:t>
            </a:r>
            <a:r>
              <a:rPr lang="en-US" altLang="en-US"/>
              <a:t> ’23)</a:t>
            </a:r>
          </a:p>
        </p:txBody>
      </p:sp>
      <p:sp>
        <p:nvSpPr>
          <p:cNvPr id="85" name="Google Shape;85;p12">
            <a:extLst>
              <a:ext uri="{FF2B5EF4-FFF2-40B4-BE49-F238E27FC236}">
                <a16:creationId xmlns:a16="http://schemas.microsoft.com/office/drawing/2014/main" id="{945081EA-F4F4-EA98-7717-59B9CC695A15}"/>
              </a:ext>
            </a:extLst>
          </p:cNvPr>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ko" smtClean="0"/>
              <a:t>21</a:t>
            </a:fld>
            <a:endParaRPr lang="en-US"/>
          </a:p>
        </p:txBody>
      </p:sp>
    </p:spTree>
    <p:extLst>
      <p:ext uri="{BB962C8B-B14F-4D97-AF65-F5344CB8AC3E}">
        <p14:creationId xmlns:p14="http://schemas.microsoft.com/office/powerpoint/2010/main" val="14253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99E7D9-2BB5-5E61-AF7C-16AB49CA4D37}"/>
              </a:ext>
            </a:extLst>
          </p:cNvPr>
          <p:cNvSpPr>
            <a:spLocks noGrp="1"/>
          </p:cNvSpPr>
          <p:nvPr>
            <p:ph type="title"/>
          </p:nvPr>
        </p:nvSpPr>
        <p:spPr/>
        <p:txBody>
          <a:bodyPr/>
          <a:lstStyle/>
          <a:p>
            <a:r>
              <a:rPr kumimoji="1" lang="en-US" altLang="ko-KR"/>
              <a:t>Tail-Sensitive Applications</a:t>
            </a:r>
            <a:endParaRPr kumimoji="1" lang="ko-KR" altLang="en-US"/>
          </a:p>
        </p:txBody>
      </p:sp>
      <p:sp>
        <p:nvSpPr>
          <p:cNvPr id="3" name="텍스트 개체 틀 2">
            <a:extLst>
              <a:ext uri="{FF2B5EF4-FFF2-40B4-BE49-F238E27FC236}">
                <a16:creationId xmlns:a16="http://schemas.microsoft.com/office/drawing/2014/main" id="{DB385CDC-CAC6-B473-0FB5-9DE2E461E128}"/>
              </a:ext>
            </a:extLst>
          </p:cNvPr>
          <p:cNvSpPr>
            <a:spLocks noGrp="1"/>
          </p:cNvSpPr>
          <p:nvPr>
            <p:ph type="body" idx="1"/>
          </p:nvPr>
        </p:nvSpPr>
        <p:spPr>
          <a:xfrm>
            <a:off x="729450" y="1150403"/>
            <a:ext cx="7688700" cy="2332385"/>
          </a:xfrm>
        </p:spPr>
        <p:txBody>
          <a:bodyPr/>
          <a:lstStyle/>
          <a:p>
            <a:r>
              <a:rPr kumimoji="1" lang="en-US" altLang="ko-KR"/>
              <a:t>Popular in cloud (</a:t>
            </a:r>
            <a:r>
              <a:rPr kumimoji="1" lang="en-US" altLang="ko-KR" i="1"/>
              <a:t>e.g.</a:t>
            </a:r>
            <a:r>
              <a:rPr kumimoji="1" lang="en-US" altLang="ko-KR"/>
              <a:t>, key-value store, RPC, microservices)</a:t>
            </a:r>
          </a:p>
          <a:p>
            <a:r>
              <a:rPr kumimoji="1" lang="en-US" altLang="ko-KR"/>
              <a:t>Usually serve requests in </a:t>
            </a:r>
            <a:r>
              <a:rPr kumimoji="1" lang="en-US" altLang="ko-KR" b="1">
                <a:solidFill>
                  <a:srgbClr val="0432FF"/>
                </a:solidFill>
              </a:rPr>
              <a:t>a few microseconds</a:t>
            </a:r>
          </a:p>
          <a:p>
            <a:r>
              <a:rPr kumimoji="1" lang="en-US" altLang="ko-KR"/>
              <a:t>Queueing delay impacts</a:t>
            </a:r>
            <a:r>
              <a:rPr kumimoji="1" lang="en-US" altLang="ko-KR" b="1">
                <a:solidFill>
                  <a:srgbClr val="FF0000"/>
                </a:solidFill>
              </a:rPr>
              <a:t> tail latency</a:t>
            </a:r>
          </a:p>
          <a:p>
            <a:r>
              <a:rPr kumimoji="1" lang="en-US" altLang="ko-KR"/>
              <a:t># of queues btw NIC and CPU</a:t>
            </a:r>
          </a:p>
          <a:p>
            <a:pPr lvl="1"/>
            <a:r>
              <a:rPr kumimoji="1" lang="en-US" altLang="ko-KR"/>
              <a:t>Single queue: Shinjuku (NSDI ‘19), Persephone (SOSP ’21), Concord (SOSP ‘23)</a:t>
            </a:r>
          </a:p>
          <a:p>
            <a:pPr lvl="1"/>
            <a:r>
              <a:rPr kumimoji="1" lang="en-US" altLang="ko-KR"/>
              <a:t>Many queues (RSS): IX (OSDI ’14), </a:t>
            </a:r>
            <a:r>
              <a:rPr kumimoji="1" lang="en-US" altLang="ko-KR" err="1"/>
              <a:t>ZygOS</a:t>
            </a:r>
            <a:r>
              <a:rPr kumimoji="1" lang="en-US" altLang="ko-KR"/>
              <a:t> (SOSP ‘17)</a:t>
            </a:r>
            <a:endParaRPr kumimoji="1" lang="ko-KR" altLang="en-US"/>
          </a:p>
        </p:txBody>
      </p:sp>
      <p:sp>
        <p:nvSpPr>
          <p:cNvPr id="4" name="슬라이드 번호 개체 틀 3">
            <a:extLst>
              <a:ext uri="{FF2B5EF4-FFF2-40B4-BE49-F238E27FC236}">
                <a16:creationId xmlns:a16="http://schemas.microsoft.com/office/drawing/2014/main" id="{0C3F67A1-BC58-F620-E2D9-F6645CDE13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22</a:t>
            </a:fld>
            <a:endParaRPr lang="en-US"/>
          </a:p>
        </p:txBody>
      </p:sp>
      <p:sp>
        <p:nvSpPr>
          <p:cNvPr id="5" name="TextBox 4">
            <a:extLst>
              <a:ext uri="{FF2B5EF4-FFF2-40B4-BE49-F238E27FC236}">
                <a16:creationId xmlns:a16="http://schemas.microsoft.com/office/drawing/2014/main" id="{0E0889C0-14A5-0BEA-3F82-3D12B4AC47AA}"/>
              </a:ext>
            </a:extLst>
          </p:cNvPr>
          <p:cNvSpPr txBox="1"/>
          <p:nvPr/>
        </p:nvSpPr>
        <p:spPr>
          <a:xfrm>
            <a:off x="1043630" y="3799097"/>
            <a:ext cx="7056740" cy="830997"/>
          </a:xfrm>
          <a:prstGeom prst="rect">
            <a:avLst/>
          </a:prstGeom>
          <a:noFill/>
        </p:spPr>
        <p:txBody>
          <a:bodyPr wrap="none" rtlCol="0">
            <a:spAutoFit/>
          </a:bodyPr>
          <a:lstStyle/>
          <a:p>
            <a:pPr algn="ctr"/>
            <a:r>
              <a:rPr kumimoji="1" lang="en-US" altLang="ko-KR" sz="2400" b="1">
                <a:solidFill>
                  <a:srgbClr val="FF0000"/>
                </a:solidFill>
              </a:rPr>
              <a:t>What are the impact of memory disaggregation</a:t>
            </a:r>
          </a:p>
          <a:p>
            <a:pPr algn="ctr"/>
            <a:r>
              <a:rPr kumimoji="1" lang="en-US" altLang="ko-KR" sz="2400" b="1">
                <a:solidFill>
                  <a:srgbClr val="FF0000"/>
                </a:solidFill>
              </a:rPr>
              <a:t>on tail-sensitive applications?</a:t>
            </a:r>
            <a:endParaRPr kumimoji="1" lang="ko-KR" altLang="en-US" sz="2400" b="1">
              <a:solidFill>
                <a:srgbClr val="FF0000"/>
              </a:solidFill>
            </a:endParaRPr>
          </a:p>
        </p:txBody>
      </p:sp>
    </p:spTree>
    <p:extLst>
      <p:ext uri="{BB962C8B-B14F-4D97-AF65-F5344CB8AC3E}">
        <p14:creationId xmlns:p14="http://schemas.microsoft.com/office/powerpoint/2010/main" val="39232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02947F-89F1-8464-DEA9-DD2FBE32BEED}"/>
              </a:ext>
            </a:extLst>
          </p:cNvPr>
          <p:cNvSpPr>
            <a:spLocks noGrp="1"/>
          </p:cNvSpPr>
          <p:nvPr>
            <p:ph type="title"/>
          </p:nvPr>
        </p:nvSpPr>
        <p:spPr/>
        <p:txBody>
          <a:bodyPr/>
          <a:lstStyle/>
          <a:p>
            <a:r>
              <a:rPr kumimoji="1" lang="en-US" altLang="ko-KR"/>
              <a:t>Setup</a:t>
            </a:r>
            <a:endParaRPr kumimoji="1" lang="ko-KR" altLang="en-US"/>
          </a:p>
        </p:txBody>
      </p:sp>
      <p:sp>
        <p:nvSpPr>
          <p:cNvPr id="3" name="텍스트 개체 틀 2">
            <a:extLst>
              <a:ext uri="{FF2B5EF4-FFF2-40B4-BE49-F238E27FC236}">
                <a16:creationId xmlns:a16="http://schemas.microsoft.com/office/drawing/2014/main" id="{A53CCCB2-5DA9-4E19-1366-6B688E864C99}"/>
              </a:ext>
            </a:extLst>
          </p:cNvPr>
          <p:cNvSpPr>
            <a:spLocks noGrp="1"/>
          </p:cNvSpPr>
          <p:nvPr>
            <p:ph type="body" idx="1"/>
          </p:nvPr>
        </p:nvSpPr>
        <p:spPr>
          <a:xfrm>
            <a:off x="729450" y="1150403"/>
            <a:ext cx="7688700" cy="2053573"/>
          </a:xfrm>
        </p:spPr>
        <p:txBody>
          <a:bodyPr/>
          <a:lstStyle/>
          <a:p>
            <a:r>
              <a:rPr lang="en-US" altLang="ko"/>
              <a:t>Compute/memory node (Xeon 6330 2.0GHz, ConnectX-6 100GbE)</a:t>
            </a:r>
          </a:p>
          <a:p>
            <a:pPr lvl="1"/>
            <a:r>
              <a:rPr lang="en-US" altLang="ko"/>
              <a:t>Compute node’s local cache size is 20% of total working set</a:t>
            </a:r>
          </a:p>
          <a:p>
            <a:r>
              <a:rPr lang="en-US" altLang="ko"/>
              <a:t>Load generator (</a:t>
            </a:r>
            <a:r>
              <a:rPr lang="en-US" altLang="ko-KR"/>
              <a:t>Xeon 6226R 2.9GHz, ConnectX-5 100GbE)</a:t>
            </a:r>
          </a:p>
          <a:p>
            <a:pPr lvl="1"/>
            <a:r>
              <a:rPr kumimoji="1" lang="en-US" altLang="ko-KR"/>
              <a:t>Generates loads based on </a:t>
            </a:r>
            <a:r>
              <a:rPr kumimoji="1" lang="en-US" altLang="ko-KR" err="1"/>
              <a:t>poisson</a:t>
            </a:r>
            <a:r>
              <a:rPr kumimoji="1" lang="en-US" altLang="ko-KR"/>
              <a:t> process</a:t>
            </a:r>
          </a:p>
          <a:p>
            <a:r>
              <a:rPr kumimoji="1" lang="en-US" altLang="ko-KR"/>
              <a:t>Nodes are back-to-back connected through 100GbE cables</a:t>
            </a:r>
            <a:endParaRPr kumimoji="1" lang="ko-KR" altLang="en-US"/>
          </a:p>
        </p:txBody>
      </p:sp>
      <p:sp>
        <p:nvSpPr>
          <p:cNvPr id="4" name="슬라이드 번호 개체 틀 3">
            <a:extLst>
              <a:ext uri="{FF2B5EF4-FFF2-40B4-BE49-F238E27FC236}">
                <a16:creationId xmlns:a16="http://schemas.microsoft.com/office/drawing/2014/main" id="{9C849519-E244-68DA-FC9D-CAFDC445FC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23</a:t>
            </a:fld>
            <a:endParaRPr lang="en-US"/>
          </a:p>
        </p:txBody>
      </p:sp>
      <p:grpSp>
        <p:nvGrpSpPr>
          <p:cNvPr id="10" name="그룹 9">
            <a:extLst>
              <a:ext uri="{FF2B5EF4-FFF2-40B4-BE49-F238E27FC236}">
                <a16:creationId xmlns:a16="http://schemas.microsoft.com/office/drawing/2014/main" id="{2DB95646-BE86-580D-DF4E-ED62023F6D88}"/>
              </a:ext>
            </a:extLst>
          </p:cNvPr>
          <p:cNvGrpSpPr/>
          <p:nvPr/>
        </p:nvGrpSpPr>
        <p:grpSpPr>
          <a:xfrm>
            <a:off x="831721" y="3464376"/>
            <a:ext cx="7480558" cy="914400"/>
            <a:chOff x="831721" y="2991678"/>
            <a:chExt cx="7480558" cy="914400"/>
          </a:xfrm>
        </p:grpSpPr>
        <p:sp>
          <p:nvSpPr>
            <p:cNvPr id="5" name="모서리가 둥근 직사각형 4">
              <a:extLst>
                <a:ext uri="{FF2B5EF4-FFF2-40B4-BE49-F238E27FC236}">
                  <a16:creationId xmlns:a16="http://schemas.microsoft.com/office/drawing/2014/main" id="{167730FC-B831-F245-A187-DDB36F2C564C}"/>
                </a:ext>
              </a:extLst>
            </p:cNvPr>
            <p:cNvSpPr/>
            <p:nvPr/>
          </p:nvSpPr>
          <p:spPr>
            <a:xfrm>
              <a:off x="831721" y="2991678"/>
              <a:ext cx="1669480" cy="91440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en-US" altLang="ko-KR" sz="2000"/>
                <a:t>Load Generator</a:t>
              </a:r>
              <a:endParaRPr kumimoji="1" lang="ko-KR" altLang="en-US" sz="2000"/>
            </a:p>
          </p:txBody>
        </p:sp>
        <p:sp>
          <p:nvSpPr>
            <p:cNvPr id="6" name="모서리가 둥근 직사각형 5">
              <a:extLst>
                <a:ext uri="{FF2B5EF4-FFF2-40B4-BE49-F238E27FC236}">
                  <a16:creationId xmlns:a16="http://schemas.microsoft.com/office/drawing/2014/main" id="{20CB6FC2-40CC-EA8E-A32E-ECF1251A2208}"/>
                </a:ext>
              </a:extLst>
            </p:cNvPr>
            <p:cNvSpPr/>
            <p:nvPr/>
          </p:nvSpPr>
          <p:spPr>
            <a:xfrm>
              <a:off x="3737260" y="2991678"/>
              <a:ext cx="1669480" cy="9144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ko-KR" sz="2000"/>
                <a:t>Compute Node</a:t>
              </a:r>
              <a:endParaRPr kumimoji="1" lang="ko-KR" altLang="en-US" sz="2000"/>
            </a:p>
          </p:txBody>
        </p:sp>
        <p:sp>
          <p:nvSpPr>
            <p:cNvPr id="7" name="모서리가 둥근 직사각형 6">
              <a:extLst>
                <a:ext uri="{FF2B5EF4-FFF2-40B4-BE49-F238E27FC236}">
                  <a16:creationId xmlns:a16="http://schemas.microsoft.com/office/drawing/2014/main" id="{439A9F7F-42F9-89E7-62A0-D170D493532B}"/>
                </a:ext>
              </a:extLst>
            </p:cNvPr>
            <p:cNvSpPr/>
            <p:nvPr/>
          </p:nvSpPr>
          <p:spPr>
            <a:xfrm>
              <a:off x="6642799" y="2991678"/>
              <a:ext cx="1669480" cy="9144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en-US" altLang="ko-KR" sz="2000"/>
                <a:t>Memory Node</a:t>
              </a:r>
              <a:endParaRPr kumimoji="1" lang="ko-KR" altLang="en-US" sz="2000"/>
            </a:p>
          </p:txBody>
        </p:sp>
        <p:sp>
          <p:nvSpPr>
            <p:cNvPr id="8" name="직사각형 7">
              <a:extLst>
                <a:ext uri="{FF2B5EF4-FFF2-40B4-BE49-F238E27FC236}">
                  <a16:creationId xmlns:a16="http://schemas.microsoft.com/office/drawing/2014/main" id="{611A2415-8575-2D36-FD35-EBC379CCF28E}"/>
                </a:ext>
              </a:extLst>
            </p:cNvPr>
            <p:cNvSpPr/>
            <p:nvPr/>
          </p:nvSpPr>
          <p:spPr>
            <a:xfrm>
              <a:off x="2501200" y="3252078"/>
              <a:ext cx="1236059" cy="393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a:t>100GbE</a:t>
              </a:r>
              <a:endParaRPr kumimoji="1" lang="ko-KR" altLang="en-US"/>
            </a:p>
          </p:txBody>
        </p:sp>
        <p:sp>
          <p:nvSpPr>
            <p:cNvPr id="9" name="직사각형 8">
              <a:extLst>
                <a:ext uri="{FF2B5EF4-FFF2-40B4-BE49-F238E27FC236}">
                  <a16:creationId xmlns:a16="http://schemas.microsoft.com/office/drawing/2014/main" id="{BEA35FDC-1927-685B-2BAD-26E4D90E776F}"/>
                </a:ext>
              </a:extLst>
            </p:cNvPr>
            <p:cNvSpPr/>
            <p:nvPr/>
          </p:nvSpPr>
          <p:spPr>
            <a:xfrm>
              <a:off x="5406740" y="3252078"/>
              <a:ext cx="1236059" cy="393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a:t>100GbE</a:t>
              </a:r>
              <a:endParaRPr kumimoji="1" lang="ko-KR" altLang="en-US"/>
            </a:p>
          </p:txBody>
        </p:sp>
      </p:grpSp>
    </p:spTree>
    <p:extLst>
      <p:ext uri="{BB962C8B-B14F-4D97-AF65-F5344CB8AC3E}">
        <p14:creationId xmlns:p14="http://schemas.microsoft.com/office/powerpoint/2010/main" val="2651533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F503CF-4165-CBAC-3465-E12C0E677534}"/>
              </a:ext>
            </a:extLst>
          </p:cNvPr>
          <p:cNvSpPr>
            <a:spLocks noGrp="1"/>
          </p:cNvSpPr>
          <p:nvPr>
            <p:ph type="title"/>
          </p:nvPr>
        </p:nvSpPr>
        <p:spPr>
          <a:xfrm>
            <a:off x="729448" y="513406"/>
            <a:ext cx="8414551" cy="535200"/>
          </a:xfrm>
        </p:spPr>
        <p:txBody>
          <a:bodyPr/>
          <a:lstStyle/>
          <a:p>
            <a:r>
              <a:rPr kumimoji="1" lang="en-US" altLang="ko-KR"/>
              <a:t>Q1: Does Adios prevent busy-waits and their HoLB?</a:t>
            </a:r>
            <a:br>
              <a:rPr kumimoji="1" lang="en-US" altLang="ko-KR"/>
            </a:br>
            <a:endParaRPr kumimoji="1" lang="ko-KR" altLang="en-US"/>
          </a:p>
        </p:txBody>
      </p:sp>
      <p:sp>
        <p:nvSpPr>
          <p:cNvPr id="4" name="슬라이드 번호 개체 틀 3">
            <a:extLst>
              <a:ext uri="{FF2B5EF4-FFF2-40B4-BE49-F238E27FC236}">
                <a16:creationId xmlns:a16="http://schemas.microsoft.com/office/drawing/2014/main" id="{FA79FF48-F6A5-D12D-E209-37F7D3755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24</a:t>
            </a:fld>
            <a:endParaRPr lang="en-US"/>
          </a:p>
        </p:txBody>
      </p:sp>
      <p:graphicFrame>
        <p:nvGraphicFramePr>
          <p:cNvPr id="7" name="차트 6">
            <a:extLst>
              <a:ext uri="{FF2B5EF4-FFF2-40B4-BE49-F238E27FC236}">
                <a16:creationId xmlns:a16="http://schemas.microsoft.com/office/drawing/2014/main" id="{0A403FD3-D553-4D65-1F13-645BB92C8D7A}"/>
              </a:ext>
            </a:extLst>
          </p:cNvPr>
          <p:cNvGraphicFramePr/>
          <p:nvPr>
            <p:extLst>
              <p:ext uri="{D42A27DB-BD31-4B8C-83A1-F6EECF244321}">
                <p14:modId xmlns:p14="http://schemas.microsoft.com/office/powerpoint/2010/main" val="1641688976"/>
              </p:ext>
            </p:extLst>
          </p:nvPr>
        </p:nvGraphicFramePr>
        <p:xfrm>
          <a:off x="549341" y="1336108"/>
          <a:ext cx="3671999" cy="28800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차트 5">
            <a:extLst>
              <a:ext uri="{FF2B5EF4-FFF2-40B4-BE49-F238E27FC236}">
                <a16:creationId xmlns:a16="http://schemas.microsoft.com/office/drawing/2014/main" id="{0950C688-4C89-FEC1-B0F0-CF99F1EB8338}"/>
              </a:ext>
            </a:extLst>
          </p:cNvPr>
          <p:cNvGraphicFramePr/>
          <p:nvPr>
            <p:extLst>
              <p:ext uri="{D42A27DB-BD31-4B8C-83A1-F6EECF244321}">
                <p14:modId xmlns:p14="http://schemas.microsoft.com/office/powerpoint/2010/main" val="833266048"/>
              </p:ext>
            </p:extLst>
          </p:nvPr>
        </p:nvGraphicFramePr>
        <p:xfrm>
          <a:off x="4523509" y="1336108"/>
          <a:ext cx="3670597" cy="288007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FC3B248C-4B2E-6CFA-A911-6FDB38D7F0F1}"/>
              </a:ext>
            </a:extLst>
          </p:cNvPr>
          <p:cNvSpPr txBox="1"/>
          <p:nvPr/>
        </p:nvSpPr>
        <p:spPr>
          <a:xfrm>
            <a:off x="73289" y="4766880"/>
            <a:ext cx="3020379" cy="307777"/>
          </a:xfrm>
          <a:prstGeom prst="rect">
            <a:avLst/>
          </a:prstGeom>
          <a:noFill/>
        </p:spPr>
        <p:txBody>
          <a:bodyPr wrap="none" rtlCol="0">
            <a:spAutoFit/>
          </a:bodyPr>
          <a:lstStyle/>
          <a:p>
            <a:r>
              <a:rPr kumimoji="1" lang="en-US" altLang="ko-KR"/>
              <a:t>*Random array indirection workload</a:t>
            </a:r>
            <a:endParaRPr kumimoji="1" lang="ko-KR" altLang="en-US"/>
          </a:p>
        </p:txBody>
      </p:sp>
      <p:grpSp>
        <p:nvGrpSpPr>
          <p:cNvPr id="14" name="그룹 13">
            <a:extLst>
              <a:ext uri="{FF2B5EF4-FFF2-40B4-BE49-F238E27FC236}">
                <a16:creationId xmlns:a16="http://schemas.microsoft.com/office/drawing/2014/main" id="{EAC49BBD-C817-6C2D-B4A1-95BB57EB5D59}"/>
              </a:ext>
            </a:extLst>
          </p:cNvPr>
          <p:cNvGrpSpPr/>
          <p:nvPr/>
        </p:nvGrpSpPr>
        <p:grpSpPr>
          <a:xfrm>
            <a:off x="2761861" y="2124796"/>
            <a:ext cx="564219" cy="893908"/>
            <a:chOff x="2761861" y="2124796"/>
            <a:chExt cx="564219" cy="893908"/>
          </a:xfrm>
        </p:grpSpPr>
        <p:cxnSp>
          <p:nvCxnSpPr>
            <p:cNvPr id="8" name="직선 화살표 연결선 7">
              <a:extLst>
                <a:ext uri="{FF2B5EF4-FFF2-40B4-BE49-F238E27FC236}">
                  <a16:creationId xmlns:a16="http://schemas.microsoft.com/office/drawing/2014/main" id="{1BE465CF-28A3-8A25-6842-EDB99B829491}"/>
                </a:ext>
              </a:extLst>
            </p:cNvPr>
            <p:cNvCxnSpPr>
              <a:cxnSpLocks/>
            </p:cNvCxnSpPr>
            <p:nvPr/>
          </p:nvCxnSpPr>
          <p:spPr>
            <a:xfrm>
              <a:off x="2761861" y="2124796"/>
              <a:ext cx="0" cy="893908"/>
            </a:xfrm>
            <a:prstGeom prst="straightConnector1">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
              <a:extLst>
                <a:ext uri="{FF2B5EF4-FFF2-40B4-BE49-F238E27FC236}">
                  <a16:creationId xmlns:a16="http://schemas.microsoft.com/office/drawing/2014/main" id="{2D91B414-9E62-3C29-3AA2-2FBB6DA48086}"/>
                </a:ext>
              </a:extLst>
            </p:cNvPr>
            <p:cNvSpPr txBox="1"/>
            <p:nvPr/>
          </p:nvSpPr>
          <p:spPr>
            <a:xfrm>
              <a:off x="2761861" y="2237588"/>
              <a:ext cx="564219" cy="53855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ko-KR" sz="1400" b="1" kern="1200">
                  <a:solidFill>
                    <a:srgbClr val="00B050"/>
                  </a:solidFill>
                </a:rPr>
                <a:t>65%</a:t>
              </a:r>
            </a:p>
            <a:p>
              <a:r>
                <a:rPr lang="en-US" altLang="ko-KR" sz="1400" b="1" kern="1200">
                  <a:solidFill>
                    <a:srgbClr val="00B050"/>
                  </a:solidFill>
                </a:rPr>
                <a:t>lower</a:t>
              </a:r>
              <a:endParaRPr lang="ko-KR" altLang="en-US" sz="1400" b="1" kern="1200">
                <a:solidFill>
                  <a:srgbClr val="00B050"/>
                </a:solidFill>
              </a:endParaRPr>
            </a:p>
          </p:txBody>
        </p:sp>
      </p:grpSp>
      <p:grpSp>
        <p:nvGrpSpPr>
          <p:cNvPr id="16" name="그룹 15">
            <a:extLst>
              <a:ext uri="{FF2B5EF4-FFF2-40B4-BE49-F238E27FC236}">
                <a16:creationId xmlns:a16="http://schemas.microsoft.com/office/drawing/2014/main" id="{755102A1-3725-676F-B92F-BBDC027AA944}"/>
              </a:ext>
            </a:extLst>
          </p:cNvPr>
          <p:cNvGrpSpPr/>
          <p:nvPr/>
        </p:nvGrpSpPr>
        <p:grpSpPr>
          <a:xfrm>
            <a:off x="6674498" y="1855518"/>
            <a:ext cx="836645" cy="538556"/>
            <a:chOff x="6674498" y="1855518"/>
            <a:chExt cx="836645" cy="538556"/>
          </a:xfrm>
        </p:grpSpPr>
        <p:cxnSp>
          <p:nvCxnSpPr>
            <p:cNvPr id="11" name="직선 화살표 연결선 10">
              <a:extLst>
                <a:ext uri="{FF2B5EF4-FFF2-40B4-BE49-F238E27FC236}">
                  <a16:creationId xmlns:a16="http://schemas.microsoft.com/office/drawing/2014/main" id="{772E8F63-8123-8AA9-E139-BFA91DA5C4F0}"/>
                </a:ext>
              </a:extLst>
            </p:cNvPr>
            <p:cNvCxnSpPr>
              <a:cxnSpLocks/>
            </p:cNvCxnSpPr>
            <p:nvPr/>
          </p:nvCxnSpPr>
          <p:spPr>
            <a:xfrm>
              <a:off x="6674498" y="2342510"/>
              <a:ext cx="836645" cy="0"/>
            </a:xfrm>
            <a:prstGeom prst="straightConnector1">
              <a:avLst/>
            </a:prstGeom>
            <a:ln w="254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
              <a:extLst>
                <a:ext uri="{FF2B5EF4-FFF2-40B4-BE49-F238E27FC236}">
                  <a16:creationId xmlns:a16="http://schemas.microsoft.com/office/drawing/2014/main" id="{B014919B-7327-E555-FE95-054CCAE30E59}"/>
                </a:ext>
              </a:extLst>
            </p:cNvPr>
            <p:cNvSpPr txBox="1"/>
            <p:nvPr/>
          </p:nvSpPr>
          <p:spPr>
            <a:xfrm>
              <a:off x="6756159" y="1855518"/>
              <a:ext cx="564219" cy="53855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ko-KR" sz="1400" b="1" kern="1200">
                  <a:solidFill>
                    <a:srgbClr val="00B050"/>
                  </a:solidFill>
                </a:rPr>
                <a:t>1.5x</a:t>
              </a:r>
            </a:p>
            <a:p>
              <a:r>
                <a:rPr lang="en-US" altLang="ko-KR" sz="1400" b="1" kern="1200">
                  <a:solidFill>
                    <a:srgbClr val="00B050"/>
                  </a:solidFill>
                </a:rPr>
                <a:t>higher</a:t>
              </a:r>
              <a:endParaRPr lang="ko-KR" altLang="en-US" sz="1400" b="1" kern="1200">
                <a:solidFill>
                  <a:srgbClr val="00B050"/>
                </a:solidFill>
              </a:endParaRPr>
            </a:p>
          </p:txBody>
        </p:sp>
      </p:grpSp>
      <p:grpSp>
        <p:nvGrpSpPr>
          <p:cNvPr id="19" name="그룹 18">
            <a:extLst>
              <a:ext uri="{FF2B5EF4-FFF2-40B4-BE49-F238E27FC236}">
                <a16:creationId xmlns:a16="http://schemas.microsoft.com/office/drawing/2014/main" id="{E6917605-EDDC-B248-7631-AAF4C2D557A1}"/>
              </a:ext>
            </a:extLst>
          </p:cNvPr>
          <p:cNvGrpSpPr/>
          <p:nvPr/>
        </p:nvGrpSpPr>
        <p:grpSpPr>
          <a:xfrm>
            <a:off x="245770" y="1765138"/>
            <a:ext cx="369333" cy="1793081"/>
            <a:chOff x="360116" y="1373803"/>
            <a:chExt cx="369333" cy="1793081"/>
          </a:xfrm>
        </p:grpSpPr>
        <p:cxnSp>
          <p:nvCxnSpPr>
            <p:cNvPr id="17" name="직선 화살표 연결선 16">
              <a:extLst>
                <a:ext uri="{FF2B5EF4-FFF2-40B4-BE49-F238E27FC236}">
                  <a16:creationId xmlns:a16="http://schemas.microsoft.com/office/drawing/2014/main" id="{8E693723-1FB6-8102-1055-1A121DCCCA78}"/>
                </a:ext>
              </a:extLst>
            </p:cNvPr>
            <p:cNvCxnSpPr/>
            <p:nvPr/>
          </p:nvCxnSpPr>
          <p:spPr>
            <a:xfrm>
              <a:off x="729449" y="1373803"/>
              <a:ext cx="0" cy="179308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9DEC0D4-0385-4BC8-DE9C-02E6F62B4773}"/>
                </a:ext>
              </a:extLst>
            </p:cNvPr>
            <p:cNvSpPr txBox="1"/>
            <p:nvPr/>
          </p:nvSpPr>
          <p:spPr>
            <a:xfrm rot="16200000">
              <a:off x="119024" y="1919703"/>
              <a:ext cx="851515" cy="369332"/>
            </a:xfrm>
            <a:prstGeom prst="rect">
              <a:avLst/>
            </a:prstGeom>
            <a:noFill/>
          </p:spPr>
          <p:txBody>
            <a:bodyPr wrap="none" rtlCol="0">
              <a:spAutoFit/>
            </a:bodyPr>
            <a:lstStyle/>
            <a:p>
              <a:r>
                <a:rPr kumimoji="1" lang="en-US" altLang="ko-Kore-KR" sz="1800" b="1">
                  <a:solidFill>
                    <a:srgbClr val="FF0000"/>
                  </a:solidFill>
                  <a:latin typeface="Lato" panose="020F0502020204030203" pitchFamily="34" charset="0"/>
                  <a:ea typeface="Lato" panose="020F0502020204030203" pitchFamily="34" charset="0"/>
                  <a:cs typeface="Lato" panose="020F0502020204030203" pitchFamily="34" charset="0"/>
                </a:rPr>
                <a:t>Better</a:t>
              </a:r>
              <a:endParaRPr kumimoji="1" lang="ko-Kore-KR" altLang="en-US" sz="1800" b="1">
                <a:solidFill>
                  <a:srgbClr val="FF0000"/>
                </a:solidFill>
                <a:latin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19421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6"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72C38-719C-6849-CA98-A9D74A0E4D91}"/>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3547C03-777E-7AC0-B5F5-4EECABFC3EB9}"/>
              </a:ext>
            </a:extLst>
          </p:cNvPr>
          <p:cNvSpPr>
            <a:spLocks noGrp="1"/>
          </p:cNvSpPr>
          <p:nvPr>
            <p:ph type="title"/>
          </p:nvPr>
        </p:nvSpPr>
        <p:spPr>
          <a:xfrm>
            <a:off x="729449" y="513406"/>
            <a:ext cx="8213660" cy="535200"/>
          </a:xfrm>
        </p:spPr>
        <p:txBody>
          <a:bodyPr/>
          <a:lstStyle/>
          <a:p>
            <a:r>
              <a:rPr kumimoji="1" lang="en-US" altLang="ko-KR"/>
              <a:t>Q1: Does Adios prevent busy-waits and their HoLB?</a:t>
            </a:r>
            <a:br>
              <a:rPr kumimoji="1" lang="en-US" altLang="ko-KR"/>
            </a:br>
            <a:endParaRPr kumimoji="1" lang="ko-KR" altLang="en-US"/>
          </a:p>
        </p:txBody>
      </p:sp>
      <p:sp>
        <p:nvSpPr>
          <p:cNvPr id="4" name="슬라이드 번호 개체 틀 3">
            <a:extLst>
              <a:ext uri="{FF2B5EF4-FFF2-40B4-BE49-F238E27FC236}">
                <a16:creationId xmlns:a16="http://schemas.microsoft.com/office/drawing/2014/main" id="{7D645C68-3645-172E-1F9D-2171A53E39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25</a:t>
            </a:fld>
            <a:endParaRPr lang="en-US"/>
          </a:p>
        </p:txBody>
      </p:sp>
      <p:grpSp>
        <p:nvGrpSpPr>
          <p:cNvPr id="5" name="그룹 4">
            <a:extLst>
              <a:ext uri="{FF2B5EF4-FFF2-40B4-BE49-F238E27FC236}">
                <a16:creationId xmlns:a16="http://schemas.microsoft.com/office/drawing/2014/main" id="{3AF6B352-5059-FE98-665F-3846A8544B4B}"/>
              </a:ext>
            </a:extLst>
          </p:cNvPr>
          <p:cNvGrpSpPr/>
          <p:nvPr/>
        </p:nvGrpSpPr>
        <p:grpSpPr>
          <a:xfrm>
            <a:off x="349411" y="1048606"/>
            <a:ext cx="4026293" cy="3485076"/>
            <a:chOff x="349411" y="1048606"/>
            <a:chExt cx="4026293" cy="3485076"/>
          </a:xfrm>
        </p:grpSpPr>
        <p:grpSp>
          <p:nvGrpSpPr>
            <p:cNvPr id="10" name="그룹 9">
              <a:extLst>
                <a:ext uri="{FF2B5EF4-FFF2-40B4-BE49-F238E27FC236}">
                  <a16:creationId xmlns:a16="http://schemas.microsoft.com/office/drawing/2014/main" id="{3E081526-AE4E-F03D-B5EB-E0448E3D04E4}"/>
                </a:ext>
              </a:extLst>
            </p:cNvPr>
            <p:cNvGrpSpPr/>
            <p:nvPr/>
          </p:nvGrpSpPr>
          <p:grpSpPr>
            <a:xfrm>
              <a:off x="349411" y="1048606"/>
              <a:ext cx="4026293" cy="3115744"/>
              <a:chOff x="529520" y="1307994"/>
              <a:chExt cx="4026293" cy="3182469"/>
            </a:xfrm>
          </p:grpSpPr>
          <p:graphicFrame>
            <p:nvGraphicFramePr>
              <p:cNvPr id="8" name="차트 7">
                <a:extLst>
                  <a:ext uri="{FF2B5EF4-FFF2-40B4-BE49-F238E27FC236}">
                    <a16:creationId xmlns:a16="http://schemas.microsoft.com/office/drawing/2014/main" id="{E46E0730-6CC6-595C-B98E-3708EBD7519B}"/>
                  </a:ext>
                </a:extLst>
              </p:cNvPr>
              <p:cNvGraphicFramePr/>
              <p:nvPr/>
            </p:nvGraphicFramePr>
            <p:xfrm>
              <a:off x="644762" y="2554087"/>
              <a:ext cx="3911051" cy="19363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차트 8">
                <a:extLst>
                  <a:ext uri="{FF2B5EF4-FFF2-40B4-BE49-F238E27FC236}">
                    <a16:creationId xmlns:a16="http://schemas.microsoft.com/office/drawing/2014/main" id="{01091BE7-788E-128C-0C68-81785D6C9967}"/>
                  </a:ext>
                </a:extLst>
              </p:cNvPr>
              <p:cNvGraphicFramePr/>
              <p:nvPr/>
            </p:nvGraphicFramePr>
            <p:xfrm>
              <a:off x="529520" y="1307994"/>
              <a:ext cx="4026293" cy="1246093"/>
            </p:xfrm>
            <a:graphic>
              <a:graphicData uri="http://schemas.openxmlformats.org/drawingml/2006/chart">
                <c:chart xmlns:c="http://schemas.openxmlformats.org/drawingml/2006/chart" xmlns:r="http://schemas.openxmlformats.org/officeDocument/2006/relationships" r:id="rId4"/>
              </a:graphicData>
            </a:graphic>
          </p:graphicFrame>
        </p:grpSp>
        <p:sp>
          <p:nvSpPr>
            <p:cNvPr id="6" name="TextBox 5">
              <a:extLst>
                <a:ext uri="{FF2B5EF4-FFF2-40B4-BE49-F238E27FC236}">
                  <a16:creationId xmlns:a16="http://schemas.microsoft.com/office/drawing/2014/main" id="{B3DAE275-09BC-067D-1138-2EA0C9970F56}"/>
                </a:ext>
              </a:extLst>
            </p:cNvPr>
            <p:cNvSpPr txBox="1"/>
            <p:nvPr/>
          </p:nvSpPr>
          <p:spPr>
            <a:xfrm>
              <a:off x="2162221" y="4164350"/>
              <a:ext cx="889987" cy="369332"/>
            </a:xfrm>
            <a:prstGeom prst="rect">
              <a:avLst/>
            </a:prstGeom>
            <a:noFill/>
          </p:spPr>
          <p:txBody>
            <a:bodyPr wrap="none" rtlCol="0">
              <a:spAutoFit/>
            </a:bodyPr>
            <a:lstStyle/>
            <a:p>
              <a:r>
                <a:rPr lang="en-US" altLang="ko-KR" sz="1800" b="1" err="1"/>
                <a:t>DiLOS</a:t>
              </a:r>
              <a:endParaRPr lang="ko-KR" altLang="en-US" sz="1800" b="1"/>
            </a:p>
          </p:txBody>
        </p:sp>
      </p:grpSp>
      <p:grpSp>
        <p:nvGrpSpPr>
          <p:cNvPr id="11" name="그룹 10">
            <a:extLst>
              <a:ext uri="{FF2B5EF4-FFF2-40B4-BE49-F238E27FC236}">
                <a16:creationId xmlns:a16="http://schemas.microsoft.com/office/drawing/2014/main" id="{052DC488-CF59-6E67-DB05-F852ADFF6D23}"/>
              </a:ext>
            </a:extLst>
          </p:cNvPr>
          <p:cNvGrpSpPr/>
          <p:nvPr/>
        </p:nvGrpSpPr>
        <p:grpSpPr>
          <a:xfrm>
            <a:off x="4768298" y="1048606"/>
            <a:ext cx="3911051" cy="3485076"/>
            <a:chOff x="4768298" y="1048606"/>
            <a:chExt cx="3911051" cy="3485076"/>
          </a:xfrm>
        </p:grpSpPr>
        <p:graphicFrame>
          <p:nvGraphicFramePr>
            <p:cNvPr id="3" name="차트 2">
              <a:extLst>
                <a:ext uri="{FF2B5EF4-FFF2-40B4-BE49-F238E27FC236}">
                  <a16:creationId xmlns:a16="http://schemas.microsoft.com/office/drawing/2014/main" id="{43AC669A-5196-CE7B-3280-17003AFA5547}"/>
                </a:ext>
              </a:extLst>
            </p:cNvPr>
            <p:cNvGraphicFramePr/>
            <p:nvPr/>
          </p:nvGraphicFramePr>
          <p:xfrm>
            <a:off x="4768298" y="1048606"/>
            <a:ext cx="3911051" cy="3115744"/>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E32B3CB2-FCD4-6EB6-6EC7-825C796FA24C}"/>
                </a:ext>
              </a:extLst>
            </p:cNvPr>
            <p:cNvSpPr txBox="1"/>
            <p:nvPr/>
          </p:nvSpPr>
          <p:spPr>
            <a:xfrm>
              <a:off x="6723823" y="4164350"/>
              <a:ext cx="825867" cy="369332"/>
            </a:xfrm>
            <a:prstGeom prst="rect">
              <a:avLst/>
            </a:prstGeom>
            <a:noFill/>
          </p:spPr>
          <p:txBody>
            <a:bodyPr wrap="none" rtlCol="0">
              <a:spAutoFit/>
            </a:bodyPr>
            <a:lstStyle/>
            <a:p>
              <a:r>
                <a:rPr lang="en-US" altLang="ko-KR" sz="1800" b="1"/>
                <a:t>Adios</a:t>
              </a:r>
              <a:endParaRPr lang="ko-KR" altLang="en-US" sz="1800" b="1"/>
            </a:p>
          </p:txBody>
        </p:sp>
      </p:grpSp>
      <p:sp>
        <p:nvSpPr>
          <p:cNvPr id="12" name="TextBox 11">
            <a:extLst>
              <a:ext uri="{FF2B5EF4-FFF2-40B4-BE49-F238E27FC236}">
                <a16:creationId xmlns:a16="http://schemas.microsoft.com/office/drawing/2014/main" id="{3C6C4550-94F9-A9F9-18E3-9E639FD9A503}"/>
              </a:ext>
            </a:extLst>
          </p:cNvPr>
          <p:cNvSpPr txBox="1"/>
          <p:nvPr/>
        </p:nvSpPr>
        <p:spPr>
          <a:xfrm>
            <a:off x="73289" y="4766880"/>
            <a:ext cx="3020379" cy="307777"/>
          </a:xfrm>
          <a:prstGeom prst="rect">
            <a:avLst/>
          </a:prstGeom>
          <a:noFill/>
        </p:spPr>
        <p:txBody>
          <a:bodyPr wrap="none" rtlCol="0">
            <a:spAutoFit/>
          </a:bodyPr>
          <a:lstStyle/>
          <a:p>
            <a:r>
              <a:rPr kumimoji="1" lang="en-US" altLang="ko-KR"/>
              <a:t>*Random array indirection workload</a:t>
            </a:r>
            <a:endParaRPr kumimoji="1" lang="ko-KR" altLang="en-US"/>
          </a:p>
        </p:txBody>
      </p:sp>
      <p:sp>
        <p:nvSpPr>
          <p:cNvPr id="13" name="TextBox 1">
            <a:extLst>
              <a:ext uri="{FF2B5EF4-FFF2-40B4-BE49-F238E27FC236}">
                <a16:creationId xmlns:a16="http://schemas.microsoft.com/office/drawing/2014/main" id="{9C1C4F66-E265-024E-6A10-43F9C7554D4D}"/>
              </a:ext>
            </a:extLst>
          </p:cNvPr>
          <p:cNvSpPr txBox="1"/>
          <p:nvPr/>
        </p:nvSpPr>
        <p:spPr>
          <a:xfrm>
            <a:off x="5416456" y="850755"/>
            <a:ext cx="1636474" cy="35426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ltLang="ko-KR" sz="1400" b="1" kern="1200">
              <a:solidFill>
                <a:srgbClr val="00B050"/>
              </a:solidFill>
            </a:endParaRPr>
          </a:p>
        </p:txBody>
      </p:sp>
      <p:grpSp>
        <p:nvGrpSpPr>
          <p:cNvPr id="17" name="그룹 16">
            <a:extLst>
              <a:ext uri="{FF2B5EF4-FFF2-40B4-BE49-F238E27FC236}">
                <a16:creationId xmlns:a16="http://schemas.microsoft.com/office/drawing/2014/main" id="{81524F21-493E-CD8B-3021-5972161EB619}"/>
              </a:ext>
            </a:extLst>
          </p:cNvPr>
          <p:cNvGrpSpPr/>
          <p:nvPr/>
        </p:nvGrpSpPr>
        <p:grpSpPr>
          <a:xfrm>
            <a:off x="5267601" y="903730"/>
            <a:ext cx="2186950" cy="538556"/>
            <a:chOff x="5267601" y="903730"/>
            <a:chExt cx="2186950" cy="538556"/>
          </a:xfrm>
        </p:grpSpPr>
        <p:cxnSp>
          <p:nvCxnSpPr>
            <p:cNvPr id="14" name="직선 화살표 연결선 13">
              <a:extLst>
                <a:ext uri="{FF2B5EF4-FFF2-40B4-BE49-F238E27FC236}">
                  <a16:creationId xmlns:a16="http://schemas.microsoft.com/office/drawing/2014/main" id="{4B246602-BE92-483F-B98C-8EA349FF4DAE}"/>
                </a:ext>
              </a:extLst>
            </p:cNvPr>
            <p:cNvCxnSpPr>
              <a:cxnSpLocks/>
            </p:cNvCxnSpPr>
            <p:nvPr/>
          </p:nvCxnSpPr>
          <p:spPr>
            <a:xfrm>
              <a:off x="5416456" y="1442286"/>
              <a:ext cx="651191" cy="0"/>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
              <a:extLst>
                <a:ext uri="{FF2B5EF4-FFF2-40B4-BE49-F238E27FC236}">
                  <a16:creationId xmlns:a16="http://schemas.microsoft.com/office/drawing/2014/main" id="{434AF28A-2AE8-2C78-F29F-1E57A0305100}"/>
                </a:ext>
              </a:extLst>
            </p:cNvPr>
            <p:cNvSpPr txBox="1"/>
            <p:nvPr/>
          </p:nvSpPr>
          <p:spPr>
            <a:xfrm>
              <a:off x="5267601" y="903730"/>
              <a:ext cx="2186950" cy="53855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ko-KR" sz="1400" b="1" kern="1200">
                  <a:solidFill>
                    <a:srgbClr val="FF0000"/>
                  </a:solidFill>
                </a:rPr>
                <a:t>37x lower queueing delay</a:t>
              </a:r>
              <a:endParaRPr lang="ko-KR" altLang="en-US" sz="1400" b="1" kern="1200">
                <a:solidFill>
                  <a:srgbClr val="FF0000"/>
                </a:solidFill>
              </a:endParaRPr>
            </a:p>
          </p:txBody>
        </p:sp>
      </p:grpSp>
    </p:spTree>
    <p:extLst>
      <p:ext uri="{BB962C8B-B14F-4D97-AF65-F5344CB8AC3E}">
        <p14:creationId xmlns:p14="http://schemas.microsoft.com/office/powerpoint/2010/main" val="27996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06AE1D1-75D7-04EA-6638-75580C17E29C}"/>
              </a:ext>
            </a:extLst>
          </p:cNvPr>
          <p:cNvSpPr>
            <a:spLocks noGrp="1"/>
          </p:cNvSpPr>
          <p:nvPr>
            <p:ph type="title"/>
          </p:nvPr>
        </p:nvSpPr>
        <p:spPr/>
        <p:txBody>
          <a:bodyPr/>
          <a:lstStyle/>
          <a:p>
            <a:r>
              <a:rPr kumimoji="1" lang="en-US" altLang="ko-KR"/>
              <a:t>Notes</a:t>
            </a:r>
            <a:endParaRPr kumimoji="1" lang="ko-KR" altLang="en-US"/>
          </a:p>
        </p:txBody>
      </p:sp>
      <p:sp>
        <p:nvSpPr>
          <p:cNvPr id="3" name="텍스트 개체 틀 2">
            <a:extLst>
              <a:ext uri="{FF2B5EF4-FFF2-40B4-BE49-F238E27FC236}">
                <a16:creationId xmlns:a16="http://schemas.microsoft.com/office/drawing/2014/main" id="{21D53535-C4C3-7152-98DD-F18F9DBF4499}"/>
              </a:ext>
            </a:extLst>
          </p:cNvPr>
          <p:cNvSpPr>
            <a:spLocks noGrp="1"/>
          </p:cNvSpPr>
          <p:nvPr>
            <p:ph type="body" idx="1"/>
          </p:nvPr>
        </p:nvSpPr>
        <p:spPr/>
        <p:txBody>
          <a:bodyPr/>
          <a:lstStyle/>
          <a:p>
            <a:r>
              <a:rPr kumimoji="1" lang="en-US" altLang="ko-KR"/>
              <a:t>Please note that the talk sessions are 20 minutes pre paper.</a:t>
            </a:r>
          </a:p>
          <a:p>
            <a:r>
              <a:rPr kumimoji="1" lang="en-US" altLang="ko-KR"/>
              <a:t>To allow time for questions, please limit your presentation to 16-17 minutes.</a:t>
            </a:r>
          </a:p>
          <a:p>
            <a:endParaRPr kumimoji="1" lang="ko-KR" altLang="en-US"/>
          </a:p>
        </p:txBody>
      </p:sp>
      <p:sp>
        <p:nvSpPr>
          <p:cNvPr id="4" name="슬라이드 번호 개체 틀 3">
            <a:extLst>
              <a:ext uri="{FF2B5EF4-FFF2-40B4-BE49-F238E27FC236}">
                <a16:creationId xmlns:a16="http://schemas.microsoft.com/office/drawing/2014/main" id="{150B3AD5-5C5A-3C6C-F3E5-8DA73624CB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26</a:t>
            </a:fld>
            <a:endParaRPr lang="en-US"/>
          </a:p>
        </p:txBody>
      </p:sp>
    </p:spTree>
    <p:extLst>
      <p:ext uri="{BB962C8B-B14F-4D97-AF65-F5344CB8AC3E}">
        <p14:creationId xmlns:p14="http://schemas.microsoft.com/office/powerpoint/2010/main" val="422480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KR" i="1">
                <a:solidFill>
                  <a:srgbClr val="FF0000"/>
                </a:solidFill>
              </a:rPr>
              <a:t>Busy-Waiting </a:t>
            </a:r>
            <a:r>
              <a:rPr lang="en-US" altLang="ko-KR"/>
              <a:t>in Memory</a:t>
            </a:r>
            <a:r>
              <a:rPr lang="en-US" altLang="ko-KR" i="1">
                <a:solidFill>
                  <a:srgbClr val="FF0000"/>
                </a:solidFill>
              </a:rPr>
              <a:t> </a:t>
            </a:r>
            <a:r>
              <a:rPr lang="en-US"/>
              <a:t>Disaggregation Systems*</a:t>
            </a:r>
            <a:endParaRPr i="1">
              <a:solidFill>
                <a:srgbClr val="FF0000"/>
              </a:solidFill>
            </a:endParaRPr>
          </a:p>
        </p:txBody>
      </p:sp>
      <p:sp>
        <p:nvSpPr>
          <p:cNvPr id="85" name="Google Shape;85;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ko"/>
              <a:t>3</a:t>
            </a:fld>
            <a:endParaRPr/>
          </a:p>
        </p:txBody>
      </p:sp>
      <p:pic>
        <p:nvPicPr>
          <p:cNvPr id="6" name="그래픽 5" descr="프로세서 윤곽선">
            <a:extLst>
              <a:ext uri="{FF2B5EF4-FFF2-40B4-BE49-F238E27FC236}">
                <a16:creationId xmlns:a16="http://schemas.microsoft.com/office/drawing/2014/main" id="{3AAA0F32-3C4D-6488-0111-9BA1ECE4C8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7655" y="1510147"/>
            <a:ext cx="1709736" cy="1709736"/>
          </a:xfrm>
          <a:prstGeom prst="rect">
            <a:avLst/>
          </a:prstGeom>
        </p:spPr>
      </p:pic>
      <p:pic>
        <p:nvPicPr>
          <p:cNvPr id="10" name="그림 9">
            <a:extLst>
              <a:ext uri="{FF2B5EF4-FFF2-40B4-BE49-F238E27FC236}">
                <a16:creationId xmlns:a16="http://schemas.microsoft.com/office/drawing/2014/main" id="{AB6E1346-65C7-9C00-E7FA-C4356C8FA97C}"/>
              </a:ext>
            </a:extLst>
          </p:cNvPr>
          <p:cNvPicPr>
            <a:picLocks noChangeAspect="1"/>
          </p:cNvPicPr>
          <p:nvPr/>
        </p:nvPicPr>
        <p:blipFill>
          <a:blip r:embed="rId6"/>
          <a:stretch>
            <a:fillRect/>
          </a:stretch>
        </p:blipFill>
        <p:spPr>
          <a:xfrm>
            <a:off x="3890962" y="1683975"/>
            <a:ext cx="1362075" cy="1362075"/>
          </a:xfrm>
          <a:prstGeom prst="rect">
            <a:avLst/>
          </a:prstGeom>
        </p:spPr>
      </p:pic>
      <p:pic>
        <p:nvPicPr>
          <p:cNvPr id="12" name="그래픽 11" descr="번개 표시 윤곽선">
            <a:extLst>
              <a:ext uri="{FF2B5EF4-FFF2-40B4-BE49-F238E27FC236}">
                <a16:creationId xmlns:a16="http://schemas.microsoft.com/office/drawing/2014/main" id="{09D7AB0D-DA31-B6B6-0AD0-F15DE4E419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6772" y="2079264"/>
            <a:ext cx="571500" cy="571500"/>
          </a:xfrm>
          <a:prstGeom prst="rect">
            <a:avLst/>
          </a:prstGeom>
        </p:spPr>
      </p:pic>
      <p:pic>
        <p:nvPicPr>
          <p:cNvPr id="16" name="그래픽 15" descr="재생 윤곽선">
            <a:extLst>
              <a:ext uri="{FF2B5EF4-FFF2-40B4-BE49-F238E27FC236}">
                <a16:creationId xmlns:a16="http://schemas.microsoft.com/office/drawing/2014/main" id="{08BB24BB-30DB-DF62-C371-F0A064956D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4878" y="2131155"/>
            <a:ext cx="457218" cy="457218"/>
          </a:xfrm>
          <a:prstGeom prst="rect">
            <a:avLst/>
          </a:prstGeom>
        </p:spPr>
      </p:pic>
      <p:pic>
        <p:nvPicPr>
          <p:cNvPr id="19" name="그래픽 18" descr="서버 윤곽선">
            <a:extLst>
              <a:ext uri="{FF2B5EF4-FFF2-40B4-BE49-F238E27FC236}">
                <a16:creationId xmlns:a16="http://schemas.microsoft.com/office/drawing/2014/main" id="{65D673A2-F58B-14DB-2D59-A2B6B0D3D6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75267" y="1510146"/>
            <a:ext cx="1709735" cy="1709735"/>
          </a:xfrm>
          <a:prstGeom prst="rect">
            <a:avLst/>
          </a:prstGeom>
        </p:spPr>
      </p:pic>
      <p:sp>
        <p:nvSpPr>
          <p:cNvPr id="20" name="TextBox 19">
            <a:extLst>
              <a:ext uri="{FF2B5EF4-FFF2-40B4-BE49-F238E27FC236}">
                <a16:creationId xmlns:a16="http://schemas.microsoft.com/office/drawing/2014/main" id="{C322F847-F672-2C32-53CB-2B6533ACFEA9}"/>
              </a:ext>
            </a:extLst>
          </p:cNvPr>
          <p:cNvSpPr txBox="1"/>
          <p:nvPr/>
        </p:nvSpPr>
        <p:spPr>
          <a:xfrm>
            <a:off x="631079" y="3219881"/>
            <a:ext cx="942887" cy="523220"/>
          </a:xfrm>
          <a:prstGeom prst="rect">
            <a:avLst/>
          </a:prstGeom>
          <a:noFill/>
        </p:spPr>
        <p:txBody>
          <a:bodyPr wrap="none" rtlCol="0">
            <a:spAutoFit/>
          </a:bodyPr>
          <a:lstStyle/>
          <a:p>
            <a:r>
              <a:rPr kumimoji="1" lang="en-US" altLang="ko-KR" sz="2800">
                <a:solidFill>
                  <a:schemeClr val="accent1"/>
                </a:solidFill>
              </a:rPr>
              <a:t>CPU</a:t>
            </a:r>
            <a:endParaRPr kumimoji="1" lang="ko-KR" altLang="en-US" sz="2800">
              <a:solidFill>
                <a:schemeClr val="accent1"/>
              </a:solidFill>
            </a:endParaRPr>
          </a:p>
        </p:txBody>
      </p:sp>
      <p:sp>
        <p:nvSpPr>
          <p:cNvPr id="21" name="TextBox 20">
            <a:extLst>
              <a:ext uri="{FF2B5EF4-FFF2-40B4-BE49-F238E27FC236}">
                <a16:creationId xmlns:a16="http://schemas.microsoft.com/office/drawing/2014/main" id="{CC20524D-D16B-19E0-E5CB-3A83381784DE}"/>
              </a:ext>
            </a:extLst>
          </p:cNvPr>
          <p:cNvSpPr txBox="1"/>
          <p:nvPr/>
        </p:nvSpPr>
        <p:spPr>
          <a:xfrm>
            <a:off x="4040443" y="3219881"/>
            <a:ext cx="1063112" cy="523220"/>
          </a:xfrm>
          <a:prstGeom prst="rect">
            <a:avLst/>
          </a:prstGeom>
          <a:noFill/>
        </p:spPr>
        <p:txBody>
          <a:bodyPr wrap="none" rtlCol="0">
            <a:spAutoFit/>
          </a:bodyPr>
          <a:lstStyle/>
          <a:p>
            <a:r>
              <a:rPr kumimoji="1" lang="en-US" altLang="ko-KR" sz="2800">
                <a:solidFill>
                  <a:schemeClr val="accent1"/>
                </a:solidFill>
              </a:rPr>
              <a:t>RNIC</a:t>
            </a:r>
            <a:endParaRPr kumimoji="1" lang="ko-KR" altLang="en-US" sz="2800">
              <a:solidFill>
                <a:schemeClr val="accent1"/>
              </a:solidFill>
            </a:endParaRPr>
          </a:p>
        </p:txBody>
      </p:sp>
      <p:sp>
        <p:nvSpPr>
          <p:cNvPr id="22" name="TextBox 21">
            <a:extLst>
              <a:ext uri="{FF2B5EF4-FFF2-40B4-BE49-F238E27FC236}">
                <a16:creationId xmlns:a16="http://schemas.microsoft.com/office/drawing/2014/main" id="{36ACC3F1-F480-406E-6565-4A62BCDFA42A}"/>
              </a:ext>
            </a:extLst>
          </p:cNvPr>
          <p:cNvSpPr txBox="1"/>
          <p:nvPr/>
        </p:nvSpPr>
        <p:spPr>
          <a:xfrm>
            <a:off x="7487783" y="3219881"/>
            <a:ext cx="1484702" cy="954107"/>
          </a:xfrm>
          <a:prstGeom prst="rect">
            <a:avLst/>
          </a:prstGeom>
          <a:noFill/>
        </p:spPr>
        <p:txBody>
          <a:bodyPr wrap="none" rtlCol="0">
            <a:spAutoFit/>
          </a:bodyPr>
          <a:lstStyle/>
          <a:p>
            <a:pPr algn="ctr"/>
            <a:r>
              <a:rPr kumimoji="1" lang="en-US" altLang="ko-KR" sz="2800">
                <a:solidFill>
                  <a:schemeClr val="accent1"/>
                </a:solidFill>
              </a:rPr>
              <a:t>Memory</a:t>
            </a:r>
          </a:p>
          <a:p>
            <a:pPr algn="ctr"/>
            <a:r>
              <a:rPr kumimoji="1" lang="en-US" altLang="ko-KR" sz="2800">
                <a:solidFill>
                  <a:schemeClr val="accent1"/>
                </a:solidFill>
              </a:rPr>
              <a:t>Node</a:t>
            </a:r>
            <a:endParaRPr kumimoji="1" lang="ko-KR" altLang="en-US" sz="2800">
              <a:solidFill>
                <a:schemeClr val="accent1"/>
              </a:solidFill>
            </a:endParaRPr>
          </a:p>
        </p:txBody>
      </p:sp>
      <p:pic>
        <p:nvPicPr>
          <p:cNvPr id="24" name="그래픽 23" descr="일시 중지 윤곽선">
            <a:extLst>
              <a:ext uri="{FF2B5EF4-FFF2-40B4-BE49-F238E27FC236}">
                <a16:creationId xmlns:a16="http://schemas.microsoft.com/office/drawing/2014/main" id="{DD467FC5-3DF7-B009-EB01-A10155B372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9135" y="2079264"/>
            <a:ext cx="569131" cy="569131"/>
          </a:xfrm>
          <a:prstGeom prst="rect">
            <a:avLst/>
          </a:prstGeom>
        </p:spPr>
      </p:pic>
      <p:cxnSp>
        <p:nvCxnSpPr>
          <p:cNvPr id="26" name="직선 화살표 연결선 25">
            <a:extLst>
              <a:ext uri="{FF2B5EF4-FFF2-40B4-BE49-F238E27FC236}">
                <a16:creationId xmlns:a16="http://schemas.microsoft.com/office/drawing/2014/main" id="{B62317BE-7BB0-4983-FC8E-D9FE68EA17B7}"/>
              </a:ext>
            </a:extLst>
          </p:cNvPr>
          <p:cNvCxnSpPr/>
          <p:nvPr/>
        </p:nvCxnSpPr>
        <p:spPr>
          <a:xfrm>
            <a:off x="1876425" y="1966577"/>
            <a:ext cx="182880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3A7399F3-877B-41D8-3D27-02FC54C27D23}"/>
              </a:ext>
            </a:extLst>
          </p:cNvPr>
          <p:cNvCxnSpPr>
            <a:cxnSpLocks/>
          </p:cNvCxnSpPr>
          <p:nvPr/>
        </p:nvCxnSpPr>
        <p:spPr>
          <a:xfrm>
            <a:off x="1876425" y="2269324"/>
            <a:ext cx="18288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9" name="그래픽 28" descr="새로 고침 단색으로 채워진">
            <a:extLst>
              <a:ext uri="{FF2B5EF4-FFF2-40B4-BE49-F238E27FC236}">
                <a16:creationId xmlns:a16="http://schemas.microsoft.com/office/drawing/2014/main" id="{3D330E42-CD07-6A7A-CA49-37A6877EE9C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731578">
            <a:off x="855407" y="2125945"/>
            <a:ext cx="486753" cy="486753"/>
          </a:xfrm>
          <a:prstGeom prst="rect">
            <a:avLst/>
          </a:prstGeom>
        </p:spPr>
      </p:pic>
      <p:cxnSp>
        <p:nvCxnSpPr>
          <p:cNvPr id="30" name="직선 화살표 연결선 29">
            <a:extLst>
              <a:ext uri="{FF2B5EF4-FFF2-40B4-BE49-F238E27FC236}">
                <a16:creationId xmlns:a16="http://schemas.microsoft.com/office/drawing/2014/main" id="{95D4D2A6-8E8F-5BED-44AC-225B9EE3FB2D}"/>
              </a:ext>
            </a:extLst>
          </p:cNvPr>
          <p:cNvCxnSpPr/>
          <p:nvPr/>
        </p:nvCxnSpPr>
        <p:spPr>
          <a:xfrm>
            <a:off x="5448300" y="2128493"/>
            <a:ext cx="182880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4E826038-8432-5D23-E4AE-85BE5B058EAC}"/>
              </a:ext>
            </a:extLst>
          </p:cNvPr>
          <p:cNvCxnSpPr>
            <a:cxnSpLocks/>
          </p:cNvCxnSpPr>
          <p:nvPr/>
        </p:nvCxnSpPr>
        <p:spPr>
          <a:xfrm flipH="1">
            <a:off x="5448300" y="2633327"/>
            <a:ext cx="182880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E408E27C-E2A3-06C5-4F96-5E9F58269520}"/>
              </a:ext>
            </a:extLst>
          </p:cNvPr>
          <p:cNvCxnSpPr>
            <a:cxnSpLocks/>
          </p:cNvCxnSpPr>
          <p:nvPr/>
        </p:nvCxnSpPr>
        <p:spPr>
          <a:xfrm flipH="1">
            <a:off x="1853737" y="2740627"/>
            <a:ext cx="182880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33" name="그래픽 32" descr="재생 윤곽선">
            <a:extLst>
              <a:ext uri="{FF2B5EF4-FFF2-40B4-BE49-F238E27FC236}">
                <a16:creationId xmlns:a16="http://schemas.microsoft.com/office/drawing/2014/main" id="{0174ACD2-4212-C4CA-A759-98A3E5C2C54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5301" y="2140671"/>
            <a:ext cx="457218" cy="457218"/>
          </a:xfrm>
          <a:prstGeom prst="rect">
            <a:avLst/>
          </a:prstGeom>
        </p:spPr>
      </p:pic>
      <p:sp>
        <p:nvSpPr>
          <p:cNvPr id="35" name="TextBox 34">
            <a:extLst>
              <a:ext uri="{FF2B5EF4-FFF2-40B4-BE49-F238E27FC236}">
                <a16:creationId xmlns:a16="http://schemas.microsoft.com/office/drawing/2014/main" id="{5B13F1CB-90C3-E02B-4372-E4F02EBD454D}"/>
              </a:ext>
            </a:extLst>
          </p:cNvPr>
          <p:cNvSpPr txBox="1"/>
          <p:nvPr/>
        </p:nvSpPr>
        <p:spPr>
          <a:xfrm>
            <a:off x="113572" y="1075341"/>
            <a:ext cx="2210862" cy="369332"/>
          </a:xfrm>
          <a:prstGeom prst="rect">
            <a:avLst/>
          </a:prstGeom>
          <a:noFill/>
        </p:spPr>
        <p:txBody>
          <a:bodyPr wrap="none" rtlCol="0">
            <a:spAutoFit/>
          </a:bodyPr>
          <a:lstStyle/>
          <a:p>
            <a:r>
              <a:rPr kumimoji="1" lang="en-US" altLang="ko-KR" sz="1800" b="1">
                <a:solidFill>
                  <a:srgbClr val="FF0000"/>
                </a:solidFill>
              </a:rPr>
              <a:t>Page Fault Occurs</a:t>
            </a:r>
            <a:endParaRPr kumimoji="1" lang="ko-KR" altLang="en-US" sz="1800" b="1">
              <a:solidFill>
                <a:srgbClr val="FF0000"/>
              </a:solidFill>
            </a:endParaRPr>
          </a:p>
        </p:txBody>
      </p:sp>
      <p:sp>
        <p:nvSpPr>
          <p:cNvPr id="36" name="TextBox 35">
            <a:extLst>
              <a:ext uri="{FF2B5EF4-FFF2-40B4-BE49-F238E27FC236}">
                <a16:creationId xmlns:a16="http://schemas.microsoft.com/office/drawing/2014/main" id="{E9161378-8E52-6F7C-BBB0-50A377506AAD}"/>
              </a:ext>
            </a:extLst>
          </p:cNvPr>
          <p:cNvSpPr txBox="1"/>
          <p:nvPr/>
        </p:nvSpPr>
        <p:spPr>
          <a:xfrm>
            <a:off x="142147" y="1079297"/>
            <a:ext cx="2031325" cy="369332"/>
          </a:xfrm>
          <a:prstGeom prst="rect">
            <a:avLst/>
          </a:prstGeom>
          <a:noFill/>
        </p:spPr>
        <p:txBody>
          <a:bodyPr wrap="none" rtlCol="0">
            <a:spAutoFit/>
          </a:bodyPr>
          <a:lstStyle/>
          <a:p>
            <a:r>
              <a:rPr kumimoji="1" lang="en-US" altLang="ko-KR" sz="1800" b="1">
                <a:solidFill>
                  <a:srgbClr val="FF0000"/>
                </a:solidFill>
              </a:rPr>
              <a:t>Pause Execution</a:t>
            </a:r>
            <a:endParaRPr kumimoji="1" lang="ko-KR" altLang="en-US" sz="1800" b="1">
              <a:solidFill>
                <a:srgbClr val="FF0000"/>
              </a:solidFill>
            </a:endParaRPr>
          </a:p>
        </p:txBody>
      </p:sp>
      <p:sp>
        <p:nvSpPr>
          <p:cNvPr id="37" name="TextBox 36">
            <a:extLst>
              <a:ext uri="{FF2B5EF4-FFF2-40B4-BE49-F238E27FC236}">
                <a16:creationId xmlns:a16="http://schemas.microsoft.com/office/drawing/2014/main" id="{2DDBC4FF-0279-D0E5-D9C0-C69FD1D0F002}"/>
              </a:ext>
            </a:extLst>
          </p:cNvPr>
          <p:cNvSpPr txBox="1"/>
          <p:nvPr/>
        </p:nvSpPr>
        <p:spPr>
          <a:xfrm>
            <a:off x="113572" y="1075893"/>
            <a:ext cx="2146742" cy="369332"/>
          </a:xfrm>
          <a:prstGeom prst="rect">
            <a:avLst/>
          </a:prstGeom>
          <a:noFill/>
        </p:spPr>
        <p:txBody>
          <a:bodyPr wrap="none" rtlCol="0">
            <a:spAutoFit/>
          </a:bodyPr>
          <a:lstStyle/>
          <a:p>
            <a:r>
              <a:rPr kumimoji="1" lang="en-US" altLang="ko-KR" sz="1800" b="1">
                <a:solidFill>
                  <a:srgbClr val="00B050"/>
                </a:solidFill>
              </a:rPr>
              <a:t>Normal Execution</a:t>
            </a:r>
            <a:endParaRPr kumimoji="1" lang="ko-KR" altLang="en-US" sz="1800" b="1">
              <a:solidFill>
                <a:srgbClr val="00B050"/>
              </a:solidFill>
            </a:endParaRPr>
          </a:p>
        </p:txBody>
      </p:sp>
      <p:sp>
        <p:nvSpPr>
          <p:cNvPr id="38" name="TextBox 37">
            <a:extLst>
              <a:ext uri="{FF2B5EF4-FFF2-40B4-BE49-F238E27FC236}">
                <a16:creationId xmlns:a16="http://schemas.microsoft.com/office/drawing/2014/main" id="{D8BB9AB7-ABAE-DDD0-9050-918561E5FBAC}"/>
              </a:ext>
            </a:extLst>
          </p:cNvPr>
          <p:cNvSpPr txBox="1"/>
          <p:nvPr/>
        </p:nvSpPr>
        <p:spPr>
          <a:xfrm>
            <a:off x="1612020" y="1595137"/>
            <a:ext cx="2390398" cy="369332"/>
          </a:xfrm>
          <a:prstGeom prst="rect">
            <a:avLst/>
          </a:prstGeom>
          <a:noFill/>
        </p:spPr>
        <p:txBody>
          <a:bodyPr wrap="none" rtlCol="0">
            <a:spAutoFit/>
          </a:bodyPr>
          <a:lstStyle/>
          <a:p>
            <a:r>
              <a:rPr kumimoji="1" lang="en-US" altLang="ko-KR" sz="1800" b="1">
                <a:solidFill>
                  <a:srgbClr val="00B050"/>
                </a:solidFill>
              </a:rPr>
              <a:t>Page Fetch Request</a:t>
            </a:r>
            <a:endParaRPr kumimoji="1" lang="ko-KR" altLang="en-US" sz="1800" b="1">
              <a:solidFill>
                <a:srgbClr val="00B050"/>
              </a:solidFill>
            </a:endParaRPr>
          </a:p>
        </p:txBody>
      </p:sp>
      <p:sp>
        <p:nvSpPr>
          <p:cNvPr id="39" name="TextBox 38">
            <a:extLst>
              <a:ext uri="{FF2B5EF4-FFF2-40B4-BE49-F238E27FC236}">
                <a16:creationId xmlns:a16="http://schemas.microsoft.com/office/drawing/2014/main" id="{8D9437F2-77CA-C621-DD1A-8F54F709C06E}"/>
              </a:ext>
            </a:extLst>
          </p:cNvPr>
          <p:cNvSpPr txBox="1"/>
          <p:nvPr/>
        </p:nvSpPr>
        <p:spPr>
          <a:xfrm>
            <a:off x="5448300" y="1683531"/>
            <a:ext cx="1595309" cy="369332"/>
          </a:xfrm>
          <a:prstGeom prst="rect">
            <a:avLst/>
          </a:prstGeom>
          <a:noFill/>
        </p:spPr>
        <p:txBody>
          <a:bodyPr wrap="none" rtlCol="0">
            <a:spAutoFit/>
          </a:bodyPr>
          <a:lstStyle/>
          <a:p>
            <a:r>
              <a:rPr kumimoji="1" lang="en-US" altLang="ko-KR" sz="1800" b="1">
                <a:solidFill>
                  <a:srgbClr val="00B050"/>
                </a:solidFill>
              </a:rPr>
              <a:t>RDMA READ</a:t>
            </a:r>
            <a:endParaRPr kumimoji="1" lang="ko-KR" altLang="en-US" sz="1800" b="1">
              <a:solidFill>
                <a:srgbClr val="00B050"/>
              </a:solidFill>
            </a:endParaRPr>
          </a:p>
        </p:txBody>
      </p:sp>
      <p:sp>
        <p:nvSpPr>
          <p:cNvPr id="40" name="TextBox 39">
            <a:extLst>
              <a:ext uri="{FF2B5EF4-FFF2-40B4-BE49-F238E27FC236}">
                <a16:creationId xmlns:a16="http://schemas.microsoft.com/office/drawing/2014/main" id="{A5E68DEA-ED1D-E59C-DCEA-B1873713BFAE}"/>
              </a:ext>
            </a:extLst>
          </p:cNvPr>
          <p:cNvSpPr txBox="1"/>
          <p:nvPr/>
        </p:nvSpPr>
        <p:spPr>
          <a:xfrm>
            <a:off x="5943354" y="2691001"/>
            <a:ext cx="838691" cy="369332"/>
          </a:xfrm>
          <a:prstGeom prst="rect">
            <a:avLst/>
          </a:prstGeom>
          <a:noFill/>
        </p:spPr>
        <p:txBody>
          <a:bodyPr wrap="none" rtlCol="0">
            <a:spAutoFit/>
          </a:bodyPr>
          <a:lstStyle/>
          <a:p>
            <a:r>
              <a:rPr kumimoji="1" lang="en-US" altLang="ko-KR" sz="1800" b="1">
                <a:solidFill>
                  <a:srgbClr val="00B050"/>
                </a:solidFill>
              </a:rPr>
              <a:t>PAGE</a:t>
            </a:r>
            <a:endParaRPr kumimoji="1" lang="ko-KR" altLang="en-US" sz="1800" b="1">
              <a:solidFill>
                <a:srgbClr val="00B050"/>
              </a:solidFill>
            </a:endParaRPr>
          </a:p>
        </p:txBody>
      </p:sp>
      <p:sp>
        <p:nvSpPr>
          <p:cNvPr id="41" name="TextBox 40">
            <a:extLst>
              <a:ext uri="{FF2B5EF4-FFF2-40B4-BE49-F238E27FC236}">
                <a16:creationId xmlns:a16="http://schemas.microsoft.com/office/drawing/2014/main" id="{28F96DF8-2655-4C32-B358-78AB9839F948}"/>
              </a:ext>
            </a:extLst>
          </p:cNvPr>
          <p:cNvSpPr txBox="1"/>
          <p:nvPr/>
        </p:nvSpPr>
        <p:spPr>
          <a:xfrm>
            <a:off x="2189041" y="2740627"/>
            <a:ext cx="1236236" cy="369332"/>
          </a:xfrm>
          <a:prstGeom prst="rect">
            <a:avLst/>
          </a:prstGeom>
          <a:noFill/>
        </p:spPr>
        <p:txBody>
          <a:bodyPr wrap="none" rtlCol="0">
            <a:spAutoFit/>
          </a:bodyPr>
          <a:lstStyle/>
          <a:p>
            <a:r>
              <a:rPr kumimoji="1" lang="en-US" altLang="ko-KR" sz="1800" b="1">
                <a:solidFill>
                  <a:srgbClr val="00B050"/>
                </a:solidFill>
              </a:rPr>
              <a:t>Complete</a:t>
            </a:r>
            <a:endParaRPr kumimoji="1" lang="ko-KR" altLang="en-US" sz="1800" b="1">
              <a:solidFill>
                <a:srgbClr val="00B050"/>
              </a:solidFill>
            </a:endParaRPr>
          </a:p>
        </p:txBody>
      </p:sp>
      <p:sp>
        <p:nvSpPr>
          <p:cNvPr id="42" name="TextBox 41">
            <a:extLst>
              <a:ext uri="{FF2B5EF4-FFF2-40B4-BE49-F238E27FC236}">
                <a16:creationId xmlns:a16="http://schemas.microsoft.com/office/drawing/2014/main" id="{11F7C3D3-20BD-BC2B-A897-1479908E43B5}"/>
              </a:ext>
            </a:extLst>
          </p:cNvPr>
          <p:cNvSpPr txBox="1"/>
          <p:nvPr/>
        </p:nvSpPr>
        <p:spPr>
          <a:xfrm>
            <a:off x="1906534" y="2268136"/>
            <a:ext cx="1659429" cy="369332"/>
          </a:xfrm>
          <a:prstGeom prst="rect">
            <a:avLst/>
          </a:prstGeom>
          <a:noFill/>
        </p:spPr>
        <p:txBody>
          <a:bodyPr wrap="none" rtlCol="0">
            <a:spAutoFit/>
          </a:bodyPr>
          <a:lstStyle/>
          <a:p>
            <a:r>
              <a:rPr kumimoji="1" lang="en-US" altLang="ko-KR" sz="1800" b="1">
                <a:solidFill>
                  <a:srgbClr val="FF0000"/>
                </a:solidFill>
              </a:rPr>
              <a:t>Busy-Waiting</a:t>
            </a:r>
            <a:endParaRPr kumimoji="1" lang="ko-KR" altLang="en-US" sz="1800" b="1">
              <a:solidFill>
                <a:srgbClr val="FF0000"/>
              </a:solidFill>
            </a:endParaRPr>
          </a:p>
        </p:txBody>
      </p:sp>
      <p:sp>
        <p:nvSpPr>
          <p:cNvPr id="43" name="TextBox 42">
            <a:extLst>
              <a:ext uri="{FF2B5EF4-FFF2-40B4-BE49-F238E27FC236}">
                <a16:creationId xmlns:a16="http://schemas.microsoft.com/office/drawing/2014/main" id="{4D56D614-B7F8-2AE8-709E-79C97B30B2CA}"/>
              </a:ext>
            </a:extLst>
          </p:cNvPr>
          <p:cNvSpPr txBox="1"/>
          <p:nvPr/>
        </p:nvSpPr>
        <p:spPr>
          <a:xfrm>
            <a:off x="173266" y="1082946"/>
            <a:ext cx="2146742" cy="369332"/>
          </a:xfrm>
          <a:prstGeom prst="rect">
            <a:avLst/>
          </a:prstGeom>
          <a:noFill/>
        </p:spPr>
        <p:txBody>
          <a:bodyPr wrap="none" rtlCol="0">
            <a:spAutoFit/>
          </a:bodyPr>
          <a:lstStyle/>
          <a:p>
            <a:r>
              <a:rPr kumimoji="1" lang="en-US" altLang="ko-KR" sz="1800" b="1">
                <a:solidFill>
                  <a:srgbClr val="00B050"/>
                </a:solidFill>
              </a:rPr>
              <a:t>Normal Execution</a:t>
            </a:r>
            <a:endParaRPr kumimoji="1" lang="ko-KR" altLang="en-US" sz="1800" b="1">
              <a:solidFill>
                <a:srgbClr val="00B050"/>
              </a:solidFill>
            </a:endParaRPr>
          </a:p>
        </p:txBody>
      </p:sp>
      <p:sp>
        <p:nvSpPr>
          <p:cNvPr id="44" name="TextBox 43">
            <a:extLst>
              <a:ext uri="{FF2B5EF4-FFF2-40B4-BE49-F238E27FC236}">
                <a16:creationId xmlns:a16="http://schemas.microsoft.com/office/drawing/2014/main" id="{CEC2D9B6-D35C-19FD-AF04-A06878B55393}"/>
              </a:ext>
            </a:extLst>
          </p:cNvPr>
          <p:cNvSpPr txBox="1"/>
          <p:nvPr/>
        </p:nvSpPr>
        <p:spPr>
          <a:xfrm>
            <a:off x="73289" y="4766880"/>
            <a:ext cx="7122463" cy="307777"/>
          </a:xfrm>
          <a:prstGeom prst="rect">
            <a:avLst/>
          </a:prstGeom>
          <a:noFill/>
        </p:spPr>
        <p:txBody>
          <a:bodyPr wrap="none" rtlCol="0">
            <a:spAutoFit/>
          </a:bodyPr>
          <a:lstStyle/>
          <a:p>
            <a:r>
              <a:rPr kumimoji="1" lang="en-US" altLang="ko-KR"/>
              <a:t>*</a:t>
            </a:r>
            <a:r>
              <a:rPr kumimoji="1" lang="en-US" altLang="ko-KR" i="1"/>
              <a:t>E.g.</a:t>
            </a:r>
            <a:r>
              <a:rPr kumimoji="1" lang="en-US" altLang="ko-KR"/>
              <a:t>, </a:t>
            </a:r>
            <a:r>
              <a:rPr kumimoji="1" lang="en-US" altLang="ko-KR" err="1"/>
              <a:t>Fastswap</a:t>
            </a:r>
            <a:r>
              <a:rPr kumimoji="1" lang="en-US" altLang="ko-KR"/>
              <a:t> (Eurosys20), Leap (ATC20), Hermit (NSDI23), and </a:t>
            </a:r>
            <a:r>
              <a:rPr kumimoji="1" lang="en-US" altLang="ko-KR" err="1"/>
              <a:t>DiLOS</a:t>
            </a:r>
            <a:r>
              <a:rPr kumimoji="1" lang="en-US" altLang="ko-KR"/>
              <a:t> (EuroSys23)</a:t>
            </a:r>
            <a:endParaRPr kumimoji="1" lang="ko-KR" altLang="en-US"/>
          </a:p>
        </p:txBody>
      </p:sp>
      <p:sp>
        <p:nvSpPr>
          <p:cNvPr id="2" name="TextBox 1">
            <a:extLst>
              <a:ext uri="{FF2B5EF4-FFF2-40B4-BE49-F238E27FC236}">
                <a16:creationId xmlns:a16="http://schemas.microsoft.com/office/drawing/2014/main" id="{547BF832-1FCF-36C8-9362-5D1AF6FB6881}"/>
              </a:ext>
            </a:extLst>
          </p:cNvPr>
          <p:cNvSpPr txBox="1"/>
          <p:nvPr/>
        </p:nvSpPr>
        <p:spPr>
          <a:xfrm>
            <a:off x="73289" y="4079115"/>
            <a:ext cx="9227206" cy="400110"/>
          </a:xfrm>
          <a:prstGeom prst="rect">
            <a:avLst/>
          </a:prstGeom>
          <a:noFill/>
        </p:spPr>
        <p:txBody>
          <a:bodyPr wrap="none" rtlCol="0">
            <a:spAutoFit/>
          </a:bodyPr>
          <a:lstStyle/>
          <a:p>
            <a:r>
              <a:rPr lang="en-US" altLang="en-US" sz="2000" b="1">
                <a:solidFill>
                  <a:srgbClr val="0432FF"/>
                </a:solidFill>
              </a:rPr>
              <a:t>Busy-waiting reduces PF handling latency by removing context switching </a:t>
            </a:r>
          </a:p>
        </p:txBody>
      </p:sp>
    </p:spTree>
    <p:extLst>
      <p:ext uri="{BB962C8B-B14F-4D97-AF65-F5344CB8AC3E}">
        <p14:creationId xmlns:p14="http://schemas.microsoft.com/office/powerpoint/2010/main" val="128906924"/>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6"/>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5"/>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2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2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6" grpId="0"/>
      <p:bldP spid="36" grpId="1"/>
      <p:bldP spid="37" grpId="0"/>
      <p:bldP spid="37" grpId="1"/>
      <p:bldP spid="38" grpId="0"/>
      <p:bldP spid="39" grpId="0"/>
      <p:bldP spid="40" grpId="0"/>
      <p:bldP spid="41" grpId="0"/>
      <p:bldP spid="42" grpId="0"/>
      <p:bldP spid="4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E468C-322B-679C-DF93-2C3337701CB2}"/>
            </a:ext>
          </a:extLst>
        </p:cNvPr>
        <p:cNvGrpSpPr/>
        <p:nvPr/>
      </p:nvGrpSpPr>
      <p:grpSpPr>
        <a:xfrm>
          <a:off x="0" y="0"/>
          <a:ext cx="0" cy="0"/>
          <a:chOff x="0" y="0"/>
          <a:chExt cx="0" cy="0"/>
        </a:xfrm>
      </p:grpSpPr>
      <p:pic>
        <p:nvPicPr>
          <p:cNvPr id="32" name="그래픽 31" descr="프로세서 윤곽선">
            <a:extLst>
              <a:ext uri="{FF2B5EF4-FFF2-40B4-BE49-F238E27FC236}">
                <a16:creationId xmlns:a16="http://schemas.microsoft.com/office/drawing/2014/main" id="{D800328A-E232-3B13-5B50-D3A70F210E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5849" y="1716880"/>
            <a:ext cx="1709736" cy="1709736"/>
          </a:xfrm>
          <a:prstGeom prst="rect">
            <a:avLst/>
          </a:prstGeom>
        </p:spPr>
      </p:pic>
      <p:sp>
        <p:nvSpPr>
          <p:cNvPr id="2" name="제목 1">
            <a:extLst>
              <a:ext uri="{FF2B5EF4-FFF2-40B4-BE49-F238E27FC236}">
                <a16:creationId xmlns:a16="http://schemas.microsoft.com/office/drawing/2014/main" id="{65980C31-F904-A9E9-B776-8B7D7E64342C}"/>
              </a:ext>
            </a:extLst>
          </p:cNvPr>
          <p:cNvSpPr>
            <a:spLocks noGrp="1"/>
          </p:cNvSpPr>
          <p:nvPr>
            <p:ph type="title"/>
          </p:nvPr>
        </p:nvSpPr>
        <p:spPr>
          <a:xfrm>
            <a:off x="729449" y="513406"/>
            <a:ext cx="8085097" cy="535200"/>
          </a:xfrm>
        </p:spPr>
        <p:txBody>
          <a:bodyPr/>
          <a:lstStyle/>
          <a:p>
            <a:r>
              <a:rPr kumimoji="1" lang="en-US" altLang="ko-KR"/>
              <a:t>Handling Multiple Requests with Busy-Waiting</a:t>
            </a:r>
            <a:endParaRPr kumimoji="1" lang="ko-KR" altLang="en-US"/>
          </a:p>
        </p:txBody>
      </p:sp>
      <p:sp>
        <p:nvSpPr>
          <p:cNvPr id="4" name="슬라이드 번호 개체 틀 3">
            <a:extLst>
              <a:ext uri="{FF2B5EF4-FFF2-40B4-BE49-F238E27FC236}">
                <a16:creationId xmlns:a16="http://schemas.microsoft.com/office/drawing/2014/main" id="{8E2A14AD-8872-4A1A-ABD1-F7EA430511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4</a:t>
            </a:fld>
            <a:endParaRPr lang="en-US"/>
          </a:p>
        </p:txBody>
      </p:sp>
      <p:sp>
        <p:nvSpPr>
          <p:cNvPr id="9" name="TextBox 8">
            <a:extLst>
              <a:ext uri="{FF2B5EF4-FFF2-40B4-BE49-F238E27FC236}">
                <a16:creationId xmlns:a16="http://schemas.microsoft.com/office/drawing/2014/main" id="{C4B7EA4C-C069-7185-08A5-7772C51F98B5}"/>
              </a:ext>
            </a:extLst>
          </p:cNvPr>
          <p:cNvSpPr txBox="1"/>
          <p:nvPr/>
        </p:nvSpPr>
        <p:spPr>
          <a:xfrm>
            <a:off x="3229274" y="3426618"/>
            <a:ext cx="942887" cy="523220"/>
          </a:xfrm>
          <a:prstGeom prst="rect">
            <a:avLst/>
          </a:prstGeom>
          <a:noFill/>
        </p:spPr>
        <p:txBody>
          <a:bodyPr wrap="none" rtlCol="0">
            <a:spAutoFit/>
          </a:bodyPr>
          <a:lstStyle/>
          <a:p>
            <a:r>
              <a:rPr kumimoji="1" lang="en-US" altLang="ko-KR" sz="2800"/>
              <a:t>CPU</a:t>
            </a:r>
            <a:endParaRPr kumimoji="1" lang="ko-KR" altLang="en-US" sz="2800"/>
          </a:p>
        </p:txBody>
      </p:sp>
      <p:grpSp>
        <p:nvGrpSpPr>
          <p:cNvPr id="14" name="그룹 13">
            <a:extLst>
              <a:ext uri="{FF2B5EF4-FFF2-40B4-BE49-F238E27FC236}">
                <a16:creationId xmlns:a16="http://schemas.microsoft.com/office/drawing/2014/main" id="{A4EEC048-E9E5-73F9-86E3-13022123D6EB}"/>
              </a:ext>
            </a:extLst>
          </p:cNvPr>
          <p:cNvGrpSpPr/>
          <p:nvPr/>
        </p:nvGrpSpPr>
        <p:grpSpPr>
          <a:xfrm>
            <a:off x="256592" y="2297422"/>
            <a:ext cx="2194560" cy="548645"/>
            <a:chOff x="3203553" y="2297425"/>
            <a:chExt cx="2194560" cy="548645"/>
          </a:xfrm>
        </p:grpSpPr>
        <p:sp>
          <p:nvSpPr>
            <p:cNvPr id="10" name="직사각형 9">
              <a:extLst>
                <a:ext uri="{FF2B5EF4-FFF2-40B4-BE49-F238E27FC236}">
                  <a16:creationId xmlns:a16="http://schemas.microsoft.com/office/drawing/2014/main" id="{F0E3C2C0-6399-E957-AC7B-4D053CB56694}"/>
                </a:ext>
              </a:extLst>
            </p:cNvPr>
            <p:cNvSpPr/>
            <p:nvPr/>
          </p:nvSpPr>
          <p:spPr>
            <a:xfrm>
              <a:off x="3203553" y="2297430"/>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1" name="직사각형 10">
              <a:extLst>
                <a:ext uri="{FF2B5EF4-FFF2-40B4-BE49-F238E27FC236}">
                  <a16:creationId xmlns:a16="http://schemas.microsoft.com/office/drawing/2014/main" id="{4F92BC86-3452-9F3D-B890-E39C1C9FDF6D}"/>
                </a:ext>
              </a:extLst>
            </p:cNvPr>
            <p:cNvSpPr/>
            <p:nvPr/>
          </p:nvSpPr>
          <p:spPr>
            <a:xfrm>
              <a:off x="3752193" y="2297425"/>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2" name="직사각형 11">
              <a:extLst>
                <a:ext uri="{FF2B5EF4-FFF2-40B4-BE49-F238E27FC236}">
                  <a16:creationId xmlns:a16="http://schemas.microsoft.com/office/drawing/2014/main" id="{88B17D7A-A857-106D-FB45-61878D809ACF}"/>
                </a:ext>
              </a:extLst>
            </p:cNvPr>
            <p:cNvSpPr/>
            <p:nvPr/>
          </p:nvSpPr>
          <p:spPr>
            <a:xfrm>
              <a:off x="4300833" y="2297425"/>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직사각형 12">
              <a:extLst>
                <a:ext uri="{FF2B5EF4-FFF2-40B4-BE49-F238E27FC236}">
                  <a16:creationId xmlns:a16="http://schemas.microsoft.com/office/drawing/2014/main" id="{A01D8C2B-DDE8-7812-9E36-C0EBDA850736}"/>
                </a:ext>
              </a:extLst>
            </p:cNvPr>
            <p:cNvSpPr/>
            <p:nvPr/>
          </p:nvSpPr>
          <p:spPr>
            <a:xfrm>
              <a:off x="4849473" y="2297425"/>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sp>
        <p:nvSpPr>
          <p:cNvPr id="25" name="TextBox 24">
            <a:extLst>
              <a:ext uri="{FF2B5EF4-FFF2-40B4-BE49-F238E27FC236}">
                <a16:creationId xmlns:a16="http://schemas.microsoft.com/office/drawing/2014/main" id="{E403CF69-56BA-353D-E8CA-08649B3F049F}"/>
              </a:ext>
            </a:extLst>
          </p:cNvPr>
          <p:cNvSpPr txBox="1"/>
          <p:nvPr/>
        </p:nvSpPr>
        <p:spPr>
          <a:xfrm>
            <a:off x="740407" y="3384443"/>
            <a:ext cx="1265090" cy="523220"/>
          </a:xfrm>
          <a:prstGeom prst="rect">
            <a:avLst/>
          </a:prstGeom>
          <a:noFill/>
        </p:spPr>
        <p:txBody>
          <a:bodyPr wrap="none" rtlCol="0">
            <a:spAutoFit/>
          </a:bodyPr>
          <a:lstStyle/>
          <a:p>
            <a:r>
              <a:rPr kumimoji="1" lang="en-US" altLang="ko-KR" sz="2800"/>
              <a:t>Queue</a:t>
            </a:r>
            <a:endParaRPr kumimoji="1" lang="ko-KR" altLang="en-US" sz="2800"/>
          </a:p>
        </p:txBody>
      </p:sp>
      <p:sp>
        <p:nvSpPr>
          <p:cNvPr id="26" name="타원 25">
            <a:extLst>
              <a:ext uri="{FF2B5EF4-FFF2-40B4-BE49-F238E27FC236}">
                <a16:creationId xmlns:a16="http://schemas.microsoft.com/office/drawing/2014/main" id="{19A204D5-CCB1-0CF4-A432-4E5488DA1636}"/>
              </a:ext>
            </a:extLst>
          </p:cNvPr>
          <p:cNvSpPr/>
          <p:nvPr/>
        </p:nvSpPr>
        <p:spPr>
          <a:xfrm>
            <a:off x="1938147" y="2336879"/>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#1</a:t>
            </a:r>
            <a:endParaRPr kumimoji="1" lang="ko-KR" altLang="en-US"/>
          </a:p>
        </p:txBody>
      </p:sp>
      <p:sp>
        <p:nvSpPr>
          <p:cNvPr id="16" name="TextBox 15">
            <a:extLst>
              <a:ext uri="{FF2B5EF4-FFF2-40B4-BE49-F238E27FC236}">
                <a16:creationId xmlns:a16="http://schemas.microsoft.com/office/drawing/2014/main" id="{C7901B40-B2A2-7A0D-896F-BCC994B2ED89}"/>
              </a:ext>
            </a:extLst>
          </p:cNvPr>
          <p:cNvSpPr txBox="1"/>
          <p:nvPr/>
        </p:nvSpPr>
        <p:spPr>
          <a:xfrm>
            <a:off x="5545097" y="3426614"/>
            <a:ext cx="1063112" cy="523220"/>
          </a:xfrm>
          <a:prstGeom prst="rect">
            <a:avLst/>
          </a:prstGeom>
          <a:noFill/>
        </p:spPr>
        <p:txBody>
          <a:bodyPr wrap="none" rtlCol="0">
            <a:spAutoFit/>
          </a:bodyPr>
          <a:lstStyle/>
          <a:p>
            <a:r>
              <a:rPr kumimoji="1" lang="en-US" altLang="ko-KR" sz="2800"/>
              <a:t>RNIC</a:t>
            </a:r>
            <a:endParaRPr kumimoji="1" lang="ko-KR" altLang="en-US" sz="2800"/>
          </a:p>
        </p:txBody>
      </p:sp>
      <p:sp>
        <p:nvSpPr>
          <p:cNvPr id="17" name="TextBox 16">
            <a:extLst>
              <a:ext uri="{FF2B5EF4-FFF2-40B4-BE49-F238E27FC236}">
                <a16:creationId xmlns:a16="http://schemas.microsoft.com/office/drawing/2014/main" id="{0C941550-71A2-5AC5-B6D3-2A60DB330B2D}"/>
              </a:ext>
            </a:extLst>
          </p:cNvPr>
          <p:cNvSpPr txBox="1"/>
          <p:nvPr/>
        </p:nvSpPr>
        <p:spPr>
          <a:xfrm>
            <a:off x="7487783" y="3430609"/>
            <a:ext cx="1484702" cy="954107"/>
          </a:xfrm>
          <a:prstGeom prst="rect">
            <a:avLst/>
          </a:prstGeom>
          <a:noFill/>
        </p:spPr>
        <p:txBody>
          <a:bodyPr wrap="none" rtlCol="0">
            <a:spAutoFit/>
          </a:bodyPr>
          <a:lstStyle/>
          <a:p>
            <a:pPr algn="ctr"/>
            <a:r>
              <a:rPr kumimoji="1" lang="en-US" altLang="ko-KR" sz="2800"/>
              <a:t>Memory</a:t>
            </a:r>
          </a:p>
          <a:p>
            <a:pPr algn="ctr"/>
            <a:r>
              <a:rPr kumimoji="1" lang="en-US" altLang="ko-KR" sz="2800"/>
              <a:t>Node</a:t>
            </a:r>
            <a:endParaRPr kumimoji="1" lang="ko-KR" altLang="en-US" sz="2800"/>
          </a:p>
        </p:txBody>
      </p:sp>
      <p:sp>
        <p:nvSpPr>
          <p:cNvPr id="30" name="타원 29">
            <a:extLst>
              <a:ext uri="{FF2B5EF4-FFF2-40B4-BE49-F238E27FC236}">
                <a16:creationId xmlns:a16="http://schemas.microsoft.com/office/drawing/2014/main" id="{1CE9910E-3CD1-1887-29F7-8608E7D3AC00}"/>
              </a:ext>
            </a:extLst>
          </p:cNvPr>
          <p:cNvSpPr/>
          <p:nvPr/>
        </p:nvSpPr>
        <p:spPr>
          <a:xfrm>
            <a:off x="1383632" y="2336879"/>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#3</a:t>
            </a:r>
            <a:endParaRPr kumimoji="1" lang="ko-KR" altLang="en-US"/>
          </a:p>
        </p:txBody>
      </p:sp>
      <p:sp>
        <p:nvSpPr>
          <p:cNvPr id="31" name="타원 30">
            <a:extLst>
              <a:ext uri="{FF2B5EF4-FFF2-40B4-BE49-F238E27FC236}">
                <a16:creationId xmlns:a16="http://schemas.microsoft.com/office/drawing/2014/main" id="{437BAEAC-8F45-0B44-8216-07DD711A3B94}"/>
              </a:ext>
            </a:extLst>
          </p:cNvPr>
          <p:cNvSpPr/>
          <p:nvPr/>
        </p:nvSpPr>
        <p:spPr>
          <a:xfrm>
            <a:off x="834992" y="2336879"/>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#4</a:t>
            </a:r>
            <a:endParaRPr kumimoji="1" lang="ko-KR" altLang="en-US"/>
          </a:p>
        </p:txBody>
      </p:sp>
      <p:pic>
        <p:nvPicPr>
          <p:cNvPr id="33" name="그림 32">
            <a:extLst>
              <a:ext uri="{FF2B5EF4-FFF2-40B4-BE49-F238E27FC236}">
                <a16:creationId xmlns:a16="http://schemas.microsoft.com/office/drawing/2014/main" id="{BE399FEB-0502-BABD-AD7C-952F9A0898CE}"/>
              </a:ext>
            </a:extLst>
          </p:cNvPr>
          <p:cNvPicPr>
            <a:picLocks noChangeAspect="1"/>
          </p:cNvPicPr>
          <p:nvPr/>
        </p:nvPicPr>
        <p:blipFill>
          <a:blip r:embed="rId5"/>
          <a:stretch>
            <a:fillRect/>
          </a:stretch>
        </p:blipFill>
        <p:spPr>
          <a:xfrm>
            <a:off x="5284388" y="1890708"/>
            <a:ext cx="1362075" cy="1362075"/>
          </a:xfrm>
          <a:prstGeom prst="rect">
            <a:avLst/>
          </a:prstGeom>
        </p:spPr>
      </p:pic>
      <p:pic>
        <p:nvPicPr>
          <p:cNvPr id="34" name="그래픽 33" descr="서버 윤곽선">
            <a:extLst>
              <a:ext uri="{FF2B5EF4-FFF2-40B4-BE49-F238E27FC236}">
                <a16:creationId xmlns:a16="http://schemas.microsoft.com/office/drawing/2014/main" id="{511100E7-4748-144E-C562-23BFECCB46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75267" y="1716879"/>
            <a:ext cx="1709735" cy="1709735"/>
          </a:xfrm>
          <a:prstGeom prst="rect">
            <a:avLst/>
          </a:prstGeom>
        </p:spPr>
      </p:pic>
      <p:pic>
        <p:nvPicPr>
          <p:cNvPr id="47" name="그래픽 46" descr="번개 표시 윤곽선">
            <a:extLst>
              <a:ext uri="{FF2B5EF4-FFF2-40B4-BE49-F238E27FC236}">
                <a16:creationId xmlns:a16="http://schemas.microsoft.com/office/drawing/2014/main" id="{852D0CA4-FFD9-09C7-393C-1603AED7C64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18655" y="2285997"/>
            <a:ext cx="571500" cy="571500"/>
          </a:xfrm>
          <a:prstGeom prst="rect">
            <a:avLst/>
          </a:prstGeom>
        </p:spPr>
      </p:pic>
      <p:pic>
        <p:nvPicPr>
          <p:cNvPr id="48" name="그래픽 47" descr="재생 윤곽선">
            <a:extLst>
              <a:ext uri="{FF2B5EF4-FFF2-40B4-BE49-F238E27FC236}">
                <a16:creationId xmlns:a16="http://schemas.microsoft.com/office/drawing/2014/main" id="{F9E115CC-21F1-28DC-AD68-5B61BC154F6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88804" y="2355605"/>
            <a:ext cx="457218" cy="457218"/>
          </a:xfrm>
          <a:prstGeom prst="rect">
            <a:avLst/>
          </a:prstGeom>
        </p:spPr>
      </p:pic>
      <p:pic>
        <p:nvPicPr>
          <p:cNvPr id="49" name="그래픽 48" descr="일시 중지 윤곽선">
            <a:extLst>
              <a:ext uri="{FF2B5EF4-FFF2-40B4-BE49-F238E27FC236}">
                <a16:creationId xmlns:a16="http://schemas.microsoft.com/office/drawing/2014/main" id="{CC640884-4C94-F1CE-51C4-7041DE6634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421018" y="2285997"/>
            <a:ext cx="569131" cy="569131"/>
          </a:xfrm>
          <a:prstGeom prst="rect">
            <a:avLst/>
          </a:prstGeom>
        </p:spPr>
      </p:pic>
      <p:pic>
        <p:nvPicPr>
          <p:cNvPr id="50" name="그래픽 49" descr="재생 윤곽선">
            <a:extLst>
              <a:ext uri="{FF2B5EF4-FFF2-40B4-BE49-F238E27FC236}">
                <a16:creationId xmlns:a16="http://schemas.microsoft.com/office/drawing/2014/main" id="{F21F1C2D-A12C-FD68-E532-CD7BF4D27CF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03752" y="2341954"/>
            <a:ext cx="457218" cy="457218"/>
          </a:xfrm>
          <a:prstGeom prst="rect">
            <a:avLst/>
          </a:prstGeom>
        </p:spPr>
      </p:pic>
      <p:sp>
        <p:nvSpPr>
          <p:cNvPr id="51" name="TextBox 50">
            <a:extLst>
              <a:ext uri="{FF2B5EF4-FFF2-40B4-BE49-F238E27FC236}">
                <a16:creationId xmlns:a16="http://schemas.microsoft.com/office/drawing/2014/main" id="{A9B3739A-028E-1505-893D-A807BC537BFD}"/>
              </a:ext>
            </a:extLst>
          </p:cNvPr>
          <p:cNvSpPr txBox="1"/>
          <p:nvPr/>
        </p:nvSpPr>
        <p:spPr>
          <a:xfrm>
            <a:off x="2581812" y="1282074"/>
            <a:ext cx="2210862" cy="369332"/>
          </a:xfrm>
          <a:prstGeom prst="rect">
            <a:avLst/>
          </a:prstGeom>
          <a:noFill/>
        </p:spPr>
        <p:txBody>
          <a:bodyPr wrap="none" rtlCol="0">
            <a:spAutoFit/>
          </a:bodyPr>
          <a:lstStyle/>
          <a:p>
            <a:r>
              <a:rPr kumimoji="1" lang="en-US" altLang="ko-KR" sz="1800" b="1">
                <a:solidFill>
                  <a:srgbClr val="FF0000"/>
                </a:solidFill>
              </a:rPr>
              <a:t>Page Fault Occurs</a:t>
            </a:r>
            <a:endParaRPr kumimoji="1" lang="ko-KR" altLang="en-US" sz="1800" b="1">
              <a:solidFill>
                <a:srgbClr val="FF0000"/>
              </a:solidFill>
            </a:endParaRPr>
          </a:p>
        </p:txBody>
      </p:sp>
      <p:sp>
        <p:nvSpPr>
          <p:cNvPr id="52" name="TextBox 51">
            <a:extLst>
              <a:ext uri="{FF2B5EF4-FFF2-40B4-BE49-F238E27FC236}">
                <a16:creationId xmlns:a16="http://schemas.microsoft.com/office/drawing/2014/main" id="{82864F34-6E43-05CA-9F53-7B910A81A6CB}"/>
              </a:ext>
            </a:extLst>
          </p:cNvPr>
          <p:cNvSpPr txBox="1"/>
          <p:nvPr/>
        </p:nvSpPr>
        <p:spPr>
          <a:xfrm>
            <a:off x="2610387" y="1286030"/>
            <a:ext cx="2031325" cy="369332"/>
          </a:xfrm>
          <a:prstGeom prst="rect">
            <a:avLst/>
          </a:prstGeom>
          <a:noFill/>
        </p:spPr>
        <p:txBody>
          <a:bodyPr wrap="none" rtlCol="0">
            <a:spAutoFit/>
          </a:bodyPr>
          <a:lstStyle/>
          <a:p>
            <a:r>
              <a:rPr kumimoji="1" lang="en-US" altLang="ko-KR" sz="1800" b="1">
                <a:solidFill>
                  <a:srgbClr val="FF0000"/>
                </a:solidFill>
              </a:rPr>
              <a:t>Pause Execution</a:t>
            </a:r>
            <a:endParaRPr kumimoji="1" lang="ko-KR" altLang="en-US" sz="1800" b="1">
              <a:solidFill>
                <a:srgbClr val="FF0000"/>
              </a:solidFill>
            </a:endParaRPr>
          </a:p>
        </p:txBody>
      </p:sp>
      <p:sp>
        <p:nvSpPr>
          <p:cNvPr id="53" name="TextBox 52">
            <a:extLst>
              <a:ext uri="{FF2B5EF4-FFF2-40B4-BE49-F238E27FC236}">
                <a16:creationId xmlns:a16="http://schemas.microsoft.com/office/drawing/2014/main" id="{7F29A131-8B26-AE2E-05A3-546FB292943A}"/>
              </a:ext>
            </a:extLst>
          </p:cNvPr>
          <p:cNvSpPr txBox="1"/>
          <p:nvPr/>
        </p:nvSpPr>
        <p:spPr>
          <a:xfrm>
            <a:off x="2581812" y="1282626"/>
            <a:ext cx="2146742" cy="369332"/>
          </a:xfrm>
          <a:prstGeom prst="rect">
            <a:avLst/>
          </a:prstGeom>
          <a:noFill/>
        </p:spPr>
        <p:txBody>
          <a:bodyPr wrap="none" rtlCol="0">
            <a:spAutoFit/>
          </a:bodyPr>
          <a:lstStyle/>
          <a:p>
            <a:r>
              <a:rPr kumimoji="1" lang="en-US" altLang="ko-KR" sz="1800" b="1">
                <a:solidFill>
                  <a:srgbClr val="00B050"/>
                </a:solidFill>
              </a:rPr>
              <a:t>Normal Execution</a:t>
            </a:r>
            <a:endParaRPr kumimoji="1" lang="ko-KR" altLang="en-US" sz="1800" b="1">
              <a:solidFill>
                <a:srgbClr val="00B050"/>
              </a:solidFill>
            </a:endParaRPr>
          </a:p>
        </p:txBody>
      </p:sp>
      <p:sp>
        <p:nvSpPr>
          <p:cNvPr id="54" name="TextBox 53">
            <a:extLst>
              <a:ext uri="{FF2B5EF4-FFF2-40B4-BE49-F238E27FC236}">
                <a16:creationId xmlns:a16="http://schemas.microsoft.com/office/drawing/2014/main" id="{5CC28226-CF97-D42B-655A-53BD76949B2D}"/>
              </a:ext>
            </a:extLst>
          </p:cNvPr>
          <p:cNvSpPr txBox="1"/>
          <p:nvPr/>
        </p:nvSpPr>
        <p:spPr>
          <a:xfrm>
            <a:off x="2641506" y="1289679"/>
            <a:ext cx="2146742" cy="369332"/>
          </a:xfrm>
          <a:prstGeom prst="rect">
            <a:avLst/>
          </a:prstGeom>
          <a:noFill/>
        </p:spPr>
        <p:txBody>
          <a:bodyPr wrap="none" rtlCol="0">
            <a:spAutoFit/>
          </a:bodyPr>
          <a:lstStyle/>
          <a:p>
            <a:r>
              <a:rPr kumimoji="1" lang="en-US" altLang="ko-KR" sz="1800" b="1">
                <a:solidFill>
                  <a:srgbClr val="00B050"/>
                </a:solidFill>
              </a:rPr>
              <a:t>Normal Execution</a:t>
            </a:r>
            <a:endParaRPr kumimoji="1" lang="ko-KR" altLang="en-US" sz="1800" b="1">
              <a:solidFill>
                <a:srgbClr val="00B050"/>
              </a:solidFill>
            </a:endParaRPr>
          </a:p>
        </p:txBody>
      </p:sp>
      <p:cxnSp>
        <p:nvCxnSpPr>
          <p:cNvPr id="55" name="직선 화살표 연결선 54">
            <a:extLst>
              <a:ext uri="{FF2B5EF4-FFF2-40B4-BE49-F238E27FC236}">
                <a16:creationId xmlns:a16="http://schemas.microsoft.com/office/drawing/2014/main" id="{9A5476A9-CB47-B538-5C5A-5A015A86877B}"/>
              </a:ext>
            </a:extLst>
          </p:cNvPr>
          <p:cNvCxnSpPr>
            <a:cxnSpLocks/>
          </p:cNvCxnSpPr>
          <p:nvPr/>
        </p:nvCxnSpPr>
        <p:spPr>
          <a:xfrm>
            <a:off x="4444380" y="2295970"/>
            <a:ext cx="90033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84E1951-D7A3-E580-BDAB-47A2BFA3D667}"/>
              </a:ext>
            </a:extLst>
          </p:cNvPr>
          <p:cNvCxnSpPr>
            <a:cxnSpLocks/>
          </p:cNvCxnSpPr>
          <p:nvPr/>
        </p:nvCxnSpPr>
        <p:spPr>
          <a:xfrm>
            <a:off x="4444380" y="2617050"/>
            <a:ext cx="90033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8" name="그래픽 57" descr="새로 고침 단색으로 채워진">
            <a:extLst>
              <a:ext uri="{FF2B5EF4-FFF2-40B4-BE49-F238E27FC236}">
                <a16:creationId xmlns:a16="http://schemas.microsoft.com/office/drawing/2014/main" id="{733D0E16-B619-5B39-3DF3-0220F89D5BF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2731578">
            <a:off x="3421372" y="2320810"/>
            <a:ext cx="535866" cy="535866"/>
          </a:xfrm>
          <a:prstGeom prst="rect">
            <a:avLst/>
          </a:prstGeom>
        </p:spPr>
      </p:pic>
      <p:cxnSp>
        <p:nvCxnSpPr>
          <p:cNvPr id="59" name="직선 화살표 연결선 58">
            <a:extLst>
              <a:ext uri="{FF2B5EF4-FFF2-40B4-BE49-F238E27FC236}">
                <a16:creationId xmlns:a16="http://schemas.microsoft.com/office/drawing/2014/main" id="{531D79B5-A743-3788-8EED-AF20F881231B}"/>
              </a:ext>
            </a:extLst>
          </p:cNvPr>
          <p:cNvCxnSpPr>
            <a:cxnSpLocks/>
          </p:cNvCxnSpPr>
          <p:nvPr/>
        </p:nvCxnSpPr>
        <p:spPr>
          <a:xfrm flipH="1">
            <a:off x="4395263" y="2918694"/>
            <a:ext cx="945914"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989729F-9D19-8B3A-5A8C-28ABAEF96B1D}"/>
              </a:ext>
            </a:extLst>
          </p:cNvPr>
          <p:cNvSpPr txBox="1"/>
          <p:nvPr/>
        </p:nvSpPr>
        <p:spPr>
          <a:xfrm>
            <a:off x="4101802" y="3115153"/>
            <a:ext cx="1659429" cy="369332"/>
          </a:xfrm>
          <a:prstGeom prst="rect">
            <a:avLst/>
          </a:prstGeom>
          <a:noFill/>
        </p:spPr>
        <p:txBody>
          <a:bodyPr wrap="none" rtlCol="0">
            <a:spAutoFit/>
          </a:bodyPr>
          <a:lstStyle/>
          <a:p>
            <a:r>
              <a:rPr kumimoji="1" lang="en-US" altLang="ko-KR" sz="1800" b="1">
                <a:solidFill>
                  <a:srgbClr val="FF0000"/>
                </a:solidFill>
              </a:rPr>
              <a:t>Busy-Waiting</a:t>
            </a:r>
            <a:endParaRPr kumimoji="1" lang="ko-KR" altLang="en-US" sz="1800" b="1">
              <a:solidFill>
                <a:srgbClr val="FF0000"/>
              </a:solidFill>
            </a:endParaRPr>
          </a:p>
        </p:txBody>
      </p:sp>
      <p:cxnSp>
        <p:nvCxnSpPr>
          <p:cNvPr id="69" name="직선 화살표 연결선 68">
            <a:extLst>
              <a:ext uri="{FF2B5EF4-FFF2-40B4-BE49-F238E27FC236}">
                <a16:creationId xmlns:a16="http://schemas.microsoft.com/office/drawing/2014/main" id="{E2D93F36-C62F-3D3D-AE9D-64DF957AD458}"/>
              </a:ext>
            </a:extLst>
          </p:cNvPr>
          <p:cNvCxnSpPr>
            <a:cxnSpLocks/>
          </p:cNvCxnSpPr>
          <p:nvPr/>
        </p:nvCxnSpPr>
        <p:spPr>
          <a:xfrm>
            <a:off x="6872067" y="2321147"/>
            <a:ext cx="559777"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 name="타원 26">
            <a:extLst>
              <a:ext uri="{FF2B5EF4-FFF2-40B4-BE49-F238E27FC236}">
                <a16:creationId xmlns:a16="http://schemas.microsoft.com/office/drawing/2014/main" id="{06DE7929-D0AC-DDBC-B66A-213354676882}"/>
              </a:ext>
            </a:extLst>
          </p:cNvPr>
          <p:cNvSpPr/>
          <p:nvPr/>
        </p:nvSpPr>
        <p:spPr>
          <a:xfrm>
            <a:off x="1944028" y="2336879"/>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#2</a:t>
            </a:r>
            <a:endParaRPr kumimoji="1" lang="ko-KR" altLang="en-US"/>
          </a:p>
        </p:txBody>
      </p:sp>
      <p:cxnSp>
        <p:nvCxnSpPr>
          <p:cNvPr id="70" name="직선 화살표 연결선 69">
            <a:extLst>
              <a:ext uri="{FF2B5EF4-FFF2-40B4-BE49-F238E27FC236}">
                <a16:creationId xmlns:a16="http://schemas.microsoft.com/office/drawing/2014/main" id="{3B8734C0-96AD-64B9-0BA3-C4F90CF10681}"/>
              </a:ext>
            </a:extLst>
          </p:cNvPr>
          <p:cNvCxnSpPr>
            <a:cxnSpLocks/>
          </p:cNvCxnSpPr>
          <p:nvPr/>
        </p:nvCxnSpPr>
        <p:spPr>
          <a:xfrm flipH="1">
            <a:off x="6865034" y="2825981"/>
            <a:ext cx="56681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CB32626E-B139-D0B3-F354-AF8142FBF23A}"/>
              </a:ext>
            </a:extLst>
          </p:cNvPr>
          <p:cNvSpPr txBox="1"/>
          <p:nvPr/>
        </p:nvSpPr>
        <p:spPr>
          <a:xfrm>
            <a:off x="978598" y="3990596"/>
            <a:ext cx="5504650" cy="646331"/>
          </a:xfrm>
          <a:prstGeom prst="rect">
            <a:avLst/>
          </a:prstGeom>
          <a:noFill/>
        </p:spPr>
        <p:txBody>
          <a:bodyPr wrap="square" rtlCol="0">
            <a:spAutoFit/>
          </a:bodyPr>
          <a:lstStyle/>
          <a:p>
            <a:pPr algn="ctr"/>
            <a:r>
              <a:rPr kumimoji="1" lang="en-US" altLang="ko-KR" sz="1800" b="1">
                <a:solidFill>
                  <a:srgbClr val="FF0000"/>
                </a:solidFill>
              </a:rPr>
              <a:t>Observation #1: busy-waiting blocks processing requests in queue (head-of-line blocking) </a:t>
            </a:r>
            <a:endParaRPr kumimoji="1" lang="ko-KR" altLang="en-US" sz="1800" b="1">
              <a:solidFill>
                <a:srgbClr val="FF0000"/>
              </a:solidFill>
            </a:endParaRPr>
          </a:p>
        </p:txBody>
      </p:sp>
      <p:sp>
        <p:nvSpPr>
          <p:cNvPr id="78" name="TextBox 77">
            <a:extLst>
              <a:ext uri="{FF2B5EF4-FFF2-40B4-BE49-F238E27FC236}">
                <a16:creationId xmlns:a16="http://schemas.microsoft.com/office/drawing/2014/main" id="{7D618A65-7C1C-F4DB-9012-873552A4029C}"/>
              </a:ext>
            </a:extLst>
          </p:cNvPr>
          <p:cNvSpPr txBox="1"/>
          <p:nvPr/>
        </p:nvSpPr>
        <p:spPr>
          <a:xfrm>
            <a:off x="4972928" y="1057527"/>
            <a:ext cx="4112073" cy="646331"/>
          </a:xfrm>
          <a:prstGeom prst="rect">
            <a:avLst/>
          </a:prstGeom>
          <a:noFill/>
        </p:spPr>
        <p:txBody>
          <a:bodyPr wrap="square" rtlCol="0">
            <a:spAutoFit/>
          </a:bodyPr>
          <a:lstStyle/>
          <a:p>
            <a:r>
              <a:rPr kumimoji="1" lang="en-US" altLang="ko-KR" sz="1800" b="1">
                <a:solidFill>
                  <a:srgbClr val="FF0000"/>
                </a:solidFill>
              </a:rPr>
              <a:t>Observation #2: only 1 outstanding RDMA request (underutilized RDMA) </a:t>
            </a:r>
            <a:endParaRPr kumimoji="1" lang="ko-KR" altLang="en-US" sz="1800" b="1">
              <a:solidFill>
                <a:srgbClr val="FF0000"/>
              </a:solidFill>
            </a:endParaRPr>
          </a:p>
        </p:txBody>
      </p:sp>
      <p:pic>
        <p:nvPicPr>
          <p:cNvPr id="3" name="그래픽 2" descr="재생 윤곽선">
            <a:extLst>
              <a:ext uri="{FF2B5EF4-FFF2-40B4-BE49-F238E27FC236}">
                <a16:creationId xmlns:a16="http://schemas.microsoft.com/office/drawing/2014/main" id="{F3EB788A-BB2D-51E4-9B43-7D12DDF4F3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90903" y="2335227"/>
            <a:ext cx="457218" cy="457218"/>
          </a:xfrm>
          <a:prstGeom prst="rect">
            <a:avLst/>
          </a:prstGeom>
        </p:spPr>
      </p:pic>
    </p:spTree>
    <p:extLst>
      <p:ext uri="{BB962C8B-B14F-4D97-AF65-F5344CB8AC3E}">
        <p14:creationId xmlns:p14="http://schemas.microsoft.com/office/powerpoint/2010/main" val="3529890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8.33333E-7 2.71605E-6 L 0.16667 2.71605E-6 " pathEditMode="relative" rAng="0" ptsTypes="AA">
                                      <p:cBhvr>
                                        <p:cTn id="12" dur="500" fill="hold"/>
                                        <p:tgtEl>
                                          <p:spTgt spid="26"/>
                                        </p:tgtEl>
                                        <p:attrNameLst>
                                          <p:attrName>ppt_x</p:attrName>
                                          <p:attrName>ppt_y</p:attrName>
                                        </p:attrNameLst>
                                      </p:cBhvr>
                                      <p:rCtr x="8333" y="0"/>
                                    </p:animMotion>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48"/>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childTnLst>
                                </p:cTn>
                              </p:par>
                              <p:par>
                                <p:cTn id="26" presetID="1" presetClass="exit" presetSubtype="0" fill="hold" grpId="1" nodeType="withEffect">
                                  <p:stCondLst>
                                    <p:cond delay="0"/>
                                  </p:stCondLst>
                                  <p:childTnLst>
                                    <p:set>
                                      <p:cBhvr>
                                        <p:cTn id="27" dur="1" fill="hold">
                                          <p:stCondLst>
                                            <p:cond delay="0"/>
                                          </p:stCondLst>
                                        </p:cTn>
                                        <p:tgtEl>
                                          <p:spTgt spid="5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47"/>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49"/>
                                        </p:tgtEl>
                                        <p:attrNameLst>
                                          <p:attrName>style.visibility</p:attrName>
                                        </p:attrNameLst>
                                      </p:cBhvr>
                                      <p:to>
                                        <p:strVal val="visible"/>
                                      </p:to>
                                    </p:set>
                                  </p:childTnLst>
                                </p:cTn>
                              </p:par>
                              <p:par>
                                <p:cTn id="34" presetID="1" presetClass="exit" presetSubtype="0" fill="hold" grpId="1" nodeType="withEffect">
                                  <p:stCondLst>
                                    <p:cond delay="0"/>
                                  </p:stCondLst>
                                  <p:childTnLst>
                                    <p:set>
                                      <p:cBhvr>
                                        <p:cTn id="35" dur="1" fill="hold">
                                          <p:stCondLst>
                                            <p:cond delay="0"/>
                                          </p:stCondLst>
                                        </p:cTn>
                                        <p:tgtEl>
                                          <p:spTgt spid="51"/>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0-#ppt_w/2"/>
                                          </p:val>
                                        </p:tav>
                                        <p:tav tm="100000">
                                          <p:val>
                                            <p:strVal val="#ppt_x"/>
                                          </p:val>
                                        </p:tav>
                                      </p:tavLst>
                                    </p:anim>
                                    <p:anim calcmode="lin" valueType="num">
                                      <p:cBhvr additive="base">
                                        <p:cTn id="60" dur="500" fill="hold"/>
                                        <p:tgtEl>
                                          <p:spTgt spid="27"/>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2" presetClass="entr" presetSubtype="8"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anim calcmode="lin" valueType="num">
                                      <p:cBhvr additive="base">
                                        <p:cTn id="64" dur="500" fill="hold"/>
                                        <p:tgtEl>
                                          <p:spTgt spid="30"/>
                                        </p:tgtEl>
                                        <p:attrNameLst>
                                          <p:attrName>ppt_x</p:attrName>
                                        </p:attrNameLst>
                                      </p:cBhvr>
                                      <p:tavLst>
                                        <p:tav tm="0">
                                          <p:val>
                                            <p:strVal val="0-#ppt_w/2"/>
                                          </p:val>
                                        </p:tav>
                                        <p:tav tm="100000">
                                          <p:val>
                                            <p:strVal val="#ppt_x"/>
                                          </p:val>
                                        </p:tav>
                                      </p:tavLst>
                                    </p:anim>
                                    <p:anim calcmode="lin" valueType="num">
                                      <p:cBhvr additive="base">
                                        <p:cTn id="65" dur="500" fill="hold"/>
                                        <p:tgtEl>
                                          <p:spTgt spid="30"/>
                                        </p:tgtEl>
                                        <p:attrNameLst>
                                          <p:attrName>ppt_y</p:attrName>
                                        </p:attrNameLst>
                                      </p:cBhvr>
                                      <p:tavLst>
                                        <p:tav tm="0">
                                          <p:val>
                                            <p:strVal val="#ppt_y"/>
                                          </p:val>
                                        </p:tav>
                                        <p:tav tm="100000">
                                          <p:val>
                                            <p:strVal val="#ppt_y"/>
                                          </p:val>
                                        </p:tav>
                                      </p:tavLst>
                                    </p:anim>
                                  </p:childTnLst>
                                </p:cTn>
                              </p:par>
                            </p:childTnLst>
                          </p:cTn>
                        </p:par>
                        <p:par>
                          <p:cTn id="66" fill="hold">
                            <p:stCondLst>
                              <p:cond delay="1000"/>
                            </p:stCondLst>
                            <p:childTnLst>
                              <p:par>
                                <p:cTn id="67" presetID="2" presetClass="entr" presetSubtype="8" fill="hold" grpId="0" nodeType="after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additive="base">
                                        <p:cTn id="69" dur="500" fill="hold"/>
                                        <p:tgtEl>
                                          <p:spTgt spid="31"/>
                                        </p:tgtEl>
                                        <p:attrNameLst>
                                          <p:attrName>ppt_x</p:attrName>
                                        </p:attrNameLst>
                                      </p:cBhvr>
                                      <p:tavLst>
                                        <p:tav tm="0">
                                          <p:val>
                                            <p:strVal val="0-#ppt_w/2"/>
                                          </p:val>
                                        </p:tav>
                                        <p:tav tm="100000">
                                          <p:val>
                                            <p:strVal val="#ppt_x"/>
                                          </p:val>
                                        </p:tav>
                                      </p:tavLst>
                                    </p:anim>
                                    <p:anim calcmode="lin" valueType="num">
                                      <p:cBhvr additive="base">
                                        <p:cTn id="70"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par>
                                <p:cTn id="84" presetID="1" presetClass="exit" presetSubtype="0" fill="hold" grpId="1" nodeType="withEffect">
                                  <p:stCondLst>
                                    <p:cond delay="0"/>
                                  </p:stCondLst>
                                  <p:childTnLst>
                                    <p:set>
                                      <p:cBhvr>
                                        <p:cTn id="85" dur="1" fill="hold">
                                          <p:stCondLst>
                                            <p:cond delay="0"/>
                                          </p:stCondLst>
                                        </p:cTn>
                                        <p:tgtEl>
                                          <p:spTgt spid="6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5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0"/>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childTnLst>
                                </p:cTn>
                              </p:par>
                              <p:par>
                                <p:cTn id="94" presetID="1" presetClass="exit" presetSubtype="0" fill="hold" grpId="1" nodeType="withEffect">
                                  <p:stCondLst>
                                    <p:cond delay="0"/>
                                  </p:stCondLst>
                                  <p:childTnLst>
                                    <p:set>
                                      <p:cBhvr>
                                        <p:cTn id="95" dur="1" fill="hold">
                                          <p:stCondLst>
                                            <p:cond delay="0"/>
                                          </p:stCondLst>
                                        </p:cTn>
                                        <p:tgtEl>
                                          <p:spTgt spid="52"/>
                                        </p:tgtEl>
                                        <p:attrNameLst>
                                          <p:attrName>style.visibility</p:attrName>
                                        </p:attrNameLst>
                                      </p:cBhvr>
                                      <p:to>
                                        <p:strVal val="hidden"/>
                                      </p:to>
                                    </p:set>
                                  </p:childTnLst>
                                </p:cTn>
                              </p:par>
                              <p:par>
                                <p:cTn id="96" presetID="1" presetClass="entr" presetSubtype="0" fill="hold" nodeType="withEffect">
                                  <p:stCondLst>
                                    <p:cond delay="0"/>
                                  </p:stCondLst>
                                  <p:childTnLst>
                                    <p:set>
                                      <p:cBhvr>
                                        <p:cTn id="97" dur="1" fill="hold">
                                          <p:stCondLst>
                                            <p:cond delay="0"/>
                                          </p:stCondLst>
                                        </p:cTn>
                                        <p:tgtEl>
                                          <p:spTgt spid="3"/>
                                        </p:tgtEl>
                                        <p:attrNameLst>
                                          <p:attrName>style.visibility</p:attrName>
                                        </p:attrNameLst>
                                      </p:cBhvr>
                                      <p:to>
                                        <p:strVal val="visible"/>
                                      </p:to>
                                    </p:set>
                                  </p:childTnLst>
                                </p:cTn>
                              </p:par>
                              <p:par>
                                <p:cTn id="98" presetID="1" presetClass="exit" presetSubtype="0" fill="hold" nodeType="withEffect">
                                  <p:stCondLst>
                                    <p:cond delay="0"/>
                                  </p:stCondLst>
                                  <p:childTnLst>
                                    <p:set>
                                      <p:cBhvr>
                                        <p:cTn id="99" dur="1" fill="hold">
                                          <p:stCondLst>
                                            <p:cond delay="0"/>
                                          </p:stCondLst>
                                        </p:cTn>
                                        <p:tgtEl>
                                          <p:spTgt spid="5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30" grpId="0" animBg="1"/>
      <p:bldP spid="31" grpId="0" animBg="1"/>
      <p:bldP spid="51" grpId="0"/>
      <p:bldP spid="51" grpId="1"/>
      <p:bldP spid="52" grpId="0"/>
      <p:bldP spid="52" grpId="1"/>
      <p:bldP spid="53" grpId="0"/>
      <p:bldP spid="53" grpId="1"/>
      <p:bldP spid="54" grpId="0"/>
      <p:bldP spid="62" grpId="0"/>
      <p:bldP spid="62" grpId="1"/>
      <p:bldP spid="27" grpId="0" animBg="1"/>
      <p:bldP spid="77" grpId="0"/>
      <p:bldP spid="77" grpId="1"/>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0F301-F6A9-D8B3-833B-1B8CCF6B794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F1AB8BA-8E7D-D7D4-4038-32D6411D67D3}"/>
              </a:ext>
            </a:extLst>
          </p:cNvPr>
          <p:cNvSpPr>
            <a:spLocks noGrp="1"/>
          </p:cNvSpPr>
          <p:nvPr>
            <p:ph type="title"/>
          </p:nvPr>
        </p:nvSpPr>
        <p:spPr>
          <a:xfrm>
            <a:off x="729449" y="513406"/>
            <a:ext cx="8414551" cy="535200"/>
          </a:xfrm>
        </p:spPr>
        <p:txBody>
          <a:bodyPr/>
          <a:lstStyle/>
          <a:p>
            <a:r>
              <a:rPr kumimoji="1" lang="en-US" altLang="ko-KR"/>
              <a:t>Observation #1: Performance Impact of HoL Blocking </a:t>
            </a:r>
            <a:endParaRPr kumimoji="1" lang="ko-KR" altLang="en-US"/>
          </a:p>
        </p:txBody>
      </p:sp>
      <p:sp>
        <p:nvSpPr>
          <p:cNvPr id="4" name="슬라이드 번호 개체 틀 3">
            <a:extLst>
              <a:ext uri="{FF2B5EF4-FFF2-40B4-BE49-F238E27FC236}">
                <a16:creationId xmlns:a16="http://schemas.microsoft.com/office/drawing/2014/main" id="{92559138-FF29-510E-2DB1-DCDC81F633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5</a:t>
            </a:fld>
            <a:endParaRPr lang="en-US"/>
          </a:p>
        </p:txBody>
      </p:sp>
      <p:graphicFrame>
        <p:nvGraphicFramePr>
          <p:cNvPr id="8" name="차트 7">
            <a:extLst>
              <a:ext uri="{FF2B5EF4-FFF2-40B4-BE49-F238E27FC236}">
                <a16:creationId xmlns:a16="http://schemas.microsoft.com/office/drawing/2014/main" id="{2F51EB07-768C-74F5-CF65-40FD7280C7E0}"/>
              </a:ext>
            </a:extLst>
          </p:cNvPr>
          <p:cNvGraphicFramePr/>
          <p:nvPr>
            <p:extLst>
              <p:ext uri="{D42A27DB-BD31-4B8C-83A1-F6EECF244321}">
                <p14:modId xmlns:p14="http://schemas.microsoft.com/office/powerpoint/2010/main" val="3177009033"/>
              </p:ext>
            </p:extLst>
          </p:nvPr>
        </p:nvGraphicFramePr>
        <p:xfrm>
          <a:off x="729450" y="1368655"/>
          <a:ext cx="3411511" cy="2880072"/>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그룹 5">
            <a:extLst>
              <a:ext uri="{FF2B5EF4-FFF2-40B4-BE49-F238E27FC236}">
                <a16:creationId xmlns:a16="http://schemas.microsoft.com/office/drawing/2014/main" id="{540E6604-0A70-E114-6C08-0EC086922D5B}"/>
              </a:ext>
            </a:extLst>
          </p:cNvPr>
          <p:cNvGrpSpPr/>
          <p:nvPr/>
        </p:nvGrpSpPr>
        <p:grpSpPr>
          <a:xfrm>
            <a:off x="4291443" y="1268266"/>
            <a:ext cx="4026293" cy="3182469"/>
            <a:chOff x="4291443" y="1268266"/>
            <a:chExt cx="4026293" cy="3182469"/>
          </a:xfrm>
        </p:grpSpPr>
        <p:graphicFrame>
          <p:nvGraphicFramePr>
            <p:cNvPr id="10" name="차트 9">
              <a:extLst>
                <a:ext uri="{FF2B5EF4-FFF2-40B4-BE49-F238E27FC236}">
                  <a16:creationId xmlns:a16="http://schemas.microsoft.com/office/drawing/2014/main" id="{8F4861AC-13EA-7ED5-80AA-0293B4EF3F07}"/>
                </a:ext>
              </a:extLst>
            </p:cNvPr>
            <p:cNvGraphicFramePr/>
            <p:nvPr>
              <p:extLst>
                <p:ext uri="{D42A27DB-BD31-4B8C-83A1-F6EECF244321}">
                  <p14:modId xmlns:p14="http://schemas.microsoft.com/office/powerpoint/2010/main" val="3670449607"/>
                </p:ext>
              </p:extLst>
            </p:nvPr>
          </p:nvGraphicFramePr>
          <p:xfrm>
            <a:off x="4406685" y="2514359"/>
            <a:ext cx="3911051" cy="193637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차트 2">
              <a:extLst>
                <a:ext uri="{FF2B5EF4-FFF2-40B4-BE49-F238E27FC236}">
                  <a16:creationId xmlns:a16="http://schemas.microsoft.com/office/drawing/2014/main" id="{64542D96-E45A-FAD5-4761-35AC44AD4045}"/>
                </a:ext>
              </a:extLst>
            </p:cNvPr>
            <p:cNvGraphicFramePr/>
            <p:nvPr>
              <p:extLst>
                <p:ext uri="{D42A27DB-BD31-4B8C-83A1-F6EECF244321}">
                  <p14:modId xmlns:p14="http://schemas.microsoft.com/office/powerpoint/2010/main" val="4218211688"/>
                </p:ext>
              </p:extLst>
            </p:nvPr>
          </p:nvGraphicFramePr>
          <p:xfrm>
            <a:off x="4291443" y="1268266"/>
            <a:ext cx="4026293" cy="1246093"/>
          </p:xfrm>
          <a:graphic>
            <a:graphicData uri="http://schemas.openxmlformats.org/drawingml/2006/chart">
              <c:chart xmlns:c="http://schemas.openxmlformats.org/drawingml/2006/chart" xmlns:r="http://schemas.openxmlformats.org/officeDocument/2006/relationships" r:id="rId5"/>
            </a:graphicData>
          </a:graphic>
        </p:graphicFrame>
      </p:grpSp>
      <p:sp>
        <p:nvSpPr>
          <p:cNvPr id="7" name="TextBox 6">
            <a:extLst>
              <a:ext uri="{FF2B5EF4-FFF2-40B4-BE49-F238E27FC236}">
                <a16:creationId xmlns:a16="http://schemas.microsoft.com/office/drawing/2014/main" id="{B465BF8E-5E26-2C39-D385-1110CCC84F22}"/>
              </a:ext>
            </a:extLst>
          </p:cNvPr>
          <p:cNvSpPr txBox="1"/>
          <p:nvPr/>
        </p:nvSpPr>
        <p:spPr>
          <a:xfrm>
            <a:off x="73289" y="4766880"/>
            <a:ext cx="7201010" cy="307777"/>
          </a:xfrm>
          <a:prstGeom prst="rect">
            <a:avLst/>
          </a:prstGeom>
          <a:noFill/>
        </p:spPr>
        <p:txBody>
          <a:bodyPr wrap="none" rtlCol="0">
            <a:spAutoFit/>
          </a:bodyPr>
          <a:lstStyle/>
          <a:p>
            <a:r>
              <a:rPr kumimoji="1" lang="en-US" altLang="ko-KR"/>
              <a:t>*Random array indirection workload. Local cache size is 20% of total working set (40GB).</a:t>
            </a:r>
            <a:endParaRPr kumimoji="1" lang="ko-KR" altLang="en-US"/>
          </a:p>
        </p:txBody>
      </p:sp>
      <p:grpSp>
        <p:nvGrpSpPr>
          <p:cNvPr id="16" name="그룹 15">
            <a:extLst>
              <a:ext uri="{FF2B5EF4-FFF2-40B4-BE49-F238E27FC236}">
                <a16:creationId xmlns:a16="http://schemas.microsoft.com/office/drawing/2014/main" id="{3ACA510E-4A79-6BDB-8D4B-18675C4886B1}"/>
              </a:ext>
            </a:extLst>
          </p:cNvPr>
          <p:cNvGrpSpPr/>
          <p:nvPr/>
        </p:nvGrpSpPr>
        <p:grpSpPr>
          <a:xfrm>
            <a:off x="3280900" y="1433015"/>
            <a:ext cx="433132" cy="2488474"/>
            <a:chOff x="3280900" y="1433015"/>
            <a:chExt cx="433132" cy="2488474"/>
          </a:xfrm>
        </p:grpSpPr>
        <p:sp>
          <p:nvSpPr>
            <p:cNvPr id="9" name="TextBox 8">
              <a:extLst>
                <a:ext uri="{FF2B5EF4-FFF2-40B4-BE49-F238E27FC236}">
                  <a16:creationId xmlns:a16="http://schemas.microsoft.com/office/drawing/2014/main" id="{2822AE7B-006A-4FF3-3546-8AEDEA8C80CE}"/>
                </a:ext>
              </a:extLst>
            </p:cNvPr>
            <p:cNvSpPr txBox="1"/>
            <p:nvPr/>
          </p:nvSpPr>
          <p:spPr>
            <a:xfrm>
              <a:off x="3280900" y="3613712"/>
              <a:ext cx="433132" cy="307777"/>
            </a:xfrm>
            <a:prstGeom prst="rect">
              <a:avLst/>
            </a:prstGeom>
            <a:noFill/>
          </p:spPr>
          <p:txBody>
            <a:bodyPr wrap="none" rtlCol="0">
              <a:spAutoFit/>
            </a:bodyPr>
            <a:lstStyle/>
            <a:p>
              <a:r>
                <a:rPr kumimoji="1" lang="en-US" altLang="ko-KR" b="1">
                  <a:solidFill>
                    <a:srgbClr val="0432FF"/>
                  </a:solidFill>
                </a:rPr>
                <a:t>1.3</a:t>
              </a:r>
              <a:endParaRPr kumimoji="1" lang="ko-KR" altLang="en-US" b="1">
                <a:solidFill>
                  <a:srgbClr val="0432FF"/>
                </a:solidFill>
              </a:endParaRPr>
            </a:p>
          </p:txBody>
        </p:sp>
        <p:cxnSp>
          <p:nvCxnSpPr>
            <p:cNvPr id="12" name="직선 연결선[R] 11">
              <a:extLst>
                <a:ext uri="{FF2B5EF4-FFF2-40B4-BE49-F238E27FC236}">
                  <a16:creationId xmlns:a16="http://schemas.microsoft.com/office/drawing/2014/main" id="{2155ABAC-A577-F977-7085-272F85775E32}"/>
                </a:ext>
              </a:extLst>
            </p:cNvPr>
            <p:cNvCxnSpPr>
              <a:cxnSpLocks/>
            </p:cNvCxnSpPr>
            <p:nvPr/>
          </p:nvCxnSpPr>
          <p:spPr>
            <a:xfrm>
              <a:off x="3527946" y="1433015"/>
              <a:ext cx="0" cy="2180697"/>
            </a:xfrm>
            <a:prstGeom prst="line">
              <a:avLst/>
            </a:prstGeom>
            <a:ln w="28575">
              <a:solidFill>
                <a:srgbClr val="0432FF"/>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 name="그룹 21">
            <a:extLst>
              <a:ext uri="{FF2B5EF4-FFF2-40B4-BE49-F238E27FC236}">
                <a16:creationId xmlns:a16="http://schemas.microsoft.com/office/drawing/2014/main" id="{313E3DFD-49AB-A4CC-69D7-6EF86F3B1645}"/>
              </a:ext>
            </a:extLst>
          </p:cNvPr>
          <p:cNvGrpSpPr/>
          <p:nvPr/>
        </p:nvGrpSpPr>
        <p:grpSpPr>
          <a:xfrm>
            <a:off x="3886143" y="1006036"/>
            <a:ext cx="5198859" cy="971855"/>
            <a:chOff x="3886143" y="1006036"/>
            <a:chExt cx="5198859" cy="971855"/>
          </a:xfrm>
        </p:grpSpPr>
        <p:sp>
          <p:nvSpPr>
            <p:cNvPr id="5" name="TextBox 4">
              <a:extLst>
                <a:ext uri="{FF2B5EF4-FFF2-40B4-BE49-F238E27FC236}">
                  <a16:creationId xmlns:a16="http://schemas.microsoft.com/office/drawing/2014/main" id="{12DCE318-3BBF-679B-3A31-7892FBA68C3F}"/>
                </a:ext>
              </a:extLst>
            </p:cNvPr>
            <p:cNvSpPr txBox="1"/>
            <p:nvPr/>
          </p:nvSpPr>
          <p:spPr>
            <a:xfrm>
              <a:off x="3886143" y="1006036"/>
              <a:ext cx="5198859" cy="369332"/>
            </a:xfrm>
            <a:prstGeom prst="rect">
              <a:avLst/>
            </a:prstGeom>
            <a:noFill/>
          </p:spPr>
          <p:txBody>
            <a:bodyPr wrap="none" rtlCol="0">
              <a:spAutoFit/>
            </a:bodyPr>
            <a:lstStyle/>
            <a:p>
              <a:r>
                <a:rPr kumimoji="1" lang="en-US" altLang="ko-KR" sz="1800" b="1">
                  <a:solidFill>
                    <a:srgbClr val="FF0000"/>
                  </a:solidFill>
                </a:rPr>
                <a:t>Busy-waiting increases queueing delay in tail</a:t>
              </a:r>
              <a:endParaRPr kumimoji="1" lang="ko-KR" altLang="en-US" sz="1800" b="1">
                <a:solidFill>
                  <a:srgbClr val="FF0000"/>
                </a:solidFill>
              </a:endParaRPr>
            </a:p>
          </p:txBody>
        </p:sp>
        <p:cxnSp>
          <p:nvCxnSpPr>
            <p:cNvPr id="14" name="직선 화살표 연결선 13">
              <a:extLst>
                <a:ext uri="{FF2B5EF4-FFF2-40B4-BE49-F238E27FC236}">
                  <a16:creationId xmlns:a16="http://schemas.microsoft.com/office/drawing/2014/main" id="{B323769B-6E9B-F9B0-8886-B09F2B3842E2}"/>
                </a:ext>
              </a:extLst>
            </p:cNvPr>
            <p:cNvCxnSpPr>
              <a:cxnSpLocks/>
            </p:cNvCxnSpPr>
            <p:nvPr/>
          </p:nvCxnSpPr>
          <p:spPr>
            <a:xfrm>
              <a:off x="4910542" y="1595028"/>
              <a:ext cx="2665915" cy="0"/>
            </a:xfrm>
            <a:prstGeom prst="straightConnector1">
              <a:avLst/>
            </a:prstGeom>
            <a:ln w="349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F1B0A663-00B1-4591-BE58-AEBE026952EC}"/>
                </a:ext>
              </a:extLst>
            </p:cNvPr>
            <p:cNvCxnSpPr>
              <a:cxnSpLocks/>
            </p:cNvCxnSpPr>
            <p:nvPr/>
          </p:nvCxnSpPr>
          <p:spPr>
            <a:xfrm>
              <a:off x="4898512" y="1977891"/>
              <a:ext cx="559896" cy="0"/>
            </a:xfrm>
            <a:prstGeom prst="straightConnector1">
              <a:avLst/>
            </a:prstGeom>
            <a:ln w="349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C1E60C75-7B6B-5D69-2E76-490E84CBFCBC}"/>
              </a:ext>
            </a:extLst>
          </p:cNvPr>
          <p:cNvSpPr txBox="1"/>
          <p:nvPr/>
        </p:nvSpPr>
        <p:spPr>
          <a:xfrm>
            <a:off x="7801882" y="2187597"/>
            <a:ext cx="612668" cy="307777"/>
          </a:xfrm>
          <a:prstGeom prst="rect">
            <a:avLst/>
          </a:prstGeom>
          <a:solidFill>
            <a:schemeClr val="lt1"/>
          </a:solidFill>
        </p:spPr>
        <p:txBody>
          <a:bodyPr wrap="none" tIns="0" bIns="0" rtlCol="0">
            <a:spAutoFit/>
          </a:bodyPr>
          <a:lstStyle/>
          <a:p>
            <a:r>
              <a:rPr kumimoji="1" lang="en-US" altLang="ko-KR" sz="2000" b="1">
                <a:solidFill>
                  <a:srgbClr val="0432FF"/>
                </a:solidFill>
              </a:rPr>
              <a:t>300</a:t>
            </a:r>
            <a:endParaRPr kumimoji="1" lang="ko-KR" altLang="en-US" sz="2000" b="1">
              <a:solidFill>
                <a:srgbClr val="0432FF"/>
              </a:solidFill>
            </a:endParaRPr>
          </a:p>
        </p:txBody>
      </p:sp>
      <p:sp>
        <p:nvSpPr>
          <p:cNvPr id="13" name="TextBox 12">
            <a:extLst>
              <a:ext uri="{FF2B5EF4-FFF2-40B4-BE49-F238E27FC236}">
                <a16:creationId xmlns:a16="http://schemas.microsoft.com/office/drawing/2014/main" id="{93559E50-1639-5961-7118-715CF895D9BA}"/>
              </a:ext>
            </a:extLst>
          </p:cNvPr>
          <p:cNvSpPr txBox="1"/>
          <p:nvPr/>
        </p:nvSpPr>
        <p:spPr>
          <a:xfrm>
            <a:off x="7847736" y="3499461"/>
            <a:ext cx="470000" cy="307777"/>
          </a:xfrm>
          <a:prstGeom prst="rect">
            <a:avLst/>
          </a:prstGeom>
          <a:solidFill>
            <a:schemeClr val="lt1"/>
          </a:solidFill>
        </p:spPr>
        <p:txBody>
          <a:bodyPr wrap="none" tIns="0" bIns="0" rtlCol="0">
            <a:spAutoFit/>
          </a:bodyPr>
          <a:lstStyle/>
          <a:p>
            <a:r>
              <a:rPr kumimoji="1" lang="en-US" altLang="ko-KR" sz="2000" b="1">
                <a:solidFill>
                  <a:srgbClr val="0432FF"/>
                </a:solidFill>
              </a:rPr>
              <a:t>30</a:t>
            </a:r>
            <a:endParaRPr kumimoji="1" lang="ko-KR" altLang="en-US" sz="2000" b="1">
              <a:solidFill>
                <a:srgbClr val="0432FF"/>
              </a:solidFill>
            </a:endParaRPr>
          </a:p>
        </p:txBody>
      </p:sp>
    </p:spTree>
    <p:extLst>
      <p:ext uri="{BB962C8B-B14F-4D97-AF65-F5344CB8AC3E}">
        <p14:creationId xmlns:p14="http://schemas.microsoft.com/office/powerpoint/2010/main" val="65954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D5493-3C76-46F7-70F2-CC2AB058C03B}"/>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D964339-41E6-BC1C-8E81-1DF48FF2026B}"/>
              </a:ext>
            </a:extLst>
          </p:cNvPr>
          <p:cNvSpPr>
            <a:spLocks noGrp="1"/>
          </p:cNvSpPr>
          <p:nvPr>
            <p:ph type="title"/>
          </p:nvPr>
        </p:nvSpPr>
        <p:spPr/>
        <p:txBody>
          <a:bodyPr/>
          <a:lstStyle/>
          <a:p>
            <a:r>
              <a:rPr kumimoji="1" lang="en-US" altLang="ko-KR"/>
              <a:t>Observation #2: Underutilized RDMA</a:t>
            </a:r>
            <a:endParaRPr kumimoji="1" lang="ko-KR" altLang="en-US"/>
          </a:p>
        </p:txBody>
      </p:sp>
      <p:sp>
        <p:nvSpPr>
          <p:cNvPr id="4" name="슬라이드 번호 개체 틀 3">
            <a:extLst>
              <a:ext uri="{FF2B5EF4-FFF2-40B4-BE49-F238E27FC236}">
                <a16:creationId xmlns:a16="http://schemas.microsoft.com/office/drawing/2014/main" id="{18149934-6249-25CB-C449-AE01CEA79B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ko" smtClean="0"/>
              <a:t>6</a:t>
            </a:fld>
            <a:endParaRPr lang="en-US"/>
          </a:p>
        </p:txBody>
      </p:sp>
      <p:graphicFrame>
        <p:nvGraphicFramePr>
          <p:cNvPr id="3" name="차트 2">
            <a:extLst>
              <a:ext uri="{FF2B5EF4-FFF2-40B4-BE49-F238E27FC236}">
                <a16:creationId xmlns:a16="http://schemas.microsoft.com/office/drawing/2014/main" id="{C471BFC1-791C-080B-ECBF-5B3AFF288306}"/>
              </a:ext>
            </a:extLst>
          </p:cNvPr>
          <p:cNvGraphicFramePr/>
          <p:nvPr>
            <p:extLst>
              <p:ext uri="{D42A27DB-BD31-4B8C-83A1-F6EECF244321}">
                <p14:modId xmlns:p14="http://schemas.microsoft.com/office/powerpoint/2010/main" val="3953199474"/>
              </p:ext>
            </p:extLst>
          </p:nvPr>
        </p:nvGraphicFramePr>
        <p:xfrm>
          <a:off x="1026160" y="1175657"/>
          <a:ext cx="3461657" cy="28665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차트 4">
            <a:extLst>
              <a:ext uri="{FF2B5EF4-FFF2-40B4-BE49-F238E27FC236}">
                <a16:creationId xmlns:a16="http://schemas.microsoft.com/office/drawing/2014/main" id="{9B937FFB-E640-17F7-465B-584C337F1D59}"/>
              </a:ext>
            </a:extLst>
          </p:cNvPr>
          <p:cNvGraphicFramePr/>
          <p:nvPr>
            <p:extLst>
              <p:ext uri="{D42A27DB-BD31-4B8C-83A1-F6EECF244321}">
                <p14:modId xmlns:p14="http://schemas.microsoft.com/office/powerpoint/2010/main" val="401053963"/>
              </p:ext>
            </p:extLst>
          </p:nvPr>
        </p:nvGraphicFramePr>
        <p:xfrm>
          <a:off x="4772297" y="1208204"/>
          <a:ext cx="3461657" cy="2866572"/>
        </p:xfrm>
        <a:graphic>
          <a:graphicData uri="http://schemas.openxmlformats.org/drawingml/2006/chart">
            <c:chart xmlns:c="http://schemas.openxmlformats.org/drawingml/2006/chart" xmlns:r="http://schemas.openxmlformats.org/officeDocument/2006/relationships" r:id="rId4"/>
          </a:graphicData>
        </a:graphic>
      </p:graphicFrame>
      <p:grpSp>
        <p:nvGrpSpPr>
          <p:cNvPr id="9" name="그룹 8">
            <a:extLst>
              <a:ext uri="{FF2B5EF4-FFF2-40B4-BE49-F238E27FC236}">
                <a16:creationId xmlns:a16="http://schemas.microsoft.com/office/drawing/2014/main" id="{0E511D70-0D89-8288-FC90-746231DB57B4}"/>
              </a:ext>
            </a:extLst>
          </p:cNvPr>
          <p:cNvGrpSpPr/>
          <p:nvPr/>
        </p:nvGrpSpPr>
        <p:grpSpPr>
          <a:xfrm>
            <a:off x="5958589" y="990991"/>
            <a:ext cx="2723823" cy="1295009"/>
            <a:chOff x="5958589" y="990991"/>
            <a:chExt cx="2723823" cy="1295009"/>
          </a:xfrm>
        </p:grpSpPr>
        <p:sp>
          <p:nvSpPr>
            <p:cNvPr id="6" name="직각 삼각형[R] 5">
              <a:extLst>
                <a:ext uri="{FF2B5EF4-FFF2-40B4-BE49-F238E27FC236}">
                  <a16:creationId xmlns:a16="http://schemas.microsoft.com/office/drawing/2014/main" id="{1A69FDBD-CF6A-841A-8FB2-8CBCE7827071}"/>
                </a:ext>
              </a:extLst>
            </p:cNvPr>
            <p:cNvSpPr/>
            <p:nvPr/>
          </p:nvSpPr>
          <p:spPr>
            <a:xfrm flipH="1">
              <a:off x="6955939" y="1371600"/>
              <a:ext cx="1075768" cy="914400"/>
            </a:xfrm>
            <a:prstGeom prst="rtTriangle">
              <a:avLst/>
            </a:prstGeom>
            <a:pattFill prst="wdDnDiag">
              <a:fgClr>
                <a:srgbClr val="0432FF"/>
              </a:fgClr>
              <a:bgClr>
                <a:schemeClr val="bg1"/>
              </a:bgClr>
            </a:pattFill>
            <a:ln>
              <a:solidFill>
                <a:srgbClr val="0432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kumimoji="1" lang="ko-KR" altLang="en-US"/>
            </a:p>
          </p:txBody>
        </p:sp>
        <p:sp>
          <p:nvSpPr>
            <p:cNvPr id="8" name="TextBox 7">
              <a:extLst>
                <a:ext uri="{FF2B5EF4-FFF2-40B4-BE49-F238E27FC236}">
                  <a16:creationId xmlns:a16="http://schemas.microsoft.com/office/drawing/2014/main" id="{9F8C088E-D02B-0D45-FFB1-A50EDF8A3117}"/>
                </a:ext>
              </a:extLst>
            </p:cNvPr>
            <p:cNvSpPr txBox="1"/>
            <p:nvPr/>
          </p:nvSpPr>
          <p:spPr>
            <a:xfrm>
              <a:off x="5958589" y="990991"/>
              <a:ext cx="2723823" cy="369332"/>
            </a:xfrm>
            <a:prstGeom prst="rect">
              <a:avLst/>
            </a:prstGeom>
            <a:noFill/>
          </p:spPr>
          <p:txBody>
            <a:bodyPr wrap="none" rtlCol="0">
              <a:spAutoFit/>
            </a:bodyPr>
            <a:lstStyle/>
            <a:p>
              <a:r>
                <a:rPr kumimoji="1" lang="en-US" altLang="ko-KR" sz="1800" b="1">
                  <a:solidFill>
                    <a:srgbClr val="0432FF"/>
                  </a:solidFill>
                </a:rPr>
                <a:t>Room for improvement</a:t>
              </a:r>
              <a:endParaRPr kumimoji="1" lang="ko-KR" altLang="en-US" sz="1800" b="1">
                <a:solidFill>
                  <a:srgbClr val="0432FF"/>
                </a:solidFill>
              </a:endParaRPr>
            </a:p>
          </p:txBody>
        </p:sp>
      </p:grpSp>
      <p:sp>
        <p:nvSpPr>
          <p:cNvPr id="10" name="TextBox 9">
            <a:extLst>
              <a:ext uri="{FF2B5EF4-FFF2-40B4-BE49-F238E27FC236}">
                <a16:creationId xmlns:a16="http://schemas.microsoft.com/office/drawing/2014/main" id="{EEF88698-BF3E-9A60-F7C7-893B504ED42F}"/>
              </a:ext>
            </a:extLst>
          </p:cNvPr>
          <p:cNvSpPr txBox="1"/>
          <p:nvPr/>
        </p:nvSpPr>
        <p:spPr>
          <a:xfrm>
            <a:off x="73289" y="4766880"/>
            <a:ext cx="7250703" cy="307777"/>
          </a:xfrm>
          <a:prstGeom prst="rect">
            <a:avLst/>
          </a:prstGeom>
          <a:noFill/>
        </p:spPr>
        <p:txBody>
          <a:bodyPr wrap="none" rtlCol="0">
            <a:spAutoFit/>
          </a:bodyPr>
          <a:lstStyle/>
          <a:p>
            <a:r>
              <a:rPr kumimoji="1" lang="en-US" altLang="ko-KR"/>
              <a:t>*Random array indirection workload. Local cache size is 20% of total working set (40GB).</a:t>
            </a:r>
            <a:endParaRPr kumimoji="1" lang="ko-KR" altLang="en-US"/>
          </a:p>
        </p:txBody>
      </p:sp>
    </p:spTree>
    <p:extLst>
      <p:ext uri="{BB962C8B-B14F-4D97-AF65-F5344CB8AC3E}">
        <p14:creationId xmlns:p14="http://schemas.microsoft.com/office/powerpoint/2010/main" val="402428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prstGeom prst="rect">
            <a:avLst/>
          </a:prstGeom>
        </p:spPr>
        <p:txBody>
          <a:bodyPr spcFirstLastPara="1" wrap="square" lIns="91425" tIns="91425" rIns="91425" bIns="91425" anchor="t" anchorCtr="0">
            <a:noAutofit/>
          </a:bodyPr>
          <a:lstStyle/>
          <a:p>
            <a:r>
              <a:rPr lang="en-US"/>
              <a:t>Revisiting  Scheduling Approach</a:t>
            </a:r>
            <a:endParaRPr lang="ko-KR" altLang="en-US" i="1">
              <a:solidFill>
                <a:srgbClr val="0432FF"/>
              </a:solidFill>
            </a:endParaRPr>
          </a:p>
        </p:txBody>
      </p:sp>
      <p:sp>
        <p:nvSpPr>
          <p:cNvPr id="3" name="텍스트 개체 틀 2">
            <a:extLst>
              <a:ext uri="{FF2B5EF4-FFF2-40B4-BE49-F238E27FC236}">
                <a16:creationId xmlns:a16="http://schemas.microsoft.com/office/drawing/2014/main" id="{C28CCDA1-99E4-38F2-88F0-2E032BAD01F7}"/>
              </a:ext>
            </a:extLst>
          </p:cNvPr>
          <p:cNvSpPr>
            <a:spLocks noGrp="1"/>
          </p:cNvSpPr>
          <p:nvPr>
            <p:ph type="body" idx="1"/>
          </p:nvPr>
        </p:nvSpPr>
        <p:spPr>
          <a:xfrm>
            <a:off x="729449" y="1150403"/>
            <a:ext cx="8294733" cy="3599448"/>
          </a:xfrm>
        </p:spPr>
        <p:txBody>
          <a:bodyPr/>
          <a:lstStyle/>
          <a:p>
            <a:r>
              <a:rPr lang="en-US" altLang="en-US" dirty="0" err="1"/>
              <a:t>Infiniswap</a:t>
            </a:r>
            <a:r>
              <a:rPr lang="en-US" altLang="en-US" dirty="0"/>
              <a:t> (NSDI’17)</a:t>
            </a:r>
            <a:r>
              <a:rPr lang="ko-KR" altLang="en-US" dirty="0"/>
              <a:t> </a:t>
            </a:r>
            <a:r>
              <a:rPr lang="en-US" altLang="ko-KR" dirty="0"/>
              <a:t>–</a:t>
            </a:r>
            <a:r>
              <a:rPr lang="ko-KR" altLang="en-US" dirty="0"/>
              <a:t> </a:t>
            </a:r>
            <a:r>
              <a:rPr lang="en-US" altLang="ko-KR" dirty="0"/>
              <a:t>yield-based page fault handling</a:t>
            </a:r>
            <a:endParaRPr lang="en-US" altLang="en-US" dirty="0"/>
          </a:p>
          <a:p>
            <a:pPr lvl="1"/>
            <a:r>
              <a:rPr lang="en-US" altLang="en-US" dirty="0"/>
              <a:t>Uses RDMA-connected remote memory as a swap device</a:t>
            </a:r>
          </a:p>
          <a:p>
            <a:pPr lvl="1"/>
            <a:r>
              <a:rPr lang="en-US" altLang="en-US" dirty="0"/>
              <a:t>Issues request </a:t>
            </a:r>
            <a:r>
              <a:rPr lang="en-US" altLang="en-US" i="1" dirty="0"/>
              <a:t>asynchronously</a:t>
            </a:r>
            <a:r>
              <a:rPr lang="en-US" altLang="en-US" dirty="0"/>
              <a:t> and scheduled out during I/O</a:t>
            </a:r>
          </a:p>
          <a:p>
            <a:pPr lvl="1"/>
            <a:r>
              <a:rPr lang="en-US" altLang="en-US" dirty="0"/>
              <a:t>However, 4KB page fetching latency is around 2 microseconds</a:t>
            </a:r>
          </a:p>
          <a:p>
            <a:r>
              <a:rPr lang="en-US" altLang="en-US" b="1" dirty="0"/>
              <a:t>Key idea: </a:t>
            </a:r>
            <a:r>
              <a:rPr lang="en-US" altLang="en-US" b="1" dirty="0">
                <a:solidFill>
                  <a:srgbClr val="FF0000"/>
                </a:solidFill>
              </a:rPr>
              <a:t>yield-based page fault handling</a:t>
            </a:r>
            <a:r>
              <a:rPr lang="en-US" altLang="en-US" dirty="0"/>
              <a:t> with</a:t>
            </a:r>
            <a:r>
              <a:rPr lang="en-US" altLang="en-US" b="1" dirty="0">
                <a:solidFill>
                  <a:srgbClr val="0432FF"/>
                </a:solidFill>
              </a:rPr>
              <a:t> user-level scheduling</a:t>
            </a:r>
          </a:p>
          <a:p>
            <a:pPr lvl="1"/>
            <a:r>
              <a:rPr lang="en-US" altLang="en-US" dirty="0"/>
              <a:t>Eliminates </a:t>
            </a:r>
            <a:r>
              <a:rPr lang="en-US" altLang="en-US" b="1" dirty="0">
                <a:solidFill>
                  <a:srgbClr val="FF0000"/>
                </a:solidFill>
              </a:rPr>
              <a:t>busy-waiting</a:t>
            </a:r>
          </a:p>
          <a:p>
            <a:pPr lvl="1"/>
            <a:r>
              <a:rPr lang="en-US" altLang="en-US" dirty="0"/>
              <a:t>Minimizes overhead through </a:t>
            </a:r>
            <a:r>
              <a:rPr lang="en-US" altLang="en-US" b="1" dirty="0">
                <a:solidFill>
                  <a:srgbClr val="0432FF"/>
                </a:solidFill>
              </a:rPr>
              <a:t>fast lightweight context switching</a:t>
            </a:r>
          </a:p>
          <a:p>
            <a:r>
              <a:rPr lang="en-US" altLang="en-US" b="1" dirty="0"/>
              <a:t>Challenge:</a:t>
            </a:r>
            <a:r>
              <a:rPr lang="en-US" altLang="en-US" dirty="0"/>
              <a:t> combining systems in two different spaces</a:t>
            </a:r>
          </a:p>
          <a:p>
            <a:pPr lvl="1"/>
            <a:r>
              <a:rPr lang="en-US" altLang="en-US" dirty="0">
                <a:solidFill>
                  <a:srgbClr val="FF0000"/>
                </a:solidFill>
              </a:rPr>
              <a:t>Page fault handler in kernel </a:t>
            </a:r>
            <a:r>
              <a:rPr lang="en-US" altLang="en-US" dirty="0"/>
              <a:t>and </a:t>
            </a:r>
            <a:r>
              <a:rPr lang="en-US" altLang="en-US" dirty="0">
                <a:solidFill>
                  <a:srgbClr val="0432FF"/>
                </a:solidFill>
              </a:rPr>
              <a:t>scheduler in </a:t>
            </a:r>
            <a:r>
              <a:rPr lang="en-US" altLang="en-US" dirty="0" err="1">
                <a:solidFill>
                  <a:srgbClr val="0432FF"/>
                </a:solidFill>
              </a:rPr>
              <a:t>userspace</a:t>
            </a:r>
            <a:endParaRPr lang="en-US" altLang="en-US" dirty="0">
              <a:solidFill>
                <a:srgbClr val="0432FF"/>
              </a:solidFill>
            </a:endParaRPr>
          </a:p>
        </p:txBody>
      </p:sp>
      <p:sp>
        <p:nvSpPr>
          <p:cNvPr id="85" name="Google Shape;85;p12"/>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ko"/>
              <a:t>7</a:t>
            </a:fld>
            <a:endParaRPr/>
          </a:p>
        </p:txBody>
      </p:sp>
      <p:sp>
        <p:nvSpPr>
          <p:cNvPr id="2" name="Google Shape;84;p12">
            <a:extLst>
              <a:ext uri="{FF2B5EF4-FFF2-40B4-BE49-F238E27FC236}">
                <a16:creationId xmlns:a16="http://schemas.microsoft.com/office/drawing/2014/main" id="{80946F8E-B5DD-48E0-DC09-36E0FA91243D}"/>
              </a:ext>
            </a:extLst>
          </p:cNvPr>
          <p:cNvSpPr txBox="1">
            <a:spLocks/>
          </p:cNvSpPr>
          <p:nvPr/>
        </p:nvSpPr>
        <p:spPr>
          <a:xfrm>
            <a:off x="647700" y="513406"/>
            <a:ext cx="1600200" cy="535200"/>
          </a:xfrm>
          <a:prstGeom prst="rect">
            <a:avLst/>
          </a:prstGeom>
          <a:solidFill>
            <a:schemeClr val="bg1"/>
          </a:solid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24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lgn="r"/>
            <a:r>
              <a:rPr lang="en-US">
                <a:solidFill>
                  <a:srgbClr val="0432FF"/>
                </a:solidFill>
              </a:rPr>
              <a:t>User-level</a:t>
            </a:r>
            <a:endParaRPr lang="en-US" i="1">
              <a:solidFill>
                <a:srgbClr val="0432FF"/>
              </a:solidFill>
            </a:endParaRPr>
          </a:p>
        </p:txBody>
      </p:sp>
    </p:spTree>
    <p:extLst>
      <p:ext uri="{BB962C8B-B14F-4D97-AF65-F5344CB8AC3E}">
        <p14:creationId xmlns:p14="http://schemas.microsoft.com/office/powerpoint/2010/main" val="19364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ko"/>
              <a:t>Yield-based Page Fault Handling</a:t>
            </a:r>
            <a:endParaRPr/>
          </a:p>
        </p:txBody>
      </p:sp>
      <p:sp>
        <p:nvSpPr>
          <p:cNvPr id="184" name="Google Shape;184;p21"/>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ko"/>
              <a:t>8</a:t>
            </a:fld>
            <a:endParaRPr/>
          </a:p>
        </p:txBody>
      </p:sp>
      <p:pic>
        <p:nvPicPr>
          <p:cNvPr id="4" name="그래픽 3" descr="프로세서 윤곽선">
            <a:extLst>
              <a:ext uri="{FF2B5EF4-FFF2-40B4-BE49-F238E27FC236}">
                <a16:creationId xmlns:a16="http://schemas.microsoft.com/office/drawing/2014/main" id="{D35E3F52-9AE8-9713-AE2E-59236CEED0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5849" y="1716880"/>
            <a:ext cx="1709736" cy="1709736"/>
          </a:xfrm>
          <a:prstGeom prst="rect">
            <a:avLst/>
          </a:prstGeom>
        </p:spPr>
      </p:pic>
      <p:sp>
        <p:nvSpPr>
          <p:cNvPr id="5" name="TextBox 4">
            <a:extLst>
              <a:ext uri="{FF2B5EF4-FFF2-40B4-BE49-F238E27FC236}">
                <a16:creationId xmlns:a16="http://schemas.microsoft.com/office/drawing/2014/main" id="{4A349536-CB58-6A49-C590-4E42A292DD17}"/>
              </a:ext>
            </a:extLst>
          </p:cNvPr>
          <p:cNvSpPr txBox="1"/>
          <p:nvPr/>
        </p:nvSpPr>
        <p:spPr>
          <a:xfrm>
            <a:off x="3229274" y="3426618"/>
            <a:ext cx="942887" cy="523220"/>
          </a:xfrm>
          <a:prstGeom prst="rect">
            <a:avLst/>
          </a:prstGeom>
          <a:noFill/>
        </p:spPr>
        <p:txBody>
          <a:bodyPr wrap="none" rtlCol="0">
            <a:spAutoFit/>
          </a:bodyPr>
          <a:lstStyle/>
          <a:p>
            <a:r>
              <a:rPr kumimoji="1" lang="en-US" altLang="ko-KR" sz="2800"/>
              <a:t>CPU</a:t>
            </a:r>
            <a:endParaRPr kumimoji="1" lang="ko-KR" altLang="en-US" sz="2800"/>
          </a:p>
        </p:txBody>
      </p:sp>
      <p:grpSp>
        <p:nvGrpSpPr>
          <p:cNvPr id="6" name="그룹 5">
            <a:extLst>
              <a:ext uri="{FF2B5EF4-FFF2-40B4-BE49-F238E27FC236}">
                <a16:creationId xmlns:a16="http://schemas.microsoft.com/office/drawing/2014/main" id="{1CD68EBE-2ABA-F469-0FAA-B2C0F88999DB}"/>
              </a:ext>
            </a:extLst>
          </p:cNvPr>
          <p:cNvGrpSpPr/>
          <p:nvPr/>
        </p:nvGrpSpPr>
        <p:grpSpPr>
          <a:xfrm>
            <a:off x="256592" y="2297422"/>
            <a:ext cx="2194560" cy="548645"/>
            <a:chOff x="3203553" y="2297425"/>
            <a:chExt cx="2194560" cy="548645"/>
          </a:xfrm>
        </p:grpSpPr>
        <p:sp>
          <p:nvSpPr>
            <p:cNvPr id="7" name="직사각형 6">
              <a:extLst>
                <a:ext uri="{FF2B5EF4-FFF2-40B4-BE49-F238E27FC236}">
                  <a16:creationId xmlns:a16="http://schemas.microsoft.com/office/drawing/2014/main" id="{24889987-89C1-A638-B80C-EBC49159290C}"/>
                </a:ext>
              </a:extLst>
            </p:cNvPr>
            <p:cNvSpPr/>
            <p:nvPr/>
          </p:nvSpPr>
          <p:spPr>
            <a:xfrm>
              <a:off x="3203553" y="2297430"/>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8" name="직사각형 7">
              <a:extLst>
                <a:ext uri="{FF2B5EF4-FFF2-40B4-BE49-F238E27FC236}">
                  <a16:creationId xmlns:a16="http://schemas.microsoft.com/office/drawing/2014/main" id="{CF85CD63-154F-68CA-7B39-C58E6C10A76E}"/>
                </a:ext>
              </a:extLst>
            </p:cNvPr>
            <p:cNvSpPr/>
            <p:nvPr/>
          </p:nvSpPr>
          <p:spPr>
            <a:xfrm>
              <a:off x="3752193" y="2297425"/>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9" name="직사각형 8">
              <a:extLst>
                <a:ext uri="{FF2B5EF4-FFF2-40B4-BE49-F238E27FC236}">
                  <a16:creationId xmlns:a16="http://schemas.microsoft.com/office/drawing/2014/main" id="{E04DA262-3CEE-0DB5-A1A8-8FAD8F1CDE14}"/>
                </a:ext>
              </a:extLst>
            </p:cNvPr>
            <p:cNvSpPr/>
            <p:nvPr/>
          </p:nvSpPr>
          <p:spPr>
            <a:xfrm>
              <a:off x="4300833" y="2297425"/>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0" name="직사각형 9">
              <a:extLst>
                <a:ext uri="{FF2B5EF4-FFF2-40B4-BE49-F238E27FC236}">
                  <a16:creationId xmlns:a16="http://schemas.microsoft.com/office/drawing/2014/main" id="{3512E09F-2AF3-23EF-C7F7-E691F272EDC4}"/>
                </a:ext>
              </a:extLst>
            </p:cNvPr>
            <p:cNvSpPr/>
            <p:nvPr/>
          </p:nvSpPr>
          <p:spPr>
            <a:xfrm>
              <a:off x="4849473" y="2297425"/>
              <a:ext cx="548640" cy="548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sp>
        <p:nvSpPr>
          <p:cNvPr id="11" name="TextBox 10">
            <a:extLst>
              <a:ext uri="{FF2B5EF4-FFF2-40B4-BE49-F238E27FC236}">
                <a16:creationId xmlns:a16="http://schemas.microsoft.com/office/drawing/2014/main" id="{738CA52E-465B-8B34-901C-766B6AD983AD}"/>
              </a:ext>
            </a:extLst>
          </p:cNvPr>
          <p:cNvSpPr txBox="1"/>
          <p:nvPr/>
        </p:nvSpPr>
        <p:spPr>
          <a:xfrm>
            <a:off x="740407" y="3384443"/>
            <a:ext cx="1265090" cy="523220"/>
          </a:xfrm>
          <a:prstGeom prst="rect">
            <a:avLst/>
          </a:prstGeom>
          <a:noFill/>
        </p:spPr>
        <p:txBody>
          <a:bodyPr wrap="none" rtlCol="0">
            <a:spAutoFit/>
          </a:bodyPr>
          <a:lstStyle/>
          <a:p>
            <a:r>
              <a:rPr kumimoji="1" lang="en-US" altLang="ko-KR" sz="2800"/>
              <a:t>Queue</a:t>
            </a:r>
            <a:endParaRPr kumimoji="1" lang="ko-KR" altLang="en-US" sz="2800"/>
          </a:p>
        </p:txBody>
      </p:sp>
      <p:sp>
        <p:nvSpPr>
          <p:cNvPr id="12" name="타원 11">
            <a:extLst>
              <a:ext uri="{FF2B5EF4-FFF2-40B4-BE49-F238E27FC236}">
                <a16:creationId xmlns:a16="http://schemas.microsoft.com/office/drawing/2014/main" id="{E06B146D-8EF9-FDCD-29F2-742114EDBCA7}"/>
              </a:ext>
            </a:extLst>
          </p:cNvPr>
          <p:cNvSpPr/>
          <p:nvPr/>
        </p:nvSpPr>
        <p:spPr>
          <a:xfrm>
            <a:off x="1938147" y="2336879"/>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#1</a:t>
            </a:r>
            <a:endParaRPr kumimoji="1" lang="ko-KR" altLang="en-US"/>
          </a:p>
        </p:txBody>
      </p:sp>
      <p:sp>
        <p:nvSpPr>
          <p:cNvPr id="13" name="TextBox 12">
            <a:extLst>
              <a:ext uri="{FF2B5EF4-FFF2-40B4-BE49-F238E27FC236}">
                <a16:creationId xmlns:a16="http://schemas.microsoft.com/office/drawing/2014/main" id="{3D55F7F5-9834-09EF-1147-0B1235C17D95}"/>
              </a:ext>
            </a:extLst>
          </p:cNvPr>
          <p:cNvSpPr txBox="1"/>
          <p:nvPr/>
        </p:nvSpPr>
        <p:spPr>
          <a:xfrm>
            <a:off x="5545097" y="3426614"/>
            <a:ext cx="1063112" cy="523220"/>
          </a:xfrm>
          <a:prstGeom prst="rect">
            <a:avLst/>
          </a:prstGeom>
          <a:noFill/>
        </p:spPr>
        <p:txBody>
          <a:bodyPr wrap="none" rtlCol="0">
            <a:spAutoFit/>
          </a:bodyPr>
          <a:lstStyle/>
          <a:p>
            <a:r>
              <a:rPr kumimoji="1" lang="en-US" altLang="ko-KR" sz="2800"/>
              <a:t>RNIC</a:t>
            </a:r>
            <a:endParaRPr kumimoji="1" lang="ko-KR" altLang="en-US" sz="2800"/>
          </a:p>
        </p:txBody>
      </p:sp>
      <p:sp>
        <p:nvSpPr>
          <p:cNvPr id="14" name="TextBox 13">
            <a:extLst>
              <a:ext uri="{FF2B5EF4-FFF2-40B4-BE49-F238E27FC236}">
                <a16:creationId xmlns:a16="http://schemas.microsoft.com/office/drawing/2014/main" id="{36681969-F023-F5D9-9D5B-9A5F6D5410A7}"/>
              </a:ext>
            </a:extLst>
          </p:cNvPr>
          <p:cNvSpPr txBox="1"/>
          <p:nvPr/>
        </p:nvSpPr>
        <p:spPr>
          <a:xfrm>
            <a:off x="7487783" y="3430609"/>
            <a:ext cx="1484702" cy="954107"/>
          </a:xfrm>
          <a:prstGeom prst="rect">
            <a:avLst/>
          </a:prstGeom>
          <a:noFill/>
        </p:spPr>
        <p:txBody>
          <a:bodyPr wrap="none" rtlCol="0">
            <a:spAutoFit/>
          </a:bodyPr>
          <a:lstStyle/>
          <a:p>
            <a:pPr algn="ctr"/>
            <a:r>
              <a:rPr kumimoji="1" lang="en-US" altLang="ko-KR" sz="2800"/>
              <a:t>Memory</a:t>
            </a:r>
          </a:p>
          <a:p>
            <a:pPr algn="ctr"/>
            <a:r>
              <a:rPr kumimoji="1" lang="en-US" altLang="ko-KR" sz="2800"/>
              <a:t>Node</a:t>
            </a:r>
            <a:endParaRPr kumimoji="1" lang="ko-KR" altLang="en-US" sz="2800"/>
          </a:p>
        </p:txBody>
      </p:sp>
      <p:sp>
        <p:nvSpPr>
          <p:cNvPr id="16" name="타원 15">
            <a:extLst>
              <a:ext uri="{FF2B5EF4-FFF2-40B4-BE49-F238E27FC236}">
                <a16:creationId xmlns:a16="http://schemas.microsoft.com/office/drawing/2014/main" id="{B634D643-768B-BE24-2E28-037A1265F4BF}"/>
              </a:ext>
            </a:extLst>
          </p:cNvPr>
          <p:cNvSpPr/>
          <p:nvPr/>
        </p:nvSpPr>
        <p:spPr>
          <a:xfrm>
            <a:off x="1383632" y="2336879"/>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#3</a:t>
            </a:r>
            <a:endParaRPr kumimoji="1" lang="ko-KR" altLang="en-US"/>
          </a:p>
        </p:txBody>
      </p:sp>
      <p:sp>
        <p:nvSpPr>
          <p:cNvPr id="17" name="타원 16">
            <a:extLst>
              <a:ext uri="{FF2B5EF4-FFF2-40B4-BE49-F238E27FC236}">
                <a16:creationId xmlns:a16="http://schemas.microsoft.com/office/drawing/2014/main" id="{B5828B5F-9350-B92A-1C4A-C983A26E0579}"/>
              </a:ext>
            </a:extLst>
          </p:cNvPr>
          <p:cNvSpPr/>
          <p:nvPr/>
        </p:nvSpPr>
        <p:spPr>
          <a:xfrm>
            <a:off x="834992" y="2336879"/>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#4</a:t>
            </a:r>
            <a:endParaRPr kumimoji="1" lang="ko-KR" altLang="en-US"/>
          </a:p>
        </p:txBody>
      </p:sp>
      <p:pic>
        <p:nvPicPr>
          <p:cNvPr id="18" name="그림 17">
            <a:extLst>
              <a:ext uri="{FF2B5EF4-FFF2-40B4-BE49-F238E27FC236}">
                <a16:creationId xmlns:a16="http://schemas.microsoft.com/office/drawing/2014/main" id="{DC10213B-101E-77DC-F418-764E6568CE36}"/>
              </a:ext>
            </a:extLst>
          </p:cNvPr>
          <p:cNvPicPr>
            <a:picLocks noChangeAspect="1"/>
          </p:cNvPicPr>
          <p:nvPr/>
        </p:nvPicPr>
        <p:blipFill>
          <a:blip r:embed="rId5"/>
          <a:stretch>
            <a:fillRect/>
          </a:stretch>
        </p:blipFill>
        <p:spPr>
          <a:xfrm>
            <a:off x="5284388" y="1890708"/>
            <a:ext cx="1362075" cy="1362075"/>
          </a:xfrm>
          <a:prstGeom prst="rect">
            <a:avLst/>
          </a:prstGeom>
        </p:spPr>
      </p:pic>
      <p:pic>
        <p:nvPicPr>
          <p:cNvPr id="19" name="그래픽 18" descr="서버 윤곽선">
            <a:extLst>
              <a:ext uri="{FF2B5EF4-FFF2-40B4-BE49-F238E27FC236}">
                <a16:creationId xmlns:a16="http://schemas.microsoft.com/office/drawing/2014/main" id="{FF47ABCD-C0C7-9393-2D46-B8779DBF7B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75267" y="1716879"/>
            <a:ext cx="1709735" cy="1709735"/>
          </a:xfrm>
          <a:prstGeom prst="rect">
            <a:avLst/>
          </a:prstGeom>
        </p:spPr>
      </p:pic>
      <p:sp>
        <p:nvSpPr>
          <p:cNvPr id="34" name="타원 33">
            <a:extLst>
              <a:ext uri="{FF2B5EF4-FFF2-40B4-BE49-F238E27FC236}">
                <a16:creationId xmlns:a16="http://schemas.microsoft.com/office/drawing/2014/main" id="{5C983503-14D0-B27F-CD1C-0B53E3385EB6}"/>
              </a:ext>
            </a:extLst>
          </p:cNvPr>
          <p:cNvSpPr/>
          <p:nvPr/>
        </p:nvSpPr>
        <p:spPr>
          <a:xfrm>
            <a:off x="1944028" y="2336879"/>
            <a:ext cx="477370" cy="47737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lIns="0" tIns="0" rIns="0" bIns="0" rtlCol="0" anchor="ctr"/>
          <a:lstStyle/>
          <a:p>
            <a:pPr algn="ctr"/>
            <a:r>
              <a:rPr kumimoji="1" lang="en-US" altLang="ko-KR"/>
              <a:t>#2</a:t>
            </a:r>
            <a:endParaRPr kumimoji="1" lang="ko-KR" altLang="en-US"/>
          </a:p>
        </p:txBody>
      </p:sp>
      <p:grpSp>
        <p:nvGrpSpPr>
          <p:cNvPr id="43" name="Normal Execution">
            <a:extLst>
              <a:ext uri="{FF2B5EF4-FFF2-40B4-BE49-F238E27FC236}">
                <a16:creationId xmlns:a16="http://schemas.microsoft.com/office/drawing/2014/main" id="{F32F19CF-A8C0-4E0E-5684-0FDBF492BF95}"/>
              </a:ext>
            </a:extLst>
          </p:cNvPr>
          <p:cNvGrpSpPr/>
          <p:nvPr/>
        </p:nvGrpSpPr>
        <p:grpSpPr>
          <a:xfrm>
            <a:off x="2637586" y="1286926"/>
            <a:ext cx="2146742" cy="1509935"/>
            <a:chOff x="891651" y="706324"/>
            <a:chExt cx="2146742" cy="1509935"/>
          </a:xfrm>
        </p:grpSpPr>
        <p:sp>
          <p:nvSpPr>
            <p:cNvPr id="26" name="TextBox 25">
              <a:extLst>
                <a:ext uri="{FF2B5EF4-FFF2-40B4-BE49-F238E27FC236}">
                  <a16:creationId xmlns:a16="http://schemas.microsoft.com/office/drawing/2014/main" id="{0B2E8790-A0BC-C348-C0B3-E656817FB57D}"/>
                </a:ext>
              </a:extLst>
            </p:cNvPr>
            <p:cNvSpPr txBox="1"/>
            <p:nvPr/>
          </p:nvSpPr>
          <p:spPr>
            <a:xfrm>
              <a:off x="891651" y="706324"/>
              <a:ext cx="2146742" cy="369332"/>
            </a:xfrm>
            <a:prstGeom prst="rect">
              <a:avLst/>
            </a:prstGeom>
            <a:noFill/>
          </p:spPr>
          <p:txBody>
            <a:bodyPr wrap="none" rtlCol="0">
              <a:spAutoFit/>
            </a:bodyPr>
            <a:lstStyle/>
            <a:p>
              <a:r>
                <a:rPr kumimoji="1" lang="en-US" altLang="ko-KR" sz="1800" b="1">
                  <a:solidFill>
                    <a:srgbClr val="00B050"/>
                  </a:solidFill>
                </a:rPr>
                <a:t>Normal Execution</a:t>
              </a:r>
              <a:endParaRPr kumimoji="1" lang="ko-KR" altLang="en-US" sz="1800" b="1">
                <a:solidFill>
                  <a:srgbClr val="00B050"/>
                </a:solidFill>
              </a:endParaRPr>
            </a:p>
          </p:txBody>
        </p:sp>
        <p:pic>
          <p:nvPicPr>
            <p:cNvPr id="38" name="그래픽 37" descr="재생 윤곽선">
              <a:extLst>
                <a:ext uri="{FF2B5EF4-FFF2-40B4-BE49-F238E27FC236}">
                  <a16:creationId xmlns:a16="http://schemas.microsoft.com/office/drawing/2014/main" id="{322EB8A5-646C-0271-2C71-CF6E0A8A2E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76888" y="1759041"/>
              <a:ext cx="457218" cy="457218"/>
            </a:xfrm>
            <a:prstGeom prst="rect">
              <a:avLst/>
            </a:prstGeom>
          </p:spPr>
        </p:pic>
      </p:grpSp>
      <p:grpSp>
        <p:nvGrpSpPr>
          <p:cNvPr id="45" name="Page Fault Occurs">
            <a:extLst>
              <a:ext uri="{FF2B5EF4-FFF2-40B4-BE49-F238E27FC236}">
                <a16:creationId xmlns:a16="http://schemas.microsoft.com/office/drawing/2014/main" id="{F06E5075-5E5B-1FF6-A52B-9A3726FFD073}"/>
              </a:ext>
            </a:extLst>
          </p:cNvPr>
          <p:cNvGrpSpPr/>
          <p:nvPr/>
        </p:nvGrpSpPr>
        <p:grpSpPr>
          <a:xfrm>
            <a:off x="2612021" y="1293555"/>
            <a:ext cx="2210862" cy="1575423"/>
            <a:chOff x="2581812" y="1282074"/>
            <a:chExt cx="2210862" cy="1575423"/>
          </a:xfrm>
        </p:grpSpPr>
        <p:pic>
          <p:nvPicPr>
            <p:cNvPr id="20" name="그래픽 19" descr="번개 표시 윤곽선">
              <a:extLst>
                <a:ext uri="{FF2B5EF4-FFF2-40B4-BE49-F238E27FC236}">
                  <a16:creationId xmlns:a16="http://schemas.microsoft.com/office/drawing/2014/main" id="{CA8E1755-AF70-5CA6-3494-934CBB86C9C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18655" y="2285997"/>
              <a:ext cx="571500" cy="571500"/>
            </a:xfrm>
            <a:prstGeom prst="rect">
              <a:avLst/>
            </a:prstGeom>
          </p:spPr>
        </p:pic>
        <p:sp>
          <p:nvSpPr>
            <p:cNvPr id="24" name="TextBox 23">
              <a:extLst>
                <a:ext uri="{FF2B5EF4-FFF2-40B4-BE49-F238E27FC236}">
                  <a16:creationId xmlns:a16="http://schemas.microsoft.com/office/drawing/2014/main" id="{0DDD0079-0D2A-03FB-DDF9-6C1B79E9E13D}"/>
                </a:ext>
              </a:extLst>
            </p:cNvPr>
            <p:cNvSpPr txBox="1"/>
            <p:nvPr/>
          </p:nvSpPr>
          <p:spPr>
            <a:xfrm>
              <a:off x="2581812" y="1282074"/>
              <a:ext cx="2210862" cy="369332"/>
            </a:xfrm>
            <a:prstGeom prst="rect">
              <a:avLst/>
            </a:prstGeom>
            <a:noFill/>
          </p:spPr>
          <p:txBody>
            <a:bodyPr wrap="none" rtlCol="0">
              <a:spAutoFit/>
            </a:bodyPr>
            <a:lstStyle/>
            <a:p>
              <a:r>
                <a:rPr kumimoji="1" lang="en-US" altLang="ko-KR" sz="1800" b="1">
                  <a:solidFill>
                    <a:srgbClr val="FF0000"/>
                  </a:solidFill>
                </a:rPr>
                <a:t>Page Fault Occurs</a:t>
              </a:r>
              <a:endParaRPr kumimoji="1" lang="ko-KR" altLang="en-US" sz="1800" b="1">
                <a:solidFill>
                  <a:srgbClr val="FF0000"/>
                </a:solidFill>
              </a:endParaRPr>
            </a:p>
          </p:txBody>
        </p:sp>
      </p:grpSp>
      <p:grpSp>
        <p:nvGrpSpPr>
          <p:cNvPr id="44" name="Pause Execution" descr="Pause Execution">
            <a:extLst>
              <a:ext uri="{FF2B5EF4-FFF2-40B4-BE49-F238E27FC236}">
                <a16:creationId xmlns:a16="http://schemas.microsoft.com/office/drawing/2014/main" id="{4993F797-43F1-44A4-9E09-04D2222D64D2}"/>
              </a:ext>
            </a:extLst>
          </p:cNvPr>
          <p:cNvGrpSpPr/>
          <p:nvPr/>
        </p:nvGrpSpPr>
        <p:grpSpPr>
          <a:xfrm>
            <a:off x="2637586" y="1283448"/>
            <a:ext cx="2031325" cy="1569098"/>
            <a:chOff x="4709373" y="1097408"/>
            <a:chExt cx="2031325" cy="1569098"/>
          </a:xfrm>
        </p:grpSpPr>
        <p:sp>
          <p:nvSpPr>
            <p:cNvPr id="25" name="TextBox 24">
              <a:extLst>
                <a:ext uri="{FF2B5EF4-FFF2-40B4-BE49-F238E27FC236}">
                  <a16:creationId xmlns:a16="http://schemas.microsoft.com/office/drawing/2014/main" id="{FF44EFB9-9942-3F1C-8ABC-FECB93BFAE94}"/>
                </a:ext>
              </a:extLst>
            </p:cNvPr>
            <p:cNvSpPr txBox="1"/>
            <p:nvPr/>
          </p:nvSpPr>
          <p:spPr>
            <a:xfrm>
              <a:off x="4709373" y="1097408"/>
              <a:ext cx="2031325" cy="369332"/>
            </a:xfrm>
            <a:prstGeom prst="rect">
              <a:avLst/>
            </a:prstGeom>
            <a:noFill/>
          </p:spPr>
          <p:txBody>
            <a:bodyPr wrap="none" rtlCol="0">
              <a:spAutoFit/>
            </a:bodyPr>
            <a:lstStyle/>
            <a:p>
              <a:r>
                <a:rPr kumimoji="1" lang="en-US" altLang="ko-KR" sz="1800" b="1">
                  <a:solidFill>
                    <a:srgbClr val="FF0000"/>
                  </a:solidFill>
                </a:rPr>
                <a:t>Pause Execution</a:t>
              </a:r>
              <a:endParaRPr kumimoji="1" lang="ko-KR" altLang="en-US" sz="1800" b="1">
                <a:solidFill>
                  <a:srgbClr val="FF0000"/>
                </a:solidFill>
              </a:endParaRPr>
            </a:p>
          </p:txBody>
        </p:sp>
        <p:pic>
          <p:nvPicPr>
            <p:cNvPr id="22" name="그래픽 21" descr="일시 중지 윤곽선">
              <a:extLst>
                <a:ext uri="{FF2B5EF4-FFF2-40B4-BE49-F238E27FC236}">
                  <a16:creationId xmlns:a16="http://schemas.microsoft.com/office/drawing/2014/main" id="{10F3205F-2A65-6E0C-C053-BA412BD7EC0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520004" y="2097375"/>
              <a:ext cx="569131" cy="569131"/>
            </a:xfrm>
            <a:prstGeom prst="rect">
              <a:avLst/>
            </a:prstGeom>
          </p:spPr>
        </p:pic>
      </p:grpSp>
      <p:sp>
        <p:nvSpPr>
          <p:cNvPr id="51" name="TextBox 50">
            <a:extLst>
              <a:ext uri="{FF2B5EF4-FFF2-40B4-BE49-F238E27FC236}">
                <a16:creationId xmlns:a16="http://schemas.microsoft.com/office/drawing/2014/main" id="{D3B5B2A4-9779-9D69-E1FC-9D0FB1C9AC74}"/>
              </a:ext>
            </a:extLst>
          </p:cNvPr>
          <p:cNvSpPr txBox="1"/>
          <p:nvPr/>
        </p:nvSpPr>
        <p:spPr>
          <a:xfrm>
            <a:off x="-1314" y="4057259"/>
            <a:ext cx="6386616" cy="400110"/>
          </a:xfrm>
          <a:prstGeom prst="rect">
            <a:avLst/>
          </a:prstGeom>
          <a:noFill/>
        </p:spPr>
        <p:txBody>
          <a:bodyPr wrap="square" rtlCol="0">
            <a:spAutoFit/>
          </a:bodyPr>
          <a:lstStyle/>
          <a:p>
            <a:pPr algn="ctr"/>
            <a:r>
              <a:rPr kumimoji="1" lang="en-US" altLang="ko-KR" sz="2000" b="1">
                <a:solidFill>
                  <a:srgbClr val="00B050"/>
                </a:solidFill>
              </a:rPr>
              <a:t>Eliminates busy-waiting and head-of-line blocking</a:t>
            </a:r>
            <a:endParaRPr kumimoji="1" lang="ko-KR" altLang="en-US" sz="2000" b="1">
              <a:solidFill>
                <a:srgbClr val="00B050"/>
              </a:solidFill>
            </a:endParaRPr>
          </a:p>
        </p:txBody>
      </p:sp>
      <p:sp>
        <p:nvSpPr>
          <p:cNvPr id="52" name="TextBox 51">
            <a:extLst>
              <a:ext uri="{FF2B5EF4-FFF2-40B4-BE49-F238E27FC236}">
                <a16:creationId xmlns:a16="http://schemas.microsoft.com/office/drawing/2014/main" id="{62570C3D-087E-D1B5-7A47-F60C6821F893}"/>
              </a:ext>
            </a:extLst>
          </p:cNvPr>
          <p:cNvSpPr txBox="1"/>
          <p:nvPr/>
        </p:nvSpPr>
        <p:spPr>
          <a:xfrm>
            <a:off x="4966962" y="1310114"/>
            <a:ext cx="3715966" cy="400110"/>
          </a:xfrm>
          <a:prstGeom prst="rect">
            <a:avLst/>
          </a:prstGeom>
          <a:noFill/>
        </p:spPr>
        <p:txBody>
          <a:bodyPr wrap="square" rtlCol="0">
            <a:spAutoFit/>
          </a:bodyPr>
          <a:lstStyle/>
          <a:p>
            <a:pPr algn="ctr"/>
            <a:r>
              <a:rPr kumimoji="1" lang="en-US" altLang="ko-KR" sz="2000" b="1">
                <a:solidFill>
                  <a:srgbClr val="00B050"/>
                </a:solidFill>
              </a:rPr>
              <a:t>Further utilizes RDMA</a:t>
            </a:r>
            <a:endParaRPr kumimoji="1" lang="ko-KR" altLang="en-US" sz="2000" b="1">
              <a:solidFill>
                <a:srgbClr val="00B050"/>
              </a:solidFill>
            </a:endParaRPr>
          </a:p>
        </p:txBody>
      </p:sp>
      <p:sp>
        <p:nvSpPr>
          <p:cNvPr id="56" name="TextBox 55">
            <a:extLst>
              <a:ext uri="{FF2B5EF4-FFF2-40B4-BE49-F238E27FC236}">
                <a16:creationId xmlns:a16="http://schemas.microsoft.com/office/drawing/2014/main" id="{CA4826D2-68B5-D3C7-8C7F-B7AF6CA7943B}"/>
              </a:ext>
            </a:extLst>
          </p:cNvPr>
          <p:cNvSpPr txBox="1"/>
          <p:nvPr/>
        </p:nvSpPr>
        <p:spPr>
          <a:xfrm>
            <a:off x="2524173" y="1286348"/>
            <a:ext cx="2454518" cy="369332"/>
          </a:xfrm>
          <a:prstGeom prst="rect">
            <a:avLst/>
          </a:prstGeom>
          <a:noFill/>
        </p:spPr>
        <p:txBody>
          <a:bodyPr wrap="none" rtlCol="0">
            <a:spAutoFit/>
          </a:bodyPr>
          <a:lstStyle/>
          <a:p>
            <a:r>
              <a:rPr kumimoji="1" lang="en-US" altLang="ko-KR" sz="1800" b="1">
                <a:solidFill>
                  <a:srgbClr val="00B050"/>
                </a:solidFill>
              </a:rPr>
              <a:t>Context Switch to #1</a:t>
            </a:r>
            <a:endParaRPr kumimoji="1" lang="ko-KR" altLang="en-US" sz="1800" b="1">
              <a:solidFill>
                <a:srgbClr val="00B050"/>
              </a:solidFill>
            </a:endParaRPr>
          </a:p>
        </p:txBody>
      </p:sp>
      <p:sp>
        <p:nvSpPr>
          <p:cNvPr id="57" name="TextBox 56">
            <a:extLst>
              <a:ext uri="{FF2B5EF4-FFF2-40B4-BE49-F238E27FC236}">
                <a16:creationId xmlns:a16="http://schemas.microsoft.com/office/drawing/2014/main" id="{4F6BCD3C-C245-5426-9D06-EE4ED770CB6B}"/>
              </a:ext>
            </a:extLst>
          </p:cNvPr>
          <p:cNvSpPr txBox="1"/>
          <p:nvPr/>
        </p:nvSpPr>
        <p:spPr>
          <a:xfrm>
            <a:off x="2524173" y="1276184"/>
            <a:ext cx="2454518" cy="369332"/>
          </a:xfrm>
          <a:prstGeom prst="rect">
            <a:avLst/>
          </a:prstGeom>
          <a:noFill/>
        </p:spPr>
        <p:txBody>
          <a:bodyPr wrap="none" rtlCol="0">
            <a:spAutoFit/>
          </a:bodyPr>
          <a:lstStyle/>
          <a:p>
            <a:r>
              <a:rPr kumimoji="1" lang="en-US" altLang="ko-KR" sz="1800" b="1">
                <a:solidFill>
                  <a:srgbClr val="00B050"/>
                </a:solidFill>
              </a:rPr>
              <a:t>Context Switch to #2</a:t>
            </a:r>
            <a:endParaRPr kumimoji="1" lang="ko-KR" altLang="en-US" sz="1800" b="1">
              <a:solidFill>
                <a:srgbClr val="00B050"/>
              </a:solidFill>
            </a:endParaRPr>
          </a:p>
        </p:txBody>
      </p:sp>
      <p:grpSp>
        <p:nvGrpSpPr>
          <p:cNvPr id="129" name="그룹 128">
            <a:extLst>
              <a:ext uri="{FF2B5EF4-FFF2-40B4-BE49-F238E27FC236}">
                <a16:creationId xmlns:a16="http://schemas.microsoft.com/office/drawing/2014/main" id="{3A5DC39D-DF38-7FF6-A39A-811EF74CCF00}"/>
              </a:ext>
            </a:extLst>
          </p:cNvPr>
          <p:cNvGrpSpPr/>
          <p:nvPr/>
        </p:nvGrpSpPr>
        <p:grpSpPr>
          <a:xfrm>
            <a:off x="4444380" y="2056786"/>
            <a:ext cx="900332" cy="290407"/>
            <a:chOff x="4444380" y="2056786"/>
            <a:chExt cx="900332" cy="290407"/>
          </a:xfrm>
        </p:grpSpPr>
        <p:cxnSp>
          <p:nvCxnSpPr>
            <p:cNvPr id="28" name="직선 화살표 연결선 27">
              <a:extLst>
                <a:ext uri="{FF2B5EF4-FFF2-40B4-BE49-F238E27FC236}">
                  <a16:creationId xmlns:a16="http://schemas.microsoft.com/office/drawing/2014/main" id="{91D24FC2-EEB3-D698-A91F-E404139F887C}"/>
                </a:ext>
              </a:extLst>
            </p:cNvPr>
            <p:cNvCxnSpPr>
              <a:cxnSpLocks/>
            </p:cNvCxnSpPr>
            <p:nvPr/>
          </p:nvCxnSpPr>
          <p:spPr>
            <a:xfrm>
              <a:off x="4444380" y="2201989"/>
              <a:ext cx="90033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 name="타원 57">
              <a:extLst>
                <a:ext uri="{FF2B5EF4-FFF2-40B4-BE49-F238E27FC236}">
                  <a16:creationId xmlns:a16="http://schemas.microsoft.com/office/drawing/2014/main" id="{A2561992-B71A-B307-E7A3-571164312437}"/>
                </a:ext>
              </a:extLst>
            </p:cNvPr>
            <p:cNvSpPr/>
            <p:nvPr/>
          </p:nvSpPr>
          <p:spPr>
            <a:xfrm>
              <a:off x="4749343" y="2056786"/>
              <a:ext cx="290407" cy="2904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000"/>
                <a:t>1</a:t>
              </a:r>
              <a:endParaRPr kumimoji="1" lang="ko-KR" altLang="en-US" sz="2000"/>
            </a:p>
          </p:txBody>
        </p:sp>
      </p:grpSp>
      <p:grpSp>
        <p:nvGrpSpPr>
          <p:cNvPr id="63" name="그룹 62">
            <a:extLst>
              <a:ext uri="{FF2B5EF4-FFF2-40B4-BE49-F238E27FC236}">
                <a16:creationId xmlns:a16="http://schemas.microsoft.com/office/drawing/2014/main" id="{11BEC522-650E-361F-C820-CF1AFBE4EED2}"/>
              </a:ext>
            </a:extLst>
          </p:cNvPr>
          <p:cNvGrpSpPr/>
          <p:nvPr/>
        </p:nvGrpSpPr>
        <p:grpSpPr>
          <a:xfrm>
            <a:off x="4444380" y="2779928"/>
            <a:ext cx="900332" cy="290407"/>
            <a:chOff x="4444380" y="2779928"/>
            <a:chExt cx="900332" cy="290407"/>
          </a:xfrm>
        </p:grpSpPr>
        <p:cxnSp>
          <p:nvCxnSpPr>
            <p:cNvPr id="31" name="직선 화살표 연결선 30">
              <a:extLst>
                <a:ext uri="{FF2B5EF4-FFF2-40B4-BE49-F238E27FC236}">
                  <a16:creationId xmlns:a16="http://schemas.microsoft.com/office/drawing/2014/main" id="{AFB591A9-2DBC-0029-4B4C-50E145CF3C73}"/>
                </a:ext>
              </a:extLst>
            </p:cNvPr>
            <p:cNvCxnSpPr>
              <a:cxnSpLocks/>
            </p:cNvCxnSpPr>
            <p:nvPr/>
          </p:nvCxnSpPr>
          <p:spPr>
            <a:xfrm flipH="1">
              <a:off x="4444380" y="2925131"/>
              <a:ext cx="90033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 name="타원 58">
              <a:extLst>
                <a:ext uri="{FF2B5EF4-FFF2-40B4-BE49-F238E27FC236}">
                  <a16:creationId xmlns:a16="http://schemas.microsoft.com/office/drawing/2014/main" id="{E4675FDB-88B1-425A-C62D-D60E2FC28C26}"/>
                </a:ext>
              </a:extLst>
            </p:cNvPr>
            <p:cNvSpPr/>
            <p:nvPr/>
          </p:nvSpPr>
          <p:spPr>
            <a:xfrm>
              <a:off x="4749343" y="2779928"/>
              <a:ext cx="290407" cy="2904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000"/>
                <a:t>1</a:t>
              </a:r>
              <a:endParaRPr kumimoji="1" lang="ko-KR" altLang="en-US" sz="2000"/>
            </a:p>
          </p:txBody>
        </p:sp>
      </p:grpSp>
      <p:grpSp>
        <p:nvGrpSpPr>
          <p:cNvPr id="128" name="그룹 127">
            <a:extLst>
              <a:ext uri="{FF2B5EF4-FFF2-40B4-BE49-F238E27FC236}">
                <a16:creationId xmlns:a16="http://schemas.microsoft.com/office/drawing/2014/main" id="{33474771-C1A8-D86B-2E00-10ADA6B67C6B}"/>
              </a:ext>
            </a:extLst>
          </p:cNvPr>
          <p:cNvGrpSpPr/>
          <p:nvPr/>
        </p:nvGrpSpPr>
        <p:grpSpPr>
          <a:xfrm>
            <a:off x="4444380" y="2418357"/>
            <a:ext cx="900332" cy="290407"/>
            <a:chOff x="4444381" y="2413833"/>
            <a:chExt cx="900332" cy="290407"/>
          </a:xfrm>
        </p:grpSpPr>
        <p:cxnSp>
          <p:nvCxnSpPr>
            <p:cNvPr id="39" name="직선 화살표 연결선 38">
              <a:extLst>
                <a:ext uri="{FF2B5EF4-FFF2-40B4-BE49-F238E27FC236}">
                  <a16:creationId xmlns:a16="http://schemas.microsoft.com/office/drawing/2014/main" id="{C010DBB3-BF26-BAEA-A5C9-BA6FDE8E788E}"/>
                </a:ext>
              </a:extLst>
            </p:cNvPr>
            <p:cNvCxnSpPr>
              <a:cxnSpLocks/>
            </p:cNvCxnSpPr>
            <p:nvPr/>
          </p:nvCxnSpPr>
          <p:spPr>
            <a:xfrm>
              <a:off x="4444381" y="2559036"/>
              <a:ext cx="90033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2" name="타원 61">
              <a:extLst>
                <a:ext uri="{FF2B5EF4-FFF2-40B4-BE49-F238E27FC236}">
                  <a16:creationId xmlns:a16="http://schemas.microsoft.com/office/drawing/2014/main" id="{D42B7EC1-C6CB-2C79-1DDB-DD58C7A457B5}"/>
                </a:ext>
              </a:extLst>
            </p:cNvPr>
            <p:cNvSpPr/>
            <p:nvPr/>
          </p:nvSpPr>
          <p:spPr>
            <a:xfrm>
              <a:off x="4749344" y="2413833"/>
              <a:ext cx="290407" cy="2904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000"/>
                <a:t>2</a:t>
              </a:r>
              <a:endParaRPr kumimoji="1" lang="ko-KR" altLang="en-US" sz="2000"/>
            </a:p>
          </p:txBody>
        </p:sp>
      </p:grpSp>
      <p:grpSp>
        <p:nvGrpSpPr>
          <p:cNvPr id="137" name="그룹 136">
            <a:extLst>
              <a:ext uri="{FF2B5EF4-FFF2-40B4-BE49-F238E27FC236}">
                <a16:creationId xmlns:a16="http://schemas.microsoft.com/office/drawing/2014/main" id="{A6B956F4-039E-9814-AE26-17C9CDA0EB6B}"/>
              </a:ext>
            </a:extLst>
          </p:cNvPr>
          <p:cNvGrpSpPr/>
          <p:nvPr/>
        </p:nvGrpSpPr>
        <p:grpSpPr>
          <a:xfrm>
            <a:off x="6692280" y="2038103"/>
            <a:ext cx="900332" cy="290407"/>
            <a:chOff x="4444380" y="2056786"/>
            <a:chExt cx="900332" cy="290407"/>
          </a:xfrm>
        </p:grpSpPr>
        <p:cxnSp>
          <p:nvCxnSpPr>
            <p:cNvPr id="138" name="직선 화살표 연결선 137">
              <a:extLst>
                <a:ext uri="{FF2B5EF4-FFF2-40B4-BE49-F238E27FC236}">
                  <a16:creationId xmlns:a16="http://schemas.microsoft.com/office/drawing/2014/main" id="{B8FEA61B-17B1-73AE-AA81-0422ACAA8FB9}"/>
                </a:ext>
              </a:extLst>
            </p:cNvPr>
            <p:cNvCxnSpPr>
              <a:cxnSpLocks/>
            </p:cNvCxnSpPr>
            <p:nvPr/>
          </p:nvCxnSpPr>
          <p:spPr>
            <a:xfrm>
              <a:off x="4444380" y="2201989"/>
              <a:ext cx="90033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9" name="타원 138">
              <a:extLst>
                <a:ext uri="{FF2B5EF4-FFF2-40B4-BE49-F238E27FC236}">
                  <a16:creationId xmlns:a16="http://schemas.microsoft.com/office/drawing/2014/main" id="{D930C41E-EA52-441F-1262-D5EF43DE911A}"/>
                </a:ext>
              </a:extLst>
            </p:cNvPr>
            <p:cNvSpPr/>
            <p:nvPr/>
          </p:nvSpPr>
          <p:spPr>
            <a:xfrm>
              <a:off x="4749343" y="2056786"/>
              <a:ext cx="290407" cy="2904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000"/>
                <a:t>1</a:t>
              </a:r>
              <a:endParaRPr kumimoji="1" lang="ko-KR" altLang="en-US" sz="2000"/>
            </a:p>
          </p:txBody>
        </p:sp>
      </p:grpSp>
      <p:grpSp>
        <p:nvGrpSpPr>
          <p:cNvPr id="140" name="그룹 139">
            <a:extLst>
              <a:ext uri="{FF2B5EF4-FFF2-40B4-BE49-F238E27FC236}">
                <a16:creationId xmlns:a16="http://schemas.microsoft.com/office/drawing/2014/main" id="{AE8C079F-1AAE-B6AD-9957-5C95369CE2ED}"/>
              </a:ext>
            </a:extLst>
          </p:cNvPr>
          <p:cNvGrpSpPr/>
          <p:nvPr/>
        </p:nvGrpSpPr>
        <p:grpSpPr>
          <a:xfrm>
            <a:off x="6692280" y="2761245"/>
            <a:ext cx="900332" cy="290407"/>
            <a:chOff x="4444380" y="2779928"/>
            <a:chExt cx="900332" cy="290407"/>
          </a:xfrm>
        </p:grpSpPr>
        <p:cxnSp>
          <p:nvCxnSpPr>
            <p:cNvPr id="141" name="직선 화살표 연결선 140">
              <a:extLst>
                <a:ext uri="{FF2B5EF4-FFF2-40B4-BE49-F238E27FC236}">
                  <a16:creationId xmlns:a16="http://schemas.microsoft.com/office/drawing/2014/main" id="{9851DF8C-41A9-134D-A011-9C90F012B95B}"/>
                </a:ext>
              </a:extLst>
            </p:cNvPr>
            <p:cNvCxnSpPr>
              <a:cxnSpLocks/>
            </p:cNvCxnSpPr>
            <p:nvPr/>
          </p:nvCxnSpPr>
          <p:spPr>
            <a:xfrm flipH="1">
              <a:off x="4444380" y="2925131"/>
              <a:ext cx="90033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2" name="타원 141">
              <a:extLst>
                <a:ext uri="{FF2B5EF4-FFF2-40B4-BE49-F238E27FC236}">
                  <a16:creationId xmlns:a16="http://schemas.microsoft.com/office/drawing/2014/main" id="{E0764261-DF91-9020-1E75-59BF4BEEC14B}"/>
                </a:ext>
              </a:extLst>
            </p:cNvPr>
            <p:cNvSpPr/>
            <p:nvPr/>
          </p:nvSpPr>
          <p:spPr>
            <a:xfrm>
              <a:off x="4749343" y="2779928"/>
              <a:ext cx="290407" cy="2904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000"/>
                <a:t>1</a:t>
              </a:r>
              <a:endParaRPr kumimoji="1" lang="ko-KR" altLang="en-US" sz="2000"/>
            </a:p>
          </p:txBody>
        </p:sp>
      </p:grpSp>
      <p:grpSp>
        <p:nvGrpSpPr>
          <p:cNvPr id="143" name="그룹 142">
            <a:extLst>
              <a:ext uri="{FF2B5EF4-FFF2-40B4-BE49-F238E27FC236}">
                <a16:creationId xmlns:a16="http://schemas.microsoft.com/office/drawing/2014/main" id="{E2E359E6-06FD-8F1D-647D-4888FF85EE37}"/>
              </a:ext>
            </a:extLst>
          </p:cNvPr>
          <p:cNvGrpSpPr/>
          <p:nvPr/>
        </p:nvGrpSpPr>
        <p:grpSpPr>
          <a:xfrm>
            <a:off x="6692280" y="2399674"/>
            <a:ext cx="900332" cy="290407"/>
            <a:chOff x="4444381" y="2413833"/>
            <a:chExt cx="900332" cy="290407"/>
          </a:xfrm>
        </p:grpSpPr>
        <p:cxnSp>
          <p:nvCxnSpPr>
            <p:cNvPr id="144" name="직선 화살표 연결선 143">
              <a:extLst>
                <a:ext uri="{FF2B5EF4-FFF2-40B4-BE49-F238E27FC236}">
                  <a16:creationId xmlns:a16="http://schemas.microsoft.com/office/drawing/2014/main" id="{1AEA4A31-B9D0-D6AE-803E-7798291CCC93}"/>
                </a:ext>
              </a:extLst>
            </p:cNvPr>
            <p:cNvCxnSpPr>
              <a:cxnSpLocks/>
            </p:cNvCxnSpPr>
            <p:nvPr/>
          </p:nvCxnSpPr>
          <p:spPr>
            <a:xfrm>
              <a:off x="4444381" y="2559036"/>
              <a:ext cx="90033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5" name="타원 144">
              <a:extLst>
                <a:ext uri="{FF2B5EF4-FFF2-40B4-BE49-F238E27FC236}">
                  <a16:creationId xmlns:a16="http://schemas.microsoft.com/office/drawing/2014/main" id="{FA27247B-60D0-39A0-3373-36D9D65D4055}"/>
                </a:ext>
              </a:extLst>
            </p:cNvPr>
            <p:cNvSpPr/>
            <p:nvPr/>
          </p:nvSpPr>
          <p:spPr>
            <a:xfrm>
              <a:off x="4749344" y="2413833"/>
              <a:ext cx="290407" cy="2904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2000"/>
                <a:t>2</a:t>
              </a:r>
              <a:endParaRPr kumimoji="1" lang="ko-KR" altLang="en-US" sz="2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8.33333E-7 2.71605E-6 L 0.16667 2.71605E-6 " pathEditMode="relative" rAng="0" ptsTypes="AA">
                                      <p:cBhvr>
                                        <p:cTn id="12" dur="500" fill="hold"/>
                                        <p:tgtEl>
                                          <p:spTgt spid="12"/>
                                        </p:tgtEl>
                                        <p:attrNameLst>
                                          <p:attrName>ppt_x</p:attrName>
                                          <p:attrName>ppt_y</p:attrName>
                                        </p:attrNameLst>
                                      </p:cBhvr>
                                      <p:rCtr x="8333" y="0"/>
                                    </p:animMotion>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3"/>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45"/>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2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1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0-#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childTnLst>
                          </p:cTn>
                        </p:par>
                        <p:par>
                          <p:cTn id="46" fill="hold">
                            <p:stCondLst>
                              <p:cond delay="1000"/>
                            </p:stCondLst>
                            <p:childTnLst>
                              <p:par>
                                <p:cTn id="47" presetID="2" presetClass="entr" presetSubtype="8"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0 0 L 0.16632 0 " pathEditMode="relative" ptsTypes="AA">
                                      <p:cBhvr>
                                        <p:cTn id="54" dur="500" fill="hold"/>
                                        <p:tgtEl>
                                          <p:spTgt spid="34"/>
                                        </p:tgtEl>
                                        <p:attrNameLst>
                                          <p:attrName>ppt_x</p:attrName>
                                          <p:attrName>ppt_y</p:attrName>
                                        </p:attrNameLst>
                                      </p:cBhvr>
                                    </p:animMotion>
                                  </p:childTnLst>
                                </p:cTn>
                              </p:par>
                            </p:childTnLst>
                          </p:cTn>
                        </p:par>
                        <p:par>
                          <p:cTn id="55" fill="hold">
                            <p:stCondLst>
                              <p:cond delay="500"/>
                            </p:stCondLst>
                            <p:childTnLst>
                              <p:par>
                                <p:cTn id="56" presetID="1" presetClass="exit" presetSubtype="0" fill="hold" nodeType="afterEffect">
                                  <p:stCondLst>
                                    <p:cond delay="0"/>
                                  </p:stCondLst>
                                  <p:childTnLst>
                                    <p:set>
                                      <p:cBhvr>
                                        <p:cTn id="57" dur="1" fill="hold">
                                          <p:stCondLst>
                                            <p:cond delay="0"/>
                                          </p:stCondLst>
                                        </p:cTn>
                                        <p:tgtEl>
                                          <p:spTgt spid="44"/>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3"/>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3"/>
                                        </p:tgtEl>
                                        <p:attrNameLst>
                                          <p:attrName>style.visibility</p:attrName>
                                        </p:attrNameLst>
                                      </p:cBhvr>
                                      <p:to>
                                        <p:strVal val="hidden"/>
                                      </p:to>
                                    </p:set>
                                  </p:childTnLst>
                                </p:cTn>
                              </p:par>
                              <p:par>
                                <p:cTn id="76" presetID="1" presetClass="entr" presetSubtype="0" fill="hold" nodeType="withEffect">
                                  <p:stCondLst>
                                    <p:cond delay="0"/>
                                  </p:stCondLst>
                                  <p:childTnLst>
                                    <p:set>
                                      <p:cBhvr>
                                        <p:cTn id="77" dur="1" fill="hold">
                                          <p:stCondLst>
                                            <p:cond delay="0"/>
                                          </p:stCondLst>
                                        </p:cTn>
                                        <p:tgtEl>
                                          <p:spTgt spid="45"/>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28"/>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nodeType="afterEffect">
                                  <p:stCondLst>
                                    <p:cond delay="0"/>
                                  </p:stCondLst>
                                  <p:childTnLst>
                                    <p:set>
                                      <p:cBhvr>
                                        <p:cTn id="84" dur="1" fill="hold">
                                          <p:stCondLst>
                                            <p:cond delay="0"/>
                                          </p:stCondLst>
                                        </p:cTn>
                                        <p:tgtEl>
                                          <p:spTgt spid="14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52"/>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140"/>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nodeType="afterEffect">
                                  <p:stCondLst>
                                    <p:cond delay="0"/>
                                  </p:stCondLst>
                                  <p:childTnLst>
                                    <p:set>
                                      <p:cBhvr>
                                        <p:cTn id="97" dur="1" fill="hold">
                                          <p:stCondLst>
                                            <p:cond delay="0"/>
                                          </p:stCondLst>
                                        </p:cTn>
                                        <p:tgtEl>
                                          <p:spTgt spid="6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2" nodeType="clickEffect">
                                  <p:stCondLst>
                                    <p:cond delay="0"/>
                                  </p:stCondLst>
                                  <p:childTnLst>
                                    <p:set>
                                      <p:cBhvr>
                                        <p:cTn id="101" dur="1" fill="hold">
                                          <p:stCondLst>
                                            <p:cond delay="0"/>
                                          </p:stCondLst>
                                        </p:cTn>
                                        <p:tgtEl>
                                          <p:spTgt spid="34"/>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45"/>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3"/>
                                        </p:tgtEl>
                                        <p:attrNameLst>
                                          <p:attrName>style.visibility</p:attrName>
                                        </p:attrNameLst>
                                      </p:cBhvr>
                                      <p:to>
                                        <p:strVal val="visible"/>
                                      </p:to>
                                    </p:set>
                                  </p:childTnLst>
                                </p:cTn>
                              </p:par>
                              <p:par>
                                <p:cTn id="110" presetID="1" presetClass="exit" presetSubtype="0" fill="hold" grpId="1" nodeType="withEffect">
                                  <p:stCondLst>
                                    <p:cond delay="0"/>
                                  </p:stCondLst>
                                  <p:childTnLst>
                                    <p:set>
                                      <p:cBhvr>
                                        <p:cTn id="111"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P spid="17" grpId="0" animBg="1"/>
      <p:bldP spid="34" grpId="0" animBg="1"/>
      <p:bldP spid="34" grpId="1" animBg="1"/>
      <p:bldP spid="34" grpId="2" animBg="1"/>
      <p:bldP spid="51" grpId="0"/>
      <p:bldP spid="51" grpId="1"/>
      <p:bldP spid="52" grpId="0"/>
      <p:bldP spid="52" grpId="1"/>
      <p:bldP spid="56" grpId="0"/>
      <p:bldP spid="56" grpId="1"/>
      <p:bldP spid="57" grpId="0"/>
      <p:bldP spid="5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729450" y="513406"/>
            <a:ext cx="7983626"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a:t>Key </a:t>
            </a:r>
            <a:r>
              <a:rPr lang="en-US" altLang="ko"/>
              <a:t>Insights – Efficient Co-design with </a:t>
            </a:r>
            <a:r>
              <a:rPr lang="en-US" altLang="ko" err="1"/>
              <a:t>Unikernel</a:t>
            </a:r>
            <a:endParaRPr/>
          </a:p>
        </p:txBody>
      </p:sp>
      <p:sp>
        <p:nvSpPr>
          <p:cNvPr id="176" name="Google Shape;176;p20"/>
          <p:cNvSpPr txBox="1">
            <a:spLocks noGrp="1"/>
          </p:cNvSpPr>
          <p:nvPr>
            <p:ph type="body" idx="1"/>
          </p:nvPr>
        </p:nvSpPr>
        <p:spPr>
          <a:xfrm>
            <a:off x="729450" y="1150406"/>
            <a:ext cx="6533580" cy="3479688"/>
          </a:xfrm>
          <a:prstGeom prst="rect">
            <a:avLst/>
          </a:prstGeom>
        </p:spPr>
        <p:txBody>
          <a:bodyPr spcFirstLastPara="1" wrap="square" lIns="91425" tIns="91425" rIns="91425" bIns="91425" anchor="t" anchorCtr="0">
            <a:noAutofit/>
          </a:bodyPr>
          <a:lstStyle/>
          <a:p>
            <a:pPr lvl="0">
              <a:spcAft>
                <a:spcPts val="0"/>
              </a:spcAft>
            </a:pPr>
            <a:r>
              <a:rPr lang="en-US" altLang="ko-Kore-KR" err="1"/>
              <a:t>Unikernel</a:t>
            </a:r>
            <a:r>
              <a:rPr lang="en-US" altLang="ko-Kore-KR"/>
              <a:t>: single mode and one address space for application (scheduler) and kernel (page fault handler)</a:t>
            </a:r>
          </a:p>
          <a:p>
            <a:pPr lvl="0">
              <a:spcAft>
                <a:spcPts val="0"/>
              </a:spcAft>
              <a:buClr>
                <a:srgbClr val="FF0000"/>
              </a:buClr>
            </a:pPr>
            <a:r>
              <a:rPr lang="en-US" altLang="ko" b="1">
                <a:solidFill>
                  <a:srgbClr val="FF0000"/>
                </a:solidFill>
              </a:rPr>
              <a:t>Kernel-level features</a:t>
            </a:r>
          </a:p>
          <a:p>
            <a:pPr lvl="1">
              <a:spcAft>
                <a:spcPts val="0"/>
              </a:spcAft>
              <a:buClr>
                <a:srgbClr val="FF0000"/>
              </a:buClr>
            </a:pPr>
            <a:r>
              <a:rPr lang="en-US" altLang="ko">
                <a:solidFill>
                  <a:srgbClr val="FF0000"/>
                </a:solidFill>
              </a:rPr>
              <a:t>Paging for transparent virtual memory abstraction</a:t>
            </a:r>
          </a:p>
          <a:p>
            <a:pPr lvl="1">
              <a:spcAft>
                <a:spcPts val="0"/>
              </a:spcAft>
              <a:buClr>
                <a:srgbClr val="FF0000"/>
              </a:buClr>
            </a:pPr>
            <a:r>
              <a:rPr lang="en-US" altLang="ko">
                <a:solidFill>
                  <a:srgbClr val="FF0000"/>
                </a:solidFill>
              </a:rPr>
              <a:t>Access to hardware information</a:t>
            </a:r>
            <a:endParaRPr lang="en-US" altLang="ko" b="1">
              <a:solidFill>
                <a:srgbClr val="0432FF"/>
              </a:solidFill>
            </a:endParaRPr>
          </a:p>
          <a:p>
            <a:pPr lvl="0">
              <a:spcAft>
                <a:spcPts val="0"/>
              </a:spcAft>
              <a:buClr>
                <a:srgbClr val="0432FF"/>
              </a:buClr>
            </a:pPr>
            <a:r>
              <a:rPr lang="en-US" altLang="ko" b="1">
                <a:solidFill>
                  <a:srgbClr val="0432FF"/>
                </a:solidFill>
              </a:rPr>
              <a:t>User-level features</a:t>
            </a:r>
          </a:p>
          <a:p>
            <a:pPr lvl="1">
              <a:spcAft>
                <a:spcPts val="0"/>
              </a:spcAft>
              <a:buClr>
                <a:srgbClr val="0432FF"/>
              </a:buClr>
            </a:pPr>
            <a:r>
              <a:rPr lang="en-US">
                <a:solidFill>
                  <a:srgbClr val="0432FF"/>
                </a:solidFill>
              </a:rPr>
              <a:t>Lightweight context-switching</a:t>
            </a:r>
          </a:p>
          <a:p>
            <a:pPr lvl="1">
              <a:spcAft>
                <a:spcPts val="0"/>
              </a:spcAft>
              <a:buClr>
                <a:srgbClr val="0432FF"/>
              </a:buClr>
            </a:pPr>
            <a:r>
              <a:rPr lang="en-US">
                <a:solidFill>
                  <a:srgbClr val="0432FF"/>
                </a:solidFill>
              </a:rPr>
              <a:t>Customizable policy for microsecond-scale </a:t>
            </a:r>
            <a:r>
              <a:rPr lang="en-US" altLang="ko-KR">
                <a:solidFill>
                  <a:srgbClr val="0432FF"/>
                </a:solidFill>
              </a:rPr>
              <a:t>scheduling</a:t>
            </a:r>
            <a:endParaRPr lang="en-US">
              <a:solidFill>
                <a:srgbClr val="0432FF"/>
              </a:solidFill>
            </a:endParaRPr>
          </a:p>
          <a:p>
            <a:pPr>
              <a:spcAft>
                <a:spcPts val="0"/>
              </a:spcAft>
            </a:pPr>
            <a:r>
              <a:rPr lang="en-US" altLang="ko-Kore-KR"/>
              <a:t>Used by Lupine (</a:t>
            </a:r>
            <a:r>
              <a:rPr lang="en-US" altLang="ko-Kore-KR" b="1" i="1">
                <a:solidFill>
                  <a:srgbClr val="00B050"/>
                </a:solidFill>
              </a:rPr>
              <a:t>EuroSys</a:t>
            </a:r>
            <a:r>
              <a:rPr lang="en-US" altLang="ko-Kore-KR" i="1">
                <a:solidFill>
                  <a:srgbClr val="00B050"/>
                </a:solidFill>
              </a:rPr>
              <a:t>20</a:t>
            </a:r>
            <a:r>
              <a:rPr lang="en-US" altLang="ko-Kore-KR"/>
              <a:t>), Seuss (</a:t>
            </a:r>
            <a:r>
              <a:rPr lang="en-US" altLang="ko-Kore-KR" b="1" i="1">
                <a:solidFill>
                  <a:srgbClr val="00B050"/>
                </a:solidFill>
              </a:rPr>
              <a:t>EuroSys</a:t>
            </a:r>
            <a:r>
              <a:rPr lang="en-US" altLang="ko-Kore-KR" i="1">
                <a:solidFill>
                  <a:srgbClr val="00B050"/>
                </a:solidFill>
              </a:rPr>
              <a:t>20</a:t>
            </a:r>
            <a:r>
              <a:rPr lang="en-US" altLang="ko-Kore-KR"/>
              <a:t>),</a:t>
            </a:r>
            <a:br>
              <a:rPr lang="en-US" altLang="ko-Kore-KR"/>
            </a:br>
            <a:r>
              <a:rPr lang="en-US" altLang="ko-Kore-KR" err="1"/>
              <a:t>Unikraft</a:t>
            </a:r>
            <a:r>
              <a:rPr lang="en-US" altLang="ko-Kore-KR"/>
              <a:t> (</a:t>
            </a:r>
            <a:r>
              <a:rPr lang="en-US" altLang="ko-Kore-KR" b="1" i="1">
                <a:solidFill>
                  <a:srgbClr val="00B050"/>
                </a:solidFill>
              </a:rPr>
              <a:t>EuroSys</a:t>
            </a:r>
            <a:r>
              <a:rPr lang="en-US" altLang="ko-Kore-KR" i="1">
                <a:solidFill>
                  <a:srgbClr val="00B050"/>
                </a:solidFill>
              </a:rPr>
              <a:t>21</a:t>
            </a:r>
            <a:r>
              <a:rPr lang="en-US" altLang="ko-Kore-KR"/>
              <a:t>), UKL (</a:t>
            </a:r>
            <a:r>
              <a:rPr lang="en-US" altLang="ko-Kore-KR" b="1" i="1">
                <a:solidFill>
                  <a:srgbClr val="00B050"/>
                </a:solidFill>
              </a:rPr>
              <a:t>EuroSys</a:t>
            </a:r>
            <a:r>
              <a:rPr lang="en-US" altLang="ko-Kore-KR" i="1">
                <a:solidFill>
                  <a:srgbClr val="00B050"/>
                </a:solidFill>
              </a:rPr>
              <a:t>23</a:t>
            </a:r>
            <a:r>
              <a:rPr lang="en-US" altLang="ko-Kore-KR"/>
              <a:t>), </a:t>
            </a:r>
            <a:r>
              <a:rPr lang="en-US" altLang="ko-Kore-KR" err="1"/>
              <a:t>DiLOS</a:t>
            </a:r>
            <a:r>
              <a:rPr lang="en-US" altLang="ko-Kore-KR"/>
              <a:t> (</a:t>
            </a:r>
            <a:r>
              <a:rPr lang="en-US" altLang="ko-Kore-KR" b="1" i="1">
                <a:solidFill>
                  <a:srgbClr val="00B050"/>
                </a:solidFill>
              </a:rPr>
              <a:t>EuroSys</a:t>
            </a:r>
            <a:r>
              <a:rPr lang="en-US" altLang="ko-Kore-KR" i="1">
                <a:solidFill>
                  <a:srgbClr val="00B050"/>
                </a:solidFill>
              </a:rPr>
              <a:t>23</a:t>
            </a:r>
            <a:r>
              <a:rPr lang="en-US" altLang="ko-Kore-KR"/>
              <a:t>)</a:t>
            </a:r>
            <a:endParaRPr lang="en-US" altLang="ko"/>
          </a:p>
          <a:p>
            <a:pPr marL="76200" indent="0">
              <a:spcAft>
                <a:spcPts val="0"/>
              </a:spcAft>
              <a:buNone/>
            </a:pPr>
            <a:endParaRPr>
              <a:solidFill>
                <a:srgbClr val="0000FF"/>
              </a:solidFill>
            </a:endParaRPr>
          </a:p>
        </p:txBody>
      </p:sp>
      <p:sp>
        <p:nvSpPr>
          <p:cNvPr id="177" name="Google Shape;177;p2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ko"/>
              <a:t>9</a:t>
            </a:fld>
            <a:endParaRPr/>
          </a:p>
        </p:txBody>
      </p:sp>
      <p:grpSp>
        <p:nvGrpSpPr>
          <p:cNvPr id="11" name="그룹 10">
            <a:extLst>
              <a:ext uri="{FF2B5EF4-FFF2-40B4-BE49-F238E27FC236}">
                <a16:creationId xmlns:a16="http://schemas.microsoft.com/office/drawing/2014/main" id="{6F1C7BB9-BA3F-97F5-06D8-567E3842248B}"/>
              </a:ext>
            </a:extLst>
          </p:cNvPr>
          <p:cNvGrpSpPr/>
          <p:nvPr/>
        </p:nvGrpSpPr>
        <p:grpSpPr>
          <a:xfrm>
            <a:off x="7254849" y="1150406"/>
            <a:ext cx="1743741" cy="3064051"/>
            <a:chOff x="7254849" y="1150406"/>
            <a:chExt cx="1743741" cy="3064051"/>
          </a:xfrm>
        </p:grpSpPr>
        <p:sp>
          <p:nvSpPr>
            <p:cNvPr id="2" name="직사각형 1">
              <a:extLst>
                <a:ext uri="{FF2B5EF4-FFF2-40B4-BE49-F238E27FC236}">
                  <a16:creationId xmlns:a16="http://schemas.microsoft.com/office/drawing/2014/main" id="{C62282E5-BB83-51C2-DB70-18A53DDE2899}"/>
                </a:ext>
              </a:extLst>
            </p:cNvPr>
            <p:cNvSpPr/>
            <p:nvPr/>
          </p:nvSpPr>
          <p:spPr>
            <a:xfrm>
              <a:off x="7254850" y="1150406"/>
              <a:ext cx="1743740" cy="263478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kumimoji="1" lang="en-US" altLang="ko-Kore-KR" sz="1800" err="1">
                  <a:solidFill>
                    <a:sysClr val="windowText" lastClr="000000"/>
                  </a:solidFill>
                  <a:latin typeface="Lato" panose="020F0502020204030203" pitchFamily="34" charset="0"/>
                  <a:ea typeface="Lato" panose="020F0502020204030203" pitchFamily="34" charset="0"/>
                  <a:cs typeface="Lato" panose="020F0502020204030203" pitchFamily="34" charset="0"/>
                </a:rPr>
                <a:t>Unikernel</a:t>
              </a:r>
              <a:endParaRPr kumimoji="1" lang="ko-Kore-KR" altLang="en-US" sz="1800">
                <a:solidFill>
                  <a:sysClr val="windowText" lastClr="000000"/>
                </a:solidFill>
                <a:latin typeface="Lato" panose="020F0502020204030203" pitchFamily="34" charset="0"/>
                <a:cs typeface="Lato" panose="020F0502020204030203" pitchFamily="34" charset="0"/>
              </a:endParaRPr>
            </a:p>
          </p:txBody>
        </p:sp>
        <p:sp>
          <p:nvSpPr>
            <p:cNvPr id="4" name="직사각형 3">
              <a:extLst>
                <a:ext uri="{FF2B5EF4-FFF2-40B4-BE49-F238E27FC236}">
                  <a16:creationId xmlns:a16="http://schemas.microsoft.com/office/drawing/2014/main" id="{A7245859-FAC7-CEC0-B59E-55A49073C1A2}"/>
                </a:ext>
              </a:extLst>
            </p:cNvPr>
            <p:cNvSpPr/>
            <p:nvPr/>
          </p:nvSpPr>
          <p:spPr>
            <a:xfrm>
              <a:off x="7254849" y="3820857"/>
              <a:ext cx="1743740" cy="39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800">
                  <a:latin typeface="Lato" panose="020F0502020204030203" pitchFamily="34" charset="0"/>
                  <a:ea typeface="Lato" panose="020F0502020204030203" pitchFamily="34" charset="0"/>
                  <a:cs typeface="Lato" panose="020F0502020204030203" pitchFamily="34" charset="0"/>
                </a:rPr>
                <a:t>VMM</a:t>
              </a:r>
              <a:endParaRPr kumimoji="1" lang="ko-Kore-KR" altLang="en-US" sz="1800">
                <a:latin typeface="Lato" panose="020F0502020204030203" pitchFamily="34" charset="0"/>
                <a:cs typeface="Lato" panose="020F0502020204030203" pitchFamily="34" charset="0"/>
              </a:endParaRPr>
            </a:p>
          </p:txBody>
        </p:sp>
        <p:sp>
          <p:nvSpPr>
            <p:cNvPr id="5" name="모서리가 둥근 직사각형 4">
              <a:extLst>
                <a:ext uri="{FF2B5EF4-FFF2-40B4-BE49-F238E27FC236}">
                  <a16:creationId xmlns:a16="http://schemas.microsoft.com/office/drawing/2014/main" id="{310021DB-A018-9A00-35C2-7D0C23F42BA3}"/>
                </a:ext>
              </a:extLst>
            </p:cNvPr>
            <p:cNvSpPr/>
            <p:nvPr/>
          </p:nvSpPr>
          <p:spPr>
            <a:xfrm>
              <a:off x="7402891" y="2923956"/>
              <a:ext cx="1455838" cy="767427"/>
            </a:xfrm>
            <a:prstGeom prst="roundRect">
              <a:avLst/>
            </a:prstGeom>
            <a:ln>
              <a:solidFill>
                <a:srgbClr val="0070C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ko-Kore-KR" sz="1800">
                  <a:solidFill>
                    <a:sysClr val="windowText" lastClr="000000"/>
                  </a:solidFill>
                  <a:latin typeface="Lato" panose="020F0502020204030203" pitchFamily="34" charset="0"/>
                  <a:ea typeface="Lato" panose="020F0502020204030203" pitchFamily="34" charset="0"/>
                  <a:cs typeface="Lato" panose="020F0502020204030203" pitchFamily="34" charset="0"/>
                </a:rPr>
                <a:t>Page Fault Handler</a:t>
              </a:r>
              <a:endParaRPr kumimoji="1" lang="ko-Kore-KR" altLang="en-US" sz="1800">
                <a:solidFill>
                  <a:sysClr val="windowText" lastClr="000000"/>
                </a:solidFill>
                <a:latin typeface="Lato" panose="020F0502020204030203" pitchFamily="34" charset="0"/>
                <a:cs typeface="Lato" panose="020F0502020204030203" pitchFamily="34" charset="0"/>
              </a:endParaRPr>
            </a:p>
          </p:txBody>
        </p:sp>
        <p:sp>
          <p:nvSpPr>
            <p:cNvPr id="6" name="모서리가 둥근 직사각형 5">
              <a:extLst>
                <a:ext uri="{FF2B5EF4-FFF2-40B4-BE49-F238E27FC236}">
                  <a16:creationId xmlns:a16="http://schemas.microsoft.com/office/drawing/2014/main" id="{7A4A0F7A-F137-8D2B-DF34-FFBF6BD73B2C}"/>
                </a:ext>
              </a:extLst>
            </p:cNvPr>
            <p:cNvSpPr/>
            <p:nvPr/>
          </p:nvSpPr>
          <p:spPr>
            <a:xfrm>
              <a:off x="7402891" y="1572525"/>
              <a:ext cx="1455838" cy="641510"/>
            </a:xfrm>
            <a:prstGeom prst="roundRect">
              <a:avLst/>
            </a:prstGeom>
            <a:ln>
              <a:solidFill>
                <a:srgbClr val="0070C0"/>
              </a:solidFill>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ko-Kore-KR" sz="1800">
                  <a:solidFill>
                    <a:sysClr val="windowText" lastClr="000000"/>
                  </a:solidFill>
                  <a:latin typeface="Lato" panose="020F0502020204030203" pitchFamily="34" charset="0"/>
                  <a:ea typeface="Lato" panose="020F0502020204030203" pitchFamily="34" charset="0"/>
                  <a:cs typeface="Lato" panose="020F0502020204030203" pitchFamily="34" charset="0"/>
                </a:rPr>
                <a:t>User-level</a:t>
              </a:r>
              <a:br>
                <a:rPr kumimoji="1" lang="en-US" altLang="ko-Kore-KR" sz="1800">
                  <a:solidFill>
                    <a:sysClr val="windowText" lastClr="000000"/>
                  </a:solidFill>
                  <a:latin typeface="Lato" panose="020F0502020204030203" pitchFamily="34" charset="0"/>
                  <a:ea typeface="Lato" panose="020F0502020204030203" pitchFamily="34" charset="0"/>
                  <a:cs typeface="Lato" panose="020F0502020204030203" pitchFamily="34" charset="0"/>
                </a:rPr>
              </a:br>
              <a:r>
                <a:rPr kumimoji="1" lang="en-US" altLang="ko-Kore-KR" sz="1800">
                  <a:solidFill>
                    <a:sysClr val="windowText" lastClr="000000"/>
                  </a:solidFill>
                  <a:latin typeface="Lato" panose="020F0502020204030203" pitchFamily="34" charset="0"/>
                  <a:ea typeface="Lato" panose="020F0502020204030203" pitchFamily="34" charset="0"/>
                  <a:cs typeface="Lato" panose="020F0502020204030203" pitchFamily="34" charset="0"/>
                </a:rPr>
                <a:t>Scheduler</a:t>
              </a:r>
              <a:endParaRPr kumimoji="1" lang="ko-Kore-KR" altLang="en-US" sz="1800">
                <a:solidFill>
                  <a:sysClr val="windowText" lastClr="000000"/>
                </a:solidFill>
                <a:latin typeface="Lato" panose="020F0502020204030203" pitchFamily="34" charset="0"/>
                <a:cs typeface="Lato" panose="020F0502020204030203" pitchFamily="34" charset="0"/>
              </a:endParaRPr>
            </a:p>
          </p:txBody>
        </p:sp>
        <p:sp>
          <p:nvSpPr>
            <p:cNvPr id="7" name="자유형 6">
              <a:extLst>
                <a:ext uri="{FF2B5EF4-FFF2-40B4-BE49-F238E27FC236}">
                  <a16:creationId xmlns:a16="http://schemas.microsoft.com/office/drawing/2014/main" id="{995BEBED-FA35-B468-FA28-98A7130F1A42}"/>
                </a:ext>
              </a:extLst>
            </p:cNvPr>
            <p:cNvSpPr/>
            <p:nvPr/>
          </p:nvSpPr>
          <p:spPr>
            <a:xfrm>
              <a:off x="7780538" y="2231866"/>
              <a:ext cx="287096" cy="701749"/>
            </a:xfrm>
            <a:custGeom>
              <a:avLst/>
              <a:gdLst>
                <a:gd name="connsiteX0" fmla="*/ 287096 w 287096"/>
                <a:gd name="connsiteY0" fmla="*/ 0 h 701749"/>
                <a:gd name="connsiteX1" fmla="*/ 16 w 287096"/>
                <a:gd name="connsiteY1" fmla="*/ 329609 h 701749"/>
                <a:gd name="connsiteX2" fmla="*/ 276463 w 287096"/>
                <a:gd name="connsiteY2" fmla="*/ 701749 h 701749"/>
              </a:gdLst>
              <a:ahLst/>
              <a:cxnLst>
                <a:cxn ang="0">
                  <a:pos x="connsiteX0" y="connsiteY0"/>
                </a:cxn>
                <a:cxn ang="0">
                  <a:pos x="connsiteX1" y="connsiteY1"/>
                </a:cxn>
                <a:cxn ang="0">
                  <a:pos x="connsiteX2" y="connsiteY2"/>
                </a:cxn>
              </a:cxnLst>
              <a:rect l="l" t="t" r="r" b="b"/>
              <a:pathLst>
                <a:path w="287096" h="701749">
                  <a:moveTo>
                    <a:pt x="287096" y="0"/>
                  </a:moveTo>
                  <a:cubicBezTo>
                    <a:pt x="144442" y="106325"/>
                    <a:pt x="1788" y="212651"/>
                    <a:pt x="16" y="329609"/>
                  </a:cubicBezTo>
                  <a:cubicBezTo>
                    <a:pt x="-1756" y="446567"/>
                    <a:pt x="137353" y="574158"/>
                    <a:pt x="276463" y="701749"/>
                  </a:cubicBezTo>
                </a:path>
              </a:pathLst>
            </a:custGeom>
            <a:noFill/>
            <a:ln w="4445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800">
                <a:latin typeface="Lato" panose="020F0502020204030203" pitchFamily="34" charset="0"/>
                <a:cs typeface="Lato" panose="020F0502020204030203" pitchFamily="34" charset="0"/>
              </a:endParaRPr>
            </a:p>
          </p:txBody>
        </p:sp>
        <p:sp>
          <p:nvSpPr>
            <p:cNvPr id="8" name="자유형 7">
              <a:extLst>
                <a:ext uri="{FF2B5EF4-FFF2-40B4-BE49-F238E27FC236}">
                  <a16:creationId xmlns:a16="http://schemas.microsoft.com/office/drawing/2014/main" id="{0C1E74B1-BFCC-9A16-10DA-C1E70C2342AC}"/>
                </a:ext>
              </a:extLst>
            </p:cNvPr>
            <p:cNvSpPr/>
            <p:nvPr/>
          </p:nvSpPr>
          <p:spPr>
            <a:xfrm rot="10628920">
              <a:off x="8222106" y="2215883"/>
              <a:ext cx="287096" cy="701749"/>
            </a:xfrm>
            <a:custGeom>
              <a:avLst/>
              <a:gdLst>
                <a:gd name="connsiteX0" fmla="*/ 287096 w 287096"/>
                <a:gd name="connsiteY0" fmla="*/ 0 h 701749"/>
                <a:gd name="connsiteX1" fmla="*/ 16 w 287096"/>
                <a:gd name="connsiteY1" fmla="*/ 329609 h 701749"/>
                <a:gd name="connsiteX2" fmla="*/ 276463 w 287096"/>
                <a:gd name="connsiteY2" fmla="*/ 701749 h 701749"/>
              </a:gdLst>
              <a:ahLst/>
              <a:cxnLst>
                <a:cxn ang="0">
                  <a:pos x="connsiteX0" y="connsiteY0"/>
                </a:cxn>
                <a:cxn ang="0">
                  <a:pos x="connsiteX1" y="connsiteY1"/>
                </a:cxn>
                <a:cxn ang="0">
                  <a:pos x="connsiteX2" y="connsiteY2"/>
                </a:cxn>
              </a:cxnLst>
              <a:rect l="l" t="t" r="r" b="b"/>
              <a:pathLst>
                <a:path w="287096" h="701749">
                  <a:moveTo>
                    <a:pt x="287096" y="0"/>
                  </a:moveTo>
                  <a:cubicBezTo>
                    <a:pt x="144442" y="106325"/>
                    <a:pt x="1788" y="212651"/>
                    <a:pt x="16" y="329609"/>
                  </a:cubicBezTo>
                  <a:cubicBezTo>
                    <a:pt x="-1756" y="446567"/>
                    <a:pt x="137353" y="574158"/>
                    <a:pt x="276463" y="701749"/>
                  </a:cubicBezTo>
                </a:path>
              </a:pathLst>
            </a:custGeom>
            <a:noFill/>
            <a:ln w="44450">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800">
                <a:latin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152040C9-AF45-9421-6CDA-4578FE33A6BF}"/>
                </a:ext>
              </a:extLst>
            </p:cNvPr>
            <p:cNvSpPr txBox="1"/>
            <p:nvPr/>
          </p:nvSpPr>
          <p:spPr>
            <a:xfrm>
              <a:off x="7454383" y="2397448"/>
              <a:ext cx="1223412" cy="369332"/>
            </a:xfrm>
            <a:prstGeom prst="rect">
              <a:avLst/>
            </a:prstGeom>
            <a:solidFill>
              <a:schemeClr val="lt1">
                <a:alpha val="72748"/>
              </a:schemeClr>
            </a:solidFill>
          </p:spPr>
          <p:txBody>
            <a:bodyPr wrap="none" rtlCol="0">
              <a:spAutoFit/>
            </a:bodyPr>
            <a:lstStyle/>
            <a:p>
              <a:r>
                <a:rPr kumimoji="1" lang="en-US" altLang="ko-Kore-KR" sz="1800" b="1">
                  <a:latin typeface="Lato" panose="020F0502020204030203" pitchFamily="34" charset="0"/>
                  <a:ea typeface="Lato" panose="020F0502020204030203" pitchFamily="34" charset="0"/>
                  <a:cs typeface="Lato" panose="020F0502020204030203" pitchFamily="34" charset="0"/>
                </a:rPr>
                <a:t>Co-design</a:t>
              </a:r>
              <a:endParaRPr kumimoji="1" lang="ko-Kore-KR" altLang="en-US" sz="1800" b="1">
                <a:latin typeface="Lato" panose="020F0502020204030203" pitchFamily="34" charset="0"/>
                <a:cs typeface="Lato" panose="020F0502020204030203"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uiExpand="1" build="p"/>
    </p:bldLst>
  </p:timing>
</p:sld>
</file>

<file path=ppt/theme/theme1.xml><?xml version="1.0" encoding="utf-8"?>
<a:theme xmlns:a="http://schemas.openxmlformats.org/drawingml/2006/main" name="슬라이드 테마 2021">
  <a:themeElements>
    <a:clrScheme name="wsyoon">
      <a:dk1>
        <a:srgbClr val="585858"/>
      </a:dk1>
      <a:lt1>
        <a:srgbClr val="FFFFFF"/>
      </a:lt1>
      <a:dk2>
        <a:srgbClr val="199987"/>
      </a:dk2>
      <a:lt2>
        <a:srgbClr val="E9EDEE"/>
      </a:lt2>
      <a:accent1>
        <a:srgbClr val="191919"/>
      </a:accent1>
      <a:accent2>
        <a:srgbClr val="6AA4C8"/>
      </a:accent2>
      <a:accent3>
        <a:srgbClr val="EB5600"/>
      </a:accent3>
      <a:accent4>
        <a:srgbClr val="595959"/>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wsyoon">
    <a:dk1>
      <a:srgbClr val="585858"/>
    </a:dk1>
    <a:lt1>
      <a:srgbClr val="FFFFFF"/>
    </a:lt1>
    <a:dk2>
      <a:srgbClr val="199987"/>
    </a:dk2>
    <a:lt2>
      <a:srgbClr val="E9EDEE"/>
    </a:lt2>
    <a:accent1>
      <a:srgbClr val="191919"/>
    </a:accent1>
    <a:accent2>
      <a:srgbClr val="6AA4C8"/>
    </a:accent2>
    <a:accent3>
      <a:srgbClr val="EB5600"/>
    </a:accent3>
    <a:accent4>
      <a:srgbClr val="595959"/>
    </a:accent4>
    <a:accent5>
      <a:srgbClr val="1C3678"/>
    </a:accent5>
    <a:accent6>
      <a:srgbClr val="FFB8A2"/>
    </a:accent6>
    <a:hlink>
      <a:srgbClr val="1C3678"/>
    </a:hlink>
    <a:folHlink>
      <a:srgbClr val="1C367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dfb83fd-5377-4d56-b657-fa83584e02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문서" ma:contentTypeID="0x01010008C1B4DA83CFAD40A4EE7A0FF8056319" ma:contentTypeVersion="6" ma:contentTypeDescription="새 문서를 만듭니다." ma:contentTypeScope="" ma:versionID="309a1c832501cd5912c3ccc27284a91a">
  <xsd:schema xmlns:xsd="http://www.w3.org/2001/XMLSchema" xmlns:xs="http://www.w3.org/2001/XMLSchema" xmlns:p="http://schemas.microsoft.com/office/2006/metadata/properties" xmlns:ns3="5dfb83fd-5377-4d56-b657-fa83584e0245" targetNamespace="http://schemas.microsoft.com/office/2006/metadata/properties" ma:root="true" ma:fieldsID="18eb5ae6fdcdaec40a3968e30771b1dd" ns3:_="">
    <xsd:import namespace="5dfb83fd-5377-4d56-b657-fa83584e024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_activity"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fb83fd-5377-4d56-b657-fa83584e02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1" nillable="true" ma:displayName="_activity" ma:hidden="true" ma:internalName="_activity">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908B5F-6E9C-4DDA-A1E9-CFC1A7539D93}">
  <ds:schemaRefs>
    <ds:schemaRef ds:uri="http://schemas.microsoft.com/sharepoint/v3/contenttype/forms"/>
  </ds:schemaRefs>
</ds:datastoreItem>
</file>

<file path=customXml/itemProps2.xml><?xml version="1.0" encoding="utf-8"?>
<ds:datastoreItem xmlns:ds="http://schemas.openxmlformats.org/officeDocument/2006/customXml" ds:itemID="{C5EAAD80-CD39-41D2-8B33-960461716541}">
  <ds:schemaRef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5dfb83fd-5377-4d56-b657-fa83584e0245"/>
    <ds:schemaRef ds:uri="http://purl.org/dc/dcmitype/"/>
    <ds:schemaRef ds:uri="http://purl.org/dc/terms/"/>
  </ds:schemaRefs>
</ds:datastoreItem>
</file>

<file path=customXml/itemProps3.xml><?xml version="1.0" encoding="utf-8"?>
<ds:datastoreItem xmlns:ds="http://schemas.openxmlformats.org/officeDocument/2006/customXml" ds:itemID="{7C868071-A3B5-4876-91E7-3D7FAF4FDA4C}">
  <ds:schemaRefs>
    <ds:schemaRef ds:uri="5dfb83fd-5377-4d56-b657-fa83584e02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72</TotalTime>
  <Words>3737</Words>
  <Application>Microsoft Macintosh PowerPoint</Application>
  <PresentationFormat>화면 슬라이드 쇼(16:9)</PresentationFormat>
  <Paragraphs>432</Paragraphs>
  <Slides>26</Slides>
  <Notes>25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26</vt:i4>
      </vt:variant>
    </vt:vector>
  </HeadingPairs>
  <TitlesOfParts>
    <vt:vector size="30" baseType="lpstr">
      <vt:lpstr>Lato</vt:lpstr>
      <vt:lpstr>Raleway</vt:lpstr>
      <vt:lpstr>Arial</vt:lpstr>
      <vt:lpstr>슬라이드 테마 2021</vt:lpstr>
      <vt:lpstr>Adios to Busy-Waiting for Microsecond-scale  Memory Disaggregation</vt:lpstr>
      <vt:lpstr>Memory Disaggregation (MD)</vt:lpstr>
      <vt:lpstr>Busy-Waiting in Memory Disaggregation Systems*</vt:lpstr>
      <vt:lpstr>Handling Multiple Requests with Busy-Waiting</vt:lpstr>
      <vt:lpstr>Observation #1: Performance Impact of HoL Blocking </vt:lpstr>
      <vt:lpstr>Observation #2: Underutilized RDMA</vt:lpstr>
      <vt:lpstr>Revisiting  Scheduling Approach</vt:lpstr>
      <vt:lpstr>Yield-based Page Fault Handling</vt:lpstr>
      <vt:lpstr>Key Insights – Efficient Co-design with Unikernel</vt:lpstr>
      <vt:lpstr>Unithread</vt:lpstr>
      <vt:lpstr>More in the paper...</vt:lpstr>
      <vt:lpstr>Adios Implementation</vt:lpstr>
      <vt:lpstr>Evaluation</vt:lpstr>
      <vt:lpstr>Q1: Does Adios prevent busy-waits and their HoLB? </vt:lpstr>
      <vt:lpstr>Q2: Does Adios fully utilize RDMA?</vt:lpstr>
      <vt:lpstr>Q3: Does Adios provide better performance in real-world applications? (KV Stores)</vt:lpstr>
      <vt:lpstr>Q3: Does Adios provide better performance in real-world applications?</vt:lpstr>
      <vt:lpstr>Conclusion</vt:lpstr>
      <vt:lpstr>Backup Slides</vt:lpstr>
      <vt:lpstr>Tail Latency in Microsecond-scale Systems*</vt:lpstr>
      <vt:lpstr>Disaggregation Systems with Busy-Waiting</vt:lpstr>
      <vt:lpstr>Tail-Sensitive Applications</vt:lpstr>
      <vt:lpstr>Setup</vt:lpstr>
      <vt:lpstr>Q1: Does Adios prevent busy-waits and their HoLB? </vt:lpstr>
      <vt:lpstr>Q1: Does Adios prevent busy-waits and their HoLB? </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dc:title>
  <cp:lastModifiedBy>Wonsup Yoon</cp:lastModifiedBy>
  <cp:revision>15</cp:revision>
  <cp:lastPrinted>2023-05-05T08:29:53Z</cp:lastPrinted>
  <dcterms:modified xsi:type="dcterms:W3CDTF">2025-04-02T14:12:42Z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0x01010008C1B4DA83CFAD40A4EE7A0FF8056319</vt:lpwstr>
  </property>
</Properties>
</file>