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6" r:id="rId1"/>
  </p:sldMasterIdLst>
  <p:notesMasterIdLst>
    <p:notesMasterId r:id="rId26"/>
  </p:notesMasterIdLst>
  <p:sldIdLst>
    <p:sldId id="257" r:id="rId2"/>
    <p:sldId id="258" r:id="rId3"/>
    <p:sldId id="259" r:id="rId4"/>
    <p:sldId id="282" r:id="rId5"/>
    <p:sldId id="283" r:id="rId6"/>
    <p:sldId id="289" r:id="rId7"/>
    <p:sldId id="262" r:id="rId8"/>
    <p:sldId id="281" r:id="rId9"/>
    <p:sldId id="280" r:id="rId10"/>
    <p:sldId id="266" r:id="rId11"/>
    <p:sldId id="267" r:id="rId12"/>
    <p:sldId id="274" r:id="rId13"/>
    <p:sldId id="285" r:id="rId14"/>
    <p:sldId id="270" r:id="rId15"/>
    <p:sldId id="271" r:id="rId16"/>
    <p:sldId id="276" r:id="rId17"/>
    <p:sldId id="277" r:id="rId18"/>
    <p:sldId id="279" r:id="rId19"/>
    <p:sldId id="272" r:id="rId20"/>
    <p:sldId id="286" r:id="rId21"/>
    <p:sldId id="264" r:id="rId22"/>
    <p:sldId id="273" r:id="rId23"/>
    <p:sldId id="278" r:id="rId24"/>
    <p:sldId id="256" r:id="rId25"/>
  </p:sldIdLst>
  <p:sldSz cx="9144000" cy="5143500" type="screen16x9"/>
  <p:notesSz cx="7104063" cy="10234613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ucida Console" panose="020B0609040504020204" pitchFamily="49" charset="0"/>
      <p:regular r:id="rId31"/>
    </p:embeddedFont>
    <p:embeddedFont>
      <p:font typeface="Raleway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4DD6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42896-DC74-234F-9E61-237967E1F367}" v="123" dt="2023-05-15T16:27:06.671"/>
  </p1510:revLst>
</p1510:revInfo>
</file>

<file path=ppt/tableStyles.xml><?xml version="1.0" encoding="utf-8"?>
<a:tblStyleLst xmlns:a="http://schemas.openxmlformats.org/drawingml/2006/main" def="{7E000E1B-AF6A-47EC-A485-DC136FFC4E03}">
  <a:tblStyle styleId="{7E000E1B-AF6A-47EC-A485-DC136FFC4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926172839506174"/>
          <c:y val="4.5393373673514821E-2"/>
          <c:w val="0.74783432098765423"/>
          <c:h val="0.522136716085404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189.38804859999999</c:v>
                </c:pt>
                <c:pt idx="1">
                  <c:v>181.14345739999999</c:v>
                </c:pt>
                <c:pt idx="2">
                  <c:v>113.47622339999999</c:v>
                </c:pt>
                <c:pt idx="3">
                  <c:v>71.907261800000001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95-5041-B7C6-593B00D099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AIFM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130.17438780000001</c:v>
                </c:pt>
                <c:pt idx="1">
                  <c:v>117.9816445</c:v>
                </c:pt>
                <c:pt idx="2">
                  <c:v>114.8769794</c:v>
                </c:pt>
                <c:pt idx="3">
                  <c:v>108.1121326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95-5041-B7C6-593B00D09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Compute Node’s Available Memory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Completion Time (s)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679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29408370370370368"/>
          <c:y val="0.83664827281206511"/>
          <c:w val="0.58989160493827164"/>
          <c:h val="0.14149411946765708"/>
        </c:manualLayout>
      </c:layout>
      <c:overlay val="0"/>
      <c:spPr>
        <a:solidFill>
          <a:schemeClr val="lt1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7099891812340406"/>
          <c:y val="0"/>
          <c:w val="1.6100031974490489E-2"/>
          <c:h val="1.8145894211536708E-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87.787552399999996</c:v>
                </c:pt>
                <c:pt idx="1">
                  <c:v>81.655801400000001</c:v>
                </c:pt>
                <c:pt idx="2">
                  <c:v>80.003193400000001</c:v>
                </c:pt>
                <c:pt idx="3">
                  <c:v>54.281110200000001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F-9141-9AF4-AD6AD86FEE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DiLOS (Readahead)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57.510202999999997</c:v>
                </c:pt>
                <c:pt idx="1">
                  <c:v>56.936593199999997</c:v>
                </c:pt>
                <c:pt idx="2">
                  <c:v>57.1839248</c:v>
                </c:pt>
                <c:pt idx="3">
                  <c:v>60.451731600000002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1F-9141-9AF4-AD6AD86FEE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DiLOS (App-aware)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63.183067200000004</c:v>
                </c:pt>
                <c:pt idx="1">
                  <c:v>59.782177599999997</c:v>
                </c:pt>
                <c:pt idx="2">
                  <c:v>57.616798600000003</c:v>
                </c:pt>
                <c:pt idx="3">
                  <c:v>49.409568399999998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1F-9141-9AF4-AD6AD86FE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79249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1845539888812656E-2"/>
          <c:y val="0.10507021538312049"/>
          <c:w val="0.97919590824747849"/>
          <c:h val="0.7266513699673822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31654320987653"/>
          <c:y val="7.3942942975461029E-2"/>
          <c:w val="0.74818962962962965"/>
          <c:h val="0.6226809561893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10884.191999999999</c:v>
                </c:pt>
                <c:pt idx="1">
                  <c:v>11326.284</c:v>
                </c:pt>
                <c:pt idx="2">
                  <c:v>12808.26</c:v>
                </c:pt>
                <c:pt idx="3">
                  <c:v>27701.351999999999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0-3048-A169-E57F04861E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DiLOS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21536.168000000001</c:v>
                </c:pt>
                <c:pt idx="1">
                  <c:v>22542.576000000001</c:v>
                </c:pt>
                <c:pt idx="2">
                  <c:v>23973.826000000001</c:v>
                </c:pt>
                <c:pt idx="3">
                  <c:v>31103.664000000001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10-3048-A169-E57F04861E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DiLOS (app-aware)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24249.238000000001</c:v>
                </c:pt>
                <c:pt idx="1">
                  <c:v>25872.400000000001</c:v>
                </c:pt>
                <c:pt idx="2">
                  <c:v>26197.544000000002</c:v>
                </c:pt>
                <c:pt idx="3">
                  <c:v>31310.153999999999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10-3048-A169-E57F04861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Available Memory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Throughput (KRPS)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layout>
            <c:manualLayout>
              <c:xMode val="edge"/>
              <c:yMode val="edge"/>
              <c:x val="3.4493827160493824E-2"/>
              <c:y val="8.37535830802811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6792495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19876543209877"/>
          <c:y val="7.3942942975461029E-2"/>
          <c:w val="0.77330740740740744"/>
          <c:h val="0.6226809561893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1862.5433330000001</c:v>
                </c:pt>
                <c:pt idx="1">
                  <c:v>1939.865</c:v>
                </c:pt>
                <c:pt idx="2">
                  <c:v>2153.5075000000002</c:v>
                </c:pt>
                <c:pt idx="3">
                  <c:v>4095.8150000000001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60-1C42-B042-6883163E47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DiLOS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2540.5940000000001</c:v>
                </c:pt>
                <c:pt idx="1">
                  <c:v>2673.35</c:v>
                </c:pt>
                <c:pt idx="2">
                  <c:v>3050.0819999999999</c:v>
                </c:pt>
                <c:pt idx="3">
                  <c:v>5268.3720000000003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60-1C42-B042-6883163E47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DiLOS (app-aware)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4128.1639999999998</c:v>
                </c:pt>
                <c:pt idx="1">
                  <c:v>4340.1019999999999</c:v>
                </c:pt>
                <c:pt idx="2">
                  <c:v>4439.5919999999996</c:v>
                </c:pt>
                <c:pt idx="3">
                  <c:v>5093.3140000000003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60-1C42-B042-6883163E4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Available Memory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Throughput (KRPS)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layout>
            <c:manualLayout>
              <c:xMode val="edge"/>
              <c:yMode val="edge"/>
              <c:x val="2.5086419753086418E-2"/>
              <c:y val="8.37535830802811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6792495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8136746133936822E-2"/>
          <c:y val="0.10837420296223924"/>
          <c:w val="0.89860626633891294"/>
          <c:h val="0.64698506934148514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Read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128B</c:v>
                </c:pt>
                <c:pt idx="1">
                  <c:v>256B</c:v>
                </c:pt>
                <c:pt idx="2">
                  <c:v>512B</c:v>
                </c:pt>
                <c:pt idx="3">
                  <c:v>1024B</c:v>
                </c:pt>
                <c:pt idx="4">
                  <c:v>2048B</c:v>
                </c:pt>
                <c:pt idx="5">
                  <c:v>4096B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1.9622999999999999</c:v>
                </c:pt>
                <c:pt idx="1">
                  <c:v>2.0375999999999999</c:v>
                </c:pt>
                <c:pt idx="2">
                  <c:v>2.0819999999999999</c:v>
                </c:pt>
                <c:pt idx="3">
                  <c:v>2.2139000000000002</c:v>
                </c:pt>
                <c:pt idx="4">
                  <c:v>2.3433999999999999</c:v>
                </c:pt>
                <c:pt idx="5">
                  <c:v>2.5808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15-9D43-99B1-98D3A70EEEA0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Write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128B</c:v>
                </c:pt>
                <c:pt idx="1">
                  <c:v>256B</c:v>
                </c:pt>
                <c:pt idx="2">
                  <c:v>512B</c:v>
                </c:pt>
                <c:pt idx="3">
                  <c:v>1024B</c:v>
                </c:pt>
                <c:pt idx="4">
                  <c:v>2048B</c:v>
                </c:pt>
                <c:pt idx="5">
                  <c:v>4096B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1.7703</c:v>
                </c:pt>
                <c:pt idx="1">
                  <c:v>1.7995000000000001</c:v>
                </c:pt>
                <c:pt idx="2">
                  <c:v>1.8461000000000001</c:v>
                </c:pt>
                <c:pt idx="3">
                  <c:v>1.9602999999999999</c:v>
                </c:pt>
                <c:pt idx="4">
                  <c:v>2.1059999999999999</c:v>
                </c:pt>
                <c:pt idx="5">
                  <c:v>2.3399000000000001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15-9D43-99B1-98D3A70EEE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3128207"/>
        <c:axId val="273159375"/>
      </c:barChart>
      <c:catAx>
        <c:axId val="27312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>
                    <a:solidFill>
                      <a:schemeClr val="bg2"/>
                    </a:solidFill>
                  </a:rPr>
                  <a:t>Object Size</a:t>
                </a:r>
                <a:endParaRPr lang="ko-KR" altLang="en-US" b="1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59375"/>
        <c:crosses val="autoZero"/>
        <c:auto val="1"/>
        <c:lblAlgn val="ctr"/>
        <c:lblOffset val="100"/>
        <c:noMultiLvlLbl val="0"/>
      </c:catAx>
      <c:valAx>
        <c:axId val="273159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>
                    <a:solidFill>
                      <a:schemeClr val="bg2"/>
                    </a:solidFill>
                  </a:rPr>
                  <a:t>Latency (us)</a:t>
                </a:r>
                <a:endParaRPr lang="ko-KR" altLang="en-US" b="1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2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864658524848156"/>
          <c:y val="2.7092350784078231E-2"/>
          <c:w val="0.15571930235280346"/>
          <c:h val="0.13189068343121424"/>
        </c:manualLayout>
      </c:layout>
      <c:overlay val="1"/>
      <c:spPr>
        <a:solidFill>
          <a:schemeClr val="lt1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2569521743943"/>
          <c:y val="3.9640748031496073E-2"/>
          <c:w val="0.82080134559044438"/>
          <c:h val="0.75854724409448815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General</c:formatCode>
                <c:ptCount val="168"/>
                <c:pt idx="0">
                  <c:v>0</c:v>
                </c:pt>
                <c:pt idx="48">
                  <c:v>20</c:v>
                </c:pt>
                <c:pt idx="96">
                  <c:v>40</c:v>
                </c:pt>
                <c:pt idx="144">
                  <c:v>60</c:v>
                </c:pt>
              </c:numCache>
            </c:numRef>
          </c:cat>
          <c:val>
            <c:numRef>
              <c:f>Sheet1!$B$2:$B$169</c:f>
              <c:numCache>
                <c:formatCode>General</c:formatCode>
                <c:ptCount val="168"/>
                <c:pt idx="0">
                  <c:v>13.493121840000001</c:v>
                </c:pt>
                <c:pt idx="1">
                  <c:v>13.26820753</c:v>
                </c:pt>
                <c:pt idx="2">
                  <c:v>13.59845917</c:v>
                </c:pt>
                <c:pt idx="3">
                  <c:v>13.600966570000001</c:v>
                </c:pt>
                <c:pt idx="4">
                  <c:v>13.57022233</c:v>
                </c:pt>
                <c:pt idx="5">
                  <c:v>13.52974729</c:v>
                </c:pt>
                <c:pt idx="6">
                  <c:v>13.48526146</c:v>
                </c:pt>
                <c:pt idx="7">
                  <c:v>13.473748090000001</c:v>
                </c:pt>
                <c:pt idx="8">
                  <c:v>13.42594744</c:v>
                </c:pt>
                <c:pt idx="9">
                  <c:v>13.4773932</c:v>
                </c:pt>
                <c:pt idx="10">
                  <c:v>13.238178939999999</c:v>
                </c:pt>
                <c:pt idx="11">
                  <c:v>13.38024133</c:v>
                </c:pt>
                <c:pt idx="12">
                  <c:v>13.003469620000001</c:v>
                </c:pt>
                <c:pt idx="13">
                  <c:v>13.16781162</c:v>
                </c:pt>
                <c:pt idx="14">
                  <c:v>13.0411135</c:v>
                </c:pt>
                <c:pt idx="15">
                  <c:v>13.07257995</c:v>
                </c:pt>
                <c:pt idx="16">
                  <c:v>13.00604781</c:v>
                </c:pt>
                <c:pt idx="17">
                  <c:v>13.068996439999999</c:v>
                </c:pt>
                <c:pt idx="18">
                  <c:v>13.11347048</c:v>
                </c:pt>
                <c:pt idx="19">
                  <c:v>12.927506839999999</c:v>
                </c:pt>
                <c:pt idx="20">
                  <c:v>12.976378349999999</c:v>
                </c:pt>
                <c:pt idx="21">
                  <c:v>12.800313259999999</c:v>
                </c:pt>
                <c:pt idx="22">
                  <c:v>12.84644143</c:v>
                </c:pt>
                <c:pt idx="23">
                  <c:v>12.799137549999999</c:v>
                </c:pt>
                <c:pt idx="24">
                  <c:v>12.75679867</c:v>
                </c:pt>
                <c:pt idx="25">
                  <c:v>12.615853019999999</c:v>
                </c:pt>
                <c:pt idx="26">
                  <c:v>12.66335744</c:v>
                </c:pt>
                <c:pt idx="27">
                  <c:v>12.62054539</c:v>
                </c:pt>
                <c:pt idx="28">
                  <c:v>12.76418589</c:v>
                </c:pt>
                <c:pt idx="29">
                  <c:v>12.59723031</c:v>
                </c:pt>
                <c:pt idx="30">
                  <c:v>12.51687793</c:v>
                </c:pt>
                <c:pt idx="31">
                  <c:v>12.56533787</c:v>
                </c:pt>
                <c:pt idx="32">
                  <c:v>12.419693280000001</c:v>
                </c:pt>
                <c:pt idx="33">
                  <c:v>12.55710917</c:v>
                </c:pt>
                <c:pt idx="34">
                  <c:v>12.4851703</c:v>
                </c:pt>
                <c:pt idx="35">
                  <c:v>12.42549977</c:v>
                </c:pt>
                <c:pt idx="36">
                  <c:v>12.35332891</c:v>
                </c:pt>
                <c:pt idx="37">
                  <c:v>12.3292903</c:v>
                </c:pt>
                <c:pt idx="38">
                  <c:v>12.250378400000001</c:v>
                </c:pt>
                <c:pt idx="39">
                  <c:v>12.313328350000001</c:v>
                </c:pt>
                <c:pt idx="40">
                  <c:v>12.27784454</c:v>
                </c:pt>
                <c:pt idx="41">
                  <c:v>12.187808560000001</c:v>
                </c:pt>
                <c:pt idx="42">
                  <c:v>12.146287579999999</c:v>
                </c:pt>
                <c:pt idx="43">
                  <c:v>12.218989280000001</c:v>
                </c:pt>
                <c:pt idx="44">
                  <c:v>12.259923069999999</c:v>
                </c:pt>
                <c:pt idx="45">
                  <c:v>12.2374416</c:v>
                </c:pt>
                <c:pt idx="46">
                  <c:v>12.160266399999999</c:v>
                </c:pt>
                <c:pt idx="47">
                  <c:v>12.026955689999999</c:v>
                </c:pt>
                <c:pt idx="48">
                  <c:v>11.96850545</c:v>
                </c:pt>
                <c:pt idx="49">
                  <c:v>11.938394280000001</c:v>
                </c:pt>
                <c:pt idx="50">
                  <c:v>11.956486140000001</c:v>
                </c:pt>
                <c:pt idx="51">
                  <c:v>11.88506501</c:v>
                </c:pt>
                <c:pt idx="52">
                  <c:v>11.915291529999999</c:v>
                </c:pt>
                <c:pt idx="53">
                  <c:v>11.86718024</c:v>
                </c:pt>
                <c:pt idx="54">
                  <c:v>11.76043651</c:v>
                </c:pt>
                <c:pt idx="55">
                  <c:v>11.798911390000001</c:v>
                </c:pt>
                <c:pt idx="56">
                  <c:v>11.716772499999999</c:v>
                </c:pt>
                <c:pt idx="57">
                  <c:v>11.526250170000001</c:v>
                </c:pt>
                <c:pt idx="58">
                  <c:v>11.521602359999999</c:v>
                </c:pt>
                <c:pt idx="59">
                  <c:v>11.511526849999999</c:v>
                </c:pt>
                <c:pt idx="60">
                  <c:v>11.473311499999999</c:v>
                </c:pt>
                <c:pt idx="61">
                  <c:v>11.41323989</c:v>
                </c:pt>
                <c:pt idx="62">
                  <c:v>11.3829426</c:v>
                </c:pt>
                <c:pt idx="63">
                  <c:v>11.4260666</c:v>
                </c:pt>
                <c:pt idx="64">
                  <c:v>11.396546560000001</c:v>
                </c:pt>
                <c:pt idx="65">
                  <c:v>11.34705902</c:v>
                </c:pt>
                <c:pt idx="66">
                  <c:v>11.26500008</c:v>
                </c:pt>
                <c:pt idx="67">
                  <c:v>11.286277</c:v>
                </c:pt>
                <c:pt idx="68">
                  <c:v>11.168190299999999</c:v>
                </c:pt>
                <c:pt idx="69">
                  <c:v>11.16050293</c:v>
                </c:pt>
                <c:pt idx="70">
                  <c:v>11.03189508</c:v>
                </c:pt>
                <c:pt idx="71">
                  <c:v>11.015787639999999</c:v>
                </c:pt>
                <c:pt idx="72">
                  <c:v>11.006720079999999</c:v>
                </c:pt>
                <c:pt idx="73">
                  <c:v>10.896383670000001</c:v>
                </c:pt>
                <c:pt idx="74">
                  <c:v>10.93024743</c:v>
                </c:pt>
                <c:pt idx="75">
                  <c:v>10.6872832</c:v>
                </c:pt>
                <c:pt idx="76">
                  <c:v>10.60521771</c:v>
                </c:pt>
                <c:pt idx="77">
                  <c:v>10.500568510000001</c:v>
                </c:pt>
                <c:pt idx="78">
                  <c:v>10.45439316</c:v>
                </c:pt>
                <c:pt idx="79">
                  <c:v>10.44597572</c:v>
                </c:pt>
                <c:pt idx="80">
                  <c:v>10.3663036</c:v>
                </c:pt>
                <c:pt idx="81">
                  <c:v>10.290895259999999</c:v>
                </c:pt>
                <c:pt idx="82">
                  <c:v>10.234114870000001</c:v>
                </c:pt>
                <c:pt idx="83">
                  <c:v>10.28004381</c:v>
                </c:pt>
                <c:pt idx="84">
                  <c:v>10.110588679999999</c:v>
                </c:pt>
                <c:pt idx="85">
                  <c:v>10.073306560000001</c:v>
                </c:pt>
                <c:pt idx="86">
                  <c:v>10.15922557</c:v>
                </c:pt>
                <c:pt idx="87">
                  <c:v>10.143367169999999</c:v>
                </c:pt>
                <c:pt idx="88">
                  <c:v>10.0387822</c:v>
                </c:pt>
                <c:pt idx="89">
                  <c:v>9.9827751320000004</c:v>
                </c:pt>
                <c:pt idx="90">
                  <c:v>9.8875631209999995</c:v>
                </c:pt>
                <c:pt idx="91">
                  <c:v>9.8929868800000005</c:v>
                </c:pt>
                <c:pt idx="92">
                  <c:v>9.7877229569999997</c:v>
                </c:pt>
                <c:pt idx="93">
                  <c:v>9.7875945059999996</c:v>
                </c:pt>
                <c:pt idx="94">
                  <c:v>9.7523138560000007</c:v>
                </c:pt>
                <c:pt idx="95">
                  <c:v>9.7039627060000004</c:v>
                </c:pt>
                <c:pt idx="96">
                  <c:v>9.6196978279999996</c:v>
                </c:pt>
                <c:pt idx="97">
                  <c:v>9.5735106759999997</c:v>
                </c:pt>
                <c:pt idx="98">
                  <c:v>9.4433627340000008</c:v>
                </c:pt>
                <c:pt idx="99">
                  <c:v>9.2973196900000001</c:v>
                </c:pt>
                <c:pt idx="100">
                  <c:v>9.3000459880000008</c:v>
                </c:pt>
                <c:pt idx="101">
                  <c:v>9.2059179419999992</c:v>
                </c:pt>
                <c:pt idx="102">
                  <c:v>9.1056557260000002</c:v>
                </c:pt>
                <c:pt idx="103">
                  <c:v>9.0211640929999994</c:v>
                </c:pt>
                <c:pt idx="104">
                  <c:v>8.9815816599999998</c:v>
                </c:pt>
                <c:pt idx="105">
                  <c:v>8.9356147099999994</c:v>
                </c:pt>
                <c:pt idx="106">
                  <c:v>3.5040264190000001</c:v>
                </c:pt>
                <c:pt idx="107">
                  <c:v>5.5569586590000002</c:v>
                </c:pt>
                <c:pt idx="108">
                  <c:v>8.7668909670000001</c:v>
                </c:pt>
                <c:pt idx="109">
                  <c:v>8.8080357790000008</c:v>
                </c:pt>
                <c:pt idx="110">
                  <c:v>8.792915313</c:v>
                </c:pt>
                <c:pt idx="111">
                  <c:v>8.7802721080000001</c:v>
                </c:pt>
                <c:pt idx="112">
                  <c:v>8.8295538689999997</c:v>
                </c:pt>
                <c:pt idx="113">
                  <c:v>8.8280373660000002</c:v>
                </c:pt>
                <c:pt idx="114">
                  <c:v>8.7590803869999991</c:v>
                </c:pt>
                <c:pt idx="115">
                  <c:v>8.7939494709999995</c:v>
                </c:pt>
                <c:pt idx="116">
                  <c:v>8.7289495549999998</c:v>
                </c:pt>
                <c:pt idx="117">
                  <c:v>8.8057171150000002</c:v>
                </c:pt>
                <c:pt idx="118">
                  <c:v>8.7912362799999997</c:v>
                </c:pt>
                <c:pt idx="119">
                  <c:v>8.8369699229999998</c:v>
                </c:pt>
                <c:pt idx="120">
                  <c:v>8.7915770680000005</c:v>
                </c:pt>
                <c:pt idx="121">
                  <c:v>8.8299418420000002</c:v>
                </c:pt>
                <c:pt idx="122">
                  <c:v>8.8485540660000002</c:v>
                </c:pt>
                <c:pt idx="123">
                  <c:v>8.9001649769999993</c:v>
                </c:pt>
                <c:pt idx="124">
                  <c:v>8.8848505240000009</c:v>
                </c:pt>
                <c:pt idx="125">
                  <c:v>8.8210014210000001</c:v>
                </c:pt>
                <c:pt idx="126">
                  <c:v>8.8419952229999996</c:v>
                </c:pt>
                <c:pt idx="127">
                  <c:v>8.8451121149999992</c:v>
                </c:pt>
                <c:pt idx="128">
                  <c:v>8.7597147750000008</c:v>
                </c:pt>
                <c:pt idx="129">
                  <c:v>8.825596805</c:v>
                </c:pt>
                <c:pt idx="130">
                  <c:v>8.7842527639999997</c:v>
                </c:pt>
                <c:pt idx="131">
                  <c:v>8.8304412259999996</c:v>
                </c:pt>
                <c:pt idx="132">
                  <c:v>8.7902427549999995</c:v>
                </c:pt>
                <c:pt idx="133">
                  <c:v>8.8459968510000007</c:v>
                </c:pt>
                <c:pt idx="134">
                  <c:v>8.8225441379999996</c:v>
                </c:pt>
                <c:pt idx="135">
                  <c:v>8.8064484969999999</c:v>
                </c:pt>
                <c:pt idx="136">
                  <c:v>8.8370891979999993</c:v>
                </c:pt>
                <c:pt idx="137">
                  <c:v>8.8074013900000008</c:v>
                </c:pt>
                <c:pt idx="138">
                  <c:v>8.7582900220000006</c:v>
                </c:pt>
                <c:pt idx="139">
                  <c:v>8.7520470629999991</c:v>
                </c:pt>
                <c:pt idx="140">
                  <c:v>8.8603964210000008</c:v>
                </c:pt>
                <c:pt idx="141">
                  <c:v>8.7813259259999992</c:v>
                </c:pt>
                <c:pt idx="142">
                  <c:v>8.8404393979999991</c:v>
                </c:pt>
                <c:pt idx="143">
                  <c:v>8.7399674679999997</c:v>
                </c:pt>
                <c:pt idx="144">
                  <c:v>8.8271015120000005</c:v>
                </c:pt>
                <c:pt idx="145">
                  <c:v>8.8347757770000008</c:v>
                </c:pt>
                <c:pt idx="146">
                  <c:v>8.8631934979999993</c:v>
                </c:pt>
                <c:pt idx="147">
                  <c:v>8.8397552029999993</c:v>
                </c:pt>
                <c:pt idx="148">
                  <c:v>8.8191847630000009</c:v>
                </c:pt>
                <c:pt idx="149">
                  <c:v>8.7891050499999999</c:v>
                </c:pt>
                <c:pt idx="150">
                  <c:v>8.7710328420000003</c:v>
                </c:pt>
                <c:pt idx="151">
                  <c:v>8.713133097</c:v>
                </c:pt>
                <c:pt idx="152">
                  <c:v>8.8199082799999999</c:v>
                </c:pt>
                <c:pt idx="153">
                  <c:v>8.8778591440000003</c:v>
                </c:pt>
                <c:pt idx="154">
                  <c:v>8.8119155100000004</c:v>
                </c:pt>
                <c:pt idx="155">
                  <c:v>8.8176289380000004</c:v>
                </c:pt>
                <c:pt idx="156">
                  <c:v>8.8175765090000002</c:v>
                </c:pt>
                <c:pt idx="157">
                  <c:v>8.9208415849999998</c:v>
                </c:pt>
                <c:pt idx="158">
                  <c:v>8.7597462319999995</c:v>
                </c:pt>
                <c:pt idx="159">
                  <c:v>8.8588602569999999</c:v>
                </c:pt>
                <c:pt idx="160">
                  <c:v>8.8014756250000001</c:v>
                </c:pt>
                <c:pt idx="161">
                  <c:v>8.7376330749999997</c:v>
                </c:pt>
                <c:pt idx="162">
                  <c:v>8.7393134180000001</c:v>
                </c:pt>
                <c:pt idx="163">
                  <c:v>8.750942126</c:v>
                </c:pt>
                <c:pt idx="164">
                  <c:v>8.7265758410000007</c:v>
                </c:pt>
                <c:pt idx="165">
                  <c:v>8.703534694</c:v>
                </c:pt>
                <c:pt idx="166">
                  <c:v>8.6585429200000004</c:v>
                </c:pt>
                <c:pt idx="167">
                  <c:v>7.313803182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A9-B34E-9203-207585161029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Alloc-aware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Sheet1!$A$2:$A$169</c:f>
              <c:numCache>
                <c:formatCode>General</c:formatCode>
                <c:ptCount val="168"/>
                <c:pt idx="0">
                  <c:v>0</c:v>
                </c:pt>
                <c:pt idx="48">
                  <c:v>20</c:v>
                </c:pt>
                <c:pt idx="96">
                  <c:v>40</c:v>
                </c:pt>
                <c:pt idx="144">
                  <c:v>60</c:v>
                </c:pt>
              </c:numCache>
            </c:numRef>
          </c:cat>
          <c:val>
            <c:numRef>
              <c:f>Sheet1!$C$2:$C$169</c:f>
              <c:numCache>
                <c:formatCode>General</c:formatCode>
                <c:ptCount val="168"/>
                <c:pt idx="0">
                  <c:v>12.942048399999999</c:v>
                </c:pt>
                <c:pt idx="1">
                  <c:v>12.84947313</c:v>
                </c:pt>
                <c:pt idx="2">
                  <c:v>12.794268219999999</c:v>
                </c:pt>
                <c:pt idx="3">
                  <c:v>13.013605419999999</c:v>
                </c:pt>
                <c:pt idx="4">
                  <c:v>12.77007364</c:v>
                </c:pt>
                <c:pt idx="5">
                  <c:v>12.749313150000001</c:v>
                </c:pt>
                <c:pt idx="6">
                  <c:v>12.6921959</c:v>
                </c:pt>
                <c:pt idx="7">
                  <c:v>12.66228789</c:v>
                </c:pt>
                <c:pt idx="8">
                  <c:v>12.555906289999999</c:v>
                </c:pt>
                <c:pt idx="9">
                  <c:v>12.62190674</c:v>
                </c:pt>
                <c:pt idx="10">
                  <c:v>12.54201831</c:v>
                </c:pt>
                <c:pt idx="11">
                  <c:v>12.51653024</c:v>
                </c:pt>
                <c:pt idx="12">
                  <c:v>12.427138810000001</c:v>
                </c:pt>
                <c:pt idx="13">
                  <c:v>12.41637444</c:v>
                </c:pt>
                <c:pt idx="14">
                  <c:v>12.399554009999999</c:v>
                </c:pt>
                <c:pt idx="15">
                  <c:v>12.421651519999999</c:v>
                </c:pt>
                <c:pt idx="16">
                  <c:v>12.253636159999999</c:v>
                </c:pt>
                <c:pt idx="17">
                  <c:v>12.17911679</c:v>
                </c:pt>
                <c:pt idx="18">
                  <c:v>12.35541533</c:v>
                </c:pt>
                <c:pt idx="19">
                  <c:v>12.30479768</c:v>
                </c:pt>
                <c:pt idx="20">
                  <c:v>12.235878810000001</c:v>
                </c:pt>
                <c:pt idx="21">
                  <c:v>12.007219340000001</c:v>
                </c:pt>
                <c:pt idx="22">
                  <c:v>11.97381032</c:v>
                </c:pt>
                <c:pt idx="23">
                  <c:v>12.02470849</c:v>
                </c:pt>
                <c:pt idx="24">
                  <c:v>12.04051991</c:v>
                </c:pt>
                <c:pt idx="25">
                  <c:v>11.91543763</c:v>
                </c:pt>
                <c:pt idx="26">
                  <c:v>12.007007639999999</c:v>
                </c:pt>
                <c:pt idx="27">
                  <c:v>11.961795459999999</c:v>
                </c:pt>
                <c:pt idx="28">
                  <c:v>11.86289345</c:v>
                </c:pt>
                <c:pt idx="29">
                  <c:v>11.919046290000001</c:v>
                </c:pt>
                <c:pt idx="30">
                  <c:v>11.921619420000001</c:v>
                </c:pt>
                <c:pt idx="31">
                  <c:v>11.9277654</c:v>
                </c:pt>
                <c:pt idx="32">
                  <c:v>11.87395207</c:v>
                </c:pt>
                <c:pt idx="33">
                  <c:v>11.726373949999999</c:v>
                </c:pt>
                <c:pt idx="34">
                  <c:v>11.594273980000001</c:v>
                </c:pt>
                <c:pt idx="35">
                  <c:v>11.646249839999999</c:v>
                </c:pt>
                <c:pt idx="36">
                  <c:v>11.570767610000001</c:v>
                </c:pt>
                <c:pt idx="37">
                  <c:v>11.55266406</c:v>
                </c:pt>
                <c:pt idx="38">
                  <c:v>11.51843285</c:v>
                </c:pt>
                <c:pt idx="39">
                  <c:v>11.446581780000001</c:v>
                </c:pt>
                <c:pt idx="40">
                  <c:v>11.370306810000001</c:v>
                </c:pt>
                <c:pt idx="41">
                  <c:v>11.372968159999999</c:v>
                </c:pt>
                <c:pt idx="42">
                  <c:v>11.25757956</c:v>
                </c:pt>
                <c:pt idx="43">
                  <c:v>11.22281845</c:v>
                </c:pt>
                <c:pt idx="44">
                  <c:v>11.12296514</c:v>
                </c:pt>
                <c:pt idx="45">
                  <c:v>11.05392423</c:v>
                </c:pt>
                <c:pt idx="46">
                  <c:v>11.0055149</c:v>
                </c:pt>
                <c:pt idx="47">
                  <c:v>10.92814516</c:v>
                </c:pt>
                <c:pt idx="48">
                  <c:v>10.799899419999999</c:v>
                </c:pt>
                <c:pt idx="49">
                  <c:v>10.75773467</c:v>
                </c:pt>
                <c:pt idx="50">
                  <c:v>10.71147401</c:v>
                </c:pt>
                <c:pt idx="51">
                  <c:v>10.54996306</c:v>
                </c:pt>
                <c:pt idx="52">
                  <c:v>10.49005187</c:v>
                </c:pt>
                <c:pt idx="53">
                  <c:v>10.44877279</c:v>
                </c:pt>
                <c:pt idx="54">
                  <c:v>10.356141879999999</c:v>
                </c:pt>
                <c:pt idx="55">
                  <c:v>10.186426880000001</c:v>
                </c:pt>
                <c:pt idx="56">
                  <c:v>10.15686814</c:v>
                </c:pt>
                <c:pt idx="57">
                  <c:v>9.9953458180000005</c:v>
                </c:pt>
                <c:pt idx="58">
                  <c:v>9.9749899469999992</c:v>
                </c:pt>
                <c:pt idx="59">
                  <c:v>9.8573113340000003</c:v>
                </c:pt>
                <c:pt idx="60">
                  <c:v>9.7796204339999999</c:v>
                </c:pt>
                <c:pt idx="61">
                  <c:v>9.6640926920000005</c:v>
                </c:pt>
                <c:pt idx="62">
                  <c:v>9.6076317899999992</c:v>
                </c:pt>
                <c:pt idx="63">
                  <c:v>9.4332902199999999</c:v>
                </c:pt>
                <c:pt idx="64">
                  <c:v>9.3631221559999993</c:v>
                </c:pt>
                <c:pt idx="65">
                  <c:v>9.2992338530000005</c:v>
                </c:pt>
                <c:pt idx="66">
                  <c:v>9.1843213309999996</c:v>
                </c:pt>
                <c:pt idx="67">
                  <c:v>9.1484607899999997</c:v>
                </c:pt>
                <c:pt idx="68">
                  <c:v>9.0134499330000004</c:v>
                </c:pt>
                <c:pt idx="69">
                  <c:v>8.924842988</c:v>
                </c:pt>
                <c:pt idx="70">
                  <c:v>8.7978703669999998</c:v>
                </c:pt>
                <c:pt idx="71">
                  <c:v>8.6684048590000007</c:v>
                </c:pt>
                <c:pt idx="72">
                  <c:v>8.6626067869999996</c:v>
                </c:pt>
                <c:pt idx="73">
                  <c:v>8.5181252399999998</c:v>
                </c:pt>
                <c:pt idx="74">
                  <c:v>8.4559344840000001</c:v>
                </c:pt>
                <c:pt idx="75">
                  <c:v>8.3291448930000005</c:v>
                </c:pt>
                <c:pt idx="76">
                  <c:v>8.1051831910000001</c:v>
                </c:pt>
                <c:pt idx="77">
                  <c:v>8.1219072410000006</c:v>
                </c:pt>
                <c:pt idx="78">
                  <c:v>7.9155418729999996</c:v>
                </c:pt>
                <c:pt idx="79">
                  <c:v>7.9184913410000002</c:v>
                </c:pt>
                <c:pt idx="80">
                  <c:v>7.794918257</c:v>
                </c:pt>
                <c:pt idx="81">
                  <c:v>7.732405473</c:v>
                </c:pt>
                <c:pt idx="82">
                  <c:v>7.5696251700000001</c:v>
                </c:pt>
                <c:pt idx="83">
                  <c:v>7.5927519229999998</c:v>
                </c:pt>
                <c:pt idx="84">
                  <c:v>7.5201140119999996</c:v>
                </c:pt>
                <c:pt idx="85">
                  <c:v>7.509686436</c:v>
                </c:pt>
                <c:pt idx="86">
                  <c:v>7.4825239549999996</c:v>
                </c:pt>
                <c:pt idx="87">
                  <c:v>7.339075072</c:v>
                </c:pt>
                <c:pt idx="88">
                  <c:v>7.2262531890000004</c:v>
                </c:pt>
                <c:pt idx="89">
                  <c:v>7.1185136030000002</c:v>
                </c:pt>
                <c:pt idx="90">
                  <c:v>7.0243973940000002</c:v>
                </c:pt>
                <c:pt idx="91">
                  <c:v>6.9728895800000004</c:v>
                </c:pt>
                <c:pt idx="92">
                  <c:v>6.9460748700000003</c:v>
                </c:pt>
                <c:pt idx="93">
                  <c:v>6.8492988620000004</c:v>
                </c:pt>
                <c:pt idx="94">
                  <c:v>6.7582855369999999</c:v>
                </c:pt>
                <c:pt idx="95">
                  <c:v>6.6979104359999999</c:v>
                </c:pt>
                <c:pt idx="96">
                  <c:v>6.5586702539999999</c:v>
                </c:pt>
                <c:pt idx="97">
                  <c:v>6.5237031319999996</c:v>
                </c:pt>
                <c:pt idx="98">
                  <c:v>6.5277739009999998</c:v>
                </c:pt>
                <c:pt idx="99">
                  <c:v>6.4422198890000004</c:v>
                </c:pt>
                <c:pt idx="100">
                  <c:v>6.2895378429999997</c:v>
                </c:pt>
                <c:pt idx="101">
                  <c:v>4.9771073330000002</c:v>
                </c:pt>
                <c:pt idx="102">
                  <c:v>1.30260609</c:v>
                </c:pt>
                <c:pt idx="103">
                  <c:v>6.3283452929999999</c:v>
                </c:pt>
                <c:pt idx="104">
                  <c:v>6.1766219160000002</c:v>
                </c:pt>
                <c:pt idx="105">
                  <c:v>6.3332950219999997</c:v>
                </c:pt>
                <c:pt idx="106">
                  <c:v>6.2457881190000002</c:v>
                </c:pt>
                <c:pt idx="107">
                  <c:v>6.2559467519999998</c:v>
                </c:pt>
                <c:pt idx="108">
                  <c:v>6.2993588630000001</c:v>
                </c:pt>
                <c:pt idx="109">
                  <c:v>6.2005144779999997</c:v>
                </c:pt>
                <c:pt idx="110">
                  <c:v>6.2586045849999996</c:v>
                </c:pt>
                <c:pt idx="111">
                  <c:v>6.1942379110000001</c:v>
                </c:pt>
                <c:pt idx="112">
                  <c:v>6.2981007560000002</c:v>
                </c:pt>
                <c:pt idx="113">
                  <c:v>6.2545514090000003</c:v>
                </c:pt>
                <c:pt idx="114">
                  <c:v>6.2493836700000003</c:v>
                </c:pt>
                <c:pt idx="115">
                  <c:v>6.2636917759999999</c:v>
                </c:pt>
                <c:pt idx="116">
                  <c:v>6.228174868</c:v>
                </c:pt>
                <c:pt idx="117">
                  <c:v>6.2365528269999997</c:v>
                </c:pt>
                <c:pt idx="118">
                  <c:v>6.2262556670000002</c:v>
                </c:pt>
                <c:pt idx="119">
                  <c:v>6.2353411479999998</c:v>
                </c:pt>
                <c:pt idx="120">
                  <c:v>6.1711114440000001</c:v>
                </c:pt>
                <c:pt idx="121">
                  <c:v>6.2969524019999996</c:v>
                </c:pt>
                <c:pt idx="122">
                  <c:v>6.2931556149999999</c:v>
                </c:pt>
                <c:pt idx="123">
                  <c:v>6.2356114639999998</c:v>
                </c:pt>
                <c:pt idx="124">
                  <c:v>6.2654973749999998</c:v>
                </c:pt>
                <c:pt idx="125">
                  <c:v>6.2449259110000002</c:v>
                </c:pt>
                <c:pt idx="126">
                  <c:v>6.2264258359999998</c:v>
                </c:pt>
                <c:pt idx="127">
                  <c:v>6.2570668649999996</c:v>
                </c:pt>
                <c:pt idx="128">
                  <c:v>6.2870993720000001</c:v>
                </c:pt>
                <c:pt idx="129">
                  <c:v>6.2996111770000001</c:v>
                </c:pt>
                <c:pt idx="130">
                  <c:v>6.3267333319999999</c:v>
                </c:pt>
                <c:pt idx="131">
                  <c:v>6.30100353</c:v>
                </c:pt>
                <c:pt idx="132">
                  <c:v>6.2909513109999997</c:v>
                </c:pt>
                <c:pt idx="133">
                  <c:v>6.2934480490000002</c:v>
                </c:pt>
                <c:pt idx="134">
                  <c:v>6.3378184810000002</c:v>
                </c:pt>
                <c:pt idx="135">
                  <c:v>6.2869940629999999</c:v>
                </c:pt>
                <c:pt idx="136">
                  <c:v>6.3231709179999998</c:v>
                </c:pt>
                <c:pt idx="137">
                  <c:v>6.3250238870000004</c:v>
                </c:pt>
                <c:pt idx="138">
                  <c:v>6.3236315750000003</c:v>
                </c:pt>
                <c:pt idx="139">
                  <c:v>6.3460660219999996</c:v>
                </c:pt>
                <c:pt idx="140">
                  <c:v>6.3124927079999997</c:v>
                </c:pt>
                <c:pt idx="141">
                  <c:v>6.3688850840000004</c:v>
                </c:pt>
                <c:pt idx="142">
                  <c:v>6.3434949019999998</c:v>
                </c:pt>
                <c:pt idx="143">
                  <c:v>6.3476926669999996</c:v>
                </c:pt>
                <c:pt idx="144">
                  <c:v>6.256283689</c:v>
                </c:pt>
                <c:pt idx="145">
                  <c:v>6.2629893120000002</c:v>
                </c:pt>
                <c:pt idx="146">
                  <c:v>6.2750362419999997</c:v>
                </c:pt>
                <c:pt idx="147">
                  <c:v>6.2590897769999998</c:v>
                </c:pt>
                <c:pt idx="148">
                  <c:v>6.314580275</c:v>
                </c:pt>
                <c:pt idx="149">
                  <c:v>6.1854149630000004</c:v>
                </c:pt>
                <c:pt idx="150">
                  <c:v>6.2131156379999997</c:v>
                </c:pt>
                <c:pt idx="151">
                  <c:v>6.2969978470000001</c:v>
                </c:pt>
                <c:pt idx="152">
                  <c:v>6.2805468360000001</c:v>
                </c:pt>
                <c:pt idx="153">
                  <c:v>6.1628636979999998</c:v>
                </c:pt>
                <c:pt idx="154">
                  <c:v>6.2526118300000002</c:v>
                </c:pt>
                <c:pt idx="155">
                  <c:v>6.2272308629999999</c:v>
                </c:pt>
                <c:pt idx="156">
                  <c:v>6.1946574439999997</c:v>
                </c:pt>
                <c:pt idx="157">
                  <c:v>6.1931455079999997</c:v>
                </c:pt>
                <c:pt idx="158">
                  <c:v>6.2909782219999997</c:v>
                </c:pt>
                <c:pt idx="159">
                  <c:v>6.2264134039999997</c:v>
                </c:pt>
                <c:pt idx="160">
                  <c:v>6.212442501</c:v>
                </c:pt>
                <c:pt idx="161">
                  <c:v>6.1663425329999999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A9-B34E-9203-2075851610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3700976"/>
        <c:axId val="623795936"/>
      </c:lineChart>
      <c:catAx>
        <c:axId val="623700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>
                    <a:solidFill>
                      <a:schemeClr val="bg2"/>
                    </a:solidFill>
                  </a:rPr>
                  <a:t>Time</a:t>
                </a:r>
                <a:r>
                  <a:rPr lang="en-US" altLang="ko-KR" sz="1800" baseline="0">
                    <a:solidFill>
                      <a:schemeClr val="bg2"/>
                    </a:solidFill>
                  </a:rPr>
                  <a:t> Elapsed (minutes)</a:t>
                </a:r>
                <a:endParaRPr lang="ko-KR" altLang="en-US" sz="1800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3795936"/>
        <c:crosses val="autoZero"/>
        <c:auto val="1"/>
        <c:lblAlgn val="ctr"/>
        <c:lblOffset val="0"/>
        <c:tickLblSkip val="2"/>
        <c:tickMarkSkip val="48"/>
        <c:noMultiLvlLbl val="0"/>
      </c:catAx>
      <c:valAx>
        <c:axId val="62379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800">
                    <a:solidFill>
                      <a:schemeClr val="bg2"/>
                    </a:solidFill>
                  </a:rPr>
                  <a:t>Bandwidth</a:t>
                </a:r>
                <a:r>
                  <a:rPr lang="en-US" altLang="ko-KR" sz="1800" baseline="0">
                    <a:solidFill>
                      <a:schemeClr val="bg2"/>
                    </a:solidFill>
                  </a:rPr>
                  <a:t> (Gbps)</a:t>
                </a:r>
                <a:endParaRPr lang="ko-KR" altLang="en-US" sz="1800">
                  <a:solidFill>
                    <a:schemeClr val="bg2"/>
                  </a:solidFill>
                </a:endParaRPr>
              </a:p>
            </c:rich>
          </c:tx>
          <c:layout>
            <c:manualLayout>
              <c:xMode val="edge"/>
              <c:yMode val="edge"/>
              <c:x val="9.3402922187643522E-3"/>
              <c:y val="0.148444454298773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623700976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197763066236046"/>
          <c:y val="7.6228723870939444E-2"/>
          <c:w val="0.32501303091859451"/>
          <c:h val="0.20124654537079686"/>
        </c:manualLayout>
      </c:layout>
      <c:overlay val="1"/>
      <c:spPr>
        <a:solidFill>
          <a:schemeClr val="lt1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562403080057272"/>
          <c:y val="4.5393389817668904E-2"/>
          <c:w val="0.64560104633524451"/>
          <c:h val="0.621455369657292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Coverage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0.25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D-8343-963E-0E4889A663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MemLiner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Accuracy</c:v>
                </c:pt>
                <c:pt idx="1">
                  <c:v>Coverage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</c:v>
                </c:pt>
                <c:pt idx="1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D-8343-963E-0E4889A66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Coverage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6792495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28279740662995073"/>
          <c:y val="0.82544104517439798"/>
          <c:w val="0.67537606070242284"/>
          <c:h val="0.15132079851439184"/>
        </c:manualLayout>
      </c:layout>
      <c:overlay val="0"/>
      <c:spPr>
        <a:solidFill>
          <a:schemeClr val="lt1"/>
        </a:solidFill>
        <a:ln>
          <a:solidFill>
            <a:schemeClr val="bg2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24784652797751"/>
          <c:y val="0.10837438423645321"/>
          <c:w val="0.83426451810013236"/>
          <c:h val="0.376061440595787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Exception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0.57399999999999995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6-4E40-955A-02AB1E996B9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PT Walk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9.0999999999999998E-2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6-4E40-955A-02AB1E996B95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Swap Cache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0.38900000000000001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46-4E40-955A-02AB1E996B95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RDMA Issue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0.128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46-4E40-955A-02AB1E996B95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Fetching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2.9580000000000002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46-4E40-955A-02AB1E996B95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Reclaim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246-4E40-955A-02AB1E996B95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Etc.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Fastswap's
PF Handling (us)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0.35099999999999998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46-4E40-955A-02AB1E996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3128207"/>
        <c:axId val="273159375"/>
      </c:barChart>
      <c:catAx>
        <c:axId val="273128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59375"/>
        <c:crosses val="autoZero"/>
        <c:auto val="1"/>
        <c:lblAlgn val="ctr"/>
        <c:lblOffset val="100"/>
        <c:noMultiLvlLbl val="0"/>
      </c:catAx>
      <c:valAx>
        <c:axId val="27315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2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24784652797751"/>
          <c:y val="0.10837438423645321"/>
          <c:w val="0.83426451810013236"/>
          <c:h val="0.376061440595787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Major PF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 's
# of PFs</c:v>
                </c:pt>
              </c:strCache>
            </c:strRef>
          </c:cat>
          <c:val>
            <c:numRef>
              <c:f>Sheet1!$B$2</c:f>
              <c:numCache>
                <c:formatCode>#,##0</c:formatCode>
                <c:ptCount val="1"/>
                <c:pt idx="0">
                  <c:v>655737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E-9940-BCA6-5C694D2903F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Minor PF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Fastswap 's
# of PFs</c:v>
                </c:pt>
              </c:strCache>
            </c:strRef>
          </c:cat>
          <c:val>
            <c:numRef>
              <c:f>Sheet1!$B$3</c:f>
              <c:numCache>
                <c:formatCode>#,##0</c:formatCode>
                <c:ptCount val="1"/>
                <c:pt idx="0">
                  <c:v>4587164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5E-9940-BCA6-5C694D290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3128207"/>
        <c:axId val="273159375"/>
      </c:barChart>
      <c:catAx>
        <c:axId val="273128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59375"/>
        <c:crosses val="autoZero"/>
        <c:auto val="1"/>
        <c:lblAlgn val="ctr"/>
        <c:lblOffset val="100"/>
        <c:noMultiLvlLbl val="0"/>
      </c:catAx>
      <c:valAx>
        <c:axId val="27315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2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1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14657654020698"/>
          <c:y val="0.25717736985995648"/>
          <c:w val="0.85383388242310887"/>
          <c:h val="0.4124511115865365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Exception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0.57399999999999995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8-AF44-BDAD-E8E311C2DC5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PT Walk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9.0999999999999998E-2</c:v>
                </c:pt>
                <c:pt idx="1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68-AF44-BDAD-E8E311C2DC5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Swap Cache &amp; Page Alloc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Sheet1!$B$4:$C$4</c:f>
              <c:numCache>
                <c:formatCode>General</c:formatCode>
                <c:ptCount val="2"/>
                <c:pt idx="0">
                  <c:v>0.38900000000000001</c:v>
                </c:pt>
                <c:pt idx="1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68-AF44-BDAD-E8E311C2DC5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RDMA Issue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Sheet1!$B$5:$C$5</c:f>
              <c:numCache>
                <c:formatCode>General</c:formatCode>
                <c:ptCount val="2"/>
                <c:pt idx="0">
                  <c:v>0.128</c:v>
                </c:pt>
                <c:pt idx="1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68-AF44-BDAD-E8E311C2DC5B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Fetching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Sheet1!$B$6:$C$6</c:f>
              <c:numCache>
                <c:formatCode>General</c:formatCode>
                <c:ptCount val="2"/>
                <c:pt idx="0">
                  <c:v>2.9580000000000002</c:v>
                </c:pt>
                <c:pt idx="1">
                  <c:v>2.4140000000000001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68-AF44-BDAD-E8E311C2DC5B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Reclaim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Sheet1!$B$7:$C$7</c:f>
              <c:numCache>
                <c:formatCode>General</c:formatCode>
                <c:ptCount val="2"/>
                <c:pt idx="0">
                  <c:v>1.877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F68-AF44-BDAD-E8E311C2DC5B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Etc.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Sheet1!$B$8:$C$8</c:f>
              <c:numCache>
                <c:formatCode>General</c:formatCode>
                <c:ptCount val="2"/>
                <c:pt idx="0">
                  <c:v>0.35099999999999998</c:v>
                </c:pt>
                <c:pt idx="1">
                  <c:v>0.16800000000000001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68-AF44-BDAD-E8E311C2D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73128207"/>
        <c:axId val="273159375"/>
      </c:barChart>
      <c:catAx>
        <c:axId val="273128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59375"/>
        <c:crosses val="autoZero"/>
        <c:auto val="1"/>
        <c:lblAlgn val="ctr"/>
        <c:lblOffset val="100"/>
        <c:noMultiLvlLbl val="0"/>
      </c:catAx>
      <c:valAx>
        <c:axId val="27315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>
                    <a:solidFill>
                      <a:schemeClr val="bg2"/>
                    </a:solidFill>
                  </a:rPr>
                  <a:t>PF Handling Latency (us).</a:t>
                </a:r>
                <a:r>
                  <a:rPr lang="en-US" altLang="ko-KR" sz="1400" b="1" baseline="0">
                    <a:solidFill>
                      <a:schemeClr val="bg2"/>
                    </a:solidFill>
                  </a:rPr>
                  <a:t> Lower Is Better.</a:t>
                </a:r>
                <a:endParaRPr lang="ko-KR" altLang="en-US" sz="1400" b="1">
                  <a:solidFill>
                    <a:schemeClr val="bg2"/>
                  </a:solidFill>
                </a:endParaRPr>
              </a:p>
            </c:rich>
          </c:tx>
          <c:layout>
            <c:manualLayout>
              <c:xMode val="edge"/>
              <c:yMode val="edge"/>
              <c:x val="0.27876866159667602"/>
              <c:y val="0.86112313786754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2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3529943988785581E-4"/>
          <c:y val="2.1257601963956926E-2"/>
          <c:w val="0.98488634119340523"/>
          <c:h val="0.15554092506834793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24784652797751"/>
          <c:y val="0.10837438423645321"/>
          <c:w val="0.83426451810013236"/>
          <c:h val="0.5003906706502632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Major PF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Sheet1!$B$2:$C$2</c:f>
              <c:numCache>
                <c:formatCode>#,##0</c:formatCode>
                <c:ptCount val="2"/>
                <c:pt idx="0">
                  <c:v>655737</c:v>
                </c:pt>
                <c:pt idx="1">
                  <c:v>655358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5-0B4D-8F6B-AF5B63D2C8A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Minor PF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Fastswap</c:v>
                </c:pt>
                <c:pt idx="1">
                  <c:v>DiLOS</c:v>
                </c:pt>
              </c:strCache>
            </c:strRef>
          </c:cat>
          <c:val>
            <c:numRef>
              <c:f>Sheet1!$B$3:$C$3</c:f>
              <c:numCache>
                <c:formatCode>#,##0</c:formatCode>
                <c:ptCount val="2"/>
                <c:pt idx="0">
                  <c:v>4587164</c:v>
                </c:pt>
                <c:pt idx="1">
                  <c:v>3167233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65-0B4D-8F6B-AF5B63D2C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273128207"/>
        <c:axId val="273159375"/>
      </c:barChart>
      <c:catAx>
        <c:axId val="273128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59375"/>
        <c:crosses val="autoZero"/>
        <c:auto val="1"/>
        <c:lblAlgn val="ctr"/>
        <c:lblOffset val="100"/>
        <c:noMultiLvlLbl val="0"/>
      </c:catAx>
      <c:valAx>
        <c:axId val="273159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2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>
                    <a:solidFill>
                      <a:schemeClr val="bg2"/>
                    </a:solidFill>
                  </a:rPr>
                  <a:t>Number</a:t>
                </a:r>
                <a:r>
                  <a:rPr lang="en-US" altLang="ko-KR" sz="1400" b="1" baseline="0">
                    <a:solidFill>
                      <a:schemeClr val="bg2"/>
                    </a:solidFill>
                  </a:rPr>
                  <a:t> of Page Faults. Lower Is Better</a:t>
                </a:r>
                <a:endParaRPr lang="ko-KR" altLang="en-US" sz="1400" b="1">
                  <a:solidFill>
                    <a:schemeClr val="bg2"/>
                  </a:solidFill>
                </a:endParaRPr>
              </a:p>
            </c:rich>
          </c:tx>
          <c:layout>
            <c:manualLayout>
              <c:xMode val="edge"/>
              <c:yMode val="edge"/>
              <c:x val="0.33071029604155072"/>
              <c:y val="0.81924950852592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27312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6996934722686969"/>
          <c:y val="8.1234409120584147E-2"/>
          <c:w val="0.11425404311084798"/>
          <c:h val="0.30488953229044358"/>
        </c:manualLayout>
      </c:layout>
      <c:overlay val="1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7099891812340406"/>
          <c:y val="0"/>
          <c:w val="1.6100031974490489E-2"/>
          <c:h val="1.8145894211536708E-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87.787552399999996</c:v>
                </c:pt>
                <c:pt idx="1">
                  <c:v>81.655801400000001</c:v>
                </c:pt>
                <c:pt idx="2">
                  <c:v>80.003193400000001</c:v>
                </c:pt>
                <c:pt idx="3">
                  <c:v>54.281110200000001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8-4448-912A-5D11C68696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AIFM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57.510202999999997</c:v>
                </c:pt>
                <c:pt idx="1">
                  <c:v>56.936593199999997</c:v>
                </c:pt>
                <c:pt idx="2">
                  <c:v>57.1839248</c:v>
                </c:pt>
                <c:pt idx="3">
                  <c:v>60.451731600000002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A8-4448-912A-5D11C68696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DiLOS (Readahead)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63.183067200000004</c:v>
                </c:pt>
                <c:pt idx="1">
                  <c:v>59.782177599999997</c:v>
                </c:pt>
                <c:pt idx="2">
                  <c:v>57.616798600000003</c:v>
                </c:pt>
                <c:pt idx="3">
                  <c:v>49.409568399999998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A8-4448-912A-5D11C6869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79249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1.1845539888812656E-2"/>
          <c:y val="0.10507021538312049"/>
          <c:w val="0.97919590824747849"/>
          <c:h val="0.72665136996738222"/>
        </c:manualLayout>
      </c:layout>
      <c:overlay val="0"/>
      <c:spPr>
        <a:noFill/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189.38804859999999</c:v>
                </c:pt>
                <c:pt idx="1">
                  <c:v>181.14345739999999</c:v>
                </c:pt>
                <c:pt idx="2">
                  <c:v>113.47622339999999</c:v>
                </c:pt>
                <c:pt idx="3">
                  <c:v>71.907261800000001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AD-5D49-9FD5-5D9A343021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AIFM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130.17438780000001</c:v>
                </c:pt>
                <c:pt idx="1">
                  <c:v>117.9816445</c:v>
                </c:pt>
                <c:pt idx="2">
                  <c:v>114.8769794</c:v>
                </c:pt>
                <c:pt idx="3">
                  <c:v>108.1121326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AD-5D49-9FD5-5D9A343021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DiLOS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85.823558000000006</c:v>
                </c:pt>
                <c:pt idx="1">
                  <c:v>78.798090599999995</c:v>
                </c:pt>
                <c:pt idx="2">
                  <c:v>70.915143599999993</c:v>
                </c:pt>
                <c:pt idx="3">
                  <c:v>59.017152400000001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AD-5D49-9FD5-5D9A34302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Available Memory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Completion Time (s)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679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Fastswap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87.787552399999996</c:v>
                </c:pt>
                <c:pt idx="1">
                  <c:v>81.655801400000001</c:v>
                </c:pt>
                <c:pt idx="2">
                  <c:v>80.003193400000001</c:v>
                </c:pt>
                <c:pt idx="3">
                  <c:v>54.281110200000001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5-8843-992B-3FCDFDCD7C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AIFM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57.510202999999997</c:v>
                </c:pt>
                <c:pt idx="1">
                  <c:v>56.936593199999997</c:v>
                </c:pt>
                <c:pt idx="2">
                  <c:v>57.1839248</c:v>
                </c:pt>
                <c:pt idx="3">
                  <c:v>60.451731600000002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5-8843-992B-3FCDFDCD7C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DiLOS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0%</c:formatCode>
                <c:ptCount val="4"/>
                <c:pt idx="0" formatCode="0.0%">
                  <c:v>0.125</c:v>
                </c:pt>
                <c:pt idx="1">
                  <c:v>0.25</c:v>
                </c:pt>
                <c:pt idx="2">
                  <c:v>0.5</c:v>
                </c:pt>
                <c:pt idx="3">
                  <c:v>1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63.183067200000004</c:v>
                </c:pt>
                <c:pt idx="1">
                  <c:v>59.782177599999997</c:v>
                </c:pt>
                <c:pt idx="2">
                  <c:v>57.616798600000003</c:v>
                </c:pt>
                <c:pt idx="3">
                  <c:v>49.409568399999998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55-8843-992B-3FCDFDCD7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"/>
        <c:axId val="1086792495"/>
        <c:axId val="1084127647"/>
      </c:barChart>
      <c:catAx>
        <c:axId val="10867924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Available Memory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4127647"/>
        <c:crosses val="autoZero"/>
        <c:auto val="1"/>
        <c:lblAlgn val="ctr"/>
        <c:lblOffset val="100"/>
        <c:noMultiLvlLbl val="0"/>
      </c:catAx>
      <c:valAx>
        <c:axId val="10841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>
                    <a:solidFill>
                      <a:schemeClr val="bg2"/>
                    </a:solidFill>
                  </a:rPr>
                  <a:t>Completion</a:t>
                </a:r>
                <a:r>
                  <a:rPr lang="en-US" altLang="ko-KR" baseline="0">
                    <a:solidFill>
                      <a:schemeClr val="bg2"/>
                    </a:solidFill>
                  </a:rPr>
                  <a:t> Time (s)</a:t>
                </a:r>
                <a:endParaRPr lang="ko-KR" altLang="en-US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86792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033f1d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033f1dca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/>
              <a:t>Hello everyone, I’m Wonsup Yoon, and I will present our work “</a:t>
            </a:r>
            <a:r>
              <a:rPr lang="en-US" err="1"/>
              <a:t>DiLOS</a:t>
            </a:r>
            <a:r>
              <a:rPr lang="en-US"/>
              <a:t>: Do Not Trade Compatibility for Performance in Memory Disaggregation”.</a:t>
            </a:r>
          </a:p>
          <a:p>
            <a:pPr marL="0" indent="0">
              <a:buNone/>
            </a:pPr>
            <a:r>
              <a:rPr lang="en-US" err="1"/>
              <a:t>DiLOS</a:t>
            </a:r>
            <a:r>
              <a:rPr lang="en-US"/>
              <a:t> originally stood for “Disaggregated </a:t>
            </a:r>
            <a:r>
              <a:rPr lang="en-US" err="1"/>
              <a:t>LibOS</a:t>
            </a:r>
            <a:r>
              <a:rPr lang="en-US"/>
              <a:t>”, but overtime the system has evolved to focus on memory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but the words stuck.</a:t>
            </a:r>
          </a:p>
          <a:p>
            <a:pPr marL="0" indent="0">
              <a:buNone/>
            </a:pPr>
            <a:r>
              <a:rPr lang="en-US"/>
              <a:t>So here I am.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f16ae93d7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f16ae93d7_2_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Now we present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,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a memory disaggregation system based on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LibOS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It does not trade off either kernel’s compatibility and user’s performance.</a:t>
            </a:r>
            <a:r>
              <a:rPr lang="en-US">
                <a:solidFill>
                  <a:srgbClr val="374151"/>
                </a:solidFill>
              </a:rPr>
              <a:t> </a:t>
            </a:r>
            <a:endParaRPr lang="en-US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It incorporates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LibOS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-based high-performance paging for unmodified applications.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Moreover, we introduce a novel prefetcher design that minimizes page faults and includes specialization guides for further enhancement Additionally, our application-aware prefetching, based on the guide, effectively hides remote memory latency.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222f79d17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222f79d17_0_22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Our paging is based on a simple idea of unified page table or UPT.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UPT extends the page table to support paging without swap cache, and</a:t>
            </a:r>
            <a:r>
              <a:rPr lang="en-US">
                <a:solidFill>
                  <a:srgbClr val="374151"/>
                </a:solidFill>
              </a:rPr>
              <a:t> </a:t>
            </a:r>
            <a:endParaRPr lang="en-US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Without swap cache, the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page fault handler </a:t>
            </a:r>
            <a:r>
              <a:rPr lang="en-US">
                <a:solidFill>
                  <a:srgbClr val="374151"/>
                </a:solidFill>
              </a:rPr>
              <a:t>looks up only the UPT.</a:t>
            </a:r>
            <a:endParaRPr lang="en-US" u="none" strike="noStrike">
              <a:solidFill>
                <a:srgbClr val="374151"/>
              </a:solidFill>
              <a:effectLst/>
            </a:endParaRP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and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prefetcher </a:t>
            </a:r>
            <a:r>
              <a:rPr lang="en-US">
                <a:solidFill>
                  <a:srgbClr val="374151"/>
                </a:solidFill>
              </a:rPr>
              <a:t>invokes few minor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page faults by reading and manipulating </a:t>
            </a:r>
            <a:r>
              <a:rPr lang="en-US">
                <a:solidFill>
                  <a:srgbClr val="374151"/>
                </a:solidFill>
              </a:rPr>
              <a:t>the UPT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directly.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err="1">
                <a:solidFill>
                  <a:srgbClr val="374151"/>
                </a:solidFill>
              </a:rPr>
              <a:t>DiLOS</a:t>
            </a:r>
            <a:r>
              <a:rPr lang="en-US">
                <a:solidFill>
                  <a:srgbClr val="374151"/>
                </a:solidFill>
              </a:rPr>
              <a:t> offers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a low overhead specialization interface to change the behavior of the page fault handler,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prefetcher, and eviction.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kumimoji="1" lang="en-US"/>
              <a:t>We use the specialization guides to implement app-aware prefetching.</a:t>
            </a:r>
            <a:endParaRPr lang="ko-KR"/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  <a:endParaRPr lang="en-US"/>
          </a:p>
          <a:p>
            <a:pPr marL="171450" indent="0">
              <a:buNone/>
            </a:pPr>
            <a:r>
              <a:rPr kumimoji="1" lang="en-US"/>
              <a:t>App-aware prefetching is a specialized technique that improves the performance of page prefetchers.</a:t>
            </a:r>
            <a:endParaRPr lang="en-US"/>
          </a:p>
          <a:p>
            <a:pPr marL="171450" indent="0">
              <a:buNone/>
            </a:pPr>
            <a:r>
              <a:rPr kumimoji="1" lang="en-US"/>
              <a:t>We integrated the application's data structure into the page prefetcher, and have improved the prefetching precision.</a:t>
            </a:r>
            <a:endParaRPr lang="en-US"/>
          </a:p>
          <a:p>
            <a:pPr marL="171450" indent="0">
              <a:buNone/>
            </a:pPr>
            <a:r>
              <a:rPr lang="en-US"/>
              <a:t>In this slide we use the example of a list of objects.</a:t>
            </a:r>
          </a:p>
          <a:p>
            <a:pPr marL="171450" indent="0">
              <a:buNone/>
            </a:pPr>
            <a:r>
              <a:rPr kumimoji="1" lang="en-US"/>
              <a:t>The prefetcher uses length information to fetch the exact amount and pointer addresses to prefetch next nodes in the lists.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3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To demonstrate the effectiveness of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,</a:t>
            </a:r>
            <a:endParaRPr lang="ko-KR"/>
          </a:p>
          <a:p>
            <a:pPr marL="17145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implemented it </a:t>
            </a:r>
            <a:r>
              <a:rPr lang="en-US">
                <a:solidFill>
                  <a:srgbClr val="374151"/>
                </a:solidFill>
              </a:rPr>
              <a:t>in 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Osv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unikernel</a:t>
            </a:r>
            <a:r>
              <a:rPr lang="en-US">
                <a:solidFill>
                  <a:srgbClr val="374151"/>
                </a:solidFill>
              </a:rPr>
              <a:t> with 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about 4000 lines of code.</a:t>
            </a: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On top of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, we also </a:t>
            </a:r>
            <a:r>
              <a:rPr lang="en-US">
                <a:solidFill>
                  <a:srgbClr val="374151"/>
                </a:solidFill>
              </a:rPr>
              <a:t>wrote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two specialization guides</a:t>
            </a:r>
            <a:r>
              <a:rPr lang="en-US">
                <a:solidFill>
                  <a:srgbClr val="374151"/>
                </a:solidFill>
              </a:rPr>
              <a:t> to illustrate how to use our guides:</a:t>
            </a:r>
          </a:p>
          <a:p>
            <a:pPr marL="17145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The first is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application-aware </a:t>
            </a:r>
            <a:r>
              <a:rPr lang="en-US" err="1">
                <a:solidFill>
                  <a:srgbClr val="374151"/>
                </a:solidFill>
              </a:rPr>
              <a:t>prefetchin</a:t>
            </a:r>
            <a:r>
              <a:rPr lang="en-US">
                <a:solidFill>
                  <a:srgbClr val="374151"/>
                </a:solidFill>
              </a:rPr>
              <a:t> guide.</a:t>
            </a:r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It tunes 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page fault handler and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prefetcher</a:t>
            </a:r>
            <a:r>
              <a:rPr lang="en-US">
                <a:solidFill>
                  <a:srgbClr val="374151"/>
                </a:solidFill>
              </a:rPr>
              <a:t> as the red lines represent.</a:t>
            </a:r>
            <a:endParaRPr lang="en-US"/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The second is an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allocation-aware paging </a:t>
            </a:r>
            <a:r>
              <a:rPr lang="en-US">
                <a:solidFill>
                  <a:srgbClr val="374151"/>
                </a:solidFill>
              </a:rPr>
              <a:t>guide.</a:t>
            </a:r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It tunes 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page fault handler and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page manager</a:t>
            </a:r>
            <a:r>
              <a:rPr lang="en-US">
                <a:solidFill>
                  <a:srgbClr val="374151"/>
                </a:solidFill>
              </a:rPr>
              <a:t>: the blue arrows.</a:t>
            </a:r>
            <a:endParaRPr lang="en-US"/>
          </a:p>
          <a:p>
            <a:pPr marL="171450" indent="0">
              <a:buNone/>
            </a:pPr>
            <a:endParaRPr lang="en-US">
              <a:solidFill>
                <a:srgbClr val="374151"/>
              </a:solidFill>
            </a:endParaRP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For more information on allocation-aware paging, please refer to our paper!</a:t>
            </a:r>
            <a:endParaRPr lang="en-US"/>
          </a:p>
          <a:p>
            <a:pPr marL="172006" indent="0">
              <a:buNone/>
            </a:pP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7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31d0ff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31d0ff529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designed our evaluation experiments to answer following questions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/>
          </a:p>
          <a:p>
            <a:pPr marL="0" indent="0">
              <a:buNone/>
            </a:pPr>
            <a:r>
              <a:rPr lang="en-US"/>
              <a:t>Does lightweight paging gain performance?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Does app-aware paging hide latencies even from irregular access patterns?</a:t>
            </a:r>
            <a:endParaRPr lang="en-US"/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/>
          </a:p>
          <a:p>
            <a:pPr marL="0" indent="0">
              <a:buNone/>
            </a:pPr>
            <a:r>
              <a:rPr lang="en-US"/>
              <a:t>We introduce three key results in this presentation.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/>
          </a:p>
          <a:p>
            <a:pPr marL="0" indent="0">
              <a:buNone/>
            </a:pPr>
            <a:r>
              <a:rPr lang="en-US"/>
              <a:t>Our evaluation setup consists of a compute node and a memory node connected via 100GbE RDMA.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03e91b0e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03e91b0e1_0_1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First, we analyzed the page fault overhead of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and compared it to Fastswap.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measured the page fault handling latency and the number of page faults during sequential memory-heavy access.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For page fault handling latency,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has a 48% lower latency.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Our page fault handler </a:t>
            </a:r>
            <a:r>
              <a:rPr lang="en-US">
                <a:solidFill>
                  <a:srgbClr val="374151"/>
                </a:solidFill>
              </a:rPr>
              <a:t>has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successfully </a:t>
            </a:r>
            <a:r>
              <a:rPr lang="en-US">
                <a:solidFill>
                  <a:srgbClr val="374151"/>
                </a:solidFill>
              </a:rPr>
              <a:t>eliminated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</a:t>
            </a:r>
            <a:r>
              <a:rPr lang="en-US">
                <a:solidFill>
                  <a:srgbClr val="374151"/>
                </a:solidFill>
              </a:rPr>
              <a:t>reclamation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overheads, and the </a:t>
            </a:r>
            <a:r>
              <a:rPr lang="en-US">
                <a:solidFill>
                  <a:srgbClr val="374151"/>
                </a:solidFill>
              </a:rPr>
              <a:t>remaining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software </a:t>
            </a:r>
            <a:r>
              <a:rPr lang="en-US">
                <a:solidFill>
                  <a:srgbClr val="374151"/>
                </a:solidFill>
              </a:rPr>
              <a:t>overhead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takes only 9% of total page fault handling latency.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As for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number of page faults,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>
                <a:solidFill>
                  <a:srgbClr val="374151"/>
                </a:solidFill>
              </a:rPr>
              <a:t> is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27</a:t>
            </a:r>
            <a:r>
              <a:rPr lang="en-US">
                <a:solidFill>
                  <a:srgbClr val="374151"/>
                </a:solidFill>
              </a:rPr>
              <a:t>% lower than Fastswap.</a:t>
            </a:r>
            <a:endParaRPr lang="en-US" u="none" strike="noStrike">
              <a:solidFill>
                <a:srgbClr val="374151"/>
              </a:solidFill>
              <a:effectLst/>
            </a:endParaRP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This is because our prefetcher design directly </a:t>
            </a:r>
            <a:r>
              <a:rPr lang="en-US">
                <a:solidFill>
                  <a:srgbClr val="374151"/>
                </a:solidFill>
              </a:rPr>
              <a:t>manipulates the unified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page table and avoid </a:t>
            </a:r>
            <a:r>
              <a:rPr lang="en-US">
                <a:solidFill>
                  <a:srgbClr val="374151"/>
                </a:solidFill>
              </a:rPr>
              <a:t>most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minor page faults even in extreme memory-heavy workload.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also conducted two experiments using real-world applications to answer the question of whether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has better performance than state-of-the-art kernel-level and user-level systems.</a:t>
            </a:r>
            <a:endParaRPr lang="ko-KR"/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The first experiment involves a compression workload using the Snappy application, and the second experiment involves NYC Taxi analysis using the C++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Dataframe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application.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limited the available memory at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compute node and measured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completion time</a:t>
            </a:r>
            <a:r>
              <a:rPr lang="en-US">
                <a:solidFill>
                  <a:srgbClr val="374151"/>
                </a:solidFill>
              </a:rPr>
              <a:t>.</a:t>
            </a:r>
          </a:p>
          <a:p>
            <a:pPr marL="171450" indent="0" defTabSz="990752">
              <a:buNone/>
              <a:defRPr/>
            </a:pPr>
            <a:r>
              <a:rPr lang="en-US" altLang="ko-KR">
                <a:solidFill>
                  <a:srgbClr val="374151"/>
                </a:solidFill>
              </a:rPr>
              <a:t>The dark grey bar stands for </a:t>
            </a:r>
            <a:r>
              <a:rPr lang="en-US" altLang="ko-KR" err="1">
                <a:solidFill>
                  <a:srgbClr val="374151"/>
                </a:solidFill>
              </a:rPr>
              <a:t>Fastswap</a:t>
            </a:r>
            <a:r>
              <a:rPr lang="en-US" altLang="ko-KR">
                <a:solidFill>
                  <a:srgbClr val="374151"/>
                </a:solidFill>
              </a:rPr>
              <a:t>.</a:t>
            </a:r>
          </a:p>
          <a:p>
            <a:pPr marL="171450" indent="0" defTabSz="990752">
              <a:buNone/>
              <a:defRPr/>
            </a:pPr>
            <a:r>
              <a:rPr lang="en-US" altLang="ko-KR">
                <a:solidFill>
                  <a:srgbClr val="374151"/>
                </a:solidFill>
              </a:rPr>
              <a:t>The light</a:t>
            </a:r>
            <a:r>
              <a:rPr lang="ko-KR" altLang="en-US">
                <a:solidFill>
                  <a:srgbClr val="374151"/>
                </a:solidFill>
              </a:rPr>
              <a:t> </a:t>
            </a:r>
            <a:r>
              <a:rPr lang="en-US" altLang="ko-KR">
                <a:solidFill>
                  <a:srgbClr val="374151"/>
                </a:solidFill>
              </a:rPr>
              <a:t>blue bar is AIFM.</a:t>
            </a:r>
          </a:p>
          <a:p>
            <a:pPr marL="171450" indent="0" defTabSz="990752">
              <a:buNone/>
              <a:defRPr/>
            </a:pPr>
            <a:r>
              <a:rPr lang="en-US" altLang="ko-KR">
                <a:solidFill>
                  <a:srgbClr val="374151"/>
                </a:solidFill>
              </a:rPr>
              <a:t>The orange bar is </a:t>
            </a:r>
            <a:r>
              <a:rPr lang="en-US" altLang="ko-KR" err="1">
                <a:solidFill>
                  <a:srgbClr val="374151"/>
                </a:solidFill>
              </a:rPr>
              <a:t>DiLOS</a:t>
            </a:r>
            <a:r>
              <a:rPr lang="en-US" altLang="ko-KR">
                <a:solidFill>
                  <a:srgbClr val="374151"/>
                </a:solidFill>
              </a:rPr>
              <a:t>.</a:t>
            </a:r>
            <a:endParaRPr lang="en-US" u="none" strike="noStrike">
              <a:solidFill>
                <a:srgbClr val="374151"/>
              </a:solidFill>
              <a:effectLst/>
            </a:endParaRP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For the Snappy compression workload,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had a completion time 28% lower than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Fastswap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, but slightly slower than AIFM when </a:t>
            </a:r>
            <a:r>
              <a:rPr lang="en-US">
                <a:solidFill>
                  <a:srgbClr val="374151"/>
                </a:solidFill>
              </a:rPr>
              <a:t>local memory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is limited to 12.5</a:t>
            </a:r>
            <a:r>
              <a:rPr lang="en-US">
                <a:solidFill>
                  <a:srgbClr val="374151"/>
                </a:solidFill>
              </a:rPr>
              <a:t>% of the total memory usage.</a:t>
            </a:r>
            <a:endParaRPr lang="en-US" u="none" strike="noStrike">
              <a:solidFill>
                <a:srgbClr val="374151"/>
              </a:solidFill>
              <a:effectLst/>
            </a:endParaRP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For the </a:t>
            </a:r>
            <a:r>
              <a:rPr lang="en-US">
                <a:solidFill>
                  <a:srgbClr val="374151"/>
                </a:solidFill>
              </a:rPr>
              <a:t>NYC Taxi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analysis workload,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outperformed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Fastswap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</a:t>
            </a:r>
            <a:r>
              <a:rPr lang="en-US">
                <a:solidFill>
                  <a:srgbClr val="374151"/>
                </a:solidFill>
              </a:rPr>
              <a:t>by 47%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and AIFM</a:t>
            </a:r>
            <a:r>
              <a:rPr lang="en-US">
                <a:solidFill>
                  <a:srgbClr val="374151"/>
                </a:solidFill>
              </a:rPr>
              <a:t> by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37% lower completion time at 12.5% </a:t>
            </a:r>
            <a:r>
              <a:rPr lang="en-US">
                <a:solidFill>
                  <a:srgbClr val="374151"/>
                </a:solidFill>
              </a:rPr>
              <a:t>local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memory.</a:t>
            </a:r>
          </a:p>
          <a:p>
            <a:pPr marL="171450" indent="0">
              <a:buNone/>
            </a:pPr>
            <a:r>
              <a:rPr kumimoji="1" lang="en-US">
                <a:solidFill>
                  <a:srgbClr val="374151"/>
                </a:solidFill>
              </a:rPr>
              <a:t>In this slide we have shown that </a:t>
            </a:r>
            <a:r>
              <a:rPr kumimoji="1" lang="en-US" err="1">
                <a:solidFill>
                  <a:srgbClr val="374151"/>
                </a:solidFill>
              </a:rPr>
              <a:t>DiLOS</a:t>
            </a:r>
            <a:r>
              <a:rPr kumimoji="1" lang="en-US" u="none" strike="noStrike">
                <a:solidFill>
                  <a:srgbClr val="374151"/>
                </a:solidFill>
                <a:effectLst/>
              </a:rPr>
              <a:t> provides </a:t>
            </a:r>
            <a:r>
              <a:rPr kumimoji="1" lang="en-US">
                <a:solidFill>
                  <a:srgbClr val="374151"/>
                </a:solidFill>
              </a:rPr>
              <a:t>better </a:t>
            </a:r>
            <a:r>
              <a:rPr kumimoji="1" lang="en-US" u="none" strike="noStrike">
                <a:solidFill>
                  <a:srgbClr val="374151"/>
                </a:solidFill>
                <a:effectLst/>
              </a:rPr>
              <a:t>paging performance than </a:t>
            </a:r>
            <a:r>
              <a:rPr kumimoji="1" lang="en-US">
                <a:solidFill>
                  <a:srgbClr val="374151"/>
                </a:solidFill>
              </a:rPr>
              <a:t>the </a:t>
            </a:r>
            <a:r>
              <a:rPr kumimoji="1" lang="en-US" u="none" strike="noStrike">
                <a:solidFill>
                  <a:srgbClr val="374151"/>
                </a:solidFill>
                <a:effectLst/>
              </a:rPr>
              <a:t>existing </a:t>
            </a:r>
            <a:r>
              <a:rPr kumimoji="1" lang="en-US">
                <a:solidFill>
                  <a:srgbClr val="374151"/>
                </a:solidFill>
              </a:rPr>
              <a:t>state-of-the-art</a:t>
            </a:r>
            <a:r>
              <a:rPr kumimoji="1" lang="en-US" u="none" strike="noStrike">
                <a:solidFill>
                  <a:srgbClr val="374151"/>
                </a:solidFill>
                <a:effectLst/>
              </a:rPr>
              <a:t> kernel-level system</a:t>
            </a:r>
            <a:r>
              <a:rPr kumimoji="1" lang="en-US">
                <a:solidFill>
                  <a:srgbClr val="374151"/>
                </a:solidFill>
              </a:rPr>
              <a:t>. </a:t>
            </a:r>
            <a:r>
              <a:rPr kumimoji="1" lang="en-US" err="1">
                <a:solidFill>
                  <a:srgbClr val="374151"/>
                </a:solidFill>
              </a:rPr>
              <a:t>DiLOS</a:t>
            </a:r>
            <a:r>
              <a:rPr kumimoji="1" lang="en-US">
                <a:solidFill>
                  <a:srgbClr val="374151"/>
                </a:solidFill>
              </a:rPr>
              <a:t> demonstrates comparable or better performance than </a:t>
            </a:r>
            <a:r>
              <a:rPr kumimoji="1" lang="en-US" u="none" strike="noStrike">
                <a:solidFill>
                  <a:srgbClr val="374151"/>
                </a:solidFill>
                <a:effectLst/>
              </a:rPr>
              <a:t>user-level systems.</a:t>
            </a:r>
            <a:endParaRPr lang="en-US" u="none" strike="noStrike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2922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Finally we show the performance of app-aware prefetching.</a:t>
            </a:r>
            <a:endParaRPr lang="ko-KR"/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Here we use the key-value store workload of Redis.</a:t>
            </a:r>
          </a:p>
          <a:p>
            <a:pPr marL="17145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More </a:t>
            </a:r>
            <a:r>
              <a:rPr lang="en-US" err="1">
                <a:solidFill>
                  <a:srgbClr val="374151"/>
                </a:solidFill>
              </a:rPr>
              <a:t>spefically</a:t>
            </a:r>
            <a:r>
              <a:rPr lang="en-US">
                <a:solidFill>
                  <a:srgbClr val="374151"/>
                </a:solidFill>
              </a:rPr>
              <a:t> we look at two commands: GET and LRANGE.</a:t>
            </a:r>
          </a:p>
          <a:p>
            <a:pPr marL="171450" indent="0" defTabSz="990752">
              <a:buNone/>
              <a:defRPr/>
            </a:pPr>
            <a:endParaRPr lang="en-US">
              <a:solidFill>
                <a:srgbClr val="374151"/>
              </a:solidFill>
            </a:endParaRP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The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GET prefetcher uses the length field to decide </a:t>
            </a:r>
            <a:r>
              <a:rPr lang="en-US">
                <a:solidFill>
                  <a:srgbClr val="374151"/>
                </a:solidFill>
              </a:rPr>
              <a:t>the number of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pages to fetch</a:t>
            </a:r>
            <a:r>
              <a:rPr lang="en-US">
                <a:solidFill>
                  <a:srgbClr val="374151"/>
                </a:solidFill>
              </a:rPr>
              <a:t>.</a:t>
            </a:r>
          </a:p>
          <a:p>
            <a:pPr marL="171450" indent="0">
              <a:buNone/>
            </a:pPr>
            <a:r>
              <a:rPr lang="en-US">
                <a:solidFill>
                  <a:srgbClr val="374151"/>
                </a:solidFill>
              </a:rPr>
              <a:t>The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LRANGE prefetcher uses the next pointer to prefetch the list.</a:t>
            </a:r>
          </a:p>
          <a:p>
            <a:pPr marL="17145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For comparison, we use the general-purpose readahead prefetcher from Linux.</a:t>
            </a: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For </a:t>
            </a:r>
            <a:r>
              <a:rPr lang="en-US">
                <a:solidFill>
                  <a:srgbClr val="374151"/>
                </a:solidFill>
              </a:rPr>
              <a:t>our evaluation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, we used mixed-size GET requests and LRANGE requests.</a:t>
            </a:r>
          </a:p>
          <a:p>
            <a:pPr marL="17145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The dark grey bar stands for </a:t>
            </a:r>
            <a:r>
              <a:rPr lang="en-US" err="1">
                <a:solidFill>
                  <a:srgbClr val="374151"/>
                </a:solidFill>
              </a:rPr>
              <a:t>Fastswap</a:t>
            </a:r>
            <a:r>
              <a:rPr lang="en-US">
                <a:solidFill>
                  <a:srgbClr val="374151"/>
                </a:solidFill>
              </a:rPr>
              <a:t>.</a:t>
            </a:r>
          </a:p>
          <a:p>
            <a:pPr marL="17145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The orange bar is </a:t>
            </a:r>
            <a:r>
              <a:rPr lang="en-US" err="1">
                <a:solidFill>
                  <a:srgbClr val="374151"/>
                </a:solidFill>
              </a:rPr>
              <a:t>DiLOS</a:t>
            </a:r>
            <a:r>
              <a:rPr lang="en-US">
                <a:solidFill>
                  <a:srgbClr val="374151"/>
                </a:solidFill>
              </a:rPr>
              <a:t> with the Linux prefetcher.</a:t>
            </a:r>
          </a:p>
          <a:p>
            <a:pPr marL="17145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The green bar is </a:t>
            </a:r>
            <a:r>
              <a:rPr lang="en-US" err="1">
                <a:solidFill>
                  <a:srgbClr val="374151"/>
                </a:solidFill>
              </a:rPr>
              <a:t>DiLOS</a:t>
            </a:r>
            <a:r>
              <a:rPr lang="en-US">
                <a:solidFill>
                  <a:srgbClr val="374151"/>
                </a:solidFill>
              </a:rPr>
              <a:t> with our own prefetcher.</a:t>
            </a: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For the GET workload, the app-aware prefetcher improved throughput by 10%.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It is a small improvement as the </a:t>
            </a:r>
            <a:r>
              <a:rPr lang="en-US">
                <a:solidFill>
                  <a:srgbClr val="374151"/>
                </a:solidFill>
              </a:rPr>
              <a:t>Linux prefetcher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also </a:t>
            </a:r>
            <a:r>
              <a:rPr lang="en-US">
                <a:solidFill>
                  <a:srgbClr val="374151"/>
                </a:solidFill>
              </a:rPr>
              <a:t>works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well.</a:t>
            </a: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On the other hand, for the LRANGE workload, the </a:t>
            </a:r>
            <a:r>
              <a:rPr lang="en-US" err="1">
                <a:solidFill>
                  <a:srgbClr val="374151"/>
                </a:solidFill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prefetcher </a:t>
            </a:r>
            <a:r>
              <a:rPr lang="en-US">
                <a:solidFill>
                  <a:srgbClr val="374151"/>
                </a:solidFill>
              </a:rPr>
              <a:t>has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60% higher throughput than the </a:t>
            </a:r>
            <a:r>
              <a:rPr lang="en-US">
                <a:solidFill>
                  <a:srgbClr val="374151"/>
                </a:solidFill>
              </a:rPr>
              <a:t>Linux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prefetcher.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It is because</a:t>
            </a:r>
            <a:r>
              <a:rPr lang="en-US">
                <a:solidFill>
                  <a:srgbClr val="374151"/>
                </a:solidFill>
              </a:rPr>
              <a:t> the </a:t>
            </a:r>
            <a:r>
              <a:rPr lang="en-US" err="1">
                <a:solidFill>
                  <a:srgbClr val="374151"/>
                </a:solidFill>
              </a:rPr>
              <a:t>DiLOS</a:t>
            </a:r>
            <a:r>
              <a:rPr lang="en-US">
                <a:solidFill>
                  <a:srgbClr val="374151"/>
                </a:solidFill>
              </a:rPr>
              <a:t>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prefetcher </a:t>
            </a:r>
            <a:r>
              <a:rPr lang="en-US">
                <a:solidFill>
                  <a:srgbClr val="374151"/>
                </a:solidFill>
              </a:rPr>
              <a:t>succeeds at predicting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the list's next nodes and </a:t>
            </a:r>
            <a:r>
              <a:rPr lang="en-US">
                <a:solidFill>
                  <a:srgbClr val="374151"/>
                </a:solidFill>
              </a:rPr>
              <a:t>hides remote memory access latencies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.</a:t>
            </a:r>
          </a:p>
          <a:p>
            <a:pPr marL="17145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17145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In total,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DiLOS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with the app-aware prefetcher outperforms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Fastswap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by 2.2 times.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0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kumimoji="1" lang="en-US"/>
              <a:t>In this talk we have presented </a:t>
            </a:r>
            <a:r>
              <a:rPr kumimoji="1" lang="en-US" err="1"/>
              <a:t>DiLOS</a:t>
            </a:r>
            <a:r>
              <a:rPr kumimoji="1" lang="en-US"/>
              <a:t>, a </a:t>
            </a:r>
            <a:r>
              <a:rPr kumimoji="1" lang="en-US" err="1"/>
              <a:t>LibOS</a:t>
            </a:r>
            <a:r>
              <a:rPr kumimoji="1" lang="en-US"/>
              <a:t>-based memory disaggregation system.</a:t>
            </a:r>
            <a:endParaRPr kumimoji="1" lang="ko-Kore-KR"/>
          </a:p>
          <a:p>
            <a:pPr marL="171450" indent="0">
              <a:buNone/>
            </a:pPr>
            <a:r>
              <a:rPr kumimoji="1" lang="en-US"/>
              <a:t>It achieves both compatibility and performance.</a:t>
            </a:r>
            <a:endParaRPr kumimoji="1" lang="ko-Kore-KR"/>
          </a:p>
          <a:p>
            <a:pPr marL="171450" indent="0">
              <a:buNone/>
            </a:pPr>
            <a:r>
              <a:rPr kumimoji="1" lang="en-US"/>
              <a:t>Our paper and slides are available at the links provided.</a:t>
            </a:r>
            <a:endParaRPr kumimoji="1" lang="ko-Kore-KR"/>
          </a:p>
          <a:p>
            <a:pPr marL="171450" indent="0">
              <a:buNone/>
            </a:pPr>
            <a:r>
              <a:rPr kumimoji="1" lang="en-US"/>
              <a:t>Thank you for listening to my talk.</a:t>
            </a:r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398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>
              <a:buNone/>
            </a:pPr>
            <a:r>
              <a:rPr kumimoji="1" lang="ko-KR" altLang="en-US"/>
              <a:t>입체감</a:t>
            </a:r>
            <a:endParaRPr kumimoji="1" lang="en-US" altLang="ko-KR"/>
          </a:p>
          <a:p>
            <a:pPr marL="172006" indent="0">
              <a:buNone/>
            </a:pPr>
            <a:r>
              <a:rPr kumimoji="1" lang="en-US" altLang="en-US"/>
              <a:t>Flat -&gt; </a:t>
            </a:r>
            <a:r>
              <a:rPr kumimoji="1" lang="en-US" altLang="en-US" err="1"/>
              <a:t>technicals</a:t>
            </a:r>
            <a:r>
              <a:rPr kumimoji="1" lang="en-US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460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470e8000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470e80003_0_5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/>
              <a:t>To set the stage, I would like to start with a brief introduction on memory disaggregation.</a:t>
            </a:r>
          </a:p>
          <a:p>
            <a:pPr marL="0" indent="0">
              <a:buNone/>
            </a:pPr>
            <a:r>
              <a:rPr lang="en-US"/>
              <a:t>This concept separates computing and memory into physically distinct nodes.</a:t>
            </a:r>
          </a:p>
          <a:p>
            <a:pPr marL="0" indent="0">
              <a:buNone/>
            </a:pPr>
            <a:r>
              <a:rPr lang="en-US"/>
              <a:t>Compute and memory nodes are connected via fast interconnect.</a:t>
            </a:r>
          </a:p>
          <a:p>
            <a:pPr marL="0" indent="0">
              <a:buNone/>
            </a:pPr>
            <a:r>
              <a:rPr lang="en-US"/>
              <a:t>Compute nodes borrow memory from memory nodes on demand.</a:t>
            </a:r>
          </a:p>
          <a:p>
            <a:pPr marL="0" indent="0">
              <a:buNone/>
            </a:pPr>
            <a:r>
              <a:rPr lang="en-US"/>
              <a:t>This design promotes better memory utilization and scalability.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1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f16ae93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f16ae93d7_2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/>
              <a:t>In terms of IO amplification,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/>
          </a:p>
          <a:p>
            <a:pPr marL="0" indent="0">
              <a:buNone/>
            </a:pPr>
            <a:r>
              <a:rPr lang="en-US"/>
              <a:t>Latency and bandwidth overheads are main disadvantages due to IO amplification. 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/>
          </a:p>
          <a:p>
            <a:pPr marL="0" indent="0">
              <a:buNone/>
            </a:pPr>
            <a:r>
              <a:rPr lang="en-US"/>
              <a:t>To analyze latency, we measured fetching latencies using RDMA,</a:t>
            </a:r>
          </a:p>
          <a:p>
            <a:pPr marL="0" indent="0">
              <a:buNone/>
            </a:pPr>
            <a:r>
              <a:rPr lang="en-US"/>
              <a:t>and the results show that there are only 0.6 us differences between 128B and 4KB,</a:t>
            </a:r>
          </a:p>
          <a:p>
            <a:pPr marL="0" indent="0">
              <a:buNone/>
            </a:pPr>
            <a:r>
              <a:rPr lang="en-US"/>
              <a:t>Such extra latency can be negligible depending on the workloads.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/>
          </a:p>
          <a:p>
            <a:pPr marL="0" indent="0">
              <a:buNone/>
            </a:pPr>
            <a:r>
              <a:rPr lang="en-US"/>
              <a:t>However, the bandwidth overhead still exists due to bigger remote access unit than actual unit.</a:t>
            </a:r>
          </a:p>
          <a:p>
            <a:pPr marL="0" indent="0">
              <a:buNone/>
            </a:pPr>
            <a:r>
              <a:rPr lang="en-US"/>
              <a:t>We focused on reducing the impact of IO bandwidth amplification in this work.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ko-KR" altLang="en-US"/>
              <a:t>백업 슬라이드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On top of the lightweight paging, we introduce a specialization technique: allocation-aware paging.</a:t>
            </a:r>
          </a:p>
          <a:p>
            <a:pPr marL="172006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Allocation-aware paging overcomes I/O bandwidth amplification by integrating allocator into the paging system.</a:t>
            </a:r>
          </a:p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The paging system fetches and evicts only using areas in pages, in turn, reduces bandwidth usage.</a:t>
            </a:r>
          </a:p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Of course, to avoid performance overheads, all information is embedded in UPT.</a:t>
            </a:r>
            <a:endParaRPr kumimoji="1" lang="en-US" altLang="ko-Kore-KR"/>
          </a:p>
        </p:txBody>
      </p:sp>
    </p:spTree>
    <p:extLst>
      <p:ext uri="{BB962C8B-B14F-4D97-AF65-F5344CB8AC3E}">
        <p14:creationId xmlns:p14="http://schemas.microsoft.com/office/powerpoint/2010/main" val="3539302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We also evaluated the performance of app-aware paging for Redis key-value store.</a:t>
            </a:r>
          </a:p>
          <a:p>
            <a:pPr marL="172006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In a workload involving GET after DELETE, where pages are fragmented and there is little spatial locality,</a:t>
            </a:r>
          </a:p>
          <a:p>
            <a:pPr marL="172006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we compared the original version to version with app-aware paging.</a:t>
            </a:r>
          </a:p>
          <a:p>
            <a:pPr marL="172006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172006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The result showed that app-aware paging saved 30% bandwidth, reducing I/O bandwidth amplification impact.</a:t>
            </a:r>
            <a:endParaRPr kumimoji="1"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172006" indent="0">
              <a:buNone/>
            </a:pP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172006" indent="0">
              <a:buNone/>
            </a:pP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172006" indent="0">
              <a:buNone/>
            </a:pPr>
            <a:r>
              <a:rPr lang="ko-KR" altLang="en-US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백업 슬라이드로</a:t>
            </a: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18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902b551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902b55127_0_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lang="ko-Kore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222f79d1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222f79d17_0_1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Early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memory disaggregation systems were implemented in the kernel.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They rely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on </a:t>
            </a:r>
            <a:r>
              <a:rPr lang="en-US">
                <a:solidFill>
                  <a:srgbClr val="374151"/>
                </a:solidFill>
              </a:rPr>
              <a:t>the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paging system</a:t>
            </a:r>
            <a:r>
              <a:rPr lang="ko-KR" altLang="en-US" u="none" strike="noStrike">
                <a:solidFill>
                  <a:srgbClr val="374151"/>
                </a:solidFill>
                <a:effectLst/>
              </a:rPr>
              <a:t>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to support all existing apps</a:t>
            </a:r>
            <a:r>
              <a:rPr lang="en-US" altLang="ko-KR" u="none" strike="noStrike">
                <a:solidFill>
                  <a:srgbClr val="374151"/>
                </a:solidFill>
                <a:effectLst/>
              </a:rPr>
              <a:t>.</a:t>
            </a:r>
            <a:endParaRPr lang="en-US" altLang="ko-Kore-KR" u="none" strike="noStrike">
              <a:solidFill>
                <a:srgbClr val="374151"/>
              </a:solidFill>
              <a:effectLst/>
            </a:endParaRPr>
          </a:p>
          <a:p>
            <a:pPr marL="0" indent="0">
              <a:buNone/>
            </a:pPr>
            <a:endParaRPr lang="en-US" altLang="ko-Kore-KR">
              <a:solidFill>
                <a:srgbClr val="37415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Recently,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user-level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systems have demonstrated higher performance</a:t>
            </a:r>
            <a:r>
              <a:rPr lang="en-US">
                <a:solidFill>
                  <a:srgbClr val="374151"/>
                </a:solidFill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Their high performance comes from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optimized libraries and runtime for memory disaggregation.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kumimoji="1" lang="en-US" altLang="en-US"/>
              <a:t>Let's dive into the performance comparison of user and kernel-level systems.</a:t>
            </a:r>
            <a:endParaRPr lang="ko-KR" alt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User-level systems, such as AIFM, enhance their performance by avoiding page faults. As illustrated, AIFM outperforms the kernel-level system, Fastswap, when memory is limited.</a:t>
            </a:r>
            <a:endParaRPr lang="en-US" alt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Other user-level systems, like </a:t>
            </a:r>
            <a:r>
              <a:rPr kumimoji="1" lang="en-US" altLang="en-US" err="1"/>
              <a:t>Memliner</a:t>
            </a:r>
            <a:r>
              <a:rPr kumimoji="1" lang="en-US" altLang="en-US"/>
              <a:t>, concentrate on utilizing application hints. For instance, </a:t>
            </a:r>
            <a:r>
              <a:rPr kumimoji="1" lang="en-US" altLang="en-US" err="1"/>
              <a:t>Memliner</a:t>
            </a:r>
            <a:r>
              <a:rPr kumimoji="1" lang="en-US" altLang="en-US"/>
              <a:t> uses garbage collector access patterns to boost prefetching performance.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89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0">
              <a:buNone/>
            </a:pPr>
            <a:r>
              <a:rPr kumimoji="1" lang="en-US" altLang="en-US"/>
              <a:t>However, the enhanced performance of user-level systems comes at a cost.</a:t>
            </a:r>
            <a:endParaRPr lang="ko-KR" alt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First, some user-level systems require application modifications.</a:t>
            </a:r>
            <a:endParaRPr lang="en-US" alt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Let's take the example of an AIFM program.</a:t>
            </a:r>
            <a:endParaRPr lang="en-US" altLang="en-US"/>
          </a:p>
          <a:p>
            <a:pPr marL="171450" indent="0">
              <a:buNone/>
            </a:pPr>
            <a:r>
              <a:rPr kumimoji="1" lang="en-US" altLang="en-US"/>
              <a:t>Let's say the AIFM program calculates the sum of values stored not on the compute node, but in a remote memory node.</a:t>
            </a:r>
            <a:endParaRPr lang="en-US" altLang="en-US"/>
          </a:p>
          <a:p>
            <a:pPr marL="171450" indent="0">
              <a:buNone/>
            </a:pPr>
            <a:r>
              <a:rPr kumimoji="1" lang="en-US" altLang="en-US"/>
              <a:t>(click)</a:t>
            </a:r>
            <a:endParaRPr lang="en-US" altLang="en-US"/>
          </a:p>
          <a:p>
            <a:pPr marL="171450" indent="0">
              <a:buNone/>
            </a:pPr>
            <a:r>
              <a:rPr kumimoji="1" lang="en-US" altLang="en-US"/>
              <a:t>Developers need to modify the source code highlighted here in yellow,</a:t>
            </a:r>
            <a:endParaRPr kumimoji="1" lang="en-US"/>
          </a:p>
          <a:p>
            <a:pPr marL="171450" indent="0">
              <a:buNone/>
            </a:pPr>
            <a:r>
              <a:rPr kumimoji="1" lang="en-US" altLang="en-US"/>
              <a:t>and replace standard data structures with AIFM-specific </a:t>
            </a:r>
            <a:r>
              <a:rPr kumimoji="1" lang="en-US" altLang="en-US" err="1"/>
              <a:t>remotable</a:t>
            </a:r>
            <a:r>
              <a:rPr kumimoji="1" lang="en-US" altLang="en-US"/>
              <a:t> ones.</a:t>
            </a:r>
            <a:endParaRPr 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Developers must also explicitly annotate dereference lifetimes for fetched objects. As highlighted in red, DerefScopes are used to track the lifetime of fetched objects in the </a:t>
            </a:r>
            <a:r>
              <a:rPr kumimoji="1" lang="en-US" altLang="en-US" err="1"/>
              <a:t>hashtable</a:t>
            </a:r>
            <a:r>
              <a:rPr kumimoji="1" lang="en-US" altLang="en-US"/>
              <a:t> and array. Failing to annotate correctly, either too short or too long, could result in program crashes due to memory problems.</a:t>
            </a:r>
            <a:endParaRPr lang="en-US" alt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The second problem of user-level systems is that they are implemented in a library or runtime. They support only a limited number of programming languages.</a:t>
            </a:r>
            <a:endParaRPr lang="en-US" altLang="en-US"/>
          </a:p>
          <a:p>
            <a:pPr marL="172006" indent="0">
              <a:buNone/>
            </a:pPr>
            <a:r>
              <a:rPr kumimoji="1" lang="en-US" altLang="en-US"/>
              <a:t>(click)</a:t>
            </a:r>
          </a:p>
          <a:p>
            <a:pPr marL="171450" indent="0">
              <a:buNone/>
            </a:pPr>
            <a:r>
              <a:rPr kumimoji="1" lang="en-US" altLang="en-US"/>
              <a:t>For example, Semeru and </a:t>
            </a:r>
            <a:r>
              <a:rPr kumimoji="1" lang="en-US" altLang="en-US" err="1"/>
              <a:t>Memliner</a:t>
            </a:r>
            <a:r>
              <a:rPr kumimoji="1" lang="en-US" altLang="en-US"/>
              <a:t> support only JVM-related languages, such as Java. Meanwhile, solutions like AIFM and </a:t>
            </a:r>
            <a:r>
              <a:rPr kumimoji="1" lang="en-US" altLang="en-US" err="1"/>
              <a:t>Carbink</a:t>
            </a:r>
            <a:r>
              <a:rPr kumimoji="1" lang="en-US" altLang="en-US"/>
              <a:t> rely on the C++11 standard library, limiting their support to applications using C++11 or higher.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6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222f79d1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222f79d17_0_1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So the trade-off between compatibility and performance is a key challenge in memory disaggregation.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For compatibility, Kernel-level systems retain paging to support virtual memory and comply with POSIX abstraction,</a:t>
            </a:r>
          </a:p>
          <a:p>
            <a:pPr marL="0" indent="0">
              <a:buNone/>
            </a:pP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while user-level systems avoid page fault overheads by implementing memory disaggregation only in user space.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They also hide remote memory latencies by using application information and prefetching more accurately.</a:t>
            </a:r>
          </a:p>
          <a:p>
            <a:pPr marL="0" indent="0">
              <a:buNone/>
            </a:pPr>
            <a:endParaRPr lang="en-US" altLang="ko-Kore-KR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In our work, we designed a paging system that doesn't sacrifice compatibility for performance.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Additionally, we've reengineered the prefetcher to avoid page faults and to integrate app semantic.</a:t>
            </a:r>
          </a:p>
        </p:txBody>
      </p:sp>
    </p:spTree>
    <p:extLst>
      <p:ext uri="{BB962C8B-B14F-4D97-AF65-F5344CB8AC3E}">
        <p14:creationId xmlns:p14="http://schemas.microsoft.com/office/powerpoint/2010/main" val="208739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3fb3e686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3fb3e6863_0_7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To design </a:t>
            </a:r>
            <a:r>
              <a:rPr lang="en-US">
                <a:solidFill>
                  <a:srgbClr val="374151"/>
                </a:solidFill>
              </a:rPr>
              <a:t>a high-performance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paging system, we </a:t>
            </a:r>
            <a:r>
              <a:rPr lang="en-US">
                <a:solidFill>
                  <a:srgbClr val="374151"/>
                </a:solidFill>
              </a:rPr>
              <a:t>went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out and </a:t>
            </a:r>
            <a:r>
              <a:rPr lang="en-US">
                <a:solidFill>
                  <a:srgbClr val="374151"/>
                </a:solidFill>
              </a:rPr>
              <a:t>hunted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for the source of the kernel system's performance penalties.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Page fault overheads are the main </a:t>
            </a:r>
            <a:r>
              <a:rPr lang="en-US">
                <a:solidFill>
                  <a:srgbClr val="374151"/>
                </a:solidFill>
              </a:rPr>
              <a:t>penalty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of paging.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So, how bad is paging overhead?</a:t>
            </a:r>
          </a:p>
          <a:p>
            <a:pPr marL="0" indent="0">
              <a:buNone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How have other systems reduced paging latencies?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Fastswap is one of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state-of-the-art kernel-level systems.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It </a:t>
            </a:r>
            <a:r>
              <a:rPr lang="en-US">
                <a:solidFill>
                  <a:srgbClr val="374151"/>
                </a:solidFill>
              </a:rPr>
              <a:t>enhances 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Infiniswap’s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page fault handling performance up to 2.5 times.</a:t>
            </a:r>
          </a:p>
          <a:p>
            <a:pPr marL="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The bar in this slide shows the breakdown of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Fastswap’s page fault handling latency</a:t>
            </a:r>
            <a:r>
              <a:rPr lang="en-US">
                <a:solidFill>
                  <a:srgbClr val="374151"/>
                </a:solidFill>
              </a:rPr>
              <a:t>.</a:t>
            </a:r>
            <a:endParaRPr lang="en-US" u="none" strike="noStrike">
              <a:solidFill>
                <a:srgbClr val="374151"/>
              </a:solidFill>
              <a:effectLst/>
            </a:endParaRP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  <a:endParaRPr lang="en-US">
              <a:solidFill>
                <a:srgbClr val="374151"/>
              </a:solidFill>
            </a:endParaRPr>
          </a:p>
          <a:p>
            <a:pPr marL="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The red arrows point at  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unavoidable hardware costs</a:t>
            </a:r>
            <a:r>
              <a:rPr lang="en-US">
                <a:solidFill>
                  <a:srgbClr val="374151"/>
                </a:solidFill>
              </a:rPr>
              <a:t>: 55% in total.</a:t>
            </a:r>
            <a:endParaRPr lang="en-US"/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And 29% </a:t>
            </a:r>
            <a:r>
              <a:rPr lang="en-US">
                <a:solidFill>
                  <a:srgbClr val="374151"/>
                </a:solidFill>
              </a:rPr>
              <a:t>of the blue arrow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is reclamation overheads.</a:t>
            </a:r>
          </a:p>
          <a:p>
            <a:pPr marL="0" indent="0" defTabSz="990752">
              <a:buNone/>
              <a:defRPr/>
            </a:pPr>
            <a:r>
              <a:rPr lang="en-US">
                <a:solidFill>
                  <a:srgbClr val="374151"/>
                </a:solidFill>
              </a:rPr>
              <a:t>Reclamation could be handled handle differently.</a:t>
            </a:r>
          </a:p>
          <a:p>
            <a:pPr marL="0" indent="0" defTabSz="990752">
              <a:buNone/>
              <a:defRPr/>
            </a:pPr>
            <a:r>
              <a:rPr lang="en-US" altLang="ko-Kore-KR" u="none" strike="noStrike">
                <a:solidFill>
                  <a:srgbClr val="374151"/>
                </a:solidFill>
                <a:effectLst/>
                <a:latin typeface="Arial" panose="020B0604020202020204" pitchFamily="34" charset="0"/>
              </a:rPr>
              <a:t>(click)</a:t>
            </a:r>
            <a:endParaRPr lang="en-US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We concluded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that </a:t>
            </a:r>
            <a:r>
              <a:rPr lang="en-US">
                <a:solidFill>
                  <a:srgbClr val="374151"/>
                </a:solidFill>
              </a:rPr>
              <a:t>there was 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still plenty of room for </a:t>
            </a:r>
            <a:r>
              <a:rPr lang="en-US">
                <a:solidFill>
                  <a:srgbClr val="374151"/>
                </a:solidFill>
              </a:rPr>
              <a:t>performance improvement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!</a:t>
            </a:r>
          </a:p>
          <a:p>
            <a:pPr marL="0" indent="0">
              <a:buNone/>
            </a:pPr>
            <a:endParaRPr lang="en-US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Next, let’s look at the </a:t>
            </a:r>
            <a:r>
              <a:rPr lang="en-US">
                <a:solidFill>
                  <a:srgbClr val="374151"/>
                </a:solidFill>
              </a:rPr>
              <a:t>prefetching mechanism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also studied Linux's swap cache.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Swap cache is the core data structure used for prefetching in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Fastswap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However, it incurs lots of page faults during prefetching.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The bar below shows the number of </a:t>
            </a:r>
            <a:r>
              <a:rPr lang="en-US" err="1">
                <a:solidFill>
                  <a:srgbClr val="374151"/>
                </a:solidFill>
              </a:rPr>
              <a:t>Fastswap's</a:t>
            </a:r>
            <a:r>
              <a:rPr lang="en-US">
                <a:solidFill>
                  <a:srgbClr val="374151"/>
                </a:solidFill>
              </a:rPr>
              <a:t> PFs.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The dark gray segment on the left corner represents major PFs,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And the light blue segment is minor PFs for pages in swap cache. </a:t>
            </a:r>
          </a:p>
          <a:p>
            <a:pPr marL="0" indent="0">
              <a:buNone/>
            </a:pPr>
            <a:endParaRPr lang="en-US">
              <a:solidFill>
                <a:srgbClr val="37415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That is, 87.5% of </a:t>
            </a:r>
            <a:r>
              <a:rPr lang="en-US" err="1">
                <a:solidFill>
                  <a:srgbClr val="374151"/>
                </a:solidFill>
              </a:rPr>
              <a:t>Fastswap's</a:t>
            </a:r>
            <a:r>
              <a:rPr lang="en-US">
                <a:solidFill>
                  <a:srgbClr val="374151"/>
                </a:solidFill>
              </a:rPr>
              <a:t> page faults are minor.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thought this </a:t>
            </a:r>
            <a:r>
              <a:rPr lang="en-US">
                <a:solidFill>
                  <a:srgbClr val="374151"/>
                </a:solidFill>
              </a:rPr>
              <a:t>was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another room for improvement.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Having the prefetcher in the kernel is good for performance, but hard to integrate with applications.</a:t>
            </a:r>
          </a:p>
          <a:p>
            <a:pPr marL="0" indent="0">
              <a:buNone/>
            </a:pPr>
            <a:r>
              <a:rPr lang="en-US">
                <a:solidFill>
                  <a:srgbClr val="374151"/>
                </a:solidFill>
              </a:rPr>
              <a:t>It also requires lots of considerations for security and coordination among them.</a:t>
            </a:r>
          </a:p>
        </p:txBody>
      </p:sp>
    </p:spTree>
    <p:extLst>
      <p:ext uri="{BB962C8B-B14F-4D97-AF65-F5344CB8AC3E}">
        <p14:creationId xmlns:p14="http://schemas.microsoft.com/office/powerpoint/2010/main" val="46503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07b163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107b163c8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To address these </a:t>
            </a:r>
            <a:r>
              <a:rPr lang="en-US">
                <a:solidFill>
                  <a:srgbClr val="374151"/>
                </a:solidFill>
              </a:rPr>
              <a:t>challenges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, we propose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LibOS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(or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Unikernel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).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Unlike traditional OS, it has </a:t>
            </a:r>
            <a:r>
              <a:rPr lang="en-US">
                <a:solidFill>
                  <a:srgbClr val="374151"/>
                </a:solidFill>
              </a:rPr>
              <a:t>a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single mode and one address space for both </a:t>
            </a:r>
            <a:r>
              <a:rPr lang="en-US">
                <a:solidFill>
                  <a:srgbClr val="374151"/>
                </a:solidFill>
              </a:rPr>
              <a:t>the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application and</a:t>
            </a:r>
            <a:r>
              <a:rPr lang="en-US">
                <a:solidFill>
                  <a:srgbClr val="374151"/>
                </a:solidFill>
              </a:rPr>
              <a:t> the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kernel.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This simple design provides POSIX compatibility and opens up opportunities for specialization.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used </a:t>
            </a:r>
            <a:r>
              <a:rPr lang="en-US" u="none" strike="noStrike" err="1">
                <a:solidFill>
                  <a:srgbClr val="374151"/>
                </a:solidFill>
                <a:effectLst/>
              </a:rPr>
              <a:t>LibOS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to design </a:t>
            </a:r>
            <a:r>
              <a:rPr lang="en-US">
                <a:solidFill>
                  <a:srgbClr val="374151"/>
                </a:solidFill>
              </a:rPr>
              <a:t>a 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lightweight page fault handler and</a:t>
            </a:r>
            <a:r>
              <a:rPr lang="en-US">
                <a:solidFill>
                  <a:srgbClr val="374151"/>
                </a:solidFill>
              </a:rPr>
              <a:t> a</a:t>
            </a:r>
            <a:r>
              <a:rPr lang="en-US" u="none" strike="noStrike">
                <a:solidFill>
                  <a:srgbClr val="374151"/>
                </a:solidFill>
                <a:effectLst/>
              </a:rPr>
              <a:t> prefetcher for memory disaggregation.</a:t>
            </a:r>
          </a:p>
          <a:p>
            <a:pPr marL="0" indent="0" defTabSz="990752">
              <a:buNone/>
              <a:defRPr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(click)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It also enables seamless integration of domain-specific hints into the kernel, thanks to the single-mode and one address space design.</a:t>
            </a:r>
          </a:p>
          <a:p>
            <a:pPr marL="0" indent="0">
              <a:buNone/>
            </a:pPr>
            <a:r>
              <a:rPr lang="en-US" u="none" strike="noStrike">
                <a:solidFill>
                  <a:srgbClr val="374151"/>
                </a:solidFill>
                <a:effectLst/>
              </a:rPr>
              <a:t>We can further enhance performance by leveraging application and library hints.</a:t>
            </a:r>
          </a:p>
          <a:p>
            <a:pPr marL="0" indent="0">
              <a:buNone/>
            </a:pPr>
            <a:endParaRPr lang="en-US" u="none" strike="noStrike">
              <a:solidFill>
                <a:srgbClr val="37415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1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본문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386011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29450" y="1150403"/>
            <a:ext cx="76887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 eaLnBrk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2400"/>
              <a:buChar char="●"/>
              <a:defRPr sz="1800"/>
            </a:lvl1pPr>
            <a:lvl2pPr marL="914400" lvl="1" indent="-381000" rtl="0" eaLnBrk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2400"/>
              <a:buChar char="○"/>
              <a:defRPr sz="1800"/>
            </a:lvl2pPr>
            <a:lvl3pPr marL="1371600" lvl="2" indent="-381000" rtl="0" eaLnBrk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2400"/>
              <a:buChar char="■"/>
              <a:defRPr sz="1800"/>
            </a:lvl3pPr>
            <a:lvl4pPr marL="1828800" lvl="3" indent="-381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1800" y="4655569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자유형식">
  <p:cSld name="TITLE_AND_BODY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30392" y="386011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800" y="4655569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11958-03CC-750F-EF41-79E9857C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60" y="4177151"/>
            <a:ext cx="8520600" cy="572700"/>
          </a:xfrm>
        </p:spPr>
        <p:txBody>
          <a:bodyPr/>
          <a:lstStyle>
            <a:lvl1pPr>
              <a:defRPr b="0"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2CEADA-2E1B-B5C1-6A7C-CF9112CB02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>
  <p:cSld name="TITLE_ONL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465570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830392" y="487737"/>
            <a:ext cx="745763" cy="45826"/>
            <a:chOff x="4580561" y="2589004"/>
            <a:chExt cx="1064464" cy="25200"/>
          </a:xfrm>
        </p:grpSpPr>
        <p:sp>
          <p:nvSpPr>
            <p:cNvPr id="41" name="Google Shape;41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29450" y="61513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  <p:graphicFrame>
        <p:nvGraphicFramePr>
          <p:cNvPr id="45" name="Google Shape;45;p6"/>
          <p:cNvGraphicFramePr/>
          <p:nvPr/>
        </p:nvGraphicFramePr>
        <p:xfrm>
          <a:off x="668575" y="1231913"/>
          <a:ext cx="7806825" cy="2864700"/>
        </p:xfrm>
        <a:graphic>
          <a:graphicData uri="http://schemas.openxmlformats.org/drawingml/2006/table">
            <a:tbl>
              <a:tblPr>
                <a:noFill/>
                <a:tableStyleId>{7E000E1B-AF6A-47EC-A485-DC136FFC4E03}</a:tableStyleId>
              </a:tblPr>
              <a:tblGrid>
                <a:gridCol w="26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68575" marB="68575" anchor="ctr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syo.one/dilos/artifac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.pusnow.com/dilos/slid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syo.one/dilos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syo.one/dilos/artifact" TargetMode="External"/><Relationship Id="rId3" Type="http://schemas.openxmlformats.org/officeDocument/2006/relationships/hyperlink" Target="https://wsyo.one/dilos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s.pusnow.com/dilos/slide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3.eurosys.org/program.html#progra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DiLOS: Do Not Trade Compatibility for Performance in Memory Disaggregation</a:t>
            </a:r>
            <a:endParaRPr sz="3600"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/>
              <a:t>Wonsup Yoon, </a:t>
            </a:r>
            <a:r>
              <a:rPr lang="ko" sz="2800"/>
              <a:t>Jisu Ok, Jinyoung Oh, Sue Moon, Youngjin Kwon</a:t>
            </a:r>
            <a:endParaRPr sz="2800"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49" y="4474294"/>
            <a:ext cx="2095740" cy="5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341" y="4474293"/>
            <a:ext cx="2413281" cy="5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275" y="4474294"/>
            <a:ext cx="1350695" cy="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729450" y="99357"/>
            <a:ext cx="439101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latin typeface="Lato"/>
                <a:ea typeface="Lato"/>
                <a:cs typeface="Lato"/>
                <a:sym typeface="Lato"/>
              </a:rPr>
              <a:t>Paper: </a:t>
            </a:r>
            <a:r>
              <a:rPr lang="en-US" altLang="ko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https://wsyo.one/dilos</a:t>
            </a:r>
            <a:endParaRPr lang="en-US" sz="1800">
              <a:latin typeface="Lato"/>
              <a:ea typeface="Lato"/>
              <a:cs typeface="Lato"/>
              <a:sym typeface="Lato"/>
            </a:endParaRPr>
          </a:p>
          <a:p>
            <a:r>
              <a:rPr lang="en-US" altLang="ko" sz="1800">
                <a:latin typeface="Lato"/>
                <a:ea typeface="Lato"/>
                <a:cs typeface="Lato"/>
                <a:sym typeface="Lato"/>
              </a:rPr>
              <a:t>Slides: </a:t>
            </a:r>
            <a:r>
              <a:rPr lang="en-US" altLang="ko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7"/>
              </a:rPr>
              <a:t>https://wsyo.one/dilos/slides</a:t>
            </a:r>
            <a:endParaRPr lang="en-US" altLang="ko"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latin typeface="Lato"/>
                <a:ea typeface="Lato"/>
                <a:cs typeface="Lato"/>
                <a:sym typeface="Lato"/>
              </a:rPr>
              <a:t>Artifact: </a:t>
            </a:r>
            <a:r>
              <a:rPr lang="en-US" altLang="ko" sz="1800">
                <a:latin typeface="Lato"/>
                <a:ea typeface="Lato"/>
                <a:cs typeface="Lato"/>
                <a:sym typeface="Lato"/>
                <a:hlinkClick r:id="rId8"/>
              </a:rPr>
              <a:t>https://wsyo.one/dilos/artifact</a:t>
            </a:r>
            <a:endParaRPr lang="en-US" altLang="ko" sz="18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9427" y="123291"/>
            <a:ext cx="974648" cy="89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4075" y="122046"/>
            <a:ext cx="974648" cy="89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48723" y="99357"/>
            <a:ext cx="974648" cy="89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DiLOS’ Key </a:t>
            </a:r>
            <a:r>
              <a:rPr lang="en-US" altLang="ko"/>
              <a:t>Insights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729450" y="1150406"/>
            <a:ext cx="7688700" cy="31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ko"/>
              <a:t>Memory disaggregation design based on LibOS</a:t>
            </a:r>
            <a:br>
              <a:rPr lang="ko"/>
            </a:br>
            <a:endParaRPr>
              <a:solidFill>
                <a:srgbClr val="0000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●"/>
            </a:pPr>
            <a:r>
              <a:rPr lang="ko">
                <a:solidFill>
                  <a:srgbClr val="0000FF"/>
                </a:solidFill>
              </a:rPr>
              <a:t>Kernel-level systems’ </a:t>
            </a:r>
            <a:r>
              <a:rPr lang="ko" b="1">
                <a:solidFill>
                  <a:srgbClr val="0000FF"/>
                </a:solidFill>
              </a:rPr>
              <a:t>Compatibility</a:t>
            </a:r>
            <a:endParaRPr b="1">
              <a:solidFill>
                <a:srgbClr val="0000FF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○"/>
            </a:pPr>
            <a:r>
              <a:rPr lang="en-US" altLang="ko" b="1">
                <a:solidFill>
                  <a:srgbClr val="0000FF"/>
                </a:solidFill>
              </a:rPr>
              <a:t>Paging</a:t>
            </a:r>
            <a:r>
              <a:rPr lang="en-US" altLang="ko">
                <a:solidFill>
                  <a:srgbClr val="0000FF"/>
                </a:solidFill>
              </a:rPr>
              <a:t> supports unmodified applications</a:t>
            </a:r>
            <a:endParaRPr b="1">
              <a:solidFill>
                <a:srgbClr val="0000FF"/>
              </a:solidFill>
            </a:endParaRPr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○"/>
            </a:pPr>
            <a:r>
              <a:rPr lang="en-US" altLang="ko" b="1" err="1">
                <a:solidFill>
                  <a:srgbClr val="0000FF"/>
                </a:solidFill>
              </a:rPr>
              <a:t>LibOS</a:t>
            </a:r>
            <a:r>
              <a:rPr lang="en-US" altLang="ko" b="1">
                <a:solidFill>
                  <a:srgbClr val="0000FF"/>
                </a:solidFill>
              </a:rPr>
              <a:t>’</a:t>
            </a:r>
            <a:r>
              <a:rPr lang="en-US" altLang="ko">
                <a:solidFill>
                  <a:srgbClr val="0000FF"/>
                </a:solidFill>
              </a:rPr>
              <a:t> simple design</a:t>
            </a:r>
            <a:r>
              <a:rPr lang="en-US" altLang="ko" b="1">
                <a:solidFill>
                  <a:srgbClr val="0000FF"/>
                </a:solidFill>
              </a:rPr>
              <a:t> </a:t>
            </a:r>
            <a:r>
              <a:rPr lang="en-US" altLang="ko">
                <a:solidFill>
                  <a:srgbClr val="0000FF"/>
                </a:solidFill>
              </a:rPr>
              <a:t>eliminates all unnecessary costs in paging</a:t>
            </a:r>
            <a:br>
              <a:rPr lang="ko" b="1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ko">
                <a:solidFill>
                  <a:srgbClr val="FF0000"/>
                </a:solidFill>
              </a:rPr>
              <a:t>User-level systems’ </a:t>
            </a:r>
            <a:r>
              <a:rPr lang="ko" b="1">
                <a:solidFill>
                  <a:srgbClr val="FF0000"/>
                </a:solidFill>
              </a:rPr>
              <a:t>Performance</a:t>
            </a:r>
            <a:endParaRPr b="1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  <a:buClr>
                <a:srgbClr val="FF0000"/>
              </a:buClr>
            </a:pPr>
            <a:r>
              <a:rPr lang="en-US" altLang="ko" b="1">
                <a:solidFill>
                  <a:srgbClr val="FF0000"/>
                </a:solidFill>
              </a:rPr>
              <a:t>New prefetcher design </a:t>
            </a:r>
            <a:r>
              <a:rPr lang="en-US" altLang="ko">
                <a:solidFill>
                  <a:srgbClr val="FF0000"/>
                </a:solidFill>
              </a:rPr>
              <a:t>minimizes page faults.</a:t>
            </a:r>
            <a:endParaRPr lang="en-US" altLang="ko" b="1">
              <a:solidFill>
                <a:srgbClr val="FF0000"/>
              </a:solidFill>
            </a:endParaRPr>
          </a:p>
          <a:p>
            <a:pPr lvl="1">
              <a:spcAft>
                <a:spcPts val="0"/>
              </a:spcAft>
              <a:buClr>
                <a:srgbClr val="FF0000"/>
              </a:buClr>
            </a:pPr>
            <a:r>
              <a:rPr lang="en-US" altLang="ko" b="1">
                <a:solidFill>
                  <a:srgbClr val="FF0000"/>
                </a:solidFill>
              </a:rPr>
              <a:t>Specialization guides </a:t>
            </a:r>
            <a:r>
              <a:rPr lang="en-US" altLang="ko">
                <a:solidFill>
                  <a:srgbClr val="FF0000"/>
                </a:solidFill>
              </a:rPr>
              <a:t>allow low-cost domain hints integration</a:t>
            </a:r>
          </a:p>
          <a:p>
            <a:pPr lvl="1">
              <a:spcAft>
                <a:spcPts val="0"/>
              </a:spcAft>
              <a:buClr>
                <a:srgbClr val="FF0000"/>
              </a:buClr>
            </a:pPr>
            <a:r>
              <a:rPr lang="en-US" altLang="ko" b="1">
                <a:solidFill>
                  <a:srgbClr val="FF0000"/>
                </a:solidFill>
              </a:rPr>
              <a:t>App-aware prefetching </a:t>
            </a:r>
            <a:r>
              <a:rPr lang="en-US" altLang="ko">
                <a:solidFill>
                  <a:srgbClr val="FF0000"/>
                </a:solidFill>
              </a:rPr>
              <a:t>hides</a:t>
            </a:r>
            <a:r>
              <a:rPr lang="en-US" altLang="ko" b="1">
                <a:solidFill>
                  <a:srgbClr val="FF0000"/>
                </a:solidFill>
              </a:rPr>
              <a:t> </a:t>
            </a:r>
            <a:r>
              <a:rPr lang="en-US" altLang="ko">
                <a:solidFill>
                  <a:srgbClr val="FF0000"/>
                </a:solidFill>
              </a:rPr>
              <a:t>remote memory latency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2541175" y="2797613"/>
            <a:ext cx="48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rgbClr val="00B050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2800" b="1">
              <a:solidFill>
                <a:srgbClr val="00B05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  <p:bldP spid="1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err="1"/>
              <a:t>DiLOS</a:t>
            </a:r>
            <a:r>
              <a:rPr lang="en-US" altLang="ko"/>
              <a:t>’ </a:t>
            </a:r>
            <a:r>
              <a:rPr lang="ko"/>
              <a:t>Paging</a:t>
            </a:r>
            <a:r>
              <a:rPr lang="en-US" altLang="ko"/>
              <a:t> &amp; Prefetching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12"/>
          </p:nvPr>
        </p:nvSpPr>
        <p:spPr>
          <a:xfrm>
            <a:off x="8536302" y="550151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FDCD7E6-A4C8-59D6-0496-F631D9FE3DA7}"/>
              </a:ext>
            </a:extLst>
          </p:cNvPr>
          <p:cNvGrpSpPr/>
          <p:nvPr/>
        </p:nvGrpSpPr>
        <p:grpSpPr>
          <a:xfrm>
            <a:off x="3193907" y="3116700"/>
            <a:ext cx="2547873" cy="1272181"/>
            <a:chOff x="3023042" y="3231314"/>
            <a:chExt cx="3056658" cy="1272181"/>
          </a:xfrm>
        </p:grpSpPr>
        <p:sp>
          <p:nvSpPr>
            <p:cNvPr id="22" name="텍스트 개체 틀 13">
              <a:extLst>
                <a:ext uri="{FF2B5EF4-FFF2-40B4-BE49-F238E27FC236}">
                  <a16:creationId xmlns:a16="http://schemas.microsoft.com/office/drawing/2014/main" id="{62A370B6-8428-4CA7-9D1C-F51D551862DA}"/>
                </a:ext>
              </a:extLst>
            </p:cNvPr>
            <p:cNvSpPr txBox="1">
              <a:spLocks/>
            </p:cNvSpPr>
            <p:nvPr/>
          </p:nvSpPr>
          <p:spPr>
            <a:xfrm>
              <a:off x="3023042" y="3621268"/>
              <a:ext cx="3056658" cy="88222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accent1"/>
                </a:buClr>
              </a:pPr>
              <a:r>
                <a:rPr lang="en-US" altLang="ko-KR" sz="16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Extend PT for remote address</a:t>
              </a:r>
            </a:p>
            <a:p>
              <a:pPr indent="-1800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ko-KR" altLang="en-US" sz="160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Google Shape;108;p13">
              <a:extLst>
                <a:ext uri="{FF2B5EF4-FFF2-40B4-BE49-F238E27FC236}">
                  <a16:creationId xmlns:a16="http://schemas.microsoft.com/office/drawing/2014/main" id="{0CC88567-6F43-B008-C6C5-360E855E27C2}"/>
                </a:ext>
              </a:extLst>
            </p:cNvPr>
            <p:cNvSpPr txBox="1"/>
            <p:nvPr/>
          </p:nvSpPr>
          <p:spPr>
            <a:xfrm>
              <a:off x="3023042" y="3231314"/>
              <a:ext cx="2912809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0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Unified Page Table</a:t>
              </a:r>
              <a:endParaRPr lang="en-US" alt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69D7E9F-ADD6-7DA2-687D-7E62A6EFD51F}"/>
              </a:ext>
            </a:extLst>
          </p:cNvPr>
          <p:cNvGrpSpPr/>
          <p:nvPr/>
        </p:nvGrpSpPr>
        <p:grpSpPr>
          <a:xfrm>
            <a:off x="674961" y="3102592"/>
            <a:ext cx="2427968" cy="1272181"/>
            <a:chOff x="7506" y="3262969"/>
            <a:chExt cx="2983665" cy="1272181"/>
          </a:xfrm>
        </p:grpSpPr>
        <p:sp>
          <p:nvSpPr>
            <p:cNvPr id="25" name="텍스트 개체 틀 13">
              <a:extLst>
                <a:ext uri="{FF2B5EF4-FFF2-40B4-BE49-F238E27FC236}">
                  <a16:creationId xmlns:a16="http://schemas.microsoft.com/office/drawing/2014/main" id="{E9A78F57-1663-0E5A-124A-12C207E6DB7B}"/>
                </a:ext>
              </a:extLst>
            </p:cNvPr>
            <p:cNvSpPr txBox="1">
              <a:spLocks/>
            </p:cNvSpPr>
            <p:nvPr/>
          </p:nvSpPr>
          <p:spPr>
            <a:xfrm>
              <a:off x="7506" y="3652923"/>
              <a:ext cx="2983665" cy="88222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accent1"/>
                </a:buClr>
              </a:pPr>
              <a:r>
                <a:rPr lang="en-US" altLang="ko-KR" sz="16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Lightweight PF handling path</a:t>
              </a:r>
              <a:endParaRPr lang="ko-KR" altLang="en-US" sz="160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Google Shape;108;p13">
              <a:extLst>
                <a:ext uri="{FF2B5EF4-FFF2-40B4-BE49-F238E27FC236}">
                  <a16:creationId xmlns:a16="http://schemas.microsoft.com/office/drawing/2014/main" id="{569440F6-E886-4745-B830-45D16E75A165}"/>
                </a:ext>
              </a:extLst>
            </p:cNvPr>
            <p:cNvSpPr txBox="1"/>
            <p:nvPr/>
          </p:nvSpPr>
          <p:spPr>
            <a:xfrm>
              <a:off x="7506" y="3262969"/>
              <a:ext cx="2983665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0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Page Fault Handler</a:t>
              </a:r>
              <a:endParaRPr lang="en-US" alt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B6BA106-F95D-3283-C2AB-49AD98C8CA28}"/>
              </a:ext>
            </a:extLst>
          </p:cNvPr>
          <p:cNvGrpSpPr/>
          <p:nvPr/>
        </p:nvGrpSpPr>
        <p:grpSpPr>
          <a:xfrm>
            <a:off x="1355788" y="2439761"/>
            <a:ext cx="2268324" cy="508057"/>
            <a:chOff x="1355788" y="2439761"/>
            <a:chExt cx="2268324" cy="508057"/>
          </a:xfrm>
        </p:grpSpPr>
        <p:sp>
          <p:nvSpPr>
            <p:cNvPr id="6" name="모서리가 둥근 직사각형 12">
              <a:extLst>
                <a:ext uri="{FF2B5EF4-FFF2-40B4-BE49-F238E27FC236}">
                  <a16:creationId xmlns:a16="http://schemas.microsoft.com/office/drawing/2014/main" id="{57F3695E-9492-919B-C307-6F16FD715901}"/>
                </a:ext>
              </a:extLst>
            </p:cNvPr>
            <p:cNvSpPr/>
            <p:nvPr/>
          </p:nvSpPr>
          <p:spPr>
            <a:xfrm>
              <a:off x="1355788" y="2439761"/>
              <a:ext cx="1448963" cy="50805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PF handler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3801015-91CB-A376-950F-FFC3A05915B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>
              <a:off x="2804751" y="2693790"/>
              <a:ext cx="819361" cy="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60729C3-2ACB-EB28-14D2-BA846093DEC8}"/>
              </a:ext>
            </a:extLst>
          </p:cNvPr>
          <p:cNvGrpSpPr/>
          <p:nvPr/>
        </p:nvGrpSpPr>
        <p:grpSpPr>
          <a:xfrm>
            <a:off x="5028411" y="1830643"/>
            <a:ext cx="2817108" cy="1401404"/>
            <a:chOff x="5028411" y="1830643"/>
            <a:chExt cx="2817108" cy="1401404"/>
          </a:xfrm>
        </p:grpSpPr>
        <p:sp>
          <p:nvSpPr>
            <p:cNvPr id="8" name="모서리가 둥근 직사각형 18">
              <a:extLst>
                <a:ext uri="{FF2B5EF4-FFF2-40B4-BE49-F238E27FC236}">
                  <a16:creationId xmlns:a16="http://schemas.microsoft.com/office/drawing/2014/main" id="{89BAA07A-F76B-2053-EF96-875ACE78EA1D}"/>
                </a:ext>
              </a:extLst>
            </p:cNvPr>
            <p:cNvSpPr/>
            <p:nvPr/>
          </p:nvSpPr>
          <p:spPr>
            <a:xfrm>
              <a:off x="6052080" y="1830643"/>
              <a:ext cx="1793439" cy="140140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Prefetcher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E7F1A8-00C9-9049-3A4B-C75DC4AEFAA2}"/>
                </a:ext>
              </a:extLst>
            </p:cNvPr>
            <p:cNvSpPr/>
            <p:nvPr/>
          </p:nvSpPr>
          <p:spPr>
            <a:xfrm>
              <a:off x="6217193" y="2303578"/>
              <a:ext cx="1543842" cy="293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Hit tracker</a:t>
              </a:r>
              <a:endParaRPr kumimoji="1" lang="ko-Kore-KR" altLang="en-US" sz="180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15147B-2537-7F07-4E0D-663BB09F3A71}"/>
                </a:ext>
              </a:extLst>
            </p:cNvPr>
            <p:cNvSpPr/>
            <p:nvPr/>
          </p:nvSpPr>
          <p:spPr>
            <a:xfrm>
              <a:off x="6217193" y="2694533"/>
              <a:ext cx="1543842" cy="293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Mapper</a:t>
              </a:r>
              <a:endParaRPr kumimoji="1" lang="ko-Kore-KR" altLang="en-US" sz="180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E6D2141-01B6-5C81-0CEB-2044B71AA82A}"/>
                </a:ext>
              </a:extLst>
            </p:cNvPr>
            <p:cNvCxnSpPr>
              <a:cxnSpLocks/>
              <a:stCxn id="10" idx="1"/>
              <a:endCxn id="3" idx="3"/>
            </p:cNvCxnSpPr>
            <p:nvPr/>
          </p:nvCxnSpPr>
          <p:spPr>
            <a:xfrm flipH="1">
              <a:off x="5028411" y="2450137"/>
              <a:ext cx="1188782" cy="24366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D7BE4F8-81CF-C41E-37ED-593F874FF2F0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5028411" y="2693800"/>
              <a:ext cx="1188782" cy="1472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C9B637F-2A12-F2E3-6537-068424763A5A}"/>
              </a:ext>
            </a:extLst>
          </p:cNvPr>
          <p:cNvGrpSpPr/>
          <p:nvPr/>
        </p:nvGrpSpPr>
        <p:grpSpPr>
          <a:xfrm>
            <a:off x="6157655" y="3232047"/>
            <a:ext cx="2626749" cy="1272181"/>
            <a:chOff x="6102949" y="3192569"/>
            <a:chExt cx="3370882" cy="1272181"/>
          </a:xfrm>
        </p:grpSpPr>
        <p:sp>
          <p:nvSpPr>
            <p:cNvPr id="43" name="텍스트 개체 틀 13">
              <a:extLst>
                <a:ext uri="{FF2B5EF4-FFF2-40B4-BE49-F238E27FC236}">
                  <a16:creationId xmlns:a16="http://schemas.microsoft.com/office/drawing/2014/main" id="{F8B9E2B5-C6BF-4542-7FFF-41DDFA64254B}"/>
                </a:ext>
              </a:extLst>
            </p:cNvPr>
            <p:cNvSpPr txBox="1">
              <a:spLocks/>
            </p:cNvSpPr>
            <p:nvPr/>
          </p:nvSpPr>
          <p:spPr>
            <a:xfrm>
              <a:off x="6102949" y="3582523"/>
              <a:ext cx="3370882" cy="882227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indent="-1800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Directly mapping remote page w/o swap cache</a:t>
              </a:r>
            </a:p>
            <a:p>
              <a:pPr indent="-1800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Minimize minor PFs</a:t>
              </a:r>
              <a:endParaRPr lang="ko-KR" altLang="en-US" sz="160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4" name="Google Shape;108;p13">
              <a:extLst>
                <a:ext uri="{FF2B5EF4-FFF2-40B4-BE49-F238E27FC236}">
                  <a16:creationId xmlns:a16="http://schemas.microsoft.com/office/drawing/2014/main" id="{E55BD9D1-FC87-D8DB-5D17-8904C5E120EC}"/>
                </a:ext>
              </a:extLst>
            </p:cNvPr>
            <p:cNvSpPr txBox="1"/>
            <p:nvPr/>
          </p:nvSpPr>
          <p:spPr>
            <a:xfrm>
              <a:off x="6102949" y="3192569"/>
              <a:ext cx="2356033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000"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Prefetcher</a:t>
              </a:r>
              <a:endParaRPr lang="en-US" altLang="ko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5C75524-2422-5CDB-9CDD-4E0A01C4323B}"/>
              </a:ext>
            </a:extLst>
          </p:cNvPr>
          <p:cNvGrpSpPr/>
          <p:nvPr/>
        </p:nvGrpSpPr>
        <p:grpSpPr>
          <a:xfrm>
            <a:off x="5570915" y="496934"/>
            <a:ext cx="3431417" cy="1155335"/>
            <a:chOff x="5570915" y="137230"/>
            <a:chExt cx="3431417" cy="1155335"/>
          </a:xfrm>
        </p:grpSpPr>
        <p:sp>
          <p:nvSpPr>
            <p:cNvPr id="49" name="텍스트 개체 틀 13">
              <a:extLst>
                <a:ext uri="{FF2B5EF4-FFF2-40B4-BE49-F238E27FC236}">
                  <a16:creationId xmlns:a16="http://schemas.microsoft.com/office/drawing/2014/main" id="{3F4816A2-3BEC-EDCF-964D-981DFCD813E4}"/>
                </a:ext>
              </a:extLst>
            </p:cNvPr>
            <p:cNvSpPr txBox="1">
              <a:spLocks/>
            </p:cNvSpPr>
            <p:nvPr/>
          </p:nvSpPr>
          <p:spPr>
            <a:xfrm>
              <a:off x="5570915" y="552940"/>
              <a:ext cx="3431415" cy="739625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en-US" altLang="ko-KR" sz="160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hint to PF handler &amp; prefetcher </a:t>
              </a:r>
              <a:endParaRPr lang="ko-KR" altLang="en-US" sz="160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0" name="Google Shape;108;p13">
              <a:extLst>
                <a:ext uri="{FF2B5EF4-FFF2-40B4-BE49-F238E27FC236}">
                  <a16:creationId xmlns:a16="http://schemas.microsoft.com/office/drawing/2014/main" id="{181000C1-BDF1-A970-A566-4C77B94C63A7}"/>
                </a:ext>
              </a:extLst>
            </p:cNvPr>
            <p:cNvSpPr txBox="1"/>
            <p:nvPr/>
          </p:nvSpPr>
          <p:spPr>
            <a:xfrm>
              <a:off x="5570916" y="137230"/>
              <a:ext cx="3431416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000" b="1">
                  <a:solidFill>
                    <a:schemeClr val="tx1"/>
                  </a:solidFill>
                  <a:latin typeface="Lato"/>
                  <a:ea typeface="Lato"/>
                  <a:cs typeface="Lato"/>
                  <a:sym typeface="Lato"/>
                </a:rPr>
                <a:t>Specialization Guides</a:t>
              </a:r>
              <a:endParaRPr lang="en-US" altLang="ko" sz="180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806AA2D-637D-325D-0BCF-538A2B82CC2D}"/>
              </a:ext>
            </a:extLst>
          </p:cNvPr>
          <p:cNvGrpSpPr/>
          <p:nvPr/>
        </p:nvGrpSpPr>
        <p:grpSpPr>
          <a:xfrm>
            <a:off x="2080271" y="1238855"/>
            <a:ext cx="4868529" cy="1200906"/>
            <a:chOff x="2080271" y="1238855"/>
            <a:chExt cx="4868529" cy="1200906"/>
          </a:xfrm>
        </p:grpSpPr>
        <p:sp>
          <p:nvSpPr>
            <p:cNvPr id="48" name="모서리가 둥근 직사각형 12">
              <a:extLst>
                <a:ext uri="{FF2B5EF4-FFF2-40B4-BE49-F238E27FC236}">
                  <a16:creationId xmlns:a16="http://schemas.microsoft.com/office/drawing/2014/main" id="{FEBB8248-425A-3010-103F-4318163B0DCB}"/>
                </a:ext>
              </a:extLst>
            </p:cNvPr>
            <p:cNvSpPr/>
            <p:nvPr/>
          </p:nvSpPr>
          <p:spPr>
            <a:xfrm>
              <a:off x="3430211" y="1238855"/>
              <a:ext cx="1725638" cy="67951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Specialization</a:t>
              </a:r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Guides</a:t>
              </a:r>
              <a:endParaRPr kumimoji="1" lang="ko-Kore-KR" altLang="en-US" sz="180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A6379016-FEE0-9113-749D-8DFD3E9E3FBB}"/>
                </a:ext>
              </a:extLst>
            </p:cNvPr>
            <p:cNvCxnSpPr>
              <a:stCxn id="48" idx="1"/>
              <a:endCxn id="6" idx="0"/>
            </p:cNvCxnSpPr>
            <p:nvPr/>
          </p:nvCxnSpPr>
          <p:spPr>
            <a:xfrm rot="10800000" flipV="1">
              <a:off x="2080271" y="1578613"/>
              <a:ext cx="1349941" cy="86114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25564B0-F026-2BCD-BE42-E89F70CFD485}"/>
                </a:ext>
              </a:extLst>
            </p:cNvPr>
            <p:cNvCxnSpPr>
              <a:cxnSpLocks/>
              <a:stCxn id="48" idx="3"/>
              <a:endCxn id="8" idx="0"/>
            </p:cNvCxnSpPr>
            <p:nvPr/>
          </p:nvCxnSpPr>
          <p:spPr>
            <a:xfrm>
              <a:off x="5155849" y="1578613"/>
              <a:ext cx="1792951" cy="25203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래픽 2" descr="테이블 단색으로 채워진">
            <a:extLst>
              <a:ext uri="{FF2B5EF4-FFF2-40B4-BE49-F238E27FC236}">
                <a16:creationId xmlns:a16="http://schemas.microsoft.com/office/drawing/2014/main" id="{6145A1D7-6B19-7490-66C2-F14E07E6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4112" y="1991650"/>
            <a:ext cx="1404299" cy="1404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51A8E-7D96-E103-EB9C-D525AE03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err="1"/>
              <a:t>DiLOS’s</a:t>
            </a:r>
            <a:r>
              <a:rPr lang="en-US" altLang="ko"/>
              <a:t> </a:t>
            </a:r>
            <a:r>
              <a:rPr lang="ko" altLang="ko-Kore-KR"/>
              <a:t>App-aware </a:t>
            </a:r>
            <a:r>
              <a:rPr lang="en-US" altLang="ko"/>
              <a:t>Prefetching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C63661-2B37-7DF1-BD13-D52A668D7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General-purpose prefetcher fails to predict</a:t>
            </a:r>
          </a:p>
          <a:p>
            <a:pPr lvl="1"/>
            <a:r>
              <a:rPr kumimoji="1" lang="en-US" altLang="ko-Kore-KR"/>
              <a:t>App’s irregular access pattern</a:t>
            </a:r>
          </a:p>
          <a:p>
            <a:pPr lvl="1"/>
            <a:r>
              <a:rPr kumimoji="1" lang="en-US" altLang="ko-Kore-KR"/>
              <a:t>Pointer chasing pattern (</a:t>
            </a:r>
            <a:r>
              <a:rPr kumimoji="1" lang="en-US" altLang="ko-Kore-KR" i="1"/>
              <a:t>e.g.,</a:t>
            </a:r>
            <a:r>
              <a:rPr kumimoji="1" lang="en-US" altLang="ko-Kore-KR"/>
              <a:t> list traversal)</a:t>
            </a:r>
            <a:br>
              <a:rPr kumimoji="1" lang="en-US" altLang="ko-Kore-KR"/>
            </a:br>
            <a:endParaRPr kumimoji="1" lang="en-US" altLang="ko-Kore-KR"/>
          </a:p>
          <a:p>
            <a:r>
              <a:rPr kumimoji="1" lang="en-US" altLang="ko-Kore-KR"/>
              <a:t>Improves prefetching precision by integrating</a:t>
            </a:r>
          </a:p>
          <a:p>
            <a:pPr lvl="1"/>
            <a:r>
              <a:rPr kumimoji="1" lang="en-US" altLang="ko-Kore-KR"/>
              <a:t>Object </a:t>
            </a:r>
            <a:r>
              <a:rPr kumimoji="1" lang="en-US" altLang="ko-Kore-KR" b="1">
                <a:solidFill>
                  <a:schemeClr val="tx1"/>
                </a:solidFill>
              </a:rPr>
              <a:t>length</a:t>
            </a:r>
            <a:r>
              <a:rPr kumimoji="1" lang="en-US" altLang="ko-Kore-KR"/>
              <a:t> information</a:t>
            </a:r>
          </a:p>
          <a:p>
            <a:pPr lvl="1"/>
            <a:r>
              <a:rPr kumimoji="1" lang="en-US" altLang="ko-Kore-KR"/>
              <a:t>List’s </a:t>
            </a:r>
            <a:r>
              <a:rPr kumimoji="1" lang="en-US" altLang="ko-Kore-KR" err="1"/>
              <a:t>prev</a:t>
            </a:r>
            <a:r>
              <a:rPr kumimoji="1" lang="en-US" altLang="ko-Kore-KR"/>
              <a:t>/next node pointer</a:t>
            </a:r>
            <a:r>
              <a:rPr kumimoji="1" lang="en-US" altLang="ko-Kore-KR">
                <a:ln>
                  <a:solidFill>
                    <a:schemeClr val="accent3"/>
                  </a:solidFill>
                </a:ln>
              </a:rPr>
              <a:t> </a:t>
            </a:r>
            <a:r>
              <a:rPr kumimoji="1" lang="en-US" altLang="ko-Kore-KR" b="1">
                <a:solidFill>
                  <a:schemeClr val="accent3"/>
                </a:solidFill>
              </a:rPr>
              <a:t>address</a:t>
            </a:r>
          </a:p>
          <a:p>
            <a:pPr lvl="1"/>
            <a:endParaRPr kumimoji="1" lang="en-US" altLang="ko-Kore-KR"/>
          </a:p>
          <a:p>
            <a:pPr lvl="1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8EF47-6CF0-53BE-9B48-48DD6B2CD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9246FF-47D0-EA5B-BDA4-8202B6743BD6}"/>
              </a:ext>
            </a:extLst>
          </p:cNvPr>
          <p:cNvGrpSpPr/>
          <p:nvPr/>
        </p:nvGrpSpPr>
        <p:grpSpPr>
          <a:xfrm>
            <a:off x="6428215" y="1480977"/>
            <a:ext cx="2382437" cy="393600"/>
            <a:chOff x="6428215" y="1480977"/>
            <a:chExt cx="2382437" cy="3936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A5B43E1-BEA2-7750-E341-0A08F43B4B61}"/>
                </a:ext>
              </a:extLst>
            </p:cNvPr>
            <p:cNvSpPr/>
            <p:nvPr/>
          </p:nvSpPr>
          <p:spPr>
            <a:xfrm>
              <a:off x="7119505" y="1480977"/>
              <a:ext cx="1691147" cy="39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/>
                <a:t>Data</a:t>
              </a:r>
              <a:endParaRPr kumimoji="1" lang="ko-Kore-KR" altLang="en-US" sz="180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77931C-D4D0-F1A6-74F2-BA266407CE6C}"/>
                </a:ext>
              </a:extLst>
            </p:cNvPr>
            <p:cNvSpPr/>
            <p:nvPr/>
          </p:nvSpPr>
          <p:spPr>
            <a:xfrm>
              <a:off x="6428215" y="1480977"/>
              <a:ext cx="691291" cy="39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/>
                <a:t>Len</a:t>
              </a:r>
              <a:endParaRPr kumimoji="1" lang="ko-Kore-KR" altLang="en-US" sz="180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72CE762-92A3-B0B2-0F28-968D97136098}"/>
              </a:ext>
            </a:extLst>
          </p:cNvPr>
          <p:cNvSpPr txBox="1"/>
          <p:nvPr/>
        </p:nvSpPr>
        <p:spPr>
          <a:xfrm>
            <a:off x="6837290" y="194702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b="1"/>
              <a:t>Object layout</a:t>
            </a:r>
            <a:endParaRPr kumimoji="1" lang="ko-Kore-KR" altLang="en-US" sz="1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84786-AE65-8D4F-6F41-200DAC7B5DCF}"/>
              </a:ext>
            </a:extLst>
          </p:cNvPr>
          <p:cNvSpPr txBox="1"/>
          <p:nvPr/>
        </p:nvSpPr>
        <p:spPr>
          <a:xfrm>
            <a:off x="6661603" y="370079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" b="1"/>
              <a:t>List Node layout</a:t>
            </a:r>
            <a:endParaRPr kumimoji="1" lang="ko-Kore-KR" altLang="en-US" sz="1800" b="1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CA050A2-DA87-FE8F-A722-50F390C2AE3A}"/>
              </a:ext>
            </a:extLst>
          </p:cNvPr>
          <p:cNvGrpSpPr/>
          <p:nvPr/>
        </p:nvGrpSpPr>
        <p:grpSpPr>
          <a:xfrm>
            <a:off x="6773860" y="2867900"/>
            <a:ext cx="1746020" cy="801918"/>
            <a:chOff x="6773860" y="2867900"/>
            <a:chExt cx="1746020" cy="8019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991D3C-9D87-D240-3F58-51DCE9CC56F0}"/>
                </a:ext>
              </a:extLst>
            </p:cNvPr>
            <p:cNvSpPr/>
            <p:nvPr/>
          </p:nvSpPr>
          <p:spPr>
            <a:xfrm>
              <a:off x="6773860" y="2868030"/>
              <a:ext cx="981007" cy="801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/>
                <a:t>Data</a:t>
              </a:r>
              <a:endParaRPr kumimoji="1" lang="ko-Kore-KR" altLang="en-US" sz="18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5BD1AD-9038-AE93-523B-D820E0E857B1}"/>
                </a:ext>
              </a:extLst>
            </p:cNvPr>
            <p:cNvSpPr/>
            <p:nvPr/>
          </p:nvSpPr>
          <p:spPr>
            <a:xfrm>
              <a:off x="7754866" y="2867900"/>
              <a:ext cx="765014" cy="393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 err="1"/>
                <a:t>Prev</a:t>
              </a:r>
              <a:endParaRPr kumimoji="1" lang="ko-Kore-KR" altLang="en-US" sz="18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83F6FD5-549D-F767-0262-FE2D011207E1}"/>
                </a:ext>
              </a:extLst>
            </p:cNvPr>
            <p:cNvSpPr/>
            <p:nvPr/>
          </p:nvSpPr>
          <p:spPr>
            <a:xfrm>
              <a:off x="7754865" y="3276218"/>
              <a:ext cx="765014" cy="393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/>
                <a:t>Next</a:t>
              </a:r>
              <a:endParaRPr kumimoji="1" lang="ko-Kore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3764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6FF9A0C-6941-CE73-7DB5-AE4F344B9E5B}"/>
              </a:ext>
            </a:extLst>
          </p:cNvPr>
          <p:cNvCxnSpPr/>
          <p:nvPr/>
        </p:nvCxnSpPr>
        <p:spPr>
          <a:xfrm>
            <a:off x="4806086" y="990086"/>
            <a:ext cx="4053605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66872B9-54F5-8643-0398-C0A2EFA8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13406"/>
            <a:ext cx="3954288" cy="535200"/>
          </a:xfrm>
        </p:spPr>
        <p:txBody>
          <a:bodyPr/>
          <a:lstStyle/>
          <a:p>
            <a:r>
              <a:rPr kumimoji="1" lang="en-US" altLang="ko-Kore-KR"/>
              <a:t>Implementation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1D10-05D1-2D6E-7E8D-1DC5E0058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150403"/>
            <a:ext cx="3824161" cy="3401700"/>
          </a:xfrm>
        </p:spPr>
        <p:txBody>
          <a:bodyPr/>
          <a:lstStyle/>
          <a:p>
            <a:r>
              <a:rPr kumimoji="1" lang="en-US" altLang="ko-Kore-KR" err="1"/>
              <a:t>DiLOS’s</a:t>
            </a:r>
            <a:r>
              <a:rPr kumimoji="1" lang="en-US" altLang="ko-Kore-KR"/>
              <a:t> </a:t>
            </a:r>
            <a:r>
              <a:rPr kumimoji="1" lang="en-US" altLang="ko-Kore-KR" b="1">
                <a:solidFill>
                  <a:schemeClr val="accent2"/>
                </a:solidFill>
              </a:rPr>
              <a:t>Core</a:t>
            </a:r>
            <a:r>
              <a:rPr kumimoji="1" lang="en-US" altLang="ko-Kore-KR" b="1"/>
              <a:t> </a:t>
            </a:r>
          </a:p>
          <a:p>
            <a:pPr lvl="1"/>
            <a:r>
              <a:rPr kumimoji="1" lang="en-US" altLang="ko-Kore-KR"/>
              <a:t>Based on </a:t>
            </a:r>
            <a:r>
              <a:rPr kumimoji="1" lang="en-US" altLang="ko-Kore-KR" err="1"/>
              <a:t>OSv</a:t>
            </a:r>
            <a:endParaRPr kumimoji="1" lang="en-US" altLang="ko-Kore-KR"/>
          </a:p>
          <a:p>
            <a:pPr lvl="1"/>
            <a:r>
              <a:rPr kumimoji="1" lang="en-US" altLang="ko-Kore-KR"/>
              <a:t>4,454 LoC</a:t>
            </a:r>
          </a:p>
          <a:p>
            <a:r>
              <a:rPr kumimoji="1" lang="en-US" altLang="ko-Kore-KR"/>
              <a:t>Two</a:t>
            </a:r>
            <a:r>
              <a:rPr kumimoji="1" lang="en-US" altLang="ko-Kore-KR" b="1" i="1">
                <a:solidFill>
                  <a:schemeClr val="tx1"/>
                </a:solidFill>
              </a:rPr>
              <a:t> guides</a:t>
            </a:r>
            <a:r>
              <a:rPr kumimoji="1" lang="en-US" altLang="ko-Kore-KR" b="1">
                <a:solidFill>
                  <a:schemeClr val="tx1"/>
                </a:solidFill>
              </a:rPr>
              <a:t> </a:t>
            </a:r>
            <a:r>
              <a:rPr kumimoji="1" lang="en-US" altLang="ko-Kore-KR"/>
              <a:t>for </a:t>
            </a:r>
          </a:p>
          <a:p>
            <a:pPr lvl="1"/>
            <a:r>
              <a:rPr kumimoji="1" lang="en-US" altLang="ko-Kore-KR" b="1">
                <a:solidFill>
                  <a:srgbClr val="C00000"/>
                </a:solidFill>
              </a:rPr>
              <a:t>App-aware prefetching based on Redis structs</a:t>
            </a:r>
          </a:p>
          <a:p>
            <a:pPr lvl="1"/>
            <a:r>
              <a:rPr kumimoji="1" lang="en-US" altLang="ko-Kore-KR" b="1" err="1">
                <a:solidFill>
                  <a:srgbClr val="0070C0"/>
                </a:solidFill>
              </a:rPr>
              <a:t>Alloc</a:t>
            </a:r>
            <a:r>
              <a:rPr kumimoji="1" lang="en-US" altLang="ko-Kore-KR" b="1">
                <a:solidFill>
                  <a:srgbClr val="0070C0"/>
                </a:solidFill>
              </a:rPr>
              <a:t>-aware paging based on </a:t>
            </a:r>
            <a:r>
              <a:rPr kumimoji="1" lang="en-US" altLang="ko-Kore-KR" b="1" err="1">
                <a:solidFill>
                  <a:srgbClr val="0070C0"/>
                </a:solidFill>
              </a:rPr>
              <a:t>malloc’s</a:t>
            </a:r>
            <a:r>
              <a:rPr kumimoji="1" lang="en-US" altLang="ko-Kore-KR" b="1">
                <a:solidFill>
                  <a:srgbClr val="0070C0"/>
                </a:solidFill>
              </a:rPr>
              <a:t> information</a:t>
            </a:r>
            <a:br>
              <a:rPr kumimoji="1" lang="en-US" altLang="ko-Kore-KR" b="1">
                <a:solidFill>
                  <a:srgbClr val="0070C0"/>
                </a:solidFill>
              </a:rPr>
            </a:br>
            <a:r>
              <a:rPr kumimoji="1" lang="en-US" altLang="ko-Kore-KR" b="1" i="1">
                <a:solidFill>
                  <a:srgbClr val="0070C0"/>
                </a:solidFill>
              </a:rPr>
              <a:t>(Refer to our paper!)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029A9-DE9C-1246-2C15-7F4C4A0F02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25F4-B7BD-5987-8D53-CCAE2856516D}"/>
              </a:ext>
            </a:extLst>
          </p:cNvPr>
          <p:cNvSpPr/>
          <p:nvPr/>
        </p:nvSpPr>
        <p:spPr>
          <a:xfrm>
            <a:off x="4806086" y="87087"/>
            <a:ext cx="4053605" cy="4278886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ko-Kore-KR" altLang="en-US" sz="2000" i="1">
              <a:solidFill>
                <a:sysClr val="windowText" lastClr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3EA6BD-7730-22D4-1DBE-9D1168885A95}"/>
              </a:ext>
            </a:extLst>
          </p:cNvPr>
          <p:cNvGrpSpPr/>
          <p:nvPr/>
        </p:nvGrpSpPr>
        <p:grpSpPr>
          <a:xfrm>
            <a:off x="5400911" y="1928362"/>
            <a:ext cx="2843277" cy="795718"/>
            <a:chOff x="5400911" y="1928362"/>
            <a:chExt cx="2843277" cy="795718"/>
          </a:xfrm>
        </p:grpSpPr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2C9A63A8-7605-157F-4B10-9B55B3DC0A84}"/>
                </a:ext>
              </a:extLst>
            </p:cNvPr>
            <p:cNvCxnSpPr>
              <a:cxnSpLocks/>
              <a:stCxn id="11" idx="2"/>
              <a:endCxn id="59" idx="0"/>
            </p:cNvCxnSpPr>
            <p:nvPr/>
          </p:nvCxnSpPr>
          <p:spPr>
            <a:xfrm rot="5400000">
              <a:off x="6336955" y="992319"/>
              <a:ext cx="793634" cy="2665721"/>
            </a:xfrm>
            <a:prstGeom prst="bentConnector3">
              <a:avLst>
                <a:gd name="adj1" fmla="val 69624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[E] 37">
              <a:extLst>
                <a:ext uri="{FF2B5EF4-FFF2-40B4-BE49-F238E27FC236}">
                  <a16:creationId xmlns:a16="http://schemas.microsoft.com/office/drawing/2014/main" id="{5AFA5AF5-D845-744B-DCF8-A59A96BD0386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 rot="16200000" flipH="1">
              <a:off x="7757551" y="2237442"/>
              <a:ext cx="795718" cy="177557"/>
            </a:xfrm>
            <a:prstGeom prst="bentConnector3">
              <a:avLst>
                <a:gd name="adj1" fmla="val 69368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D7D5A31-2096-957F-0DF3-B926C7E1BB66}"/>
              </a:ext>
            </a:extLst>
          </p:cNvPr>
          <p:cNvGrpSpPr/>
          <p:nvPr/>
        </p:nvGrpSpPr>
        <p:grpSpPr>
          <a:xfrm>
            <a:off x="5896801" y="1928361"/>
            <a:ext cx="1129799" cy="798591"/>
            <a:chOff x="5896801" y="1928361"/>
            <a:chExt cx="1129799" cy="798591"/>
          </a:xfrm>
        </p:grpSpPr>
        <p:cxnSp>
          <p:nvCxnSpPr>
            <p:cNvPr id="26" name="꺾인 연결선[E] 25">
              <a:extLst>
                <a:ext uri="{FF2B5EF4-FFF2-40B4-BE49-F238E27FC236}">
                  <a16:creationId xmlns:a16="http://schemas.microsoft.com/office/drawing/2014/main" id="{A44A681C-966C-E1A0-45B1-EF9C78C50D6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10022" y="2017390"/>
              <a:ext cx="781711" cy="608154"/>
            </a:xfrm>
            <a:prstGeom prst="bentConnector3">
              <a:avLst>
                <a:gd name="adj1" fmla="val 6037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[E] 28">
              <a:extLst>
                <a:ext uri="{FF2B5EF4-FFF2-40B4-BE49-F238E27FC236}">
                  <a16:creationId xmlns:a16="http://schemas.microsoft.com/office/drawing/2014/main" id="{A32244F6-C370-8B1A-D198-03C3FD2D5573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 rot="16200000" flipH="1">
              <a:off x="6366197" y="2066550"/>
              <a:ext cx="798591" cy="522214"/>
            </a:xfrm>
            <a:prstGeom prst="bentConnector3">
              <a:avLst>
                <a:gd name="adj1" fmla="val 59449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16743E-4D15-57B2-7DE7-7AD8D0AA4160}"/>
              </a:ext>
            </a:extLst>
          </p:cNvPr>
          <p:cNvGrpSpPr/>
          <p:nvPr/>
        </p:nvGrpSpPr>
        <p:grpSpPr>
          <a:xfrm>
            <a:off x="5736432" y="1113854"/>
            <a:ext cx="3069687" cy="1198407"/>
            <a:chOff x="5736432" y="1113854"/>
            <a:chExt cx="3069687" cy="1198407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DEE320EB-8F97-911C-8BF5-743DEC275950}"/>
                </a:ext>
              </a:extLst>
            </p:cNvPr>
            <p:cNvSpPr/>
            <p:nvPr/>
          </p:nvSpPr>
          <p:spPr>
            <a:xfrm>
              <a:off x="5736432" y="1113854"/>
              <a:ext cx="1535906" cy="814508"/>
            </a:xfrm>
            <a:prstGeom prst="round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App-aware </a:t>
              </a:r>
            </a:p>
            <a:p>
              <a:pPr algn="ctr"/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prefetching</a:t>
              </a:r>
              <a:endParaRPr kumimoji="1" lang="ko-Kore-KR" altLang="en-US" sz="180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71CEC09-3BCA-A65F-C185-53F809189A7A}"/>
                </a:ext>
              </a:extLst>
            </p:cNvPr>
            <p:cNvSpPr/>
            <p:nvPr/>
          </p:nvSpPr>
          <p:spPr>
            <a:xfrm>
              <a:off x="7327144" y="1113854"/>
              <a:ext cx="1478975" cy="814508"/>
            </a:xfrm>
            <a:prstGeom prst="round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Alloc</a:t>
              </a:r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-aware </a:t>
              </a:r>
            </a:p>
            <a:p>
              <a:pPr algn="ctr"/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paging</a:t>
              </a:r>
              <a:endParaRPr kumimoji="1" lang="ko-Kore-KR" altLang="en-US" sz="180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455C99-B55D-F4AE-2774-6C0E879AED02}"/>
                </a:ext>
              </a:extLst>
            </p:cNvPr>
            <p:cNvSpPr/>
            <p:nvPr/>
          </p:nvSpPr>
          <p:spPr>
            <a:xfrm>
              <a:off x="5736432" y="2021065"/>
              <a:ext cx="3069687" cy="2911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App-aware guide API</a:t>
              </a:r>
              <a:endParaRPr kumimoji="1" lang="ko-Kore-KR" altLang="en-US" sz="180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CBA1911-9554-85BF-C6AA-BFCAE0D9695C}"/>
              </a:ext>
            </a:extLst>
          </p:cNvPr>
          <p:cNvGrpSpPr/>
          <p:nvPr/>
        </p:nvGrpSpPr>
        <p:grpSpPr>
          <a:xfrm>
            <a:off x="5881034" y="206870"/>
            <a:ext cx="1052620" cy="506921"/>
            <a:chOff x="6428215" y="1480977"/>
            <a:chExt cx="2382437" cy="39360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D8FB79-8CDD-AF1E-F38C-E72D77F8BDC3}"/>
                </a:ext>
              </a:extLst>
            </p:cNvPr>
            <p:cNvSpPr/>
            <p:nvPr/>
          </p:nvSpPr>
          <p:spPr>
            <a:xfrm>
              <a:off x="7119505" y="1480977"/>
              <a:ext cx="1691147" cy="393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/>
                <a:t>Data</a:t>
              </a:r>
              <a:endParaRPr kumimoji="1" lang="ko-Kore-KR" altLang="en-US" sz="11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B788967-171B-7DC7-E8CA-A80AFAA1FED0}"/>
                </a:ext>
              </a:extLst>
            </p:cNvPr>
            <p:cNvSpPr/>
            <p:nvPr/>
          </p:nvSpPr>
          <p:spPr>
            <a:xfrm>
              <a:off x="6428215" y="1480977"/>
              <a:ext cx="691291" cy="393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ko-Kore-KR" sz="1100"/>
                <a:t>Len</a:t>
              </a:r>
              <a:endParaRPr kumimoji="1" lang="ko-Kore-KR" altLang="en-US" sz="110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B25A193-D043-3BFB-9A0B-5129CEB846C8}"/>
              </a:ext>
            </a:extLst>
          </p:cNvPr>
          <p:cNvGrpSpPr/>
          <p:nvPr/>
        </p:nvGrpSpPr>
        <p:grpSpPr>
          <a:xfrm>
            <a:off x="7568430" y="187661"/>
            <a:ext cx="1111659" cy="510567"/>
            <a:chOff x="6773860" y="2867900"/>
            <a:chExt cx="1746020" cy="80191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89AD507-79DE-9DAF-D92D-4A6D805240EC}"/>
                </a:ext>
              </a:extLst>
            </p:cNvPr>
            <p:cNvSpPr/>
            <p:nvPr/>
          </p:nvSpPr>
          <p:spPr>
            <a:xfrm>
              <a:off x="6773860" y="2868030"/>
              <a:ext cx="981007" cy="801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/>
                <a:t>Data</a:t>
              </a:r>
              <a:endParaRPr kumimoji="1" lang="ko-Kore-KR" altLang="en-US" sz="11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002A618-C465-7897-ACEB-141FB508DF5E}"/>
                </a:ext>
              </a:extLst>
            </p:cNvPr>
            <p:cNvSpPr/>
            <p:nvPr/>
          </p:nvSpPr>
          <p:spPr>
            <a:xfrm>
              <a:off x="7754866" y="2867900"/>
              <a:ext cx="765014" cy="393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 err="1"/>
                <a:t>Prev</a:t>
              </a:r>
              <a:endParaRPr kumimoji="1" lang="ko-Kore-KR" altLang="en-US" sz="11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BD5D030-2B65-0949-7E4C-C52E5CBCB359}"/>
                </a:ext>
              </a:extLst>
            </p:cNvPr>
            <p:cNvSpPr/>
            <p:nvPr/>
          </p:nvSpPr>
          <p:spPr>
            <a:xfrm>
              <a:off x="7754865" y="3276218"/>
              <a:ext cx="765014" cy="393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100"/>
                <a:t>Next</a:t>
              </a:r>
              <a:endParaRPr kumimoji="1" lang="ko-Kore-KR" altLang="en-US" sz="110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B783FF-3C06-B6E6-74A5-E99F4CE0B0DA}"/>
              </a:ext>
            </a:extLst>
          </p:cNvPr>
          <p:cNvGrpSpPr/>
          <p:nvPr/>
        </p:nvGrpSpPr>
        <p:grpSpPr>
          <a:xfrm>
            <a:off x="5952947" y="698228"/>
            <a:ext cx="2483606" cy="415626"/>
            <a:chOff x="5952947" y="698228"/>
            <a:chExt cx="2483606" cy="415626"/>
          </a:xfrm>
        </p:grpSpPr>
        <p:cxnSp>
          <p:nvCxnSpPr>
            <p:cNvPr id="41" name="꺾인 연결선[E] 25">
              <a:extLst>
                <a:ext uri="{FF2B5EF4-FFF2-40B4-BE49-F238E27FC236}">
                  <a16:creationId xmlns:a16="http://schemas.microsoft.com/office/drawing/2014/main" id="{03CA374E-6960-1131-3441-D937525F8CEC}"/>
                </a:ext>
              </a:extLst>
            </p:cNvPr>
            <p:cNvCxnSpPr>
              <a:cxnSpLocks/>
              <a:stCxn id="39" idx="2"/>
              <a:endCxn id="10" idx="0"/>
            </p:cNvCxnSpPr>
            <p:nvPr/>
          </p:nvCxnSpPr>
          <p:spPr>
            <a:xfrm rot="5400000">
              <a:off x="7262656" y="-60043"/>
              <a:ext cx="415626" cy="19321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꺾인 연결선[E] 28">
              <a:extLst>
                <a:ext uri="{FF2B5EF4-FFF2-40B4-BE49-F238E27FC236}">
                  <a16:creationId xmlns:a16="http://schemas.microsoft.com/office/drawing/2014/main" id="{1F55DEBD-81F4-CCD4-B538-76D0745017E3}"/>
                </a:ext>
              </a:extLst>
            </p:cNvPr>
            <p:cNvCxnSpPr>
              <a:cxnSpLocks/>
              <a:stCxn id="61" idx="2"/>
              <a:endCxn id="10" idx="0"/>
            </p:cNvCxnSpPr>
            <p:nvPr/>
          </p:nvCxnSpPr>
          <p:spPr>
            <a:xfrm rot="16200000" flipH="1">
              <a:off x="6026156" y="635625"/>
              <a:ext cx="405020" cy="551438"/>
            </a:xfrm>
            <a:prstGeom prst="bentConnector3">
              <a:avLst>
                <a:gd name="adj1" fmla="val 48615"/>
              </a:avLst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꺾인 연결선[E] 49">
            <a:extLst>
              <a:ext uri="{FF2B5EF4-FFF2-40B4-BE49-F238E27FC236}">
                <a16:creationId xmlns:a16="http://schemas.microsoft.com/office/drawing/2014/main" id="{4B303016-C1A2-1FA9-9F7A-E257A7FF1BA5}"/>
              </a:ext>
            </a:extLst>
          </p:cNvPr>
          <p:cNvCxnSpPr>
            <a:cxnSpLocks/>
            <a:stCxn id="62" idx="2"/>
            <a:endCxn id="11" idx="0"/>
          </p:cNvCxnSpPr>
          <p:nvPr/>
        </p:nvCxnSpPr>
        <p:spPr>
          <a:xfrm rot="16200000" flipH="1">
            <a:off x="6891028" y="-61751"/>
            <a:ext cx="402597" cy="1948611"/>
          </a:xfrm>
          <a:prstGeom prst="bentConnector3">
            <a:avLst>
              <a:gd name="adj1" fmla="val 2239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0D1327C-9990-741C-0F82-C6E9624D1730}"/>
              </a:ext>
            </a:extLst>
          </p:cNvPr>
          <p:cNvSpPr/>
          <p:nvPr/>
        </p:nvSpPr>
        <p:spPr>
          <a:xfrm>
            <a:off x="5884505" y="654403"/>
            <a:ext cx="136883" cy="5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13349CF-8659-E4CF-E4AB-849CBA5E2995}"/>
              </a:ext>
            </a:extLst>
          </p:cNvPr>
          <p:cNvSpPr/>
          <p:nvPr/>
        </p:nvSpPr>
        <p:spPr>
          <a:xfrm>
            <a:off x="6049579" y="656826"/>
            <a:ext cx="136883" cy="54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A50A95D-EDC2-9A75-B04C-4CD9C5BED946}"/>
              </a:ext>
            </a:extLst>
          </p:cNvPr>
          <p:cNvGrpSpPr/>
          <p:nvPr/>
        </p:nvGrpSpPr>
        <p:grpSpPr>
          <a:xfrm>
            <a:off x="4879867" y="2710073"/>
            <a:ext cx="3926252" cy="1426356"/>
            <a:chOff x="4879867" y="2710073"/>
            <a:chExt cx="3926252" cy="142635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325AC9F-F502-F8A8-E5C9-94ED88809427}"/>
                </a:ext>
              </a:extLst>
            </p:cNvPr>
            <p:cNvGrpSpPr/>
            <p:nvPr/>
          </p:nvGrpSpPr>
          <p:grpSpPr>
            <a:xfrm>
              <a:off x="4879867" y="2710073"/>
              <a:ext cx="3926252" cy="1426356"/>
              <a:chOff x="4879867" y="2710073"/>
              <a:chExt cx="3926252" cy="1426356"/>
            </a:xfrm>
          </p:grpSpPr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2FDB15C9-61E1-5F4C-FFAE-5E48F7661002}"/>
                  </a:ext>
                </a:extLst>
              </p:cNvPr>
              <p:cNvSpPr/>
              <p:nvPr/>
            </p:nvSpPr>
            <p:spPr>
              <a:xfrm>
                <a:off x="4879867" y="2735025"/>
                <a:ext cx="1448963" cy="14014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PF handler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38FE67C9-FAD7-977D-C8DC-9CCF713BB1A2}"/>
                  </a:ext>
                </a:extLst>
              </p:cNvPr>
              <p:cNvSpPr/>
              <p:nvPr/>
            </p:nvSpPr>
            <p:spPr>
              <a:xfrm>
                <a:off x="6424511" y="2726953"/>
                <a:ext cx="1204175" cy="14014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Prefetch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0" name="모서리가 둥근 직사각형 19">
                <a:extLst>
                  <a:ext uri="{FF2B5EF4-FFF2-40B4-BE49-F238E27FC236}">
                    <a16:creationId xmlns:a16="http://schemas.microsoft.com/office/drawing/2014/main" id="{375FE424-EB04-0DFE-78DC-F93484E60F5F}"/>
                  </a:ext>
                </a:extLst>
              </p:cNvPr>
              <p:cNvSpPr/>
              <p:nvPr/>
            </p:nvSpPr>
            <p:spPr>
              <a:xfrm>
                <a:off x="7682258" y="2724080"/>
                <a:ext cx="1123861" cy="140140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PG </a:t>
                </a:r>
                <a:r>
                  <a:rPr kumimoji="1" lang="en-US" altLang="ko-Kore-KR" sz="180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Mgr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CD10BB81-4D7B-65A2-75D9-F1B2C3B480F2}"/>
                  </a:ext>
                </a:extLst>
              </p:cNvPr>
              <p:cNvSpPr/>
              <p:nvPr/>
            </p:nvSpPr>
            <p:spPr>
              <a:xfrm>
                <a:off x="6482440" y="3199888"/>
                <a:ext cx="1080191" cy="293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Hit track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D37D159-BA02-5DD4-00B3-66D3BFBCBB96}"/>
                  </a:ext>
                </a:extLst>
              </p:cNvPr>
              <p:cNvSpPr/>
              <p:nvPr/>
            </p:nvSpPr>
            <p:spPr>
              <a:xfrm>
                <a:off x="6482440" y="3590843"/>
                <a:ext cx="1080191" cy="293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Mapper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D73D86E-0E5F-7B24-1A2E-FB1530F1ADB8}"/>
                  </a:ext>
                </a:extLst>
              </p:cNvPr>
              <p:cNvSpPr/>
              <p:nvPr/>
            </p:nvSpPr>
            <p:spPr>
              <a:xfrm>
                <a:off x="7786596" y="3199888"/>
                <a:ext cx="953749" cy="293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Clean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7A02C4B-1954-4571-0245-88F3E4CE8BBF}"/>
                  </a:ext>
                </a:extLst>
              </p:cNvPr>
              <p:cNvSpPr/>
              <p:nvPr/>
            </p:nvSpPr>
            <p:spPr>
              <a:xfrm>
                <a:off x="7786597" y="3590074"/>
                <a:ext cx="953749" cy="29311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80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Evict</a:t>
                </a:r>
                <a:endParaRPr kumimoji="1" lang="ko-Kore-KR" altLang="en-US" sz="1800"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FF4B38F-EAB0-A3B5-333F-5CF164EF1591}"/>
                  </a:ext>
                </a:extLst>
              </p:cNvPr>
              <p:cNvSpPr/>
              <p:nvPr/>
            </p:nvSpPr>
            <p:spPr>
              <a:xfrm>
                <a:off x="5300225" y="2721996"/>
                <a:ext cx="201371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6F5C4F6-A721-42B4-AE80-285EE5480939}"/>
                  </a:ext>
                </a:extLst>
              </p:cNvPr>
              <p:cNvSpPr/>
              <p:nvPr/>
            </p:nvSpPr>
            <p:spPr>
              <a:xfrm>
                <a:off x="5801203" y="2710073"/>
                <a:ext cx="201371" cy="4571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pic>
          <p:nvPicPr>
            <p:cNvPr id="18" name="그래픽 17" descr="테이블 단색으로 채워진">
              <a:extLst>
                <a:ext uri="{FF2B5EF4-FFF2-40B4-BE49-F238E27FC236}">
                  <a16:creationId xmlns:a16="http://schemas.microsoft.com/office/drawing/2014/main" id="{5B80E135-8A07-6C2E-231D-DD419D568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19009" y="2982229"/>
              <a:ext cx="999011" cy="99901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DFEC1B-59B5-46FF-86F8-9D4DF962D890}"/>
                </a:ext>
              </a:extLst>
            </p:cNvPr>
            <p:cNvSpPr txBox="1"/>
            <p:nvPr/>
          </p:nvSpPr>
          <p:spPr>
            <a:xfrm>
              <a:off x="5342988" y="3736657"/>
              <a:ext cx="628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UPT</a:t>
              </a:r>
              <a:endParaRPr lang="ko-KR" altLang="en-US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8FBDF6F-A8D2-417A-6D33-E2161F797F21}"/>
              </a:ext>
            </a:extLst>
          </p:cNvPr>
          <p:cNvSpPr txBox="1"/>
          <p:nvPr/>
        </p:nvSpPr>
        <p:spPr>
          <a:xfrm>
            <a:off x="4755634" y="964960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err="1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DiLOS</a:t>
            </a:r>
            <a:endParaRPr lang="ko-KR" altLang="en-US" sz="2000" i="1">
              <a:solidFill>
                <a:schemeClr val="accent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BCE7EF-B6A0-9AE5-316C-B9F11BEC8756}"/>
              </a:ext>
            </a:extLst>
          </p:cNvPr>
          <p:cNvSpPr txBox="1"/>
          <p:nvPr/>
        </p:nvSpPr>
        <p:spPr>
          <a:xfrm rot="10800000">
            <a:off x="5150459" y="1270"/>
            <a:ext cx="738664" cy="1024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</a:t>
            </a:r>
          </a:p>
          <a:p>
            <a:pPr algn="ctr"/>
            <a:r>
              <a:rPr lang="en-US" altLang="ko-KR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Hints</a:t>
            </a:r>
            <a:endParaRPr lang="ko-KR" altLang="en-US" sz="18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22878B-B32F-E9F4-5BFE-CC3E987536F6}"/>
              </a:ext>
            </a:extLst>
          </p:cNvPr>
          <p:cNvSpPr txBox="1"/>
          <p:nvPr/>
        </p:nvSpPr>
        <p:spPr>
          <a:xfrm rot="10800000">
            <a:off x="5316958" y="1213943"/>
            <a:ext cx="461665" cy="10242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Guides</a:t>
            </a:r>
            <a:endParaRPr lang="ko-KR" altLang="en-US" sz="18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4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Evaluation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729450" y="1150403"/>
            <a:ext cx="8257388" cy="359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SzPts val="2400"/>
              <a:buChar char="●"/>
            </a:pPr>
            <a:r>
              <a:rPr lang="ko" b="1"/>
              <a:t>Lightweight </a:t>
            </a:r>
            <a:r>
              <a:rPr lang="en-US" altLang="ko" b="1"/>
              <a:t>p</a:t>
            </a:r>
            <a:r>
              <a:rPr lang="ko" b="1"/>
              <a:t>aging</a:t>
            </a:r>
            <a:r>
              <a:rPr lang="en-US" altLang="ko" b="1"/>
              <a:t>: </a:t>
            </a:r>
            <a:r>
              <a:rPr lang="en-US" altLang="ko"/>
              <a:t>does it reduce cost while providing </a:t>
            </a:r>
            <a:r>
              <a:rPr lang="en-US" altLang="ko" b="1">
                <a:solidFill>
                  <a:srgbClr val="0432FF"/>
                </a:solidFill>
              </a:rPr>
              <a:t>compatibility</a:t>
            </a:r>
            <a:r>
              <a:rPr lang="en-US" altLang="ko"/>
              <a:t>?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300"/>
              </a:spcAft>
              <a:buSzPts val="2400"/>
              <a:buChar char="○"/>
            </a:pPr>
            <a:r>
              <a:rPr lang="en-US" altLang="ko"/>
              <a:t>Page fault handling overhead analysis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300"/>
              </a:spcAft>
              <a:buSzPts val="2400"/>
              <a:buChar char="○"/>
            </a:pPr>
            <a:r>
              <a:rPr lang="en-US" altLang="ko"/>
              <a:t>Comparison with kernel (</a:t>
            </a:r>
            <a:r>
              <a:rPr lang="en-US" altLang="ko" err="1"/>
              <a:t>Fastswap</a:t>
            </a:r>
            <a:r>
              <a:rPr lang="en-US" altLang="ko"/>
              <a:t>) and user (AIFM) systems</a:t>
            </a:r>
            <a:br>
              <a:rPr lang="en-US" altLang="ko"/>
            </a:br>
            <a:endParaRPr/>
          </a:p>
          <a:p>
            <a:pPr lvl="0"/>
            <a:r>
              <a:rPr lang="en-US" altLang="ko-Kore-KR" b="1"/>
              <a:t>App-aware prefetch: </a:t>
            </a:r>
            <a:r>
              <a:rPr lang="en-US" altLang="ko-Kore-KR"/>
              <a:t>does it gain </a:t>
            </a:r>
            <a:r>
              <a:rPr lang="en-US" altLang="ko-Kore-KR" b="1">
                <a:solidFill>
                  <a:srgbClr val="FF0000"/>
                </a:solidFill>
              </a:rPr>
              <a:t>performance</a:t>
            </a:r>
            <a:r>
              <a:rPr lang="en-US" altLang="ko-Kore-KR"/>
              <a:t> on irregular access pattern?</a:t>
            </a:r>
          </a:p>
          <a:p>
            <a:pPr lvl="1">
              <a:spcAft>
                <a:spcPts val="300"/>
              </a:spcAft>
            </a:pPr>
            <a:r>
              <a:rPr lang="en-US" altLang="ko"/>
              <a:t>Key-value store (GET, LRANG) performance, Redis case study</a:t>
            </a:r>
            <a:br>
              <a:rPr lang="en-US" altLang="ko"/>
            </a:br>
            <a:endParaRPr lang="en-US" altLang="ko"/>
          </a:p>
          <a:p>
            <a:pPr lvl="0"/>
            <a:r>
              <a:rPr lang="en-US" altLang="ko" b="1"/>
              <a:t>Setup: </a:t>
            </a:r>
            <a:r>
              <a:rPr lang="en-US" altLang="ko"/>
              <a:t>compute node (Xeon E5-2670v3 2.3GHz) + memory node (DDR4)</a:t>
            </a:r>
            <a:br>
              <a:rPr lang="en-US" altLang="ko"/>
            </a:br>
            <a:r>
              <a:rPr lang="en-US" altLang="ko"/>
              <a:t>	    + ConnectX-5 100GbE RoCEv2 RDMA  </a:t>
            </a:r>
            <a:endParaRPr lang="en-US" altLang="ko-Kore-KR"/>
          </a:p>
          <a:p>
            <a:pPr marL="76200" indent="0">
              <a:buNone/>
            </a:pPr>
            <a:endParaRPr lang="en-US" altLang="ko"/>
          </a:p>
          <a:p>
            <a:pPr marL="457200" lvl="0" indent="-381000" algn="l" rtl="0">
              <a:spcBef>
                <a:spcPts val="0"/>
              </a:spcBef>
              <a:buSzPts val="2400"/>
              <a:buChar char="●"/>
            </a:pPr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Page Fault Handling Overhead</a:t>
            </a:r>
            <a:r>
              <a:rPr lang="en-US" altLang="ko"/>
              <a:t> Analysis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43A1A40D-05D5-CDF4-09FF-54ED0DD32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3740657"/>
              </p:ext>
            </p:extLst>
          </p:nvPr>
        </p:nvGraphicFramePr>
        <p:xfrm>
          <a:off x="531158" y="1177081"/>
          <a:ext cx="8005143" cy="179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87B5D76-9316-82A6-8E47-C695FF012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948830"/>
              </p:ext>
            </p:extLst>
          </p:nvPr>
        </p:nvGraphicFramePr>
        <p:xfrm>
          <a:off x="1" y="2969381"/>
          <a:ext cx="8935570" cy="163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7D9232-F7B5-F6F8-1D4A-664717908AAE}"/>
              </a:ext>
            </a:extLst>
          </p:cNvPr>
          <p:cNvSpPr txBox="1"/>
          <p:nvPr/>
        </p:nvSpPr>
        <p:spPr>
          <a:xfrm>
            <a:off x="725850" y="586941"/>
            <a:ext cx="628088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Q: Does </a:t>
            </a:r>
            <a:r>
              <a:rPr lang="en-US" altLang="ko" sz="2400" b="1" err="1">
                <a:solidFill>
                  <a:srgbClr val="C00000"/>
                </a:solidFill>
                <a:latin typeface="Raleway" pitchFamily="2" charset="0"/>
              </a:rPr>
              <a:t>DiLOS</a:t>
            </a:r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 design gain performance?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64BFB5-851A-9B2A-FBE9-C15E239F13E3}"/>
              </a:ext>
            </a:extLst>
          </p:cNvPr>
          <p:cNvSpPr/>
          <p:nvPr/>
        </p:nvSpPr>
        <p:spPr>
          <a:xfrm>
            <a:off x="5066515" y="1606153"/>
            <a:ext cx="2344245" cy="364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48% lower</a:t>
            </a:r>
            <a:endParaRPr kumimoji="1" lang="ko-Kore-KR" altLang="en-US" sz="2800" b="1">
              <a:solidFill>
                <a:srgbClr val="FF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0341D1-0787-2E82-E4B9-83C8EF6F1086}"/>
              </a:ext>
            </a:extLst>
          </p:cNvPr>
          <p:cNvSpPr/>
          <p:nvPr/>
        </p:nvSpPr>
        <p:spPr>
          <a:xfrm>
            <a:off x="5543039" y="3046871"/>
            <a:ext cx="2313170" cy="621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27% lower</a:t>
            </a:r>
            <a:endParaRPr kumimoji="1" lang="ko-Kore-KR" altLang="en-US" sz="2800" b="1">
              <a:solidFill>
                <a:srgbClr val="FF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P spid="6" grpId="0" animBg="1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57922-733E-25F0-6AB8-61A985A0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" y="513406"/>
            <a:ext cx="7921631" cy="535200"/>
          </a:xfrm>
        </p:spPr>
        <p:txBody>
          <a:bodyPr/>
          <a:lstStyle/>
          <a:p>
            <a:r>
              <a:rPr kumimoji="1" lang="en-US" altLang="ko-Kore-KR"/>
              <a:t>Comparison with Kernel &amp; User Systems</a:t>
            </a:r>
            <a:br>
              <a:rPr kumimoji="1" lang="en-US" altLang="ko-Kore-KR"/>
            </a:br>
            <a:br>
              <a:rPr kumimoji="1" lang="en-US" altLang="ko-Kore-KR"/>
            </a:b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3C584-CF12-6F49-A57C-569CFBADA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8A086E8A-9D99-A2BB-11AE-4A249DC7D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608289"/>
              </p:ext>
            </p:extLst>
          </p:nvPr>
        </p:nvGraphicFramePr>
        <p:xfrm>
          <a:off x="4108012" y="59621"/>
          <a:ext cx="4702640" cy="4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693823D-11A0-6B41-B913-90C5584F4C9A}"/>
              </a:ext>
            </a:extLst>
          </p:cNvPr>
          <p:cNvGrpSpPr/>
          <p:nvPr/>
        </p:nvGrpSpPr>
        <p:grpSpPr>
          <a:xfrm>
            <a:off x="4690264" y="1279832"/>
            <a:ext cx="4120390" cy="2815062"/>
            <a:chOff x="4690264" y="1279832"/>
            <a:chExt cx="4120390" cy="2815062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84DEB87-7FF5-D18E-42D5-FF35B5803A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66665688"/>
                </p:ext>
              </p:extLst>
            </p:nvPr>
          </p:nvGraphicFramePr>
          <p:xfrm>
            <a:off x="4690264" y="1279832"/>
            <a:ext cx="4050000" cy="2584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C1AAD5-B312-8ED5-BD27-618E6857A08B}"/>
                </a:ext>
              </a:extLst>
            </p:cNvPr>
            <p:cNvSpPr txBox="1"/>
            <p:nvPr/>
          </p:nvSpPr>
          <p:spPr>
            <a:xfrm>
              <a:off x="4988774" y="3725562"/>
              <a:ext cx="3821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NYC Taxi Analysis (C++ </a:t>
              </a:r>
              <a:r>
                <a:rPr kumimoji="1" lang="en-US" altLang="ko-Kore-KR" sz="1800" b="1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Dataframe</a:t>
              </a:r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06463A-5552-85F4-25A3-3444999A1215}"/>
              </a:ext>
            </a:extLst>
          </p:cNvPr>
          <p:cNvGrpSpPr/>
          <p:nvPr/>
        </p:nvGrpSpPr>
        <p:grpSpPr>
          <a:xfrm>
            <a:off x="360116" y="1277904"/>
            <a:ext cx="4419333" cy="2816026"/>
            <a:chOff x="360116" y="1277904"/>
            <a:chExt cx="4419333" cy="28160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A24757-D8E1-FE97-CE05-FBAC1660C349}"/>
                </a:ext>
              </a:extLst>
            </p:cNvPr>
            <p:cNvSpPr txBox="1"/>
            <p:nvPr/>
          </p:nvSpPr>
          <p:spPr>
            <a:xfrm>
              <a:off x="1910571" y="3724598"/>
              <a:ext cx="2528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Compression (Snappy)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13E74C2-8FCD-0CB7-4AD3-864F67C05ABE}"/>
                </a:ext>
              </a:extLst>
            </p:cNvPr>
            <p:cNvGrpSpPr/>
            <p:nvPr/>
          </p:nvGrpSpPr>
          <p:grpSpPr>
            <a:xfrm>
              <a:off x="360116" y="1277904"/>
              <a:ext cx="4419333" cy="2585764"/>
              <a:chOff x="360116" y="1277904"/>
              <a:chExt cx="4419333" cy="2585764"/>
            </a:xfrm>
          </p:grpSpPr>
          <p:graphicFrame>
            <p:nvGraphicFramePr>
              <p:cNvPr id="5" name="차트 4">
                <a:extLst>
                  <a:ext uri="{FF2B5EF4-FFF2-40B4-BE49-F238E27FC236}">
                    <a16:creationId xmlns:a16="http://schemas.microsoft.com/office/drawing/2014/main" id="{FDE4DF33-EBE5-65A6-8F4B-7259838E729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0602811"/>
                  </p:ext>
                </p:extLst>
              </p:nvPr>
            </p:nvGraphicFramePr>
            <p:xfrm>
              <a:off x="729449" y="1277904"/>
              <a:ext cx="4050000" cy="25857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D9984B9F-FA2B-164F-4CEE-F640855EF7D8}"/>
                  </a:ext>
                </a:extLst>
              </p:cNvPr>
              <p:cNvCxnSpPr/>
              <p:nvPr/>
            </p:nvCxnSpPr>
            <p:spPr>
              <a:xfrm>
                <a:off x="729449" y="1373803"/>
                <a:ext cx="0" cy="179308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D48FEE-E536-B7A5-D664-E4D4C886B643}"/>
                  </a:ext>
                </a:extLst>
              </p:cNvPr>
              <p:cNvSpPr txBox="1"/>
              <p:nvPr/>
            </p:nvSpPr>
            <p:spPr>
              <a:xfrm rot="16200000">
                <a:off x="119024" y="1919703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800" b="1">
                    <a:solidFill>
                      <a:srgbClr val="FF0000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Better</a:t>
                </a:r>
                <a:endParaRPr kumimoji="1" lang="ko-Kore-KR" altLang="en-US" sz="1800" b="1">
                  <a:solidFill>
                    <a:srgbClr val="FF0000"/>
                  </a:solidFill>
                  <a:latin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49FA30B-2EBE-A821-ABA9-E75F677B8E32}"/>
              </a:ext>
            </a:extLst>
          </p:cNvPr>
          <p:cNvSpPr txBox="1"/>
          <p:nvPr/>
        </p:nvSpPr>
        <p:spPr>
          <a:xfrm>
            <a:off x="725850" y="586941"/>
            <a:ext cx="661270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Q: Does </a:t>
            </a:r>
            <a:r>
              <a:rPr lang="en-US" altLang="ko" sz="2400" b="1" err="1">
                <a:solidFill>
                  <a:srgbClr val="C00000"/>
                </a:solidFill>
                <a:latin typeface="Raleway" pitchFamily="2" charset="0"/>
              </a:rPr>
              <a:t>DiLOS</a:t>
            </a:r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 gain performance vs </a:t>
            </a:r>
            <a:r>
              <a:rPr lang="en-US" altLang="ko" sz="2400" b="1" err="1">
                <a:solidFill>
                  <a:srgbClr val="C00000"/>
                </a:solidFill>
                <a:latin typeface="Raleway" pitchFamily="2" charset="0"/>
              </a:rPr>
              <a:t>SotAs</a:t>
            </a:r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?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7B3201-3149-F130-4521-0472095D69E5}"/>
              </a:ext>
            </a:extLst>
          </p:cNvPr>
          <p:cNvSpPr/>
          <p:nvPr/>
        </p:nvSpPr>
        <p:spPr>
          <a:xfrm>
            <a:off x="5549943" y="1076366"/>
            <a:ext cx="3441757" cy="269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47% &amp; 37% </a:t>
            </a:r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better</a:t>
            </a:r>
            <a:endParaRPr kumimoji="1" lang="ko-Kore-KR" altLang="en-US" sz="2800" b="1">
              <a:solidFill>
                <a:srgbClr val="FF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0531D5-A1DA-D1DA-2CCB-EDF114667D43}"/>
              </a:ext>
            </a:extLst>
          </p:cNvPr>
          <p:cNvSpPr/>
          <p:nvPr/>
        </p:nvSpPr>
        <p:spPr>
          <a:xfrm>
            <a:off x="1521152" y="1023116"/>
            <a:ext cx="2001850" cy="367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28% better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9824DD-D561-7488-4DCC-7B2F35E15C5E}"/>
              </a:ext>
            </a:extLst>
          </p:cNvPr>
          <p:cNvCxnSpPr>
            <a:cxnSpLocks/>
          </p:cNvCxnSpPr>
          <p:nvPr/>
        </p:nvCxnSpPr>
        <p:spPr>
          <a:xfrm>
            <a:off x="1910571" y="1547582"/>
            <a:ext cx="445169" cy="425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5A7520-576B-9B9C-5AEE-F95010DB77E7}"/>
              </a:ext>
            </a:extLst>
          </p:cNvPr>
          <p:cNvCxnSpPr>
            <a:cxnSpLocks/>
          </p:cNvCxnSpPr>
          <p:nvPr/>
        </p:nvCxnSpPr>
        <p:spPr>
          <a:xfrm>
            <a:off x="5946711" y="1586422"/>
            <a:ext cx="369843" cy="581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75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6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57922-733E-25F0-6AB8-61A985A0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Key-value Store Performance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3C584-CF12-6F49-A57C-569CFBADA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en-US"/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C908C593-00DC-9BF2-10EA-B252A0744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793726"/>
              </p:ext>
            </p:extLst>
          </p:nvPr>
        </p:nvGraphicFramePr>
        <p:xfrm>
          <a:off x="2871788" y="60585"/>
          <a:ext cx="6213214" cy="4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031258E-52E9-9989-EF28-55A94241DE24}"/>
              </a:ext>
            </a:extLst>
          </p:cNvPr>
          <p:cNvGrpSpPr/>
          <p:nvPr/>
        </p:nvGrpSpPr>
        <p:grpSpPr>
          <a:xfrm>
            <a:off x="360116" y="1890044"/>
            <a:ext cx="4419333" cy="2816026"/>
            <a:chOff x="360116" y="1277904"/>
            <a:chExt cx="4419333" cy="2816026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50505647-F26E-FC34-3357-F374FE73C2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18853004"/>
                </p:ext>
              </p:extLst>
            </p:nvPr>
          </p:nvGraphicFramePr>
          <p:xfrm>
            <a:off x="729449" y="1277904"/>
            <a:ext cx="4050000" cy="25857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EC1CCFF-8F77-FC47-3ADE-1B3039DF25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29449" y="1373803"/>
              <a:ext cx="0" cy="1793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F89F2-A9CA-3B99-02C9-A0F1AD7300A5}"/>
                </a:ext>
              </a:extLst>
            </p:cNvPr>
            <p:cNvSpPr txBox="1"/>
            <p:nvPr/>
          </p:nvSpPr>
          <p:spPr>
            <a:xfrm rot="16200000">
              <a:off x="119024" y="1919703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800" b="1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Better</a:t>
              </a:r>
              <a:endParaRPr kumimoji="1" lang="ko-Kore-KR" altLang="en-US" sz="1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3686B9-8E79-CCE0-2737-90EA1F7DB4A5}"/>
                </a:ext>
              </a:extLst>
            </p:cNvPr>
            <p:cNvSpPr txBox="1"/>
            <p:nvPr/>
          </p:nvSpPr>
          <p:spPr>
            <a:xfrm>
              <a:off x="2152627" y="3724598"/>
              <a:ext cx="2044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GET (mixed-sized)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770571-B4E2-BA31-AF10-04022E7278F3}"/>
              </a:ext>
            </a:extLst>
          </p:cNvPr>
          <p:cNvGrpSpPr/>
          <p:nvPr/>
        </p:nvGrpSpPr>
        <p:grpSpPr>
          <a:xfrm>
            <a:off x="4779449" y="1890044"/>
            <a:ext cx="4050000" cy="2816026"/>
            <a:chOff x="4779449" y="1277904"/>
            <a:chExt cx="4050000" cy="2816026"/>
          </a:xfrm>
        </p:grpSpPr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915F4AC0-92B3-3EE2-B64D-BA90C19307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67331869"/>
                </p:ext>
              </p:extLst>
            </p:nvPr>
          </p:nvGraphicFramePr>
          <p:xfrm>
            <a:off x="4779449" y="1277904"/>
            <a:ext cx="4050000" cy="25857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5536BC-655B-76EB-2742-7E726E19D749}"/>
                </a:ext>
              </a:extLst>
            </p:cNvPr>
            <p:cNvSpPr txBox="1"/>
            <p:nvPr/>
          </p:nvSpPr>
          <p:spPr>
            <a:xfrm>
              <a:off x="6752980" y="3724598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LRANGE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31F3E94-2B99-DE48-3AB4-2E1DA2B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1150403"/>
            <a:ext cx="4049999" cy="558680"/>
          </a:xfrm>
        </p:spPr>
        <p:txBody>
          <a:bodyPr/>
          <a:lstStyle/>
          <a:p>
            <a:r>
              <a:rPr kumimoji="1" lang="en-US" altLang="ko-Kore-KR" b="1"/>
              <a:t>[GET]</a:t>
            </a:r>
            <a:r>
              <a:rPr kumimoji="1" lang="en-US" altLang="ko-Kore-KR"/>
              <a:t> Fetch exact size by reading length field in object</a:t>
            </a:r>
            <a:endParaRPr kumimoji="1" lang="ko-Kore-KR" altLang="en-US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8756256-CC97-9B8B-2206-F888C9E07610}"/>
              </a:ext>
            </a:extLst>
          </p:cNvPr>
          <p:cNvSpPr txBox="1">
            <a:spLocks/>
          </p:cNvSpPr>
          <p:nvPr/>
        </p:nvSpPr>
        <p:spPr>
          <a:xfrm>
            <a:off x="4779449" y="1146515"/>
            <a:ext cx="4201991" cy="55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ts val="2400"/>
              <a:buFont typeface="Lato"/>
              <a:buChar char="●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 eaLnBrk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Lato"/>
              <a:buChar char="○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 eaLnBrk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Lato"/>
              <a:buChar char="■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kumimoji="1" lang="en-US" altLang="ko-Kore-KR" b="1"/>
              <a:t>[LRANGE]</a:t>
            </a:r>
            <a:r>
              <a:rPr kumimoji="1" lang="en-US" altLang="ko-Kore-KR"/>
              <a:t> Fetch next node by reading pointer</a:t>
            </a:r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04F60-700E-CC23-A1CE-4CC23E54AB1B}"/>
              </a:ext>
            </a:extLst>
          </p:cNvPr>
          <p:cNvSpPr txBox="1"/>
          <p:nvPr/>
        </p:nvSpPr>
        <p:spPr>
          <a:xfrm>
            <a:off x="-53196" y="574400"/>
            <a:ext cx="9326592" cy="4462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" sz="2300" b="1">
                <a:solidFill>
                  <a:srgbClr val="C00000"/>
                </a:solidFill>
                <a:latin typeface="Raleway" pitchFamily="2" charset="0"/>
              </a:rPr>
              <a:t>Q: Does App-aware Prefetch Hides Irregular Access’s Latencies?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7377B8-9816-23ED-EE10-B1E675852877}"/>
              </a:ext>
            </a:extLst>
          </p:cNvPr>
          <p:cNvSpPr/>
          <p:nvPr/>
        </p:nvSpPr>
        <p:spPr>
          <a:xfrm>
            <a:off x="1757160" y="2000473"/>
            <a:ext cx="2062606" cy="446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10% better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D4B006-DA8D-0854-DDCC-E37DB92C25AA}"/>
              </a:ext>
            </a:extLst>
          </p:cNvPr>
          <p:cNvSpPr/>
          <p:nvPr/>
        </p:nvSpPr>
        <p:spPr>
          <a:xfrm>
            <a:off x="5739132" y="2042415"/>
            <a:ext cx="2227740" cy="3312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rPr>
              <a:t>60% better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53FB03-D959-F2DE-D9A6-CAEF84010C4E}"/>
              </a:ext>
            </a:extLst>
          </p:cNvPr>
          <p:cNvSpPr/>
          <p:nvPr/>
        </p:nvSpPr>
        <p:spPr>
          <a:xfrm>
            <a:off x="625264" y="4164006"/>
            <a:ext cx="7997817" cy="513406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b="1" err="1">
                <a:solidFill>
                  <a:srgbClr val="0432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DiLOS</a:t>
            </a:r>
            <a:r>
              <a:rPr kumimoji="1" lang="en-US" altLang="ko-Kore-KR" sz="2800" b="1">
                <a:solidFill>
                  <a:srgbClr val="0432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(App-aware) outperforms </a:t>
            </a:r>
            <a:r>
              <a:rPr kumimoji="1" lang="en-US" altLang="ko-Kore-KR" sz="2800" b="1" err="1">
                <a:solidFill>
                  <a:srgbClr val="0432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Fastswap</a:t>
            </a:r>
            <a:r>
              <a:rPr kumimoji="1" lang="en-US" altLang="ko-Kore-KR" sz="2800" b="1">
                <a:solidFill>
                  <a:srgbClr val="0432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 2.2x 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54CE13-86F8-C4C9-5160-4853AC0FBE14}"/>
              </a:ext>
            </a:extLst>
          </p:cNvPr>
          <p:cNvCxnSpPr>
            <a:cxnSpLocks/>
          </p:cNvCxnSpPr>
          <p:nvPr/>
        </p:nvCxnSpPr>
        <p:spPr>
          <a:xfrm flipV="1">
            <a:off x="1937289" y="2585469"/>
            <a:ext cx="356461" cy="152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B9D6AC-C300-7553-A67F-F871F7D56556}"/>
              </a:ext>
            </a:extLst>
          </p:cNvPr>
          <p:cNvCxnSpPr>
            <a:cxnSpLocks/>
          </p:cNvCxnSpPr>
          <p:nvPr/>
        </p:nvCxnSpPr>
        <p:spPr>
          <a:xfrm flipV="1">
            <a:off x="5900905" y="2446749"/>
            <a:ext cx="189930" cy="52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3" grpId="0" uiExpand="1" build="p"/>
      <p:bldP spid="14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3D7D-416D-ECC4-54FB-3022CFDE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Conclusions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BFAAC-4160-ACFF-7795-14FF87556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2400"/>
              <a:t>We present </a:t>
            </a:r>
            <a:r>
              <a:rPr kumimoji="1" lang="en-US" sz="2400" err="1"/>
              <a:t>DiLOS</a:t>
            </a:r>
            <a:r>
              <a:rPr kumimoji="1" lang="en-US" sz="2400"/>
              <a:t>, </a:t>
            </a:r>
            <a:r>
              <a:rPr kumimoji="1" lang="en-US" sz="2400" err="1"/>
              <a:t>LibOS</a:t>
            </a:r>
            <a:r>
              <a:rPr kumimoji="1" lang="en-US" sz="2400"/>
              <a:t>-based memory disaggregation system</a:t>
            </a:r>
          </a:p>
          <a:p>
            <a:pPr lvl="1"/>
            <a:r>
              <a:rPr kumimoji="1" lang="en-US" sz="2400"/>
              <a:t>Retains </a:t>
            </a:r>
            <a:r>
              <a:rPr kumimoji="1" lang="en-US" sz="2400" b="1">
                <a:solidFill>
                  <a:srgbClr val="0432FF"/>
                </a:solidFill>
              </a:rPr>
              <a:t>compatibility</a:t>
            </a:r>
            <a:r>
              <a:rPr kumimoji="1" lang="en-US" sz="2400"/>
              <a:t> by using POSIX and paging</a:t>
            </a:r>
            <a:endParaRPr lang="en-US" sz="2400"/>
          </a:p>
          <a:p>
            <a:pPr lvl="1"/>
            <a:r>
              <a:rPr kumimoji="1" lang="en-US" sz="2400"/>
              <a:t>Adds </a:t>
            </a:r>
            <a:r>
              <a:rPr kumimoji="1" lang="en-US" sz="2400" b="1">
                <a:solidFill>
                  <a:srgbClr val="FF0000"/>
                </a:solidFill>
              </a:rPr>
              <a:t>performance</a:t>
            </a:r>
            <a:r>
              <a:rPr kumimoji="1" lang="en-US" sz="2400"/>
              <a:t> by lightweight and allocation/app-aware paging</a:t>
            </a:r>
            <a:endParaRPr lang="en-US" sz="2400"/>
          </a:p>
          <a:p>
            <a:r>
              <a:rPr kumimoji="1" lang="en-US" sz="2400"/>
              <a:t>See our paper!: </a:t>
            </a:r>
            <a:r>
              <a:rPr lang="en-US" altLang="ko" sz="2400" u="sng">
                <a:solidFill>
                  <a:schemeClr val="accent5"/>
                </a:solidFill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" sz="2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wsyo.one</a:t>
            </a:r>
            <a:r>
              <a:rPr lang="en-US" altLang="ko" sz="2400" u="sng">
                <a:solidFill>
                  <a:schemeClr val="accent5"/>
                </a:solidFill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/dilos</a:t>
            </a:r>
            <a:br>
              <a:rPr lang="en-US" altLang="ko" sz="2400" u="sng">
                <a:latin typeface="Lato"/>
                <a:ea typeface="Lato"/>
                <a:cs typeface="Lato"/>
              </a:rPr>
            </a:br>
            <a:r>
              <a:rPr kumimoji="1" lang="en-US" sz="2400"/>
              <a:t>and slides also!: </a:t>
            </a:r>
            <a:r>
              <a:rPr kumimoji="1" lang="en-US" sz="2400">
                <a:hlinkClick r:id="rId4"/>
              </a:rPr>
              <a:t>https://wsyo.one/dilos/slides</a:t>
            </a:r>
            <a:endParaRPr lang="en-US" altLang="ko" sz="2400">
              <a:latin typeface="Lato"/>
              <a:ea typeface="Lato"/>
              <a:cs typeface="Lato"/>
              <a:sym typeface="Lato"/>
            </a:endParaRPr>
          </a:p>
          <a:p>
            <a:pPr marL="76200" indent="0">
              <a:buNone/>
            </a:pPr>
            <a:endParaRPr lang="en-US" altLang="ko-Kore-KR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2B3524-32AA-D35A-8207-7D2FFC8033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en-US"/>
          </a:p>
        </p:txBody>
      </p:sp>
      <p:pic>
        <p:nvPicPr>
          <p:cNvPr id="5" name="Google Shape;77;p11">
            <a:extLst>
              <a:ext uri="{FF2B5EF4-FFF2-40B4-BE49-F238E27FC236}">
                <a16:creationId xmlns:a16="http://schemas.microsoft.com/office/drawing/2014/main" id="{ABD2E927-D5B7-CD63-CB6E-B4EDAF4592A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9427" y="65246"/>
            <a:ext cx="974648" cy="89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8;p11">
            <a:extLst>
              <a:ext uri="{FF2B5EF4-FFF2-40B4-BE49-F238E27FC236}">
                <a16:creationId xmlns:a16="http://schemas.microsoft.com/office/drawing/2014/main" id="{FD206A31-3A64-6697-D968-3A71DC9DAEA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075" y="64001"/>
            <a:ext cx="974648" cy="896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9;p11">
            <a:extLst>
              <a:ext uri="{FF2B5EF4-FFF2-40B4-BE49-F238E27FC236}">
                <a16:creationId xmlns:a16="http://schemas.microsoft.com/office/drawing/2014/main" id="{852069A8-0C40-CFE5-24A4-E6A3B6397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48723" y="41312"/>
            <a:ext cx="974648" cy="8963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A7BB46-7C9E-B40C-A646-5561D410D475}"/>
              </a:ext>
            </a:extLst>
          </p:cNvPr>
          <p:cNvSpPr txBox="1"/>
          <p:nvPr/>
        </p:nvSpPr>
        <p:spPr>
          <a:xfrm>
            <a:off x="5991385" y="983009"/>
            <a:ext cx="2731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" sz="1400">
                <a:latin typeface="Lato"/>
                <a:ea typeface="Lato"/>
                <a:cs typeface="Lato"/>
                <a:sym typeface="Lato"/>
                <a:hlinkClick r:id="rId8"/>
              </a:rPr>
              <a:t>https://wsyo.one/dilos/artifact</a:t>
            </a:r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03388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9E75-800E-45E9-C8C7-0662510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Backup Slides</a:t>
            </a:r>
            <a:endParaRPr kumimoji="1" lang="ko-Kore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07022E-7ACD-AAAE-4DB1-2FF2978A76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Memory Disaggregation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CCDA1-99E4-38F2-88F0-2E032BAD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150403"/>
            <a:ext cx="5083375" cy="3401700"/>
          </a:xfrm>
        </p:spPr>
        <p:txBody>
          <a:bodyPr/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Lato"/>
              <a:buChar char="●"/>
            </a:pPr>
            <a:r>
              <a:rPr lang="en-US" altLang="ko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Places computing and memory in physically separate nodes</a:t>
            </a:r>
            <a:endParaRPr lang="en-US" altLang="ko-Kore-KR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lvl="1">
              <a:spcAft>
                <a:spcPts val="0"/>
              </a:spcAft>
              <a:buClr>
                <a:srgbClr val="595959"/>
              </a:buClr>
            </a:pPr>
            <a:r>
              <a:rPr lang="en-US" altLang="ko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Compute </a:t>
            </a:r>
            <a:r>
              <a:rPr lang="en-US" altLang="ko">
                <a:solidFill>
                  <a:srgbClr val="595959"/>
                </a:solidFill>
              </a:rPr>
              <a:t>node's</a:t>
            </a:r>
            <a:r>
              <a:rPr lang="en-US" altLang="ko" sz="18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ko">
                <a:solidFill>
                  <a:srgbClr val="595959"/>
                </a:solidFill>
              </a:rPr>
              <a:t>DRAM as local cache</a:t>
            </a:r>
            <a:br>
              <a:rPr lang="en-US" altLang="ko">
                <a:solidFill>
                  <a:srgbClr val="595959"/>
                </a:solidFill>
              </a:rPr>
            </a:br>
            <a:endParaRPr lang="en-US" altLang="ko">
              <a:solidFill>
                <a:srgbClr val="595959"/>
              </a:solidFill>
              <a:latin typeface="Lato"/>
              <a:ea typeface="Lato"/>
              <a:cs typeface="Lato"/>
            </a:endParaRPr>
          </a:p>
          <a:p>
            <a:pPr>
              <a:spcAft>
                <a:spcPts val="0"/>
              </a:spcAft>
              <a:buClr>
                <a:srgbClr val="595959"/>
              </a:buClr>
            </a:pPr>
            <a:r>
              <a:rPr lang="en-US" altLang="ko">
                <a:solidFill>
                  <a:srgbClr val="595959"/>
                </a:solidFill>
              </a:rPr>
              <a:t>Advantages of memory</a:t>
            </a:r>
            <a:r>
              <a:rPr lang="en-US" altLang="ko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disaggregation</a:t>
            </a:r>
            <a:r>
              <a:rPr lang="en-US" altLang="ko">
                <a:solidFill>
                  <a:srgbClr val="595959"/>
                </a:solidFill>
              </a:rPr>
              <a:t> </a:t>
            </a:r>
            <a:endParaRPr lang="en-US" altLang="ko">
              <a:solidFill>
                <a:srgbClr val="595959"/>
              </a:solidFill>
              <a:latin typeface="Lato"/>
              <a:ea typeface="Lato"/>
              <a:cs typeface="Lato"/>
            </a:endParaRPr>
          </a:p>
          <a:p>
            <a:pPr lvl="1">
              <a:lnSpc>
                <a:spcPct val="114999"/>
              </a:lnSpc>
              <a:spcAft>
                <a:spcPts val="0"/>
              </a:spcAft>
              <a:buClr>
                <a:srgbClr val="595959"/>
              </a:buClr>
            </a:pPr>
            <a:r>
              <a:rPr lang="en-US" altLang="ko">
                <a:solidFill>
                  <a:srgbClr val="595959"/>
                </a:solidFill>
              </a:rPr>
              <a:t>Improving memory utilization</a:t>
            </a:r>
            <a:endParaRPr lang="en-US" sz="1800">
              <a:solidFill>
                <a:srgbClr val="595959"/>
              </a:solidFill>
              <a:latin typeface="Lato"/>
              <a:ea typeface="Lato"/>
              <a:cs typeface="Lato"/>
            </a:endParaRPr>
          </a:p>
          <a:p>
            <a:pPr lvl="1">
              <a:spcAft>
                <a:spcPts val="0"/>
              </a:spcAft>
              <a:buClr>
                <a:srgbClr val="595959"/>
              </a:buClr>
            </a:pPr>
            <a:r>
              <a:rPr lang="en-US" altLang="ko">
                <a:solidFill>
                  <a:srgbClr val="595959"/>
                </a:solidFill>
              </a:rPr>
              <a:t>Mitigating memory capacity wall</a:t>
            </a:r>
            <a:endParaRPr lang="en-US" altLang="ko" sz="1800">
              <a:solidFill>
                <a:srgbClr val="595959"/>
              </a:solidFill>
              <a:latin typeface="Lato"/>
              <a:ea typeface="Lato"/>
              <a:cs typeface="Lato"/>
            </a:endParaRPr>
          </a:p>
          <a:p>
            <a:endParaRPr lang="ko-Kore-KR" altLang="en-US" sz="1400"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  <p:sp>
        <p:nvSpPr>
          <p:cNvPr id="88" name="Google Shape;88;p12"/>
          <p:cNvSpPr/>
          <p:nvPr/>
        </p:nvSpPr>
        <p:spPr>
          <a:xfrm rot="16200000">
            <a:off x="5048120" y="2214422"/>
            <a:ext cx="2619551" cy="572100"/>
          </a:xfrm>
          <a:prstGeom prst="rect">
            <a:avLst/>
          </a:prstGeom>
          <a:solidFill>
            <a:srgbClr val="6AA4C8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solidFill>
                  <a:schemeClr val="bg1"/>
                </a:solidFill>
                <a:latin typeface="Lato" panose="020F0502020204030203" pitchFamily="34" charset="0"/>
                <a:cs typeface="Lato" panose="020F0502020204030203" pitchFamily="34" charset="0"/>
              </a:rPr>
              <a:t>Fast Interconnection</a:t>
            </a:r>
            <a:endParaRPr lang="en-US" sz="180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6760378" y="1190697"/>
            <a:ext cx="1918800" cy="4860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Node</a:t>
            </a:r>
            <a:endParaRPr lang="en-US" sz="180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6760378" y="1901881"/>
            <a:ext cx="1918800" cy="4860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Compute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Node</a:t>
            </a:r>
            <a:endParaRPr lang="en-US" sz="180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6760378" y="2613065"/>
            <a:ext cx="1918800" cy="486000"/>
          </a:xfrm>
          <a:prstGeom prst="roundRect">
            <a:avLst>
              <a:gd name="adj" fmla="val 16667"/>
            </a:avLst>
          </a:prstGeom>
          <a:solidFill>
            <a:srgbClr val="EB56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Memory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Node</a:t>
            </a:r>
            <a:endParaRPr lang="en-US" sz="180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6760378" y="3324248"/>
            <a:ext cx="1918800" cy="486000"/>
          </a:xfrm>
          <a:prstGeom prst="roundRect">
            <a:avLst>
              <a:gd name="adj" fmla="val 16667"/>
            </a:avLst>
          </a:prstGeom>
          <a:solidFill>
            <a:srgbClr val="EB5600"/>
          </a:solidFill>
          <a:ln w="9525" cap="flat" cmpd="sng">
            <a:solidFill>
              <a:srgbClr val="1A1A1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Memory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" sz="180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Node</a:t>
            </a:r>
            <a:endParaRPr lang="en-US" sz="180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6057101" y="3952338"/>
            <a:ext cx="2616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b="1">
                <a:latin typeface="Lato"/>
                <a:ea typeface="Lato"/>
                <a:cs typeface="Lato"/>
                <a:sym typeface="Lato"/>
              </a:rPr>
              <a:t>Memory disaggregation configuration</a:t>
            </a:r>
            <a:endParaRPr lang="en-US" sz="18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AA373EF-F1C8-501E-662D-3F6720E75431}"/>
              </a:ext>
            </a:extLst>
          </p:cNvPr>
          <p:cNvCxnSpPr>
            <a:stCxn id="89" idx="1"/>
          </p:cNvCxnSpPr>
          <p:nvPr/>
        </p:nvCxnSpPr>
        <p:spPr>
          <a:xfrm flipH="1" flipV="1">
            <a:off x="6643946" y="1431925"/>
            <a:ext cx="1164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DF3AD86-2361-4E10-827A-A5744DABE3CD}"/>
              </a:ext>
            </a:extLst>
          </p:cNvPr>
          <p:cNvCxnSpPr>
            <a:stCxn id="90" idx="1"/>
          </p:cNvCxnSpPr>
          <p:nvPr/>
        </p:nvCxnSpPr>
        <p:spPr>
          <a:xfrm flipH="1">
            <a:off x="6643946" y="2144881"/>
            <a:ext cx="1164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1DFE4D06-22E3-35E3-8404-25C601A76219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6643946" y="2856065"/>
            <a:ext cx="116432" cy="14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E85773C-275C-5FC3-BA0C-B11F6D2EB489}"/>
              </a:ext>
            </a:extLst>
          </p:cNvPr>
          <p:cNvCxnSpPr>
            <a:stCxn id="92" idx="1"/>
          </p:cNvCxnSpPr>
          <p:nvPr/>
        </p:nvCxnSpPr>
        <p:spPr>
          <a:xfrm flipH="1">
            <a:off x="6643946" y="3567248"/>
            <a:ext cx="11643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3B2FF-5A15-E4BF-5DEA-731B10C5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Unified Page Table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16A2E2-352B-53B8-DC67-764DD049CA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en-US"/>
          </a:p>
        </p:txBody>
      </p:sp>
      <p:pic>
        <p:nvPicPr>
          <p:cNvPr id="5" name="Google Shape;186;p21">
            <a:extLst>
              <a:ext uri="{FF2B5EF4-FFF2-40B4-BE49-F238E27FC236}">
                <a16:creationId xmlns:a16="http://schemas.microsoft.com/office/drawing/2014/main" id="{C320C20C-4206-B5A5-71DA-516194F77E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887" y="1435395"/>
            <a:ext cx="6026226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8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ko-Kore-KR"/>
              <a:t>Analysis of</a:t>
            </a:r>
            <a:r>
              <a:rPr lang="ko"/>
              <a:t> I</a:t>
            </a:r>
            <a:r>
              <a:rPr lang="en-US" altLang="ko"/>
              <a:t>/</a:t>
            </a:r>
            <a:r>
              <a:rPr lang="ko"/>
              <a:t>O Amplification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1C47C3E-EDA7-6588-0032-6C74249C1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KR"/>
              <a:t>Latency overhead</a:t>
            </a:r>
          </a:p>
          <a:p>
            <a:pPr lvl="1"/>
            <a:r>
              <a:rPr lang="en-US" altLang="ko-Kore-KR"/>
              <a:t>Fetching 4KB has only  </a:t>
            </a:r>
            <a:r>
              <a:rPr lang="en-US" altLang="ko-Kore-KR" b="1"/>
              <a:t>0.6us</a:t>
            </a:r>
            <a:r>
              <a:rPr lang="en-US" altLang="ko-Kore-KR"/>
              <a:t> extra delay than 128B</a:t>
            </a:r>
          </a:p>
          <a:p>
            <a:r>
              <a:rPr lang="en-US" altLang="ko-Kore-KR"/>
              <a:t>Bandwidth overhead</a:t>
            </a:r>
          </a:p>
          <a:p>
            <a:pPr lvl="1"/>
            <a:r>
              <a:rPr lang="en-US" altLang="ko-Kore-KR"/>
              <a:t>Still exists due to bigger remote access unit than actual unit</a:t>
            </a:r>
          </a:p>
          <a:p>
            <a:pPr marL="533400" lvl="1" indent="0">
              <a:buNone/>
            </a:pPr>
            <a:endParaRPr lang="en-US" altLang="ko-Kore-KR"/>
          </a:p>
          <a:p>
            <a:endParaRPr lang="ko-Kore-KR" altLang="en-US"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0EA0FB8-7BD3-753E-4C05-603EDA044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652329"/>
              </p:ext>
            </p:extLst>
          </p:nvPr>
        </p:nvGraphicFramePr>
        <p:xfrm>
          <a:off x="725850" y="2702859"/>
          <a:ext cx="7688700" cy="1875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Graphic spid="8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9ECBA-B9D5-C626-5393-4E8110C2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err="1"/>
              <a:t>DiLOS’s</a:t>
            </a:r>
            <a:r>
              <a:rPr lang="en-US" altLang="ko"/>
              <a:t> </a:t>
            </a:r>
            <a:r>
              <a:rPr lang="ko" altLang="ko-Kore-KR"/>
              <a:t>Allocation-aware Paging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F133E-C331-96C0-61F8-6D65CDFA8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/>
              <a:t>I/O Bandwidth Amplification</a:t>
            </a:r>
          </a:p>
          <a:p>
            <a:pPr lvl="1"/>
            <a:r>
              <a:rPr kumimoji="1" lang="en-US" altLang="ko-Kore-KR"/>
              <a:t>Caused by mismatch of access unit between app and kernel</a:t>
            </a:r>
          </a:p>
          <a:p>
            <a:pPr lvl="1"/>
            <a:r>
              <a:rPr kumimoji="1" lang="en-US" altLang="ko-Kore-KR"/>
              <a:t> Variable object sizes vs page (4KB)</a:t>
            </a:r>
            <a:br>
              <a:rPr kumimoji="1" lang="en-US" altLang="ko-Kore-KR"/>
            </a:br>
            <a:endParaRPr kumimoji="1" lang="en-US" altLang="ko-Kore-KR"/>
          </a:p>
          <a:p>
            <a:r>
              <a:rPr kumimoji="1" lang="en-US" altLang="ko-Kore-KR"/>
              <a:t>Allocation-aware Paging</a:t>
            </a:r>
          </a:p>
          <a:p>
            <a:pPr lvl="1"/>
            <a:r>
              <a:rPr kumimoji="1" lang="en-US" altLang="ko-Kore-KR"/>
              <a:t>Uses allocation information from user-level allocator</a:t>
            </a:r>
          </a:p>
          <a:p>
            <a:pPr lvl="1"/>
            <a:r>
              <a:rPr kumimoji="1" lang="en-US" altLang="ko-Kore-KR"/>
              <a:t>Fetches and evicts using area in pages</a:t>
            </a:r>
          </a:p>
          <a:p>
            <a:pPr lvl="1"/>
            <a:r>
              <a:rPr kumimoji="1" lang="en-US" altLang="ko-Kore-KR"/>
              <a:t>Embeds all necessary information in UPT to avoid SW overheads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98777D-6336-7EE6-C7B1-D505513E8E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EE31-7EA0-F226-6588-CC052B9D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/>
              <a:t>Bandwidth Consumption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30E11-0CBC-D9EC-15C5-7D5DDE87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1150403"/>
            <a:ext cx="2778131" cy="3178710"/>
          </a:xfrm>
        </p:spPr>
        <p:txBody>
          <a:bodyPr/>
          <a:lstStyle/>
          <a:p>
            <a:r>
              <a:rPr kumimoji="1" lang="en-US" altLang="ko-Kore-KR"/>
              <a:t>Redis Workload</a:t>
            </a:r>
          </a:p>
          <a:p>
            <a:pPr lvl="1"/>
            <a:r>
              <a:rPr kumimoji="1" lang="en-US" altLang="ko-Kore-KR"/>
              <a:t>DEL (~40 min) </a:t>
            </a:r>
          </a:p>
          <a:p>
            <a:pPr lvl="1"/>
            <a:r>
              <a:rPr kumimoji="1" lang="en-US" altLang="ko-Kore-KR"/>
              <a:t>GET (40~ min)</a:t>
            </a:r>
          </a:p>
          <a:p>
            <a:r>
              <a:rPr kumimoji="1" lang="en-US" altLang="ko-Kore-KR">
                <a:solidFill>
                  <a:schemeClr val="accent3"/>
                </a:solidFill>
              </a:rPr>
              <a:t>Original</a:t>
            </a:r>
          </a:p>
          <a:p>
            <a:pPr lvl="1"/>
            <a:r>
              <a:rPr kumimoji="1" lang="en-US" altLang="ko-Kore-KR"/>
              <a:t>Uses </a:t>
            </a:r>
            <a:r>
              <a:rPr kumimoji="1" lang="en-US" altLang="ko-Kore-KR" err="1"/>
              <a:t>mimalloc</a:t>
            </a:r>
            <a:endParaRPr kumimoji="1" lang="en-US" altLang="ko-Kore-KR"/>
          </a:p>
          <a:p>
            <a:r>
              <a:rPr kumimoji="1" lang="en-US" altLang="ko-Kore-KR" err="1">
                <a:solidFill>
                  <a:srgbClr val="00B050"/>
                </a:solidFill>
              </a:rPr>
              <a:t>Alloc</a:t>
            </a:r>
            <a:r>
              <a:rPr kumimoji="1" lang="en-US" altLang="ko-Kore-KR">
                <a:solidFill>
                  <a:srgbClr val="00B050"/>
                </a:solidFill>
              </a:rPr>
              <a:t>-aware Paging</a:t>
            </a:r>
          </a:p>
          <a:p>
            <a:pPr lvl="1"/>
            <a:r>
              <a:rPr kumimoji="1" lang="en-US" altLang="ko-Kore-KR"/>
              <a:t>Fetch &amp; evict only using area of pages</a:t>
            </a:r>
          </a:p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8EDD3-CFEF-4585-3E13-3D823B722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en-US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EB26FE30-64DD-C6E3-74F3-06C242C1B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786742"/>
              </p:ext>
            </p:extLst>
          </p:nvPr>
        </p:nvGraphicFramePr>
        <p:xfrm>
          <a:off x="3371851" y="1326508"/>
          <a:ext cx="5438802" cy="3066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8D3A37-E7B0-8CF2-F872-AFD430AC0F10}"/>
              </a:ext>
            </a:extLst>
          </p:cNvPr>
          <p:cNvSpPr txBox="1"/>
          <p:nvPr/>
        </p:nvSpPr>
        <p:spPr>
          <a:xfrm>
            <a:off x="388391" y="510515"/>
            <a:ext cx="869661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Q: How Much Bandwidth Does </a:t>
            </a:r>
            <a:r>
              <a:rPr lang="en-US" altLang="ko" sz="2400" b="1" err="1">
                <a:solidFill>
                  <a:srgbClr val="C00000"/>
                </a:solidFill>
                <a:latin typeface="Raleway" pitchFamily="2" charset="0"/>
              </a:rPr>
              <a:t>Alloc</a:t>
            </a:r>
            <a:r>
              <a:rPr lang="en-US" altLang="ko" sz="2400" b="1">
                <a:solidFill>
                  <a:srgbClr val="C00000"/>
                </a:solidFill>
                <a:latin typeface="Raleway" pitchFamily="2" charset="0"/>
              </a:rPr>
              <a:t>-aware Paging Save?</a:t>
            </a:r>
          </a:p>
        </p:txBody>
      </p:sp>
    </p:spTree>
    <p:extLst>
      <p:ext uri="{BB962C8B-B14F-4D97-AF65-F5344CB8AC3E}">
        <p14:creationId xmlns:p14="http://schemas.microsoft.com/office/powerpoint/2010/main" val="20322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5" grpId="0">
        <p:bldAsOne/>
      </p:bldGraphic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Note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729450" y="1150403"/>
            <a:ext cx="76887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Authors of accepted papers are expected to present their work during the conference (</a:t>
            </a:r>
            <a:r>
              <a:rPr lang="ko" sz="1100" u="sng">
                <a:solidFill>
                  <a:srgbClr val="BB3333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the program</a:t>
            </a:r>
            <a:r>
              <a:rPr lang="ko" sz="1100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). EuroSys 2023 will be a physical event – we have no provision for remote presentations, so we expect your paper to be presented by an author at the venue.</a:t>
            </a:r>
            <a:endParaRPr sz="1100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Each presentation will have 15 minutes followed by 5 minutes of question-and-answer. Please make sure your presentation is within the time limit as timings will be strictly enforced by session chairs.</a:t>
            </a:r>
            <a:endParaRPr sz="1100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The projector has a 16:9 aspect ratio. Prepare your presentations accordingly.</a:t>
            </a:r>
            <a:endParaRPr sz="1100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If you want to use your laptop for presenting, an HDMI connection will be available.</a:t>
            </a:r>
            <a:endParaRPr sz="1100">
              <a:solidFill>
                <a:srgbClr val="21252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212529"/>
                </a:solidFill>
                <a:latin typeface="Raleway"/>
                <a:ea typeface="Raleway"/>
                <a:cs typeface="Raleway"/>
                <a:sym typeface="Raleway"/>
              </a:rPr>
              <a:t>A PC for presentations will be available. If you prefer to use this option, bring your presentation on a USB key. Supported formats: PDF, PPT, PPTX.</a:t>
            </a:r>
            <a:endParaRPr sz="2000"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9450" y="513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Memory Disaggregation Systems</a:t>
            </a: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937355" y="4193925"/>
            <a:ext cx="7596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/>
          <p:nvPr/>
        </p:nvCxnSpPr>
        <p:spPr>
          <a:xfrm rot="10800000">
            <a:off x="939700" y="1163025"/>
            <a:ext cx="0" cy="303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3"/>
          <p:cNvSpPr txBox="1"/>
          <p:nvPr/>
        </p:nvSpPr>
        <p:spPr>
          <a:xfrm rot="-5400000">
            <a:off x="-395271" y="2219041"/>
            <a:ext cx="213209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Compatibility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463067" y="4183631"/>
            <a:ext cx="2545165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Performance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973579" y="1248575"/>
            <a:ext cx="1572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Infiniswap</a:t>
            </a:r>
            <a:endParaRPr sz="20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(NSDI’14)</a:t>
            </a:r>
            <a:endParaRPr sz="2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5860446" y="3154498"/>
            <a:ext cx="1520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AIFM</a:t>
            </a:r>
            <a:endParaRPr sz="20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(OSDI’20)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5430466" y="2461362"/>
            <a:ext cx="1520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Semeru</a:t>
            </a:r>
            <a:endParaRPr sz="20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(OSDI’20)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739475" y="2414513"/>
            <a:ext cx="1678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MemLiner</a:t>
            </a:r>
            <a:endParaRPr sz="20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(OSDI’22)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2084501" y="1195176"/>
            <a:ext cx="1905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Fastswap</a:t>
            </a:r>
            <a:endParaRPr sz="20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(EuroSys’20)</a:t>
            </a:r>
            <a:endParaRPr sz="2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3311929" y="1502857"/>
            <a:ext cx="1520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Leap</a:t>
            </a:r>
            <a:r>
              <a:rPr lang="en-US" alt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(ATC’20)</a:t>
            </a:r>
            <a:endParaRPr sz="2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296017-B9A5-1533-0C79-9482737BF8CF}"/>
              </a:ext>
            </a:extLst>
          </p:cNvPr>
          <p:cNvGrpSpPr/>
          <p:nvPr/>
        </p:nvGrpSpPr>
        <p:grpSpPr>
          <a:xfrm>
            <a:off x="1065088" y="1229710"/>
            <a:ext cx="5674387" cy="2199451"/>
            <a:chOff x="1170463" y="1229710"/>
            <a:chExt cx="4561266" cy="2199451"/>
          </a:xfrm>
        </p:grpSpPr>
        <p:sp>
          <p:nvSpPr>
            <p:cNvPr id="5" name="Google Shape;108;p13">
              <a:extLst>
                <a:ext uri="{FF2B5EF4-FFF2-40B4-BE49-F238E27FC236}">
                  <a16:creationId xmlns:a16="http://schemas.microsoft.com/office/drawing/2014/main" id="{FDFEB95C-9C64-C8F2-6CF1-8EE3F3166C1E}"/>
                </a:ext>
              </a:extLst>
            </p:cNvPr>
            <p:cNvSpPr txBox="1"/>
            <p:nvPr/>
          </p:nvSpPr>
          <p:spPr>
            <a:xfrm>
              <a:off x="1170463" y="2259640"/>
              <a:ext cx="3500911" cy="11695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400" b="1">
                  <a:solidFill>
                    <a:schemeClr val="accent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Kernel-level</a:t>
              </a:r>
            </a:p>
            <a:p>
              <a:pPr lvl="0" indent="-180000" rtl="0">
                <a:spcBef>
                  <a:spcPts val="0"/>
                </a:spcBef>
                <a:spcAft>
                  <a:spcPts val="0"/>
                </a:spcAft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ko" sz="2000">
                  <a:solidFill>
                    <a:schemeClr val="accent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Paging (virtual memory)</a:t>
              </a:r>
            </a:p>
            <a:p>
              <a:pPr lvl="0" indent="-180000" rtl="0">
                <a:spcBef>
                  <a:spcPts val="0"/>
                </a:spcBef>
                <a:spcAft>
                  <a:spcPts val="0"/>
                </a:spcAft>
                <a:buClr>
                  <a:schemeClr val="accent2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altLang="ko" sz="2000">
                  <a:solidFill>
                    <a:schemeClr val="accent2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POSIX</a:t>
              </a: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C1E0C3B5-F5C6-4D8C-EBDF-E4B9DE74C0BB}"/>
                </a:ext>
              </a:extLst>
            </p:cNvPr>
            <p:cNvSpPr/>
            <p:nvPr/>
          </p:nvSpPr>
          <p:spPr>
            <a:xfrm>
              <a:off x="1170758" y="1229710"/>
              <a:ext cx="4560971" cy="1060103"/>
            </a:xfrm>
            <a:prstGeom prst="round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9FD8D20-B0E5-80A0-2295-C8CD6B04CF13}"/>
              </a:ext>
            </a:extLst>
          </p:cNvPr>
          <p:cNvGrpSpPr/>
          <p:nvPr/>
        </p:nvGrpSpPr>
        <p:grpSpPr>
          <a:xfrm>
            <a:off x="5430833" y="1302714"/>
            <a:ext cx="3118434" cy="2709368"/>
            <a:chOff x="5430833" y="1225224"/>
            <a:chExt cx="3118434" cy="2709368"/>
          </a:xfrm>
        </p:grpSpPr>
        <p:sp>
          <p:nvSpPr>
            <p:cNvPr id="7" name="Google Shape;108;p13">
              <a:extLst>
                <a:ext uri="{FF2B5EF4-FFF2-40B4-BE49-F238E27FC236}">
                  <a16:creationId xmlns:a16="http://schemas.microsoft.com/office/drawing/2014/main" id="{EF6D1D74-7D6B-1505-372A-F2814E974E93}"/>
                </a:ext>
              </a:extLst>
            </p:cNvPr>
            <p:cNvSpPr txBox="1"/>
            <p:nvPr/>
          </p:nvSpPr>
          <p:spPr>
            <a:xfrm>
              <a:off x="6764253" y="1225224"/>
              <a:ext cx="1785014" cy="1538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2400" b="1">
                  <a:solidFill>
                    <a:schemeClr val="accent3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User-level</a:t>
              </a:r>
            </a:p>
            <a:p>
              <a:pPr marL="342900" lvl="0" indent="-180000" rtl="0">
                <a:spcBef>
                  <a:spcPts val="0"/>
                </a:spcBef>
                <a:spcAft>
                  <a:spcPts val="0"/>
                </a:spcAft>
                <a:buClr>
                  <a:schemeClr val="accent3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accent3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No PF</a:t>
              </a:r>
            </a:p>
            <a:p>
              <a:pPr marL="342900" lvl="0" indent="-180000" rtl="0">
                <a:spcBef>
                  <a:spcPts val="0"/>
                </a:spcBef>
                <a:spcAft>
                  <a:spcPts val="0"/>
                </a:spcAft>
                <a:buClr>
                  <a:schemeClr val="accent3">
                    <a:lumMod val="50000"/>
                  </a:schemeClr>
                </a:buClr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chemeClr val="accent3">
                      <a:lumMod val="50000"/>
                    </a:schemeClr>
                  </a:solidFill>
                  <a:latin typeface="Lato"/>
                  <a:ea typeface="Lato"/>
                  <a:cs typeface="Lato"/>
                  <a:sym typeface="Lato"/>
                </a:rPr>
                <a:t>App-aware</a:t>
              </a:r>
            </a:p>
            <a:p>
              <a:pPr marL="342900" lvl="0" indent="-342900" algn="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240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5E7D65FA-E36F-B8A5-8EA2-94058D565CE1}"/>
                </a:ext>
              </a:extLst>
            </p:cNvPr>
            <p:cNvSpPr/>
            <p:nvPr/>
          </p:nvSpPr>
          <p:spPr>
            <a:xfrm>
              <a:off x="5430833" y="2375010"/>
              <a:ext cx="3007424" cy="1559582"/>
            </a:xfrm>
            <a:prstGeom prst="roundRect">
              <a:avLst/>
            </a:prstGeom>
            <a:noFill/>
            <a:ln>
              <a:solidFill>
                <a:schemeClr val="accent3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" name="Google Shape;113;p13">
            <a:extLst>
              <a:ext uri="{FF2B5EF4-FFF2-40B4-BE49-F238E27FC236}">
                <a16:creationId xmlns:a16="http://schemas.microsoft.com/office/drawing/2014/main" id="{53930E2B-8EC8-2B63-08FD-58A30EC0E79F}"/>
              </a:ext>
            </a:extLst>
          </p:cNvPr>
          <p:cNvSpPr txBox="1"/>
          <p:nvPr/>
        </p:nvSpPr>
        <p:spPr>
          <a:xfrm>
            <a:off x="4208535" y="1208409"/>
            <a:ext cx="1520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Canvas</a:t>
            </a:r>
            <a:endParaRPr sz="20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alt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NSDI</a:t>
            </a: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’2</a:t>
            </a:r>
            <a:r>
              <a:rPr lang="en-US" alt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13;p13">
            <a:extLst>
              <a:ext uri="{FF2B5EF4-FFF2-40B4-BE49-F238E27FC236}">
                <a16:creationId xmlns:a16="http://schemas.microsoft.com/office/drawing/2014/main" id="{AE9A03A2-9075-7240-9B59-78E862BB91BE}"/>
              </a:ext>
            </a:extLst>
          </p:cNvPr>
          <p:cNvSpPr txBox="1"/>
          <p:nvPr/>
        </p:nvSpPr>
        <p:spPr>
          <a:xfrm>
            <a:off x="5239534" y="1435255"/>
            <a:ext cx="1520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Hermit</a:t>
            </a:r>
            <a:endParaRPr sz="2000"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US" alt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NSDI</a:t>
            </a: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’2</a:t>
            </a:r>
            <a:r>
              <a:rPr lang="en-US" alt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ko" sz="20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09;p13">
            <a:extLst>
              <a:ext uri="{FF2B5EF4-FFF2-40B4-BE49-F238E27FC236}">
                <a16:creationId xmlns:a16="http://schemas.microsoft.com/office/drawing/2014/main" id="{43F417E5-5210-820A-F5DF-B663256D2324}"/>
              </a:ext>
            </a:extLst>
          </p:cNvPr>
          <p:cNvSpPr txBox="1"/>
          <p:nvPr/>
        </p:nvSpPr>
        <p:spPr>
          <a:xfrm>
            <a:off x="7036686" y="3149713"/>
            <a:ext cx="1520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Carbink</a:t>
            </a:r>
            <a:endParaRPr sz="20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(OSDI’2</a:t>
            </a:r>
            <a:r>
              <a:rPr lang="en-US" altLang="ko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ko" sz="2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C318-7EBC-D3BA-8B0B-A16CC288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Performance of User and Kernel-level Systems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525BE-8102-F61D-6CA0-01D89BEC3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B73250-3B9E-52BA-B7FA-D01B5716A7FE}"/>
              </a:ext>
            </a:extLst>
          </p:cNvPr>
          <p:cNvGrpSpPr/>
          <p:nvPr/>
        </p:nvGrpSpPr>
        <p:grpSpPr>
          <a:xfrm>
            <a:off x="228812" y="1146220"/>
            <a:ext cx="4395231" cy="3376677"/>
            <a:chOff x="228812" y="1146220"/>
            <a:chExt cx="4395231" cy="3376677"/>
          </a:xfrm>
        </p:grpSpPr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A5F34A57-76BC-E7B0-5C20-6969FFF592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92292503"/>
                </p:ext>
              </p:extLst>
            </p:nvPr>
          </p:nvGraphicFramePr>
          <p:xfrm>
            <a:off x="574043" y="1146220"/>
            <a:ext cx="4050000" cy="30073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BB9F96-69D1-F115-3CB5-B7E04AF96F12}"/>
                </a:ext>
              </a:extLst>
            </p:cNvPr>
            <p:cNvSpPr txBox="1"/>
            <p:nvPr/>
          </p:nvSpPr>
          <p:spPr>
            <a:xfrm>
              <a:off x="1901689" y="4153565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C++ </a:t>
              </a:r>
              <a:r>
                <a:rPr kumimoji="1" lang="en-US" altLang="ko-Kore-KR" sz="1800" b="1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Dataframe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FB5CEC6-DAD5-1214-61E0-056568FCBD95}"/>
                </a:ext>
              </a:extLst>
            </p:cNvPr>
            <p:cNvCxnSpPr/>
            <p:nvPr/>
          </p:nvCxnSpPr>
          <p:spPr>
            <a:xfrm>
              <a:off x="598145" y="1191081"/>
              <a:ext cx="0" cy="1793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9DD44F-3993-10BD-1575-6EEDBACF0B53}"/>
                </a:ext>
              </a:extLst>
            </p:cNvPr>
            <p:cNvSpPr txBox="1"/>
            <p:nvPr/>
          </p:nvSpPr>
          <p:spPr>
            <a:xfrm rot="16200000">
              <a:off x="-12280" y="1736981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800" b="1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Better</a:t>
              </a:r>
              <a:endParaRPr kumimoji="1" lang="ko-Kore-KR" altLang="en-US" sz="1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27B8E5-5BB0-917F-1A51-4AE3FB57478A}"/>
              </a:ext>
            </a:extLst>
          </p:cNvPr>
          <p:cNvGrpSpPr/>
          <p:nvPr/>
        </p:nvGrpSpPr>
        <p:grpSpPr>
          <a:xfrm>
            <a:off x="4871846" y="1146220"/>
            <a:ext cx="3674009" cy="3376677"/>
            <a:chOff x="4871846" y="1146220"/>
            <a:chExt cx="3674009" cy="3376677"/>
          </a:xfrm>
        </p:grpSpPr>
        <p:graphicFrame>
          <p:nvGraphicFramePr>
            <p:cNvPr id="24" name="차트 23">
              <a:extLst>
                <a:ext uri="{FF2B5EF4-FFF2-40B4-BE49-F238E27FC236}">
                  <a16:creationId xmlns:a16="http://schemas.microsoft.com/office/drawing/2014/main" id="{0C71967B-2703-C8C8-B546-6E504C9C8D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527297"/>
                </p:ext>
              </p:extLst>
            </p:nvPr>
          </p:nvGraphicFramePr>
          <p:xfrm>
            <a:off x="5234488" y="1146220"/>
            <a:ext cx="3311367" cy="30073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B70626-83F1-6762-C943-7090AE9C3E5B}"/>
                </a:ext>
              </a:extLst>
            </p:cNvPr>
            <p:cNvSpPr txBox="1"/>
            <p:nvPr/>
          </p:nvSpPr>
          <p:spPr>
            <a:xfrm>
              <a:off x="6551256" y="4153565"/>
              <a:ext cx="1382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Prefetching</a:t>
              </a:r>
              <a:endParaRPr kumimoji="1" lang="ko-Kore-KR" altLang="en-US" sz="1800" b="1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E700691-3146-C84A-2697-BBB94A983030}"/>
                </a:ext>
              </a:extLst>
            </p:cNvPr>
            <p:cNvCxnSpPr/>
            <p:nvPr/>
          </p:nvCxnSpPr>
          <p:spPr>
            <a:xfrm>
              <a:off x="5241179" y="1268355"/>
              <a:ext cx="0" cy="179308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9594E5-C82C-6851-7AE2-F3F50C0F2096}"/>
                </a:ext>
              </a:extLst>
            </p:cNvPr>
            <p:cNvSpPr txBox="1"/>
            <p:nvPr/>
          </p:nvSpPr>
          <p:spPr>
            <a:xfrm rot="16200000">
              <a:off x="4630754" y="1814255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800" b="1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Better</a:t>
              </a:r>
              <a:endParaRPr kumimoji="1" lang="ko-Kore-KR" altLang="en-US" sz="1800" b="1">
                <a:solidFill>
                  <a:srgbClr val="FF0000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49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9E4A-4FBF-5422-D044-A73CC809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Compatibility Compromises of User-level Systems</a:t>
            </a:r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16199-0A06-B6BF-BF9E-090B5BE1C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19E2670-D17E-9E46-1565-183080E7E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308" y="1150403"/>
            <a:ext cx="3052842" cy="535200"/>
          </a:xfrm>
        </p:spPr>
        <p:txBody>
          <a:bodyPr/>
          <a:lstStyle/>
          <a:p>
            <a:pPr marL="76200" indent="0">
              <a:buNone/>
            </a:pPr>
            <a:r>
              <a:rPr lang="en-US" altLang="ko-Kore-KR" b="1">
                <a:solidFill>
                  <a:srgbClr val="0070C0"/>
                </a:solidFill>
              </a:rPr>
              <a:t>Limited Language Support</a:t>
            </a:r>
          </a:p>
          <a:p>
            <a:pPr marL="76200" indent="0">
              <a:buNone/>
            </a:pPr>
            <a:endParaRPr lang="en-US" altLang="ko-Kore-KR">
              <a:solidFill>
                <a:srgbClr val="0070C0"/>
              </a:solidFill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553AFAE5-E504-88BC-116B-05314D060534}"/>
              </a:ext>
            </a:extLst>
          </p:cNvPr>
          <p:cNvSpPr txBox="1">
            <a:spLocks/>
          </p:cNvSpPr>
          <p:nvPr/>
        </p:nvSpPr>
        <p:spPr>
          <a:xfrm>
            <a:off x="975288" y="1147414"/>
            <a:ext cx="5151806" cy="50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Pts val="2400"/>
              <a:buFont typeface="Lato"/>
              <a:buChar char="●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 eaLnBrk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Lato"/>
              <a:buChar char="○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 eaLnBrk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2400"/>
              <a:buFont typeface="Lato"/>
              <a:buChar char="■"/>
              <a:defRPr sz="18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76200" indent="0">
              <a:buFont typeface="Lato"/>
              <a:buNone/>
            </a:pPr>
            <a:r>
              <a:rPr lang="en-US" altLang="ko-Kore-KR" b="1">
                <a:solidFill>
                  <a:srgbClr val="0070C0"/>
                </a:solidFill>
              </a:rPr>
              <a:t>Require App Modification</a:t>
            </a:r>
            <a:endParaRPr lang="en-US" altLang="ko-Kore-KR">
              <a:solidFill>
                <a:srgbClr val="0070C0"/>
              </a:solidFill>
            </a:endParaRPr>
          </a:p>
          <a:p>
            <a:pPr marL="76200" indent="0">
              <a:buFont typeface="Lato"/>
              <a:buNone/>
            </a:pPr>
            <a:endParaRPr lang="en-US" altLang="ko-Kore-KR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A2FF7-E4ED-96CC-526A-57AB6BE3D1E2}"/>
              </a:ext>
            </a:extLst>
          </p:cNvPr>
          <p:cNvSpPr txBox="1"/>
          <p:nvPr/>
        </p:nvSpPr>
        <p:spPr>
          <a:xfrm>
            <a:off x="261778" y="1896558"/>
            <a:ext cx="523252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err="1">
                <a:effectLst/>
                <a:latin typeface="Lucida Console" panose="020B0609040504020204" pitchFamily="49" charset="0"/>
              </a:rPr>
              <a:t>RemHashtable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key_t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, </a:t>
            </a:r>
            <a:r>
              <a:rPr lang="en-US" altLang="ko-Kore-KR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hashtable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</a:p>
          <a:p>
            <a:r>
              <a:rPr lang="en-US" altLang="ko-Kore-KR" err="1">
                <a:effectLst/>
                <a:latin typeface="Lucida Console" panose="020B0609040504020204" pitchFamily="49" charset="0"/>
              </a:rPr>
              <a:t>RemArray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data_t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arr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altLang="ko-Kore-KR">
              <a:solidFill>
                <a:srgbClr val="00808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void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print_data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std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lang="en-US" altLang="ko-Kore-KR">
                <a:solidFill>
                  <a:srgbClr val="007788"/>
                </a:solidFill>
                <a:effectLst/>
                <a:latin typeface="Lucida Console" panose="020B0609040504020204" pitchFamily="49" charset="0"/>
              </a:rPr>
              <a:t>vector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&lt;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key_t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&gt;</a:t>
            </a:r>
            <a:r>
              <a:rPr lang="en-US" altLang="ko-Kore-KR">
                <a:solidFill>
                  <a:srgbClr val="000040"/>
                </a:solidFill>
                <a:effectLst/>
                <a:latin typeface="Lucida Console" panose="020B0609040504020204" pitchFamily="49" charset="0"/>
              </a:rPr>
              <a:t>&amp;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req_keys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){</a:t>
            </a:r>
          </a:p>
          <a:p>
            <a:r>
              <a:rPr lang="en-US" altLang="ko-Kore-KR">
                <a:solidFill>
                  <a:srgbClr val="0000FF"/>
                </a:solidFill>
                <a:latin typeface="Lucida Console" panose="020B0609040504020204" pitchFamily="49" charset="0"/>
              </a:rPr>
              <a:t>  </a:t>
            </a:r>
            <a:r>
              <a:rPr lang="en-US" altLang="ko-Kore-KR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sum 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>
                <a:solidFill>
                  <a:srgbClr val="0000DD"/>
                </a:solidFill>
                <a:effectLst/>
                <a:latin typeface="Lucida Console" panose="020B0609040504020204" pitchFamily="49" charset="0"/>
              </a:rPr>
              <a:t>0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altLang="ko-Kore-KR">
              <a:solidFill>
                <a:srgbClr val="00808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altLang="ko-Kore-KR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ore-KR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auto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key 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req_keys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){</a:t>
            </a:r>
            <a:endParaRPr lang="en-US" altLang="ko-Kore-KR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DerefScope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s1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altLang="ko-Kore-KR">
              <a:solidFill>
                <a:srgbClr val="666666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666666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sum </a:t>
            </a:r>
            <a:r>
              <a:rPr lang="en-US" altLang="ko-Kore-KR">
                <a:solidFill>
                  <a:srgbClr val="000040"/>
                </a:solidFill>
                <a:effectLst/>
                <a:latin typeface="Lucida Console" panose="020B0609040504020204" pitchFamily="49" charset="0"/>
              </a:rPr>
              <a:t>+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=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hashtable.</a:t>
            </a:r>
            <a:r>
              <a:rPr lang="en-US" altLang="ko-Kore-KR">
                <a:solidFill>
                  <a:srgbClr val="007788"/>
                </a:solidFill>
                <a:effectLst/>
                <a:latin typeface="Lucida Console" panose="020B0609040504020204" pitchFamily="49" charset="0"/>
              </a:rPr>
              <a:t>at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key, s1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altLang="ko-Kore-KR">
              <a:solidFill>
                <a:srgbClr val="00808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US" altLang="ko-Kore-KR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altLang="ko-Kore-KR" err="1">
                <a:effectLst/>
                <a:latin typeface="Lucida Console" panose="020B0609040504020204" pitchFamily="49" charset="0"/>
              </a:rPr>
              <a:t>DerefScope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s2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altLang="ko-Kore-KR">
              <a:solidFill>
                <a:srgbClr val="00808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std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lang="en-US" altLang="ko-Kore-KR" err="1">
                <a:solidFill>
                  <a:srgbClr val="0000DD"/>
                </a:solidFill>
                <a:effectLst/>
                <a:latin typeface="Lucida Console" panose="020B0609040504020204" pitchFamily="49" charset="0"/>
              </a:rPr>
              <a:t>cout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&lt;&lt;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arr.</a:t>
            </a:r>
            <a:r>
              <a:rPr lang="en-US" altLang="ko-Kore-KR">
                <a:solidFill>
                  <a:srgbClr val="007788"/>
                </a:solidFill>
                <a:effectLst/>
                <a:latin typeface="Lucida Console" panose="020B0609040504020204" pitchFamily="49" charset="0"/>
              </a:rPr>
              <a:t>at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sum, s2</a:t>
            </a:r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)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</a:t>
            </a:r>
            <a:r>
              <a:rPr lang="en-US" altLang="ko-Kore-KR"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&lt;&lt;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std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::</a:t>
            </a:r>
            <a:r>
              <a:rPr lang="en-US" altLang="ko-Kore-KR" err="1">
                <a:solidFill>
                  <a:srgbClr val="007788"/>
                </a:solidFill>
                <a:effectLst/>
                <a:latin typeface="Lucida Console" panose="020B0609040504020204" pitchFamily="49" charset="0"/>
              </a:rPr>
              <a:t>endl</a:t>
            </a:r>
            <a:r>
              <a:rPr lang="en-US" altLang="ko-Kore-KR">
                <a:solidFill>
                  <a:srgbClr val="008080"/>
                </a:solidFill>
                <a:effectLst/>
                <a:latin typeface="Lucida Console" panose="020B0609040504020204" pitchFamily="49" charset="0"/>
              </a:rPr>
              <a:t>;</a:t>
            </a:r>
            <a:endParaRPr lang="en-US" altLang="ko-Kore-KR">
              <a:solidFill>
                <a:srgbClr val="008080"/>
              </a:solidFill>
              <a:latin typeface="Lucida Console" panose="020B0609040504020204" pitchFamily="49" charset="0"/>
            </a:endParaRPr>
          </a:p>
          <a:p>
            <a:r>
              <a:rPr lang="en-US" altLang="ko-Kore-KR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}</a:t>
            </a:r>
            <a:r>
              <a:rPr lang="en-US" altLang="ko-Kore-KR">
                <a:effectLst/>
                <a:latin typeface="Lucida Console" panose="020B0609040504020204" pitchFamily="49" charset="0"/>
              </a:rPr>
              <a:t> 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336564-8D30-F9CF-C035-BE2BB03589C5}"/>
              </a:ext>
            </a:extLst>
          </p:cNvPr>
          <p:cNvGrpSpPr/>
          <p:nvPr/>
        </p:nvGrpSpPr>
        <p:grpSpPr>
          <a:xfrm>
            <a:off x="5547881" y="1735291"/>
            <a:ext cx="3153822" cy="2549363"/>
            <a:chOff x="329644" y="1735291"/>
            <a:chExt cx="3153822" cy="25493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01B17D-8B3A-0F85-3B9E-7028923E7FA1}"/>
                </a:ext>
              </a:extLst>
            </p:cNvPr>
            <p:cNvSpPr txBox="1"/>
            <p:nvPr/>
          </p:nvSpPr>
          <p:spPr>
            <a:xfrm>
              <a:off x="1182836" y="2179199"/>
              <a:ext cx="2300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ore-KR" sz="180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Semeru</a:t>
              </a:r>
              <a:r>
                <a:rPr lang="en-US" altLang="ko-Kore-KR" sz="18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(OSDI’20),</a:t>
              </a:r>
              <a:br>
                <a:rPr lang="en-US" altLang="ko-Kore-KR" sz="18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altLang="ko-Kore-KR" sz="180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MemLiner</a:t>
              </a:r>
              <a:r>
                <a:rPr lang="en-US" altLang="ko-Kore-KR" sz="18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(OSDI’22)</a:t>
              </a:r>
              <a:endParaRPr kumimoji="1" lang="ko-Kore-KR" altLang="en-US" sz="180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F45DC7-5986-D20F-FC01-6DD727CC3AD5}"/>
                </a:ext>
              </a:extLst>
            </p:cNvPr>
            <p:cNvSpPr txBox="1"/>
            <p:nvPr/>
          </p:nvSpPr>
          <p:spPr>
            <a:xfrm>
              <a:off x="1182836" y="3511051"/>
              <a:ext cx="20185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ore-KR" sz="18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AIFM (OSDI’20),</a:t>
              </a:r>
              <a:br>
                <a:rPr lang="en-US" altLang="ko-Kore-KR" sz="18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altLang="ko-Kore-KR" sz="180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Carbink</a:t>
              </a:r>
              <a:r>
                <a:rPr lang="en-US" altLang="ko-Kore-KR" sz="180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(OSDI’22)</a:t>
              </a:r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9F74EE5C-AA4F-79DF-656E-6544E735F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6940" y="1735291"/>
              <a:ext cx="674109" cy="1236509"/>
            </a:xfrm>
            <a:prstGeom prst="rect">
              <a:avLst/>
            </a:prstGeom>
          </p:spPr>
        </p:pic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B310DF57-3B3F-34F6-BE99-F9B2FB9DF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9644" y="3383781"/>
              <a:ext cx="799612" cy="900873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A372A8-1C55-5455-415F-9133431F18C7}"/>
              </a:ext>
            </a:extLst>
          </p:cNvPr>
          <p:cNvGrpSpPr/>
          <p:nvPr/>
        </p:nvGrpSpPr>
        <p:grpSpPr>
          <a:xfrm>
            <a:off x="295462" y="1930024"/>
            <a:ext cx="2636780" cy="433596"/>
            <a:chOff x="3628938" y="1930024"/>
            <a:chExt cx="2636780" cy="433596"/>
          </a:xfrm>
        </p:grpSpPr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5B09D92-B460-0644-FE07-9EE161584C7B}"/>
                </a:ext>
              </a:extLst>
            </p:cNvPr>
            <p:cNvSpPr/>
            <p:nvPr/>
          </p:nvSpPr>
          <p:spPr>
            <a:xfrm>
              <a:off x="3628938" y="1930024"/>
              <a:ext cx="2636780" cy="221075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5F518D8-87DF-CB87-B7F6-30DD1315BA8E}"/>
                </a:ext>
              </a:extLst>
            </p:cNvPr>
            <p:cNvSpPr/>
            <p:nvPr/>
          </p:nvSpPr>
          <p:spPr>
            <a:xfrm>
              <a:off x="3628938" y="2142545"/>
              <a:ext cx="1793207" cy="221075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EBFFC6-06E4-AB2C-0EE9-2DF2B77450E9}"/>
              </a:ext>
            </a:extLst>
          </p:cNvPr>
          <p:cNvGrpSpPr/>
          <p:nvPr/>
        </p:nvGrpSpPr>
        <p:grpSpPr>
          <a:xfrm>
            <a:off x="509428" y="3017126"/>
            <a:ext cx="1741735" cy="855199"/>
            <a:chOff x="3842904" y="3017126"/>
            <a:chExt cx="1741735" cy="855199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57A082D8-5767-0B79-307F-1A3A0DD929E2}"/>
                </a:ext>
              </a:extLst>
            </p:cNvPr>
            <p:cNvSpPr/>
            <p:nvPr/>
          </p:nvSpPr>
          <p:spPr>
            <a:xfrm>
              <a:off x="4005397" y="3017126"/>
              <a:ext cx="1579242" cy="243044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0805030B-1DA4-EBCA-1FB3-13A0C9D06333}"/>
                </a:ext>
              </a:extLst>
            </p:cNvPr>
            <p:cNvSpPr/>
            <p:nvPr/>
          </p:nvSpPr>
          <p:spPr>
            <a:xfrm>
              <a:off x="3842904" y="3651250"/>
              <a:ext cx="1579242" cy="221075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Memory Disaggregation Systems</a:t>
            </a:r>
            <a:endParaRPr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04A98DE-C2A8-B1A0-9F0D-9BFD63BB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6756" y="1341303"/>
            <a:ext cx="3370882" cy="882227"/>
          </a:xfrm>
        </p:spPr>
        <p:txBody>
          <a:bodyPr/>
          <a:lstStyle/>
          <a:p>
            <a:pPr marL="0" indent="-180000">
              <a:buClr>
                <a:schemeClr val="accent4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4">
                    <a:lumMod val="25000"/>
                  </a:schemeClr>
                </a:solidFill>
              </a:rPr>
              <a:t>High Performance Paging</a:t>
            </a:r>
          </a:p>
          <a:p>
            <a:pPr marL="0" indent="-180000">
              <a:buClr>
                <a:schemeClr val="accent4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4">
                    <a:lumMod val="25000"/>
                  </a:schemeClr>
                </a:solidFill>
              </a:rPr>
              <a:t>New Prefetcher Design</a:t>
            </a:r>
            <a:endParaRPr lang="ko-KR" altLang="en-US">
              <a:solidFill>
                <a:schemeClr val="accent4">
                  <a:lumMod val="25000"/>
                </a:schemeClr>
              </a:solidFill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cxnSp>
        <p:nvCxnSpPr>
          <p:cNvPr id="104" name="Google Shape;104;p13"/>
          <p:cNvCxnSpPr/>
          <p:nvPr/>
        </p:nvCxnSpPr>
        <p:spPr>
          <a:xfrm>
            <a:off x="937355" y="4193925"/>
            <a:ext cx="7596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3"/>
          <p:cNvCxnSpPr/>
          <p:nvPr/>
        </p:nvCxnSpPr>
        <p:spPr>
          <a:xfrm rot="10800000">
            <a:off x="939700" y="1163025"/>
            <a:ext cx="0" cy="303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3"/>
          <p:cNvSpPr txBox="1"/>
          <p:nvPr/>
        </p:nvSpPr>
        <p:spPr>
          <a:xfrm rot="-5400000">
            <a:off x="-395271" y="2219041"/>
            <a:ext cx="213209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Compatibility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3463067" y="4183631"/>
            <a:ext cx="2545165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300">
                <a:latin typeface="Lato"/>
                <a:ea typeface="Lato"/>
                <a:cs typeface="Lato"/>
                <a:sym typeface="Lato"/>
              </a:rPr>
              <a:t>Performance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8;p13">
            <a:extLst>
              <a:ext uri="{FF2B5EF4-FFF2-40B4-BE49-F238E27FC236}">
                <a16:creationId xmlns:a16="http://schemas.microsoft.com/office/drawing/2014/main" id="{FDFEB95C-9C64-C8F2-6CF1-8EE3F3166C1E}"/>
              </a:ext>
            </a:extLst>
          </p:cNvPr>
          <p:cNvSpPr txBox="1"/>
          <p:nvPr/>
        </p:nvSpPr>
        <p:spPr>
          <a:xfrm>
            <a:off x="1065088" y="1103390"/>
            <a:ext cx="4355265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Kernel-level</a:t>
            </a:r>
          </a:p>
          <a:p>
            <a:pPr lvl="0" indent="-180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" sz="200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Paging (virtual memory)</a:t>
            </a:r>
          </a:p>
          <a:p>
            <a:pPr lvl="0" indent="-180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ko" sz="2000">
                <a:solidFill>
                  <a:schemeClr val="accent2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POSIX</a:t>
            </a:r>
          </a:p>
        </p:txBody>
      </p:sp>
      <p:sp>
        <p:nvSpPr>
          <p:cNvPr id="7" name="Google Shape;108;p13">
            <a:extLst>
              <a:ext uri="{FF2B5EF4-FFF2-40B4-BE49-F238E27FC236}">
                <a16:creationId xmlns:a16="http://schemas.microsoft.com/office/drawing/2014/main" id="{EF6D1D74-7D6B-1505-372A-F2814E974E93}"/>
              </a:ext>
            </a:extLst>
          </p:cNvPr>
          <p:cNvSpPr txBox="1"/>
          <p:nvPr/>
        </p:nvSpPr>
        <p:spPr>
          <a:xfrm>
            <a:off x="6764253" y="2895448"/>
            <a:ext cx="1785014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User-level</a:t>
            </a:r>
          </a:p>
          <a:p>
            <a:pPr marL="342900" lvl="0" indent="-180000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No PF</a:t>
            </a:r>
          </a:p>
          <a:p>
            <a:pPr marL="342900" lvl="0" indent="-180000" rtl="0">
              <a:spcBef>
                <a:spcPts val="0"/>
              </a:spcBef>
              <a:spcAft>
                <a:spcPts val="0"/>
              </a:spcAft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3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App-aware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F213C59-CF24-C72F-63FC-BBA0CB742153}"/>
              </a:ext>
            </a:extLst>
          </p:cNvPr>
          <p:cNvSpPr/>
          <p:nvPr/>
        </p:nvSpPr>
        <p:spPr>
          <a:xfrm>
            <a:off x="4101940" y="1288134"/>
            <a:ext cx="1443433" cy="71648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08;p13">
            <a:extLst>
              <a:ext uri="{FF2B5EF4-FFF2-40B4-BE49-F238E27FC236}">
                <a16:creationId xmlns:a16="http://schemas.microsoft.com/office/drawing/2014/main" id="{10FBAA4B-23C5-1D5A-E997-88568464DD72}"/>
              </a:ext>
            </a:extLst>
          </p:cNvPr>
          <p:cNvSpPr txBox="1"/>
          <p:nvPr/>
        </p:nvSpPr>
        <p:spPr>
          <a:xfrm>
            <a:off x="5626756" y="951349"/>
            <a:ext cx="435526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>
                <a:solidFill>
                  <a:schemeClr val="accent4">
                    <a:lumMod val="25000"/>
                  </a:schemeClr>
                </a:solidFill>
                <a:latin typeface="Lato"/>
                <a:ea typeface="Lato"/>
                <a:cs typeface="Lato"/>
                <a:sym typeface="Lato"/>
              </a:rPr>
              <a:t>Our Approach</a:t>
            </a:r>
            <a:endParaRPr lang="en-US" altLang="ko" sz="2000">
              <a:solidFill>
                <a:schemeClr val="accent4">
                  <a:lumMod val="2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D7FE41D-140C-6BD4-DD31-120AE19EDDDF}"/>
              </a:ext>
            </a:extLst>
          </p:cNvPr>
          <p:cNvSpPr/>
          <p:nvPr/>
        </p:nvSpPr>
        <p:spPr>
          <a:xfrm rot="16200000">
            <a:off x="7331868" y="2203320"/>
            <a:ext cx="649783" cy="716483"/>
          </a:xfrm>
          <a:prstGeom prst="rightArrow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96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8FB35500-DA14-005B-7C85-7918AEAC3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401514"/>
              </p:ext>
            </p:extLst>
          </p:nvPr>
        </p:nvGraphicFramePr>
        <p:xfrm>
          <a:off x="0" y="3314700"/>
          <a:ext cx="8935570" cy="128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Reducing</a:t>
            </a:r>
            <a:r>
              <a:rPr lang="ko-KR" altLang="en-US"/>
              <a:t> </a:t>
            </a:r>
            <a:r>
              <a:rPr lang="en-US" altLang="ko-KR"/>
              <a:t>Compatibility</a:t>
            </a:r>
            <a:r>
              <a:rPr lang="ko-KR" altLang="en-US"/>
              <a:t> </a:t>
            </a:r>
            <a:r>
              <a:rPr lang="en-US" altLang="ko-KR"/>
              <a:t>Tax:</a:t>
            </a:r>
            <a:r>
              <a:rPr lang="ko-KR" altLang="en-US"/>
              <a:t> </a:t>
            </a:r>
            <a:r>
              <a:rPr lang="en-US" altLang="ko-KR"/>
              <a:t>Paging</a:t>
            </a:r>
            <a:r>
              <a:rPr lang="ko-KR" altLang="en-US"/>
              <a:t> </a:t>
            </a:r>
            <a:r>
              <a:rPr lang="en-US" altLang="ko-KR"/>
              <a:t>Overhead</a:t>
            </a:r>
            <a:endParaRPr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B3EDCCA-6001-D789-60ED-1C8A6123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150403"/>
            <a:ext cx="7688700" cy="2018196"/>
          </a:xfrm>
        </p:spPr>
        <p:txBody>
          <a:bodyPr/>
          <a:lstStyle/>
          <a:p>
            <a:r>
              <a:rPr lang="en-US" altLang="ko-Kore-KR"/>
              <a:t>Page fault (PF) exception handling overhead</a:t>
            </a:r>
          </a:p>
          <a:p>
            <a:pPr lvl="1"/>
            <a:r>
              <a:rPr lang="en-US" altLang="ko-Kore-KR"/>
              <a:t>Unavoidable (HW): </a:t>
            </a:r>
            <a:r>
              <a:rPr lang="en-US" altLang="ko-Kore-KR">
                <a:solidFill>
                  <a:srgbClr val="C00000"/>
                </a:solidFill>
              </a:rPr>
              <a:t>55% (exception + fetching)</a:t>
            </a:r>
          </a:p>
          <a:p>
            <a:pPr lvl="1"/>
            <a:r>
              <a:rPr lang="en-US" altLang="ko-Kore-KR"/>
              <a:t>SW overhead: 45%</a:t>
            </a:r>
          </a:p>
          <a:p>
            <a:pPr lvl="1"/>
            <a:r>
              <a:rPr lang="en-US" altLang="ko-Kore-KR"/>
              <a:t>Reclamation overhead: </a:t>
            </a:r>
            <a:r>
              <a:rPr lang="en-US" altLang="ko-Kore-KR" b="1">
                <a:solidFill>
                  <a:srgbClr val="0070C0"/>
                </a:solidFill>
              </a:rPr>
              <a:t>29% (don’t need to be handled in PFs)</a:t>
            </a:r>
          </a:p>
          <a:p>
            <a:pPr lvl="1"/>
            <a:r>
              <a:rPr lang="en-US" altLang="ko-Kore-KR" b="1">
                <a:solidFill>
                  <a:srgbClr val="00B050"/>
                </a:solidFill>
              </a:rPr>
              <a:t>Page fault handler still has room for enhancements!</a:t>
            </a:r>
          </a:p>
          <a:p>
            <a:pPr lvl="1"/>
            <a:endParaRPr lang="ko-Kore-KR" altLang="en-US" b="1">
              <a:solidFill>
                <a:srgbClr val="0070C0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6958BF-2E63-3FCA-0D72-2C5F11DAC1DF}"/>
              </a:ext>
            </a:extLst>
          </p:cNvPr>
          <p:cNvGrpSpPr/>
          <p:nvPr/>
        </p:nvGrpSpPr>
        <p:grpSpPr>
          <a:xfrm>
            <a:off x="1647264" y="3092521"/>
            <a:ext cx="2398059" cy="445607"/>
            <a:chOff x="1647264" y="2799069"/>
            <a:chExt cx="2398059" cy="369530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42A70520-0C2E-B3C5-38C6-1A01FA774AFA}"/>
                </a:ext>
              </a:extLst>
            </p:cNvPr>
            <p:cNvCxnSpPr/>
            <p:nvPr/>
          </p:nvCxnSpPr>
          <p:spPr>
            <a:xfrm>
              <a:off x="1647264" y="2799069"/>
              <a:ext cx="0" cy="36953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24569B9-B9C3-FBD7-5C7A-146529461DA8}"/>
                </a:ext>
              </a:extLst>
            </p:cNvPr>
            <p:cNvCxnSpPr/>
            <p:nvPr/>
          </p:nvCxnSpPr>
          <p:spPr>
            <a:xfrm>
              <a:off x="4045323" y="2799069"/>
              <a:ext cx="0" cy="36953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6BE35C3-900C-E4EA-0E3A-0CEBCAA01061}"/>
              </a:ext>
            </a:extLst>
          </p:cNvPr>
          <p:cNvCxnSpPr>
            <a:cxnSpLocks/>
          </p:cNvCxnSpPr>
          <p:nvPr/>
        </p:nvCxnSpPr>
        <p:spPr>
          <a:xfrm>
            <a:off x="6719046" y="3092520"/>
            <a:ext cx="0" cy="44560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Google Shape;112;p13">
            <a:extLst>
              <a:ext uri="{FF2B5EF4-FFF2-40B4-BE49-F238E27FC236}">
                <a16:creationId xmlns:a16="http://schemas.microsoft.com/office/drawing/2014/main" id="{64FFCFA4-57CD-C25B-BF81-4CC2A6F3726F}"/>
              </a:ext>
            </a:extLst>
          </p:cNvPr>
          <p:cNvSpPr txBox="1"/>
          <p:nvPr/>
        </p:nvSpPr>
        <p:spPr>
          <a:xfrm>
            <a:off x="7067227" y="-1158"/>
            <a:ext cx="2076773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Compatibility</a:t>
            </a:r>
            <a:endParaRPr sz="24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B330E-9570-41C3-1DDE-7690763E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Analysis of Prefetching Mechanisms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09C968-607D-7983-0FE2-3CDC2A87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150403"/>
            <a:ext cx="7806852" cy="3401700"/>
          </a:xfrm>
        </p:spPr>
        <p:txBody>
          <a:bodyPr/>
          <a:lstStyle/>
          <a:p>
            <a:r>
              <a:rPr lang="en-US" altLang="ko-Kore-KR"/>
              <a:t>Linux’s swap cache incurs page faults during prefetching</a:t>
            </a:r>
          </a:p>
          <a:p>
            <a:pPr lvl="1"/>
            <a:r>
              <a:rPr lang="en-US" altLang="ko-Kore-KR"/>
              <a:t>Linux’s swap cache incurs page faults to track accessed pages </a:t>
            </a:r>
          </a:p>
          <a:p>
            <a:pPr lvl="1"/>
            <a:r>
              <a:rPr lang="en-US" altLang="ko-Kore-KR"/>
              <a:t>High number of minor page faults (</a:t>
            </a:r>
            <a:r>
              <a:rPr lang="en-US" altLang="ko-Kore-KR" b="1">
                <a:solidFill>
                  <a:schemeClr val="accent2"/>
                </a:solidFill>
              </a:rPr>
              <a:t>87.5%</a:t>
            </a:r>
            <a:r>
              <a:rPr lang="en-US" altLang="ko-Kore-KR"/>
              <a:t>). </a:t>
            </a:r>
            <a:r>
              <a:rPr lang="en-US" altLang="ko-Kore-KR" b="1">
                <a:solidFill>
                  <a:srgbClr val="00B050"/>
                </a:solidFill>
              </a:rPr>
              <a:t>We will reduce them!</a:t>
            </a:r>
          </a:p>
          <a:p>
            <a:r>
              <a:rPr kumimoji="1" lang="en-US" altLang="ko-Kore-KR"/>
              <a:t>App-aware prefetching is impractical to kernel-level prefetcher</a:t>
            </a:r>
          </a:p>
          <a:p>
            <a:pPr lvl="1"/>
            <a:r>
              <a:rPr kumimoji="1" lang="en-US" altLang="ko-Kore-KR"/>
              <a:t>Clear separation between app and kernel (switching overhead </a:t>
            </a:r>
            <a:r>
              <a:rPr kumimoji="1" lang="en-US" altLang="ko-Kore-KR" b="1">
                <a:solidFill>
                  <a:srgbClr val="FF0000"/>
                </a:solidFill>
              </a:rPr>
              <a:t>↑</a:t>
            </a:r>
            <a:r>
              <a:rPr kumimoji="1" lang="en-US" altLang="ko-Kore-KR"/>
              <a:t>)</a:t>
            </a:r>
          </a:p>
          <a:p>
            <a:pPr lvl="1"/>
            <a:r>
              <a:rPr kumimoji="1" lang="en-US" altLang="ko-Kore-KR"/>
              <a:t>Requiring lots of considerations: security, multiple apps, etc.</a:t>
            </a:r>
          </a:p>
          <a:p>
            <a:pPr lvl="1"/>
            <a:endParaRPr kumimoji="1" lang="en-US" altLang="ko-Kore-KR"/>
          </a:p>
          <a:p>
            <a:pPr lvl="1"/>
            <a:endParaRPr kumimoji="1" lang="en-US" altLang="ko-Kore-KR"/>
          </a:p>
          <a:p>
            <a:pPr lvl="1"/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3949A-057A-7A90-19FF-4C1AE2740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en-US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780373B-B046-11CC-E5F0-6CE97641E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199611"/>
              </p:ext>
            </p:extLst>
          </p:nvPr>
        </p:nvGraphicFramePr>
        <p:xfrm>
          <a:off x="1" y="3392190"/>
          <a:ext cx="8935570" cy="128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112;p13">
            <a:extLst>
              <a:ext uri="{FF2B5EF4-FFF2-40B4-BE49-F238E27FC236}">
                <a16:creationId xmlns:a16="http://schemas.microsoft.com/office/drawing/2014/main" id="{7832B549-FD80-6522-558B-A8DB6233CAD7}"/>
              </a:ext>
            </a:extLst>
          </p:cNvPr>
          <p:cNvSpPr txBox="1"/>
          <p:nvPr/>
        </p:nvSpPr>
        <p:spPr>
          <a:xfrm>
            <a:off x="7082725" y="-29904"/>
            <a:ext cx="2061275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 sz="24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548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/>
              <a:t>Our Approach: Specialized Kernel with </a:t>
            </a:r>
            <a:r>
              <a:rPr lang="en-US" altLang="ko" err="1"/>
              <a:t>LibOS</a:t>
            </a:r>
            <a:endParaRPr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5B9B57B-7B7E-E398-739D-259F3DC9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49" y="1150402"/>
            <a:ext cx="6196689" cy="3297611"/>
          </a:xfrm>
        </p:spPr>
        <p:txBody>
          <a:bodyPr/>
          <a:lstStyle/>
          <a:p>
            <a:r>
              <a:rPr lang="en-US" altLang="ko-Kore-KR" err="1"/>
              <a:t>LibOS</a:t>
            </a:r>
            <a:r>
              <a:rPr lang="en-US" altLang="ko-Kore-KR"/>
              <a:t> (or </a:t>
            </a:r>
            <a:r>
              <a:rPr lang="en-US" altLang="ko-Kore-KR" err="1"/>
              <a:t>Unikernel</a:t>
            </a:r>
            <a:r>
              <a:rPr lang="en-US" altLang="ko-Kore-KR"/>
              <a:t>): single mode and one address space for application and kernel</a:t>
            </a:r>
            <a:br>
              <a:rPr lang="en-US" altLang="ko-Kore-KR"/>
            </a:br>
            <a:endParaRPr lang="en-US" altLang="ko-Kore-KR"/>
          </a:p>
          <a:p>
            <a:pPr marL="76200" indent="0">
              <a:buNone/>
            </a:pPr>
            <a:r>
              <a:rPr lang="en-US" altLang="ko-Kore-KR" sz="2000" b="1">
                <a:solidFill>
                  <a:srgbClr val="0432FF"/>
                </a:solidFill>
              </a:rPr>
              <a:t>Compatibility</a:t>
            </a:r>
            <a:endParaRPr lang="en-US" altLang="ko-Kore-KR" b="1">
              <a:solidFill>
                <a:srgbClr val="0432FF"/>
              </a:solidFill>
            </a:endParaRPr>
          </a:p>
          <a:p>
            <a:r>
              <a:rPr lang="en-US" altLang="ko-Kore-KR"/>
              <a:t>Provides virtual memory &amp; POSIX with paging</a:t>
            </a:r>
            <a:br>
              <a:rPr lang="en-US" altLang="ko-Kore-KR"/>
            </a:br>
            <a:endParaRPr lang="en-US" altLang="ko-Kore-KR"/>
          </a:p>
          <a:p>
            <a:pPr marL="76200" indent="0">
              <a:buNone/>
            </a:pPr>
            <a:r>
              <a:rPr lang="en-US" altLang="ko-Kore-KR" sz="2000" b="1">
                <a:solidFill>
                  <a:srgbClr val="FF0000"/>
                </a:solidFill>
              </a:rPr>
              <a:t>Performance</a:t>
            </a:r>
          </a:p>
          <a:p>
            <a:r>
              <a:rPr lang="en-US" altLang="ko-Kore-KR"/>
              <a:t>Enables lightweight &amp; specialized kernel code path</a:t>
            </a:r>
          </a:p>
          <a:p>
            <a:r>
              <a:rPr lang="en-US" altLang="ko-Kore-KR"/>
              <a:t>Allows domain-specific hints with negligible costs</a:t>
            </a:r>
          </a:p>
        </p:txBody>
      </p:sp>
      <p:sp>
        <p:nvSpPr>
          <p:cNvPr id="168" name="Google Shape;16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689AA5-082C-0E54-CDFF-05D34C0E5CC7}"/>
              </a:ext>
            </a:extLst>
          </p:cNvPr>
          <p:cNvSpPr/>
          <p:nvPr/>
        </p:nvSpPr>
        <p:spPr>
          <a:xfrm>
            <a:off x="6932423" y="1139769"/>
            <a:ext cx="1743740" cy="26347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ko-Kore-KR" sz="180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Ring-0</a:t>
            </a:r>
            <a:endParaRPr kumimoji="1" lang="ko-Kore-KR" altLang="en-US" sz="1800">
              <a:solidFill>
                <a:sysClr val="windowText" lastClr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F9A504-1D1C-9B7B-0AB1-24D41F7F4465}"/>
              </a:ext>
            </a:extLst>
          </p:cNvPr>
          <p:cNvSpPr/>
          <p:nvPr/>
        </p:nvSpPr>
        <p:spPr>
          <a:xfrm>
            <a:off x="6932422" y="3810220"/>
            <a:ext cx="1743740" cy="39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VMM</a:t>
            </a:r>
            <a:endParaRPr kumimoji="1" lang="ko-Kore-KR" altLang="en-US" sz="18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12ACAE-20FE-8AB2-DC15-CA86C672F637}"/>
              </a:ext>
            </a:extLst>
          </p:cNvPr>
          <p:cNvSpPr/>
          <p:nvPr/>
        </p:nvSpPr>
        <p:spPr>
          <a:xfrm>
            <a:off x="7080464" y="2913319"/>
            <a:ext cx="1455838" cy="767427"/>
          </a:xfrm>
          <a:prstGeom prst="round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80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 Subsystems</a:t>
            </a:r>
            <a:endParaRPr kumimoji="1" lang="ko-Kore-KR" altLang="en-US" sz="1800">
              <a:solidFill>
                <a:sysClr val="windowText" lastClr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3ACB6CC-2F7B-92C6-32A7-891F3F642C9E}"/>
              </a:ext>
            </a:extLst>
          </p:cNvPr>
          <p:cNvSpPr/>
          <p:nvPr/>
        </p:nvSpPr>
        <p:spPr>
          <a:xfrm>
            <a:off x="7080464" y="1561888"/>
            <a:ext cx="1455838" cy="641510"/>
          </a:xfrm>
          <a:prstGeom prst="roundRect">
            <a:avLst/>
          </a:prstGeom>
          <a:ln>
            <a:solidFill>
              <a:srgbClr val="0070C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800">
                <a:solidFill>
                  <a:sysClr val="windowText" lastClr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</a:t>
            </a:r>
            <a:endParaRPr kumimoji="1" lang="ko-Kore-KR" altLang="en-US" sz="1800">
              <a:solidFill>
                <a:sysClr val="windowText" lastClr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57DD2923-A3B8-5324-6A92-811690AB90BE}"/>
              </a:ext>
            </a:extLst>
          </p:cNvPr>
          <p:cNvSpPr/>
          <p:nvPr/>
        </p:nvSpPr>
        <p:spPr>
          <a:xfrm>
            <a:off x="7458111" y="2221229"/>
            <a:ext cx="287096" cy="701749"/>
          </a:xfrm>
          <a:custGeom>
            <a:avLst/>
            <a:gdLst>
              <a:gd name="connsiteX0" fmla="*/ 287096 w 287096"/>
              <a:gd name="connsiteY0" fmla="*/ 0 h 701749"/>
              <a:gd name="connsiteX1" fmla="*/ 16 w 287096"/>
              <a:gd name="connsiteY1" fmla="*/ 329609 h 701749"/>
              <a:gd name="connsiteX2" fmla="*/ 276463 w 287096"/>
              <a:gd name="connsiteY2" fmla="*/ 701749 h 70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96" h="701749">
                <a:moveTo>
                  <a:pt x="287096" y="0"/>
                </a:moveTo>
                <a:cubicBezTo>
                  <a:pt x="144442" y="106325"/>
                  <a:pt x="1788" y="212651"/>
                  <a:pt x="16" y="329609"/>
                </a:cubicBezTo>
                <a:cubicBezTo>
                  <a:pt x="-1756" y="446567"/>
                  <a:pt x="137353" y="574158"/>
                  <a:pt x="276463" y="701749"/>
                </a:cubicBezTo>
              </a:path>
            </a:pathLst>
          </a:custGeom>
          <a:noFill/>
          <a:ln w="444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007A6C09-BE84-B8F6-BEF4-0CF5815E6382}"/>
              </a:ext>
            </a:extLst>
          </p:cNvPr>
          <p:cNvSpPr/>
          <p:nvPr/>
        </p:nvSpPr>
        <p:spPr>
          <a:xfrm rot="10628920">
            <a:off x="7899679" y="2205246"/>
            <a:ext cx="287096" cy="701749"/>
          </a:xfrm>
          <a:custGeom>
            <a:avLst/>
            <a:gdLst>
              <a:gd name="connsiteX0" fmla="*/ 287096 w 287096"/>
              <a:gd name="connsiteY0" fmla="*/ 0 h 701749"/>
              <a:gd name="connsiteX1" fmla="*/ 16 w 287096"/>
              <a:gd name="connsiteY1" fmla="*/ 329609 h 701749"/>
              <a:gd name="connsiteX2" fmla="*/ 276463 w 287096"/>
              <a:gd name="connsiteY2" fmla="*/ 701749 h 70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096" h="701749">
                <a:moveTo>
                  <a:pt x="287096" y="0"/>
                </a:moveTo>
                <a:cubicBezTo>
                  <a:pt x="144442" y="106325"/>
                  <a:pt x="1788" y="212651"/>
                  <a:pt x="16" y="329609"/>
                </a:cubicBezTo>
                <a:cubicBezTo>
                  <a:pt x="-1756" y="446567"/>
                  <a:pt x="137353" y="574158"/>
                  <a:pt x="276463" y="701749"/>
                </a:cubicBezTo>
              </a:path>
            </a:pathLst>
          </a:custGeom>
          <a:noFill/>
          <a:ln w="444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FCAAE9-1F27-FBC2-76DE-44D94D09D4C0}"/>
              </a:ext>
            </a:extLst>
          </p:cNvPr>
          <p:cNvSpPr txBox="1"/>
          <p:nvPr/>
        </p:nvSpPr>
        <p:spPr>
          <a:xfrm>
            <a:off x="7009042" y="2386811"/>
            <a:ext cx="1590500" cy="369332"/>
          </a:xfrm>
          <a:prstGeom prst="rect">
            <a:avLst/>
          </a:prstGeom>
          <a:solidFill>
            <a:schemeClr val="lt1">
              <a:alpha val="72748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18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 Access</a:t>
            </a:r>
            <a:endParaRPr kumimoji="1" lang="ko-Kore-KR" altLang="en-US" sz="1800" b="1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Google Shape;97;p12">
            <a:extLst>
              <a:ext uri="{FF2B5EF4-FFF2-40B4-BE49-F238E27FC236}">
                <a16:creationId xmlns:a16="http://schemas.microsoft.com/office/drawing/2014/main" id="{48E03028-F182-8994-7144-713A11956E6C}"/>
              </a:ext>
            </a:extLst>
          </p:cNvPr>
          <p:cNvSpPr txBox="1"/>
          <p:nvPr/>
        </p:nvSpPr>
        <p:spPr>
          <a:xfrm>
            <a:off x="6926138" y="4189746"/>
            <a:ext cx="174696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800" err="1">
                <a:latin typeface="Lato"/>
                <a:ea typeface="Lato"/>
                <a:cs typeface="Lato"/>
                <a:sym typeface="Lato"/>
              </a:rPr>
              <a:t>LibOS</a:t>
            </a:r>
            <a:endParaRPr lang="en-US" sz="18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21668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슬라이드 테마 2021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3478</Words>
  <Application>Microsoft Office PowerPoint</Application>
  <PresentationFormat>화면 슬라이드 쇼(16:9)</PresentationFormat>
  <Paragraphs>481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슬라이드 테마 2021</vt:lpstr>
      <vt:lpstr>DiLOS: Do Not Trade Compatibility for Performance in Memory Disaggregation</vt:lpstr>
      <vt:lpstr>Memory Disaggregation</vt:lpstr>
      <vt:lpstr>Memory Disaggregation Systems</vt:lpstr>
      <vt:lpstr>Performance of User and Kernel-level Systems</vt:lpstr>
      <vt:lpstr>Compatibility Compromises of User-level Systems</vt:lpstr>
      <vt:lpstr>Memory Disaggregation Systems</vt:lpstr>
      <vt:lpstr>Reducing Compatibility Tax: Paging Overhead</vt:lpstr>
      <vt:lpstr>Analysis of Prefetching Mechanisms</vt:lpstr>
      <vt:lpstr>Our Approach: Specialized Kernel with LibOS</vt:lpstr>
      <vt:lpstr>DiLOS’ Key Insights</vt:lpstr>
      <vt:lpstr>DiLOS’ Paging &amp; Prefetching</vt:lpstr>
      <vt:lpstr>DiLOS’s App-aware Prefetching</vt:lpstr>
      <vt:lpstr>Implementation</vt:lpstr>
      <vt:lpstr>Evaluation</vt:lpstr>
      <vt:lpstr>Page Fault Handling Overhead Analysis</vt:lpstr>
      <vt:lpstr>Comparison with Kernel &amp; User Systems  </vt:lpstr>
      <vt:lpstr>Key-value Store Performance</vt:lpstr>
      <vt:lpstr>Conclusions</vt:lpstr>
      <vt:lpstr>Backup Slides</vt:lpstr>
      <vt:lpstr>Unified Page Table</vt:lpstr>
      <vt:lpstr>Analysis of I/O Amplification</vt:lpstr>
      <vt:lpstr>DiLOS’s Allocation-aware Paging</vt:lpstr>
      <vt:lpstr>Bandwidth Consumption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</dc:title>
  <cp:lastModifiedBy>Wonsup Yoon</cp:lastModifiedBy>
  <cp:revision>2</cp:revision>
  <cp:lastPrinted>2023-05-05T08:29:53Z</cp:lastPrinted>
  <dcterms:modified xsi:type="dcterms:W3CDTF">2025-04-02T21:30:17Z</dcterms:modified>
</cp:coreProperties>
</file>