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58" r:id="rId4"/>
    <p:sldId id="259" r:id="rId5"/>
    <p:sldId id="260" r:id="rId6"/>
    <p:sldId id="261" r:id="rId7"/>
    <p:sldId id="262" r:id="rId8"/>
    <p:sldId id="263" r:id="rId9"/>
    <p:sldId id="267" r:id="rId10"/>
    <p:sldId id="264" r:id="rId11"/>
    <p:sldId id="265" r:id="rId12"/>
    <p:sldId id="269" r:id="rId13"/>
    <p:sldId id="270" r:id="rId14"/>
    <p:sldId id="266"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6" d="100"/>
          <a:sy n="76" d="100"/>
        </p:scale>
        <p:origin x="-996"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r>
              <a:rPr lang="en-US" b="1" dirty="0"/>
              <a:t>Consequences of overuse and misuse of Chemicals and pesticides</a:t>
            </a:r>
            <a:endParaRPr lang="en-US" dirty="0"/>
          </a:p>
          <a:p>
            <a:pPr marL="0" indent="0">
              <a:buNone/>
            </a:pPr>
            <a:r>
              <a:rPr lang="en-US" b="1" dirty="0"/>
              <a:t>1. Pesticide Poisoning</a:t>
            </a:r>
            <a:endParaRPr lang="en-US" dirty="0"/>
          </a:p>
          <a:p>
            <a:r>
              <a:rPr lang="en-US" dirty="0"/>
              <a:t>Pesticide poisoning is the detrimental effect of pesticide on non target organisms such as humans, farm animals, insects, </a:t>
            </a:r>
            <a:r>
              <a:rPr lang="en-US" dirty="0" smtClean="0"/>
              <a:t>etc. </a:t>
            </a:r>
            <a:r>
              <a:rPr lang="en-US" dirty="0"/>
              <a:t>which was intended to control pest</a:t>
            </a:r>
            <a:r>
              <a:rPr lang="en-US" dirty="0" smtClean="0"/>
              <a:t>.</a:t>
            </a:r>
          </a:p>
          <a:p>
            <a:pPr marL="0" indent="0">
              <a:buNone/>
            </a:pPr>
            <a:endParaRPr lang="en-US" dirty="0" smtClean="0"/>
          </a:p>
          <a:p>
            <a:r>
              <a:rPr lang="en-US" dirty="0" smtClean="0"/>
              <a:t> </a:t>
            </a:r>
            <a:r>
              <a:rPr lang="en-US" dirty="0"/>
              <a:t>More than 3000 people died due to inhaling of </a:t>
            </a:r>
            <a:r>
              <a:rPr lang="en-US" dirty="0" err="1"/>
              <a:t>vapours</a:t>
            </a:r>
            <a:r>
              <a:rPr lang="en-US" dirty="0"/>
              <a:t> of methyl </a:t>
            </a:r>
            <a:r>
              <a:rPr lang="en-US" dirty="0" err="1"/>
              <a:t>isocyanate</a:t>
            </a:r>
            <a:r>
              <a:rPr lang="en-US" dirty="0"/>
              <a:t>, leaked from a </a:t>
            </a:r>
            <a:r>
              <a:rPr lang="en-US" dirty="0" err="1"/>
              <a:t>carbaryl</a:t>
            </a:r>
            <a:r>
              <a:rPr lang="en-US" dirty="0"/>
              <a:t> manufacturing plant in Bhopal in 1984. More than 30,000 people were disabled to varying degrees</a:t>
            </a:r>
            <a:r>
              <a:rPr lang="en-US" dirty="0" smtClean="0"/>
              <a:t>.</a:t>
            </a:r>
          </a:p>
          <a:p>
            <a:pPr marL="0" indent="0">
              <a:buNone/>
            </a:pPr>
            <a:endParaRPr lang="en-US" dirty="0"/>
          </a:p>
          <a:p>
            <a:r>
              <a:rPr lang="en-US" dirty="0"/>
              <a:t>Human pesticide poisoning is a major concern in producing and using pesticides in agricultural and public health </a:t>
            </a:r>
            <a:r>
              <a:rPr lang="en-US" dirty="0" err="1"/>
              <a:t>programmes</a:t>
            </a:r>
            <a:r>
              <a:rPr lang="en-US" dirty="0"/>
              <a:t>. The World Health Organization has estimated that more than 3 million occupational or accidental poisoning cases occur in the world annually about 2,20,000 deaths. More than half of these poisoning cases and three-fourth of the documented deaths take place in the third world, even though these consume only 15 percent of the total world pesticide output</a:t>
            </a:r>
            <a:r>
              <a:rPr lang="en-US" dirty="0" smtClean="0"/>
              <a:t>.</a:t>
            </a:r>
          </a:p>
          <a:p>
            <a:pPr marL="0" indent="0">
              <a:buNone/>
            </a:pPr>
            <a:endParaRPr lang="en-US" dirty="0" smtClean="0"/>
          </a:p>
          <a:p>
            <a:r>
              <a:rPr lang="en-US" dirty="0" smtClean="0"/>
              <a:t> </a:t>
            </a:r>
            <a:r>
              <a:rPr lang="en-US" dirty="0"/>
              <a:t>In the first major accident involving pesticides in India, more than 100 people died in Kerala in 1958 due to consumption of wheat flour and sugar contaminated with parathion leakage during shipment from Bombay to Cochin. </a:t>
            </a:r>
            <a:endParaRPr lang="en-US" dirty="0" smtClean="0"/>
          </a:p>
          <a:p>
            <a:pPr marL="0" indent="0">
              <a:buNone/>
            </a:pPr>
            <a:endParaRPr lang="en-US" dirty="0" smtClean="0"/>
          </a:p>
          <a:p>
            <a:r>
              <a:rPr lang="en-US" dirty="0" smtClean="0"/>
              <a:t>The </a:t>
            </a:r>
            <a:r>
              <a:rPr lang="en-US" dirty="0"/>
              <a:t>surviving population is still expressing </a:t>
            </a:r>
            <a:r>
              <a:rPr lang="en-US" dirty="0" err="1"/>
              <a:t>teratogenic</a:t>
            </a:r>
            <a:r>
              <a:rPr lang="en-US" dirty="0"/>
              <a:t>, mutagenic, carcinogenic and other effects involving vital body organs. Cases of blindness, cancer, disease of liver and nervous system from pesticide poisoning have been identified in cotton growing areas of Maharashtra and Andhra Pradesh.</a:t>
            </a:r>
          </a:p>
          <a:p>
            <a:endParaRPr lang="en-US" dirty="0"/>
          </a:p>
        </p:txBody>
      </p:sp>
    </p:spTree>
    <p:extLst>
      <p:ext uri="{BB962C8B-B14F-4D97-AF65-F5344CB8AC3E}">
        <p14:creationId xmlns:p14="http://schemas.microsoft.com/office/powerpoint/2010/main" val="5562062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934200"/>
          </a:xfrm>
        </p:spPr>
        <p:txBody>
          <a:bodyPr>
            <a:normAutofit fontScale="47500" lnSpcReduction="20000"/>
          </a:bodyPr>
          <a:lstStyle/>
          <a:p>
            <a:pPr marL="0" indent="0">
              <a:buNone/>
            </a:pPr>
            <a:r>
              <a:rPr lang="en-US" dirty="0"/>
              <a:t>4.	</a:t>
            </a:r>
            <a:r>
              <a:rPr lang="en-US" b="1" dirty="0"/>
              <a:t>Pesticide residue</a:t>
            </a:r>
          </a:p>
          <a:p>
            <a:r>
              <a:rPr lang="en-US" dirty="0"/>
              <a:t>It is any substance or a mixture of substances in or any substrate resulting from the use of pesticides.</a:t>
            </a:r>
          </a:p>
          <a:p>
            <a:r>
              <a:rPr lang="en-US" dirty="0"/>
              <a:t>It has been known that less than </a:t>
            </a:r>
            <a:r>
              <a:rPr lang="en-US" dirty="0" smtClean="0"/>
              <a:t>5 </a:t>
            </a:r>
            <a:r>
              <a:rPr lang="en-US" dirty="0"/>
              <a:t>% of the pesticide applied to a crop reaches the target pests and remaining quantity gets into different components of the environment. </a:t>
            </a:r>
            <a:endParaRPr lang="en-US" dirty="0" smtClean="0"/>
          </a:p>
          <a:p>
            <a:r>
              <a:rPr lang="en-US" dirty="0" smtClean="0"/>
              <a:t>Most </a:t>
            </a:r>
            <a:r>
              <a:rPr lang="en-US" dirty="0"/>
              <a:t>of the chlorinated pesticides are non biodegradable, they leave excessive residues in various food commodities</a:t>
            </a:r>
            <a:r>
              <a:rPr lang="en-US" dirty="0" smtClean="0"/>
              <a:t>.</a:t>
            </a:r>
          </a:p>
          <a:p>
            <a:pPr marL="0" indent="0">
              <a:buNone/>
            </a:pPr>
            <a:endParaRPr lang="en-US" dirty="0"/>
          </a:p>
          <a:p>
            <a:pPr marL="0" indent="0">
              <a:buNone/>
            </a:pPr>
            <a:r>
              <a:rPr lang="en-US" dirty="0"/>
              <a:t>Pesticide residue in the Environment</a:t>
            </a:r>
          </a:p>
          <a:p>
            <a:r>
              <a:rPr lang="en-US" dirty="0"/>
              <a:t>Since the publication of Rachel Carson’s landmark 1962 book Silent Spring, the impacts of pesticides on the environment have been well known. Pesticides are toxic to living organisms. </a:t>
            </a:r>
          </a:p>
          <a:p>
            <a:r>
              <a:rPr lang="en-US" dirty="0" smtClean="0"/>
              <a:t>Pesticides </a:t>
            </a:r>
            <a:r>
              <a:rPr lang="en-US" dirty="0"/>
              <a:t>residue can accumulate in water systems, pollute the air, and in some cases have other dramatic environmental effects. </a:t>
            </a:r>
          </a:p>
          <a:p>
            <a:r>
              <a:rPr lang="en-US" dirty="0" smtClean="0"/>
              <a:t>Pesticide </a:t>
            </a:r>
            <a:r>
              <a:rPr lang="en-US" dirty="0"/>
              <a:t>residue can damage agricultural land by harming beneficial insect species, soil microorganisms, and worms which naturally limit pest populations and maintain soil health.</a:t>
            </a:r>
          </a:p>
          <a:p>
            <a:r>
              <a:rPr lang="en-US" dirty="0" smtClean="0"/>
              <a:t>Weakening </a:t>
            </a:r>
            <a:r>
              <a:rPr lang="en-US" dirty="0"/>
              <a:t>plant root systems and immune systems, reducing concentrations of essential plant nutrients in the soil such as nitrogen and phosphorous are also found in high pesticide use areas.</a:t>
            </a:r>
          </a:p>
          <a:p>
            <a:r>
              <a:rPr lang="en-US" dirty="0" smtClean="0"/>
              <a:t>Due </a:t>
            </a:r>
            <a:r>
              <a:rPr lang="en-US" dirty="0"/>
              <a:t>to pesticide residue, imbalance in ecosystem also occurs because of their toxicity. Pesticides contamination in water bodies like ponds, lakes </a:t>
            </a:r>
            <a:r>
              <a:rPr lang="en-US" dirty="0" err="1"/>
              <a:t>etc</a:t>
            </a:r>
            <a:r>
              <a:rPr lang="en-US" dirty="0"/>
              <a:t> affect fish and other aquatic populations. Due to dependence of one organism to another for food i.e. food chains, the inhaled chemicals by one species passes to another species of higher tropic level. Bio-accumulation and magnification of harmful chemicals occurs in living organisms in our environment and man is also a victim of it. </a:t>
            </a:r>
          </a:p>
          <a:p>
            <a:endParaRPr lang="en-US" dirty="0"/>
          </a:p>
          <a:p>
            <a:r>
              <a:rPr lang="en-US" dirty="0"/>
              <a:t>	Bio-concentration- movement of chemicals from surrounding medium into an organism.</a:t>
            </a:r>
          </a:p>
          <a:p>
            <a:r>
              <a:rPr lang="en-US" dirty="0"/>
              <a:t>	Bio-magnification- increase concentration of chemicals as the food energy is transformed within the food chain. Pesticide accumulation from one trophic level to another increases by 10%</a:t>
            </a:r>
          </a:p>
          <a:p>
            <a:r>
              <a:rPr lang="en-US" dirty="0"/>
              <a:t>	Bio-accumulation- cumulative build up of toxic elements or compound in body organism.</a:t>
            </a:r>
          </a:p>
          <a:p>
            <a:endParaRPr lang="en-US" dirty="0"/>
          </a:p>
        </p:txBody>
      </p:sp>
    </p:spTree>
    <p:extLst>
      <p:ext uri="{BB962C8B-B14F-4D97-AF65-F5344CB8AC3E}">
        <p14:creationId xmlns:p14="http://schemas.microsoft.com/office/powerpoint/2010/main" val="8067467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7999"/>
          </a:xfrm>
        </p:spPr>
        <p:txBody>
          <a:bodyPr>
            <a:normAutofit fontScale="77500" lnSpcReduction="20000"/>
          </a:bodyPr>
          <a:lstStyle/>
          <a:p>
            <a:pPr marL="0" indent="0">
              <a:buNone/>
            </a:pPr>
            <a:r>
              <a:rPr lang="en-US" b="1" dirty="0"/>
              <a:t>Pesticides residue on agricultural </a:t>
            </a:r>
            <a:r>
              <a:rPr lang="en-US" b="1" dirty="0" smtClean="0"/>
              <a:t>products:</a:t>
            </a:r>
          </a:p>
          <a:p>
            <a:pPr marL="0" indent="0">
              <a:buNone/>
            </a:pPr>
            <a:endParaRPr lang="en-US" b="1" dirty="0"/>
          </a:p>
          <a:p>
            <a:pPr marL="0" indent="0">
              <a:buNone/>
            </a:pPr>
            <a:r>
              <a:rPr lang="en-US" dirty="0"/>
              <a:t>Pesticide residues on agricultural products will ban the agricultural products to be exported to foreign countries. Pesticide residue on edible food makes it unsafe to consume. If consumed excess pesticide will be deposited in fatty adipose tissue of human and animals</a:t>
            </a:r>
            <a:r>
              <a:rPr lang="en-US" dirty="0" smtClean="0"/>
              <a:t>.</a:t>
            </a:r>
          </a:p>
          <a:p>
            <a:pPr marL="0" indent="0">
              <a:buNone/>
            </a:pPr>
            <a:endParaRPr lang="en-US" dirty="0"/>
          </a:p>
          <a:p>
            <a:pPr marL="0" indent="0">
              <a:buNone/>
            </a:pPr>
            <a:r>
              <a:rPr lang="en-US" dirty="0"/>
              <a:t>Persistent chemicals can be magnified through the food chain and have been detected in the products ranging from meat, poultry and fish to vegetable oils, nuts, and various fruits and vegetables</a:t>
            </a:r>
            <a:r>
              <a:rPr lang="en-US" dirty="0" smtClean="0"/>
              <a:t>.</a:t>
            </a:r>
          </a:p>
          <a:p>
            <a:pPr marL="0" indent="0">
              <a:buNone/>
            </a:pPr>
            <a:endParaRPr lang="en-US" dirty="0"/>
          </a:p>
          <a:p>
            <a:pPr marL="0" indent="0">
              <a:buNone/>
            </a:pPr>
            <a:r>
              <a:rPr lang="en-US" dirty="0" smtClean="0"/>
              <a:t>According to the Environmental Working Group, came up with a list of fruits and vegetables that are recommended to avoid as they are known to contain high levels of pesticide residues, these food are referred to as Dirty Dozen, readily absorb pesticides and retain them, so even if washed they will still have noticeable level of residues. The ability of a fruit or vegetable to retain or repel pesticides is dependent on its outer shell or of residues. </a:t>
            </a:r>
            <a:endParaRPr lang="en-US" dirty="0"/>
          </a:p>
        </p:txBody>
      </p:sp>
    </p:spTree>
    <p:extLst>
      <p:ext uri="{BB962C8B-B14F-4D97-AF65-F5344CB8AC3E}">
        <p14:creationId xmlns:p14="http://schemas.microsoft.com/office/powerpoint/2010/main" val="12394770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934200"/>
          </a:xfrm>
        </p:spPr>
        <p:txBody>
          <a:bodyPr>
            <a:normAutofit fontScale="55000" lnSpcReduction="20000"/>
          </a:bodyPr>
          <a:lstStyle/>
          <a:p>
            <a:r>
              <a:rPr lang="en-US" dirty="0"/>
              <a:t>The 2023 Dirty Dozen</a:t>
            </a:r>
            <a:r>
              <a:rPr lang="en-US" dirty="0" smtClean="0"/>
              <a:t>:</a:t>
            </a:r>
            <a:endParaRPr lang="en-US" dirty="0"/>
          </a:p>
          <a:p>
            <a:r>
              <a:rPr lang="en-US" dirty="0"/>
              <a:t>To come up with this year's list, the </a:t>
            </a:r>
            <a:r>
              <a:rPr lang="en-US" dirty="0" smtClean="0"/>
              <a:t>EWG through </a:t>
            </a:r>
            <a:r>
              <a:rPr lang="en-US" dirty="0"/>
              <a:t>USDA data on 46,569 samples of 46 of the most popular fruits and </a:t>
            </a:r>
            <a:r>
              <a:rPr lang="en-US" dirty="0" smtClean="0"/>
              <a:t>veggies. </a:t>
            </a:r>
          </a:p>
          <a:p>
            <a:pPr marL="0" indent="0">
              <a:buNone/>
            </a:pPr>
            <a:endParaRPr lang="en-US" dirty="0" smtClean="0"/>
          </a:p>
          <a:p>
            <a:r>
              <a:rPr lang="en-US" dirty="0" smtClean="0"/>
              <a:t>The </a:t>
            </a:r>
            <a:r>
              <a:rPr lang="en-US" dirty="0"/>
              <a:t>USDA washed and peeled them as one would do at home before testing them for pesticides</a:t>
            </a:r>
            <a:r>
              <a:rPr lang="en-US" dirty="0" smtClean="0"/>
              <a:t>.</a:t>
            </a:r>
          </a:p>
          <a:p>
            <a:pPr marL="0" indent="0">
              <a:buNone/>
            </a:pPr>
            <a:endParaRPr lang="en-US" dirty="0" smtClean="0"/>
          </a:p>
          <a:p>
            <a:r>
              <a:rPr lang="en-US" dirty="0"/>
              <a:t>To rank each type of produce from "clean" to "dirty," the EWG assigns it a score based on the percent of samples tested with detectable pesticides; percent of samples with two or more detectable pesticides; average number of pesticides found on a single sample; average amount of pesticides found; maximum number of pesticides found on a single sample; and total number of pesticides found on the crop</a:t>
            </a:r>
            <a:r>
              <a:rPr lang="en-US" dirty="0" smtClean="0"/>
              <a:t>.</a:t>
            </a:r>
          </a:p>
          <a:p>
            <a:pPr marL="0" indent="0">
              <a:buNone/>
            </a:pPr>
            <a:endParaRPr lang="en-US" dirty="0" smtClean="0"/>
          </a:p>
          <a:p>
            <a:r>
              <a:rPr lang="en-US" dirty="0"/>
              <a:t>Here is the most recent list:</a:t>
            </a:r>
          </a:p>
          <a:p>
            <a:r>
              <a:rPr lang="en-US" dirty="0"/>
              <a:t>Strawberries</a:t>
            </a:r>
          </a:p>
          <a:p>
            <a:r>
              <a:rPr lang="en-US" dirty="0"/>
              <a:t>Spinach</a:t>
            </a:r>
          </a:p>
          <a:p>
            <a:r>
              <a:rPr lang="en-US" dirty="0"/>
              <a:t>Kale, collard, and mustard greens</a:t>
            </a:r>
          </a:p>
          <a:p>
            <a:r>
              <a:rPr lang="en-US" dirty="0"/>
              <a:t>Peaches</a:t>
            </a:r>
          </a:p>
          <a:p>
            <a:r>
              <a:rPr lang="en-US" dirty="0"/>
              <a:t>Pears</a:t>
            </a:r>
          </a:p>
          <a:p>
            <a:r>
              <a:rPr lang="en-US" dirty="0"/>
              <a:t>Nectarines</a:t>
            </a:r>
          </a:p>
          <a:p>
            <a:r>
              <a:rPr lang="en-US" dirty="0"/>
              <a:t>Apples</a:t>
            </a:r>
          </a:p>
          <a:p>
            <a:r>
              <a:rPr lang="en-US" dirty="0"/>
              <a:t>Grapes</a:t>
            </a:r>
          </a:p>
          <a:p>
            <a:r>
              <a:rPr lang="en-US" dirty="0"/>
              <a:t>Bell &amp; Hot Peppers</a:t>
            </a:r>
          </a:p>
          <a:p>
            <a:r>
              <a:rPr lang="en-US" dirty="0"/>
              <a:t>Cherries</a:t>
            </a:r>
          </a:p>
          <a:p>
            <a:r>
              <a:rPr lang="en-US" dirty="0"/>
              <a:t>Blueberries</a:t>
            </a:r>
          </a:p>
          <a:p>
            <a:r>
              <a:rPr lang="en-US" dirty="0"/>
              <a:t>Green Beans</a:t>
            </a:r>
          </a:p>
          <a:p>
            <a:pPr marL="0" indent="0">
              <a:buNone/>
            </a:pPr>
            <a:endParaRPr lang="en-US" dirty="0" smtClean="0"/>
          </a:p>
          <a:p>
            <a:endParaRPr lang="en-US" dirty="0"/>
          </a:p>
        </p:txBody>
      </p:sp>
    </p:spTree>
    <p:extLst>
      <p:ext uri="{BB962C8B-B14F-4D97-AF65-F5344CB8AC3E}">
        <p14:creationId xmlns:p14="http://schemas.microsoft.com/office/powerpoint/2010/main" val="40411861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15400" cy="6705600"/>
          </a:xfrm>
        </p:spPr>
        <p:txBody>
          <a:bodyPr>
            <a:normAutofit fontScale="62500" lnSpcReduction="20000"/>
          </a:bodyPr>
          <a:lstStyle/>
          <a:p>
            <a:r>
              <a:rPr lang="en-US" dirty="0"/>
              <a:t>The 2023 Clean 15:</a:t>
            </a:r>
          </a:p>
          <a:p>
            <a:r>
              <a:rPr lang="en-US" dirty="0"/>
              <a:t>As is the case every year, </a:t>
            </a:r>
            <a:r>
              <a:rPr lang="en-US" dirty="0" smtClean="0"/>
              <a:t>most </a:t>
            </a:r>
            <a:r>
              <a:rPr lang="en-US" dirty="0"/>
              <a:t>of 2023's "cleanest" produce has a tough outer peel, husk, or shell that is removed prior to eating</a:t>
            </a:r>
            <a:r>
              <a:rPr lang="en-US" dirty="0" smtClean="0"/>
              <a:t>.</a:t>
            </a:r>
            <a:endParaRPr lang="en-US" dirty="0"/>
          </a:p>
          <a:p>
            <a:r>
              <a:rPr lang="en-US" dirty="0"/>
              <a:t>Avocados</a:t>
            </a:r>
          </a:p>
          <a:p>
            <a:r>
              <a:rPr lang="en-US" dirty="0"/>
              <a:t>Sweet corn</a:t>
            </a:r>
          </a:p>
          <a:p>
            <a:r>
              <a:rPr lang="en-US" dirty="0"/>
              <a:t>Pineapple</a:t>
            </a:r>
          </a:p>
          <a:p>
            <a:r>
              <a:rPr lang="en-US" dirty="0"/>
              <a:t>Onions</a:t>
            </a:r>
          </a:p>
          <a:p>
            <a:r>
              <a:rPr lang="en-US" dirty="0"/>
              <a:t>Papaya</a:t>
            </a:r>
          </a:p>
          <a:p>
            <a:r>
              <a:rPr lang="en-US" dirty="0"/>
              <a:t>Sweet peas (frozen)</a:t>
            </a:r>
          </a:p>
          <a:p>
            <a:r>
              <a:rPr lang="en-US" dirty="0"/>
              <a:t>Asparagus</a:t>
            </a:r>
          </a:p>
          <a:p>
            <a:r>
              <a:rPr lang="en-US" dirty="0"/>
              <a:t>Honeydew melon</a:t>
            </a:r>
          </a:p>
          <a:p>
            <a:r>
              <a:rPr lang="en-US" dirty="0"/>
              <a:t>Kiwi</a:t>
            </a:r>
          </a:p>
          <a:p>
            <a:r>
              <a:rPr lang="en-US" dirty="0"/>
              <a:t>Cabbage</a:t>
            </a:r>
          </a:p>
          <a:p>
            <a:r>
              <a:rPr lang="en-US" dirty="0"/>
              <a:t>Mushrooms</a:t>
            </a:r>
          </a:p>
          <a:p>
            <a:r>
              <a:rPr lang="en-US" dirty="0"/>
              <a:t>Mangoes</a:t>
            </a:r>
          </a:p>
          <a:p>
            <a:r>
              <a:rPr lang="en-US" dirty="0"/>
              <a:t>Sweet Potatoes</a:t>
            </a:r>
          </a:p>
          <a:p>
            <a:r>
              <a:rPr lang="en-US" dirty="0"/>
              <a:t>Watermelon</a:t>
            </a:r>
          </a:p>
          <a:p>
            <a:r>
              <a:rPr lang="en-US" dirty="0" smtClean="0"/>
              <a:t>Carrots</a:t>
            </a:r>
          </a:p>
          <a:p>
            <a:endParaRPr lang="en-US" dirty="0"/>
          </a:p>
          <a:p>
            <a:r>
              <a:rPr lang="en-US" dirty="0"/>
              <a:t>Almost 65% of these fruit and vegetable samples had no detectable pesticide residues after preparation</a:t>
            </a:r>
          </a:p>
        </p:txBody>
      </p:sp>
    </p:spTree>
    <p:extLst>
      <p:ext uri="{BB962C8B-B14F-4D97-AF65-F5344CB8AC3E}">
        <p14:creationId xmlns:p14="http://schemas.microsoft.com/office/powerpoint/2010/main" val="2205502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0"/>
            <a:ext cx="9220200" cy="6858000"/>
          </a:xfrm>
        </p:spPr>
        <p:txBody>
          <a:bodyPr>
            <a:normAutofit fontScale="47500" lnSpcReduction="20000"/>
          </a:bodyPr>
          <a:lstStyle/>
          <a:p>
            <a:r>
              <a:rPr lang="en-US" dirty="0"/>
              <a:t> </a:t>
            </a:r>
            <a:r>
              <a:rPr lang="en-US" b="1" dirty="0"/>
              <a:t>Effect on </a:t>
            </a:r>
            <a:r>
              <a:rPr lang="en-US" b="1" dirty="0" err="1"/>
              <a:t>bioagents</a:t>
            </a:r>
            <a:endParaRPr lang="en-US" dirty="0"/>
          </a:p>
          <a:p>
            <a:r>
              <a:rPr lang="en-US" dirty="0"/>
              <a:t>One spoonful of healthy soil has millions of tiny organisms including fungi, bacteria, and a host of others. These microorganisms play a key role in helping plants utilize soil nutrients needed to grow and thrive. Microorganisms also help soil store water and nutrients, regulate water flow, and filter pollutants. The heavy treatment of soil with pesticides can cause populations of beneficial soil microorganisms to decline. According to soil scientist Dr. Elaine Ingham, "If we lose both bacteria and fungi, then the soil degrades. </a:t>
            </a:r>
            <a:endParaRPr lang="en-US" dirty="0" smtClean="0"/>
          </a:p>
          <a:p>
            <a:endParaRPr lang="en-US" dirty="0"/>
          </a:p>
          <a:p>
            <a:r>
              <a:rPr lang="en-US" dirty="0" smtClean="0"/>
              <a:t>Overuse </a:t>
            </a:r>
            <a:r>
              <a:rPr lang="en-US" dirty="0"/>
              <a:t>of chemical fertilizers and pesticides have effects on the soil organisms that are similar to human overuse of antibiotics. Indiscriminate use of chemicals might work for a few years, but after awhile, there aren't enough beneficial soil organisms to hold onto the nutrients. For example, plants depend on a variety of soil microorganisms to transform atmospheric nitrogen into nitrates that plants can use. Common landscape herbicides disrupt this process: </a:t>
            </a:r>
          </a:p>
          <a:p>
            <a:pPr lvl="0"/>
            <a:r>
              <a:rPr lang="en-US" dirty="0" err="1"/>
              <a:t>triclopyr</a:t>
            </a:r>
            <a:r>
              <a:rPr lang="en-US" dirty="0"/>
              <a:t> inhibits soil bacteria that transform ammonia into nitrite</a:t>
            </a:r>
          </a:p>
          <a:p>
            <a:pPr lvl="0"/>
            <a:r>
              <a:rPr lang="en-US" dirty="0"/>
              <a:t> glyphosate reduces the growth and activity of both free-living nitrogen-fixing bacteria in soil and those that live in nodules on plant roots </a:t>
            </a:r>
          </a:p>
          <a:p>
            <a:pPr lvl="0"/>
            <a:r>
              <a:rPr lang="en-US" dirty="0"/>
              <a:t>2,4-D reduces nitrogen fixation by the bacteria that live on the roots of bean plants, reduces the growth and activity of nitrogen-fixing blue-green algae and inhibits the transformation by soil bacteria of ammonia into nitrates.</a:t>
            </a:r>
          </a:p>
          <a:p>
            <a:pPr lvl="0"/>
            <a:r>
              <a:rPr lang="en-US" dirty="0" err="1"/>
              <a:t>Mycorrhizal</a:t>
            </a:r>
            <a:r>
              <a:rPr lang="en-US" dirty="0"/>
              <a:t> fungi grow with the roots of many plants and aid in nutrient uptake. These fungi can also be damaged by herbicides in the soil. </a:t>
            </a:r>
          </a:p>
          <a:p>
            <a:pPr lvl="0"/>
            <a:r>
              <a:rPr lang="en-US" dirty="0"/>
              <a:t>One study found that </a:t>
            </a:r>
            <a:r>
              <a:rPr lang="en-US" dirty="0" err="1"/>
              <a:t>oryzalin</a:t>
            </a:r>
            <a:r>
              <a:rPr lang="en-US" dirty="0"/>
              <a:t> and </a:t>
            </a:r>
            <a:r>
              <a:rPr lang="en-US" dirty="0" err="1"/>
              <a:t>trifluralin</a:t>
            </a:r>
            <a:r>
              <a:rPr lang="en-US" dirty="0"/>
              <a:t> both inhibited the growth of certain species of </a:t>
            </a:r>
            <a:r>
              <a:rPr lang="en-US" dirty="0" err="1"/>
              <a:t>mycorrhizal</a:t>
            </a:r>
            <a:r>
              <a:rPr lang="en-US" dirty="0"/>
              <a:t> fungi.</a:t>
            </a:r>
          </a:p>
          <a:p>
            <a:pPr lvl="0"/>
            <a:r>
              <a:rPr lang="en-US" dirty="0"/>
              <a:t> Roundup has been shown to be toxic to </a:t>
            </a:r>
            <a:r>
              <a:rPr lang="en-US" dirty="0" err="1"/>
              <a:t>mycorrhizal</a:t>
            </a:r>
            <a:r>
              <a:rPr lang="en-US" dirty="0"/>
              <a:t> fungi in laboratory studies, and some damaging effects were seen at concentrations lower than those found in soil following typical applications. </a:t>
            </a:r>
          </a:p>
          <a:p>
            <a:pPr lvl="0"/>
            <a:r>
              <a:rPr lang="en-US" dirty="0" err="1"/>
              <a:t>Triclopyr</a:t>
            </a:r>
            <a:r>
              <a:rPr lang="en-US" dirty="0"/>
              <a:t> was also found to be toxic to several species of </a:t>
            </a:r>
            <a:r>
              <a:rPr lang="en-US" dirty="0" err="1"/>
              <a:t>mycorrhizal</a:t>
            </a:r>
            <a:r>
              <a:rPr lang="en-US" dirty="0"/>
              <a:t> </a:t>
            </a:r>
            <a:r>
              <a:rPr lang="en-US" dirty="0" err="1" smtClean="0"/>
              <a:t>fungi,and</a:t>
            </a:r>
            <a:r>
              <a:rPr lang="en-US" dirty="0" smtClean="0"/>
              <a:t> </a:t>
            </a:r>
            <a:r>
              <a:rPr lang="en-US" dirty="0" err="1"/>
              <a:t>oxadiazon</a:t>
            </a:r>
            <a:r>
              <a:rPr lang="en-US" dirty="0"/>
              <a:t> reduced the number of </a:t>
            </a:r>
            <a:r>
              <a:rPr lang="en-US" dirty="0" err="1"/>
              <a:t>mycorrhizal</a:t>
            </a:r>
            <a:r>
              <a:rPr lang="en-US" dirty="0"/>
              <a:t> fungal spores.</a:t>
            </a:r>
          </a:p>
          <a:p>
            <a:endParaRPr lang="en-US" dirty="0"/>
          </a:p>
        </p:txBody>
      </p:sp>
    </p:spTree>
    <p:extLst>
      <p:ext uri="{BB962C8B-B14F-4D97-AF65-F5344CB8AC3E}">
        <p14:creationId xmlns:p14="http://schemas.microsoft.com/office/powerpoint/2010/main" val="16957811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781800"/>
          </a:xfrm>
        </p:spPr>
        <p:txBody>
          <a:bodyPr>
            <a:normAutofit fontScale="55000" lnSpcReduction="20000"/>
          </a:bodyPr>
          <a:lstStyle/>
          <a:p>
            <a:pPr marL="0" indent="0">
              <a:buNone/>
            </a:pPr>
            <a:r>
              <a:rPr lang="en-US" dirty="0" smtClean="0"/>
              <a:t>Exposure of pesticides:</a:t>
            </a:r>
          </a:p>
          <a:p>
            <a:pPr marL="0" indent="0">
              <a:buNone/>
            </a:pPr>
            <a:r>
              <a:rPr lang="en-US" dirty="0"/>
              <a:t>Along with insects, human will be poisoned if s/he happens to come in contact with them. Following are the distinct paths through which pesticides may move into the body: </a:t>
            </a:r>
            <a:endParaRPr lang="en-US" dirty="0" smtClean="0"/>
          </a:p>
          <a:p>
            <a:pPr marL="0" indent="0">
              <a:buNone/>
            </a:pPr>
            <a:r>
              <a:rPr lang="en-US" dirty="0" smtClean="0"/>
              <a:t>1</a:t>
            </a:r>
            <a:r>
              <a:rPr lang="en-US" dirty="0"/>
              <a:t>. Oral Path: </a:t>
            </a:r>
          </a:p>
          <a:p>
            <a:r>
              <a:rPr lang="en-US" dirty="0"/>
              <a:t> Sometimes pesticides may happen to enter the body through the </a:t>
            </a:r>
            <a:r>
              <a:rPr lang="en-US" dirty="0" smtClean="0"/>
              <a:t>mouth</a:t>
            </a:r>
            <a:r>
              <a:rPr lang="en-US" dirty="0"/>
              <a:t>. This may be due to carelessness of the pesticide operator </a:t>
            </a:r>
            <a:r>
              <a:rPr lang="en-US" dirty="0" smtClean="0"/>
              <a:t>like</a:t>
            </a:r>
            <a:r>
              <a:rPr lang="en-US" dirty="0"/>
              <a:t>, smoking, eating, drinking while applying pesticides, </a:t>
            </a:r>
            <a:r>
              <a:rPr lang="en-US" dirty="0" smtClean="0"/>
              <a:t>blowing </a:t>
            </a:r>
            <a:r>
              <a:rPr lang="en-US" dirty="0"/>
              <a:t>the clogged nozzle by mouth. </a:t>
            </a:r>
          </a:p>
          <a:p>
            <a:pPr marL="0" indent="0">
              <a:buNone/>
            </a:pPr>
            <a:endParaRPr lang="en-US" dirty="0" smtClean="0"/>
          </a:p>
          <a:p>
            <a:pPr marL="0" indent="0">
              <a:buNone/>
            </a:pPr>
            <a:r>
              <a:rPr lang="en-US" dirty="0" smtClean="0"/>
              <a:t>2</a:t>
            </a:r>
            <a:r>
              <a:rPr lang="en-US" dirty="0"/>
              <a:t>. Dermal Path: </a:t>
            </a:r>
          </a:p>
          <a:p>
            <a:r>
              <a:rPr lang="en-US" dirty="0"/>
              <a:t> Skin can absorb pesticides. It is very common route for </a:t>
            </a:r>
            <a:r>
              <a:rPr lang="en-US" dirty="0" smtClean="0"/>
              <a:t>pesticides </a:t>
            </a:r>
            <a:r>
              <a:rPr lang="en-US" dirty="0"/>
              <a:t>to the body. </a:t>
            </a:r>
            <a:r>
              <a:rPr lang="en-US" dirty="0" err="1"/>
              <a:t>Emulsifiable</a:t>
            </a:r>
            <a:r>
              <a:rPr lang="en-US" dirty="0"/>
              <a:t> concentrate formulation is </a:t>
            </a:r>
            <a:r>
              <a:rPr lang="en-US" dirty="0" smtClean="0"/>
              <a:t>generally </a:t>
            </a:r>
            <a:r>
              <a:rPr lang="en-US" dirty="0"/>
              <a:t>absorbed very rapidly. </a:t>
            </a:r>
            <a:endParaRPr lang="en-US" dirty="0" smtClean="0"/>
          </a:p>
          <a:p>
            <a:r>
              <a:rPr lang="en-US" dirty="0" smtClean="0"/>
              <a:t>The </a:t>
            </a:r>
            <a:r>
              <a:rPr lang="en-US" dirty="0"/>
              <a:t>scrotal areas and the head </a:t>
            </a:r>
            <a:r>
              <a:rPr lang="en-US" dirty="0" smtClean="0"/>
              <a:t>areas </a:t>
            </a:r>
            <a:r>
              <a:rPr lang="en-US" dirty="0"/>
              <a:t>(ear, scalp, eyes and forehead) are highly absorbent areas </a:t>
            </a:r>
            <a:r>
              <a:rPr lang="en-US" dirty="0" smtClean="0"/>
              <a:t>of </a:t>
            </a:r>
            <a:r>
              <a:rPr lang="en-US" dirty="0"/>
              <a:t>the body while abdomen, arms, palms, feet are the less </a:t>
            </a:r>
            <a:r>
              <a:rPr lang="en-US" dirty="0" smtClean="0"/>
              <a:t>absorbent </a:t>
            </a:r>
            <a:r>
              <a:rPr lang="en-US" dirty="0"/>
              <a:t>areas of the body. </a:t>
            </a:r>
          </a:p>
          <a:p>
            <a:pPr marL="0" indent="0">
              <a:buNone/>
            </a:pPr>
            <a:endParaRPr lang="en-US" dirty="0" smtClean="0"/>
          </a:p>
          <a:p>
            <a:pPr marL="0" indent="0">
              <a:buNone/>
            </a:pPr>
            <a:r>
              <a:rPr lang="en-US" dirty="0" smtClean="0"/>
              <a:t>3</a:t>
            </a:r>
            <a:r>
              <a:rPr lang="en-US" dirty="0"/>
              <a:t>. Inhalation path: </a:t>
            </a:r>
          </a:p>
          <a:p>
            <a:r>
              <a:rPr lang="en-US" dirty="0"/>
              <a:t> While breathing, pesticide is likely to enter the body</a:t>
            </a:r>
            <a:r>
              <a:rPr lang="en-US" dirty="0" smtClean="0"/>
              <a:t>.</a:t>
            </a:r>
          </a:p>
          <a:p>
            <a:r>
              <a:rPr lang="en-US" dirty="0" smtClean="0"/>
              <a:t> </a:t>
            </a:r>
            <a:r>
              <a:rPr lang="en-US" dirty="0"/>
              <a:t>Pesticides of </a:t>
            </a:r>
            <a:r>
              <a:rPr lang="en-US" dirty="0" smtClean="0"/>
              <a:t>dust </a:t>
            </a:r>
            <a:r>
              <a:rPr lang="en-US" dirty="0"/>
              <a:t>and powder formulations of volatile nature and spray mists can </a:t>
            </a:r>
            <a:r>
              <a:rPr lang="en-US" dirty="0" smtClean="0"/>
              <a:t>be </a:t>
            </a:r>
            <a:r>
              <a:rPr lang="en-US" dirty="0"/>
              <a:t>inhaled during treatment. </a:t>
            </a:r>
            <a:endParaRPr lang="en-US" dirty="0" smtClean="0"/>
          </a:p>
          <a:p>
            <a:r>
              <a:rPr lang="en-US" dirty="0" smtClean="0"/>
              <a:t>They </a:t>
            </a:r>
            <a:r>
              <a:rPr lang="en-US" dirty="0"/>
              <a:t>cause damage to nose, throat and </a:t>
            </a:r>
            <a:r>
              <a:rPr lang="en-US" dirty="0" smtClean="0"/>
              <a:t>lung </a:t>
            </a:r>
            <a:r>
              <a:rPr lang="en-US" dirty="0"/>
              <a:t>tissues.</a:t>
            </a:r>
          </a:p>
          <a:p>
            <a:pPr marL="0" indent="0">
              <a:buNone/>
            </a:pPr>
            <a:endParaRPr lang="en-US" dirty="0" smtClean="0"/>
          </a:p>
          <a:p>
            <a:pPr marL="0" indent="0">
              <a:buNone/>
            </a:pPr>
            <a:r>
              <a:rPr lang="en-US" dirty="0" smtClean="0"/>
              <a:t>4. </a:t>
            </a:r>
            <a:r>
              <a:rPr lang="en-US" dirty="0"/>
              <a:t>Ocular path: Pesticide gets in the eye. </a:t>
            </a:r>
            <a:r>
              <a:rPr lang="en-US" dirty="0" smtClean="0"/>
              <a:t>Splashing </a:t>
            </a:r>
            <a:r>
              <a:rPr lang="en-US" dirty="0"/>
              <a:t>or spraying pesticides in eyes.</a:t>
            </a:r>
          </a:p>
          <a:p>
            <a:pPr marL="0" indent="0">
              <a:buNone/>
            </a:pPr>
            <a:r>
              <a:rPr lang="en-US" dirty="0"/>
              <a:t>. Applying pesticides in windy weather without eye protection.</a:t>
            </a:r>
          </a:p>
          <a:p>
            <a:pPr marL="0" indent="0">
              <a:buNone/>
            </a:pPr>
            <a:r>
              <a:rPr lang="en-US" dirty="0"/>
              <a:t>. Rubbing eyes with contaminated gloves or hands.</a:t>
            </a:r>
          </a:p>
          <a:p>
            <a:pPr marL="0" indent="0">
              <a:buNone/>
            </a:pPr>
            <a:r>
              <a:rPr lang="en-US" dirty="0"/>
              <a:t>. Pouring dust, granules or powder formulations without eye protection.</a:t>
            </a:r>
          </a:p>
        </p:txBody>
      </p:sp>
    </p:spTree>
    <p:extLst>
      <p:ext uri="{BB962C8B-B14F-4D97-AF65-F5344CB8AC3E}">
        <p14:creationId xmlns:p14="http://schemas.microsoft.com/office/powerpoint/2010/main" val="12067897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76200"/>
            <a:ext cx="8915400" cy="6705600"/>
          </a:xfrm>
        </p:spPr>
        <p:txBody>
          <a:bodyPr>
            <a:normAutofit fontScale="62500" lnSpcReduction="20000"/>
          </a:bodyPr>
          <a:lstStyle/>
          <a:p>
            <a:r>
              <a:rPr lang="en-US" b="1" dirty="0"/>
              <a:t>Mode of Entry and Possible Effects</a:t>
            </a:r>
            <a:endParaRPr lang="en-US" sz="2800" dirty="0"/>
          </a:p>
          <a:p>
            <a:r>
              <a:rPr lang="en-US" dirty="0"/>
              <a:t>Pesticides can enter the human body via the skin and lungs or the gastro-intestinal tract. It can also enter the body through the residues present on the food items and water. The noxious effect of a pesticide however depends on the toxicity of the product, the duration of exposure and the intensity of metabolic absorption.</a:t>
            </a:r>
            <a:endParaRPr lang="en-US" sz="2800" dirty="0"/>
          </a:p>
          <a:p>
            <a:r>
              <a:rPr lang="en-US" b="1" dirty="0"/>
              <a:t>Chronic impacts:</a:t>
            </a:r>
            <a:endParaRPr lang="en-US" sz="2800" dirty="0"/>
          </a:p>
          <a:p>
            <a:r>
              <a:rPr lang="en-US" dirty="0"/>
              <a:t>Possible symptoms of long term pesticide exposure are listed as follows:</a:t>
            </a:r>
            <a:endParaRPr lang="en-US" sz="2800" dirty="0"/>
          </a:p>
          <a:p>
            <a:pPr lvl="1"/>
            <a:r>
              <a:rPr lang="en-US" dirty="0"/>
              <a:t>While entering the body, pesticides may affect some of the major organs/systems such as cardiovascular system, the gastro-intestinal tract, the urogenital system, reproductive system, the nervous system, the lungs and the skin. </a:t>
            </a:r>
            <a:endParaRPr lang="en-US" sz="2400" dirty="0"/>
          </a:p>
          <a:p>
            <a:r>
              <a:rPr lang="en-US" b="1" dirty="0"/>
              <a:t> </a:t>
            </a:r>
            <a:endParaRPr lang="en-US" sz="2800" dirty="0"/>
          </a:p>
          <a:p>
            <a:pPr lvl="1"/>
            <a:r>
              <a:rPr lang="en-US" dirty="0"/>
              <a:t>The possible effect/hazard of pesticide to human health could be carcinogenic(causing cancer), </a:t>
            </a:r>
            <a:r>
              <a:rPr lang="en-US" dirty="0" err="1"/>
              <a:t>teratogenic</a:t>
            </a:r>
            <a:r>
              <a:rPr lang="en-US" dirty="0"/>
              <a:t> (forming fetal malformations and monstrosities), mutagenic (altering the genetic materials of organisms) and allergenic (a type of antigen-antibody reaction marked by an exaggerated physiological response to a substance)</a:t>
            </a:r>
            <a:endParaRPr lang="en-US" sz="2400" dirty="0"/>
          </a:p>
          <a:p>
            <a:r>
              <a:rPr lang="en-US" b="1" dirty="0"/>
              <a:t>Acute impacts</a:t>
            </a:r>
            <a:endParaRPr lang="en-US" sz="2800" dirty="0"/>
          </a:p>
          <a:p>
            <a:r>
              <a:rPr lang="en-US" dirty="0"/>
              <a:t>Immediate body reaction due to pesticide exposure:</a:t>
            </a:r>
            <a:endParaRPr lang="en-US" sz="2800" dirty="0"/>
          </a:p>
          <a:p>
            <a:pPr lvl="1"/>
            <a:r>
              <a:rPr lang="en-US" dirty="0"/>
              <a:t>Eyes- tearing, irritation, conjunctivitis</a:t>
            </a:r>
            <a:endParaRPr lang="en-US" sz="2400" dirty="0"/>
          </a:p>
          <a:p>
            <a:pPr lvl="1"/>
            <a:r>
              <a:rPr lang="en-US" dirty="0"/>
              <a:t>Skin- rashes, burns, sweating, jaundice</a:t>
            </a:r>
            <a:endParaRPr lang="en-US" sz="2400" dirty="0"/>
          </a:p>
          <a:p>
            <a:pPr lvl="1"/>
            <a:r>
              <a:rPr lang="en-US" dirty="0"/>
              <a:t>Nervous system- headache, depression, coma</a:t>
            </a:r>
            <a:endParaRPr lang="en-US" sz="2400" dirty="0"/>
          </a:p>
          <a:p>
            <a:pPr lvl="1"/>
            <a:r>
              <a:rPr lang="en-US" dirty="0"/>
              <a:t>Respiratory system- throat pain, cough, difficulty in breathing</a:t>
            </a:r>
            <a:endParaRPr lang="en-US" sz="2400" dirty="0"/>
          </a:p>
          <a:p>
            <a:pPr lvl="1"/>
            <a:r>
              <a:rPr lang="en-US" dirty="0"/>
              <a:t>Gastrointestinal tract- nausea, vomiting, </a:t>
            </a:r>
            <a:r>
              <a:rPr lang="en-US" dirty="0" err="1"/>
              <a:t>diarrohea</a:t>
            </a:r>
            <a:r>
              <a:rPr lang="en-US" dirty="0"/>
              <a:t>, abdominal pain</a:t>
            </a:r>
            <a:endParaRPr lang="en-US" sz="2400" dirty="0"/>
          </a:p>
          <a:p>
            <a:r>
              <a:rPr lang="en-US" dirty="0"/>
              <a:t> </a:t>
            </a:r>
            <a:endParaRPr lang="en-US" sz="2800" dirty="0"/>
          </a:p>
          <a:p>
            <a:endParaRPr lang="en-US" dirty="0"/>
          </a:p>
        </p:txBody>
      </p:sp>
    </p:spTree>
    <p:extLst>
      <p:ext uri="{BB962C8B-B14F-4D97-AF65-F5344CB8AC3E}">
        <p14:creationId xmlns:p14="http://schemas.microsoft.com/office/powerpoint/2010/main" val="478658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6564"/>
            <a:ext cx="9144000" cy="6831435"/>
          </a:xfrm>
        </p:spPr>
        <p:txBody>
          <a:bodyPr>
            <a:normAutofit fontScale="55000" lnSpcReduction="20000"/>
          </a:bodyPr>
          <a:lstStyle/>
          <a:p>
            <a:r>
              <a:rPr lang="en-US" dirty="0"/>
              <a:t>Pesticides thus can cause damage to the health through acute poisoning by direct contact/swallowing, frequent exposure/continuous application resulting to chronic effect and environmental contamination there by affecting man as well. </a:t>
            </a:r>
            <a:endParaRPr lang="en-US" dirty="0" smtClean="0"/>
          </a:p>
          <a:p>
            <a:endParaRPr lang="en-US" b="1" dirty="0"/>
          </a:p>
          <a:p>
            <a:r>
              <a:rPr lang="en-US" b="1" dirty="0" smtClean="0"/>
              <a:t>Level </a:t>
            </a:r>
            <a:r>
              <a:rPr lang="en-US" b="1" dirty="0"/>
              <a:t>of Pesticide misuse:</a:t>
            </a:r>
            <a:endParaRPr lang="en-US" dirty="0"/>
          </a:p>
          <a:p>
            <a:pPr lvl="0"/>
            <a:r>
              <a:rPr lang="en-US" b="1" dirty="0"/>
              <a:t>Institution level</a:t>
            </a:r>
            <a:endParaRPr lang="en-US" dirty="0"/>
          </a:p>
          <a:p>
            <a:r>
              <a:rPr lang="en-US" dirty="0"/>
              <a:t>The level of pesticide misuse according to institution level is from government organization. Government should make strict laws to control pesticide overuse and misuse. They should ban the hazardous pesticides in public level.</a:t>
            </a:r>
          </a:p>
          <a:p>
            <a:pPr marL="0" indent="0">
              <a:buNone/>
            </a:pPr>
            <a:r>
              <a:rPr lang="en-US" dirty="0"/>
              <a:t> </a:t>
            </a:r>
          </a:p>
          <a:p>
            <a:pPr lvl="0"/>
            <a:r>
              <a:rPr lang="en-US" b="1" dirty="0"/>
              <a:t>Social level</a:t>
            </a:r>
            <a:endParaRPr lang="en-US" dirty="0"/>
          </a:p>
          <a:p>
            <a:r>
              <a:rPr lang="en-US" dirty="0"/>
              <a:t>It comprises of the reality of pesticide among different social groups. Different social groups should spread awareness by conducting programs among the people about harmful effects of pesticides.</a:t>
            </a:r>
          </a:p>
          <a:p>
            <a:pPr marL="0" indent="0">
              <a:buNone/>
            </a:pPr>
            <a:r>
              <a:rPr lang="en-US" dirty="0"/>
              <a:t> </a:t>
            </a:r>
          </a:p>
          <a:p>
            <a:pPr lvl="0"/>
            <a:r>
              <a:rPr lang="en-US" b="1" dirty="0"/>
              <a:t>Technical level</a:t>
            </a:r>
            <a:endParaRPr lang="en-US" dirty="0"/>
          </a:p>
          <a:p>
            <a:r>
              <a:rPr lang="en-US" dirty="0"/>
              <a:t>It includes the level of pesticide misuse among personal ways. People should use protective measures to avoid harmful effect of pesticides</a:t>
            </a:r>
            <a:r>
              <a:rPr lang="en-US" dirty="0" smtClean="0"/>
              <a:t>.</a:t>
            </a:r>
          </a:p>
          <a:p>
            <a:endParaRPr lang="en-US" dirty="0"/>
          </a:p>
          <a:p>
            <a:pPr marL="0" indent="0">
              <a:buNone/>
            </a:pPr>
            <a:r>
              <a:rPr lang="en-US" b="1" dirty="0"/>
              <a:t>Prevention from Pesticides Poisoning</a:t>
            </a:r>
            <a:endParaRPr lang="en-US" dirty="0"/>
          </a:p>
          <a:p>
            <a:r>
              <a:rPr lang="en-US" dirty="0"/>
              <a:t>We need to make our food, our air, our water, and our soil free from toxic chemicals. The real solution to our pest and weed problems lies in non-toxic and cultural methods of agriculture, not in pulling the pesticide trigger. Organically grown foods and sustainable methods of pest control are key to our families’ health and the health of the environment. Some of the ways to prevent from pesticide poisoning are as follows:</a:t>
            </a:r>
          </a:p>
          <a:p>
            <a:endParaRPr lang="en-US" dirty="0"/>
          </a:p>
          <a:p>
            <a:endParaRPr lang="en-US" dirty="0"/>
          </a:p>
        </p:txBody>
      </p:sp>
    </p:spTree>
    <p:extLst>
      <p:ext uri="{BB962C8B-B14F-4D97-AF65-F5344CB8AC3E}">
        <p14:creationId xmlns:p14="http://schemas.microsoft.com/office/powerpoint/2010/main" val="54237289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pPr marL="0" indent="0">
              <a:buNone/>
            </a:pPr>
            <a:endParaRPr lang="en-US" dirty="0"/>
          </a:p>
          <a:p>
            <a:pPr lvl="0"/>
            <a:r>
              <a:rPr lang="en-US" b="1" dirty="0"/>
              <a:t>Use of natural safe pesticides</a:t>
            </a:r>
            <a:endParaRPr lang="en-US" dirty="0"/>
          </a:p>
          <a:p>
            <a:r>
              <a:rPr lang="en-US" dirty="0"/>
              <a:t> Use of natural safe pesticides like pyrethrum, </a:t>
            </a:r>
            <a:r>
              <a:rPr lang="en-US" dirty="0" err="1"/>
              <a:t>neem</a:t>
            </a:r>
            <a:r>
              <a:rPr lang="en-US" dirty="0"/>
              <a:t> based insecticides, cow urine </a:t>
            </a:r>
            <a:r>
              <a:rPr lang="en-US" dirty="0" err="1"/>
              <a:t>etc</a:t>
            </a:r>
            <a:r>
              <a:rPr lang="en-US" dirty="0"/>
              <a:t> for insect pests control</a:t>
            </a:r>
            <a:r>
              <a:rPr lang="en-US" dirty="0" smtClean="0"/>
              <a:t>.</a:t>
            </a:r>
          </a:p>
          <a:p>
            <a:pPr marL="0" indent="0">
              <a:buNone/>
            </a:pPr>
            <a:endParaRPr lang="en-US" dirty="0"/>
          </a:p>
          <a:p>
            <a:pPr lvl="0"/>
            <a:r>
              <a:rPr lang="en-US" b="1" dirty="0"/>
              <a:t>Testing and classification of pesticides according to their toxicity</a:t>
            </a:r>
            <a:endParaRPr lang="en-US" dirty="0"/>
          </a:p>
          <a:p>
            <a:r>
              <a:rPr lang="en-US" dirty="0"/>
              <a:t>Government should require stricter independent testing, including testing of synergistic effects of pesticides. Pesticides known or suspected of causing human health problems should be phased out</a:t>
            </a:r>
            <a:r>
              <a:rPr lang="en-US" dirty="0" smtClean="0"/>
              <a:t>.</a:t>
            </a:r>
          </a:p>
          <a:p>
            <a:pPr marL="0" indent="0">
              <a:buNone/>
            </a:pPr>
            <a:endParaRPr lang="en-US" dirty="0"/>
          </a:p>
          <a:p>
            <a:pPr lvl="0"/>
            <a:r>
              <a:rPr lang="en-US" b="1" dirty="0"/>
              <a:t>Protecting children </a:t>
            </a:r>
            <a:endParaRPr lang="en-US" dirty="0"/>
          </a:p>
          <a:p>
            <a:r>
              <a:rPr lang="en-US" dirty="0"/>
              <a:t>Because children are the most vulnerable population to pesticides, pesticide use should be prohibited in places where our children live and play, including schools, parks, and playgrounds. Require strict non-toxic pest management programs for such places</a:t>
            </a:r>
            <a:r>
              <a:rPr lang="en-US" dirty="0" smtClean="0"/>
              <a:t>.</a:t>
            </a:r>
          </a:p>
          <a:p>
            <a:pPr marL="0" indent="0">
              <a:buNone/>
            </a:pPr>
            <a:endParaRPr lang="en-US" dirty="0"/>
          </a:p>
          <a:p>
            <a:pPr lvl="0"/>
            <a:r>
              <a:rPr lang="en-US" b="1" dirty="0"/>
              <a:t> Prohibit pollution of our water and poisoning of our communities </a:t>
            </a:r>
            <a:endParaRPr lang="en-US" dirty="0"/>
          </a:p>
          <a:p>
            <a:r>
              <a:rPr lang="en-US" dirty="0"/>
              <a:t>Ensure that aerial pesticide use does not pollute our waterways through strict rules governing spraying and buffer zones that prevent the harmful effects of drift. Prohibit the use of pesticides for purely aesthetic reasons. Prevent pesticide applications to water bodies, instead using non-chemical methods of managing aquatic invasive weeds</a:t>
            </a:r>
            <a:r>
              <a:rPr lang="en-US" dirty="0" smtClean="0"/>
              <a:t>.</a:t>
            </a:r>
          </a:p>
          <a:p>
            <a:endParaRPr lang="en-US" dirty="0"/>
          </a:p>
          <a:p>
            <a:pPr lvl="0"/>
            <a:r>
              <a:rPr lang="en-US" b="1" dirty="0"/>
              <a:t>Conduct awareness </a:t>
            </a:r>
            <a:r>
              <a:rPr lang="en-US" b="1" dirty="0" err="1"/>
              <a:t>programmes</a:t>
            </a:r>
            <a:endParaRPr lang="en-US" dirty="0"/>
          </a:p>
          <a:p>
            <a:r>
              <a:rPr lang="en-US" dirty="0"/>
              <a:t>Provide free and universal notification to residents about pesticide use, including who is using chemicals, where, when, how, what pesticides are being used, and why</a:t>
            </a:r>
            <a:r>
              <a:rPr lang="en-US" dirty="0" smtClean="0"/>
              <a:t>.</a:t>
            </a:r>
            <a:endParaRPr lang="en-US" dirty="0"/>
          </a:p>
          <a:p>
            <a:pPr lvl="0"/>
            <a:r>
              <a:rPr lang="en-US" b="1" dirty="0"/>
              <a:t>Protect workers</a:t>
            </a:r>
            <a:endParaRPr lang="en-US" dirty="0"/>
          </a:p>
          <a:p>
            <a:r>
              <a:rPr lang="en-US" b="1" dirty="0"/>
              <a:t> </a:t>
            </a:r>
            <a:r>
              <a:rPr lang="en-US" dirty="0"/>
              <a:t>Provide protection to workers and farmers to prevent acute and chronic pesticide poisoning.</a:t>
            </a:r>
          </a:p>
          <a:p>
            <a:endParaRPr lang="en-US" dirty="0"/>
          </a:p>
        </p:txBody>
      </p:sp>
    </p:spTree>
    <p:extLst>
      <p:ext uri="{BB962C8B-B14F-4D97-AF65-F5344CB8AC3E}">
        <p14:creationId xmlns:p14="http://schemas.microsoft.com/office/powerpoint/2010/main" val="1313973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55000" lnSpcReduction="20000"/>
          </a:bodyPr>
          <a:lstStyle/>
          <a:p>
            <a:pPr marL="0" lvl="0" indent="0">
              <a:buNone/>
            </a:pPr>
            <a:r>
              <a:rPr lang="en-US" b="1" dirty="0" smtClean="0"/>
              <a:t>2. Pesticide </a:t>
            </a:r>
            <a:r>
              <a:rPr lang="en-US" b="1" dirty="0"/>
              <a:t>Resistance</a:t>
            </a:r>
            <a:endParaRPr lang="en-US" dirty="0"/>
          </a:p>
          <a:p>
            <a:r>
              <a:rPr lang="en-US" dirty="0"/>
              <a:t>Resistance is the development of an ability to tolerate a dose of an insecticide, which would prove lethal to the majority of individuals in the normal population of the same species. </a:t>
            </a:r>
            <a:endParaRPr lang="en-US" dirty="0" smtClean="0"/>
          </a:p>
          <a:p>
            <a:r>
              <a:rPr lang="en-US" dirty="0" smtClean="0"/>
              <a:t>Large </a:t>
            </a:r>
            <a:r>
              <a:rPr lang="en-US" dirty="0"/>
              <a:t>scale use of pesticides to control pests has resulted in the development of resistance which is most serious bottleneck in the successful use of </a:t>
            </a:r>
            <a:r>
              <a:rPr lang="en-US" dirty="0" smtClean="0"/>
              <a:t>pesticides.</a:t>
            </a:r>
          </a:p>
          <a:p>
            <a:endParaRPr lang="en-US" dirty="0"/>
          </a:p>
          <a:p>
            <a:r>
              <a:rPr lang="en-US" dirty="0" smtClean="0"/>
              <a:t>Since </a:t>
            </a:r>
            <a:r>
              <a:rPr lang="en-US" dirty="0"/>
              <a:t>the first report of development of resistance in San Jose Scale to lime </a:t>
            </a:r>
            <a:r>
              <a:rPr lang="en-US" dirty="0" err="1"/>
              <a:t>sulphur</a:t>
            </a:r>
            <a:r>
              <a:rPr lang="en-US" dirty="0"/>
              <a:t> in 1908, more than 577 species of insects and mites have developed resistance to insecticides by 2012.  Development of resistance has become more prevalent during the last 50 years, but the number of new resistant species recorded recently is less than in previous decades</a:t>
            </a:r>
            <a:r>
              <a:rPr lang="en-US" dirty="0" smtClean="0"/>
              <a:t>.</a:t>
            </a:r>
          </a:p>
          <a:p>
            <a:pPr marL="0" indent="0">
              <a:buNone/>
            </a:pPr>
            <a:endParaRPr lang="en-US" dirty="0" smtClean="0"/>
          </a:p>
          <a:p>
            <a:pPr fontAlgn="base"/>
            <a:r>
              <a:rPr lang="en-US" b="1" dirty="0"/>
              <a:t>How Resistance Develops?</a:t>
            </a:r>
            <a:endParaRPr lang="en-US" dirty="0"/>
          </a:p>
          <a:p>
            <a:pPr fontAlgn="base"/>
            <a:r>
              <a:rPr lang="en-US" dirty="0"/>
              <a:t>Resistance usually develops by genetic mutation and selection. </a:t>
            </a:r>
            <a:endParaRPr lang="en-US" dirty="0" smtClean="0"/>
          </a:p>
          <a:p>
            <a:pPr fontAlgn="base"/>
            <a:r>
              <a:rPr lang="en-US" dirty="0" smtClean="0"/>
              <a:t>Types </a:t>
            </a:r>
            <a:r>
              <a:rPr lang="en-US" dirty="0"/>
              <a:t>of mutations can include: </a:t>
            </a:r>
            <a:endParaRPr lang="en-US" dirty="0" smtClean="0"/>
          </a:p>
          <a:p>
            <a:pPr fontAlgn="base"/>
            <a:r>
              <a:rPr lang="en-US" dirty="0" smtClean="0"/>
              <a:t>a </a:t>
            </a:r>
            <a:r>
              <a:rPr lang="en-US" dirty="0"/>
              <a:t>change in processes in the pest that make the pesticide harmless, </a:t>
            </a:r>
            <a:endParaRPr lang="en-US" dirty="0" smtClean="0"/>
          </a:p>
          <a:p>
            <a:pPr fontAlgn="base"/>
            <a:r>
              <a:rPr lang="en-US" dirty="0" smtClean="0"/>
              <a:t>a </a:t>
            </a:r>
            <a:r>
              <a:rPr lang="en-US" dirty="0"/>
              <a:t>change in the place where the pesticide enters the pest so it cannot enter, </a:t>
            </a:r>
            <a:endParaRPr lang="en-US" dirty="0" smtClean="0"/>
          </a:p>
          <a:p>
            <a:pPr fontAlgn="base"/>
            <a:r>
              <a:rPr lang="en-US" dirty="0" smtClean="0"/>
              <a:t>a </a:t>
            </a:r>
            <a:r>
              <a:rPr lang="en-US" dirty="0"/>
              <a:t>change in the behavior of the pest so that it avoids the pesticide. </a:t>
            </a:r>
            <a:endParaRPr lang="en-US" dirty="0" smtClean="0"/>
          </a:p>
          <a:p>
            <a:pPr fontAlgn="base"/>
            <a:endParaRPr lang="en-US" dirty="0"/>
          </a:p>
          <a:p>
            <a:pPr fontAlgn="base"/>
            <a:r>
              <a:rPr lang="en-US" dirty="0" smtClean="0"/>
              <a:t>Resistant </a:t>
            </a:r>
            <a:r>
              <a:rPr lang="en-US" dirty="0"/>
              <a:t>pests are selected when the pests reproduce. For example, in any pest population there may be some pests that will not be killed by the pesticide. When the pests that survive breed, some of their young will inherit the pesticide resistance. These pests will not be affected the next time the pesticide is used. With each generation, the pest population becomes more difficult to control with the same pesticide. If the same pesticide is applied often, there will be more resistant pests than susceptible pests.</a:t>
            </a:r>
          </a:p>
          <a:p>
            <a:endParaRPr lang="en-US" dirty="0"/>
          </a:p>
          <a:p>
            <a:endParaRPr lang="en-US" dirty="0"/>
          </a:p>
        </p:txBody>
      </p:sp>
    </p:spTree>
    <p:extLst>
      <p:ext uri="{BB962C8B-B14F-4D97-AF65-F5344CB8AC3E}">
        <p14:creationId xmlns:p14="http://schemas.microsoft.com/office/powerpoint/2010/main" val="1620018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70000" lnSpcReduction="20000"/>
          </a:bodyPr>
          <a:lstStyle/>
          <a:p>
            <a:pPr marL="0" indent="0" fontAlgn="base">
              <a:buNone/>
            </a:pPr>
            <a:r>
              <a:rPr lang="en-US" b="1" dirty="0"/>
              <a:t>Managing Resistance</a:t>
            </a:r>
            <a:endParaRPr lang="en-US" dirty="0"/>
          </a:p>
          <a:p>
            <a:pPr marL="0" indent="0" fontAlgn="base">
              <a:buNone/>
            </a:pPr>
            <a:r>
              <a:rPr lang="en-US" dirty="0"/>
              <a:t>Pesticide resistance develops when pesticides are used too often and when the same pesticide or similar pesticides are used over and over again. Reduce the development of pesticide resistance by:</a:t>
            </a:r>
          </a:p>
          <a:p>
            <a:pPr lvl="0" fontAlgn="base"/>
            <a:r>
              <a:rPr lang="en-US" dirty="0"/>
              <a:t>Only using pesticides when necessary</a:t>
            </a:r>
          </a:p>
          <a:p>
            <a:pPr lvl="0" fontAlgn="base"/>
            <a:r>
              <a:rPr lang="en-US" dirty="0"/>
              <a:t>Using pest tolerant or resistant plant varieties</a:t>
            </a:r>
          </a:p>
          <a:p>
            <a:pPr lvl="0" fontAlgn="base"/>
            <a:r>
              <a:rPr lang="en-US" dirty="0"/>
              <a:t>Using cultural controls</a:t>
            </a:r>
          </a:p>
          <a:p>
            <a:pPr lvl="0" fontAlgn="base"/>
            <a:r>
              <a:rPr lang="en-US" dirty="0"/>
              <a:t>Using biological controls</a:t>
            </a:r>
          </a:p>
          <a:p>
            <a:pPr lvl="0" fontAlgn="base"/>
            <a:r>
              <a:rPr lang="en-US" dirty="0"/>
              <a:t>Monitoring to make sure pesticides are applied at the most effective time</a:t>
            </a:r>
          </a:p>
          <a:p>
            <a:pPr lvl="0" fontAlgn="base"/>
            <a:r>
              <a:rPr lang="en-US" dirty="0"/>
              <a:t>Using selective pesticides that break down quickly</a:t>
            </a:r>
          </a:p>
          <a:p>
            <a:pPr lvl="0" fontAlgn="base"/>
            <a:r>
              <a:rPr lang="en-US" dirty="0" smtClean="0"/>
              <a:t>Using </a:t>
            </a:r>
            <a:r>
              <a:rPr lang="en-US" dirty="0"/>
              <a:t>the recommended application rate</a:t>
            </a:r>
          </a:p>
          <a:p>
            <a:pPr lvl="0" fontAlgn="base"/>
            <a:r>
              <a:rPr lang="en-US" dirty="0"/>
              <a:t>Getting complete coverage so all plant parts receive the proper pesticide dose</a:t>
            </a:r>
          </a:p>
          <a:p>
            <a:pPr lvl="0" fontAlgn="base"/>
            <a:r>
              <a:rPr lang="en-US" dirty="0"/>
              <a:t>Avoiding use of low rates with marginal pest control</a:t>
            </a:r>
          </a:p>
          <a:p>
            <a:pPr lvl="0" fontAlgn="base"/>
            <a:r>
              <a:rPr lang="en-US" dirty="0"/>
              <a:t>If there is more than one generation of pest, alternate different pesticide groups</a:t>
            </a:r>
          </a:p>
          <a:p>
            <a:pPr lvl="0" fontAlgn="base"/>
            <a:r>
              <a:rPr lang="en-US" dirty="0"/>
              <a:t>If the pesticide doesn’t work, do not re-treat with a pesticide in the same group</a:t>
            </a:r>
          </a:p>
          <a:p>
            <a:pPr lvl="0" fontAlgn="base"/>
            <a:r>
              <a:rPr lang="en-US" dirty="0"/>
              <a:t>Alternating pesticides or pesticides in different groups</a:t>
            </a:r>
          </a:p>
          <a:p>
            <a:pPr fontAlgn="base"/>
            <a:r>
              <a:rPr lang="en-US" dirty="0"/>
              <a:t>All these practices are part of integrated pest management (IPM). </a:t>
            </a:r>
          </a:p>
          <a:p>
            <a:endParaRPr lang="en-US" dirty="0"/>
          </a:p>
        </p:txBody>
      </p:sp>
    </p:spTree>
    <p:extLst>
      <p:ext uri="{BB962C8B-B14F-4D97-AF65-F5344CB8AC3E}">
        <p14:creationId xmlns:p14="http://schemas.microsoft.com/office/powerpoint/2010/main" val="23028833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normAutofit fontScale="62500" lnSpcReduction="20000"/>
          </a:bodyPr>
          <a:lstStyle/>
          <a:p>
            <a:pPr marL="0" indent="0">
              <a:buNone/>
            </a:pPr>
            <a:r>
              <a:rPr lang="en-US" dirty="0"/>
              <a:t>3.	Pest Resurgence</a:t>
            </a:r>
          </a:p>
          <a:p>
            <a:r>
              <a:rPr lang="en-US" dirty="0"/>
              <a:t>Resurgence refers to an abnormal increase in pest population or damage following insecticide application often far exceeding the economic injury level. </a:t>
            </a:r>
            <a:endParaRPr lang="en-US" dirty="0" smtClean="0"/>
          </a:p>
          <a:p>
            <a:pPr marL="0" indent="0">
              <a:buNone/>
            </a:pPr>
            <a:endParaRPr lang="en-US" dirty="0" smtClean="0"/>
          </a:p>
          <a:p>
            <a:r>
              <a:rPr lang="en-US" dirty="0" smtClean="0"/>
              <a:t>Pest </a:t>
            </a:r>
            <a:r>
              <a:rPr lang="en-US" dirty="0"/>
              <a:t>resurgence is the rapid reappearance of a pest population in injurious numbers, usually brought about after the application of a broad-spectrum pesticide has killed the natural enemies which normally keep a pest in check</a:t>
            </a:r>
            <a:r>
              <a:rPr lang="en-US" dirty="0" smtClean="0"/>
              <a:t>.</a:t>
            </a:r>
          </a:p>
          <a:p>
            <a:pPr marL="0" indent="0">
              <a:buNone/>
            </a:pPr>
            <a:endParaRPr lang="en-US" dirty="0"/>
          </a:p>
          <a:p>
            <a:r>
              <a:rPr lang="en-US" dirty="0"/>
              <a:t>A well-known example in rice cultivation is the resurgence of brown plant hopper (BPH). If no pesticides are used, BPH is kept under control by its natural enemies (</a:t>
            </a:r>
            <a:r>
              <a:rPr lang="en-US" dirty="0" err="1"/>
              <a:t>mirid</a:t>
            </a:r>
            <a:r>
              <a:rPr lang="en-US" dirty="0"/>
              <a:t> bugs, ladybird beetles, spiders and various pathogens). </a:t>
            </a:r>
            <a:r>
              <a:rPr lang="en-US" dirty="0" smtClean="0"/>
              <a:t>Pesticides </a:t>
            </a:r>
            <a:r>
              <a:rPr lang="en-US" dirty="0"/>
              <a:t>kill the </a:t>
            </a:r>
            <a:r>
              <a:rPr lang="en-US" dirty="0" smtClean="0"/>
              <a:t>beneficial </a:t>
            </a:r>
            <a:r>
              <a:rPr lang="en-US" dirty="0"/>
              <a:t>and create a situation where populations of BPH can multiply rapidly and thus become a man-made pest</a:t>
            </a:r>
            <a:r>
              <a:rPr lang="en-US" dirty="0" smtClean="0"/>
              <a:t>.</a:t>
            </a:r>
          </a:p>
          <a:p>
            <a:pPr marL="0" indent="0">
              <a:buNone/>
            </a:pPr>
            <a:endParaRPr lang="en-US" dirty="0"/>
          </a:p>
          <a:p>
            <a:r>
              <a:rPr lang="en-US" dirty="0"/>
              <a:t>Resurgence can be easily avoided by not spraying pesticides. But for many farmers it is difficult to recognize that resurgence has occurred in their field. They spray regularly because they see pests in their fields, without realizing that it is actually the spraying which is causing the pest problem</a:t>
            </a:r>
            <a:r>
              <a:rPr lang="en-US" dirty="0" smtClean="0"/>
              <a:t>.</a:t>
            </a:r>
          </a:p>
          <a:p>
            <a:pPr marL="0" indent="0">
              <a:buNone/>
            </a:pPr>
            <a:endParaRPr lang="en-US" dirty="0"/>
          </a:p>
          <a:p>
            <a:r>
              <a:rPr lang="en-US" dirty="0"/>
              <a:t>Another example is about spider mites. Spider mites are normally kept under control by populations of predatory mites. If pesticides are used, the predatory mites get wiped out and the populations of spider mites can increase and become a problem. The farmer responds by spraying more (to control the spider mites) while the proper response would be to stop spraying so that predatory mites can come back to control the pest.</a:t>
            </a:r>
          </a:p>
          <a:p>
            <a:endParaRPr lang="en-US" dirty="0"/>
          </a:p>
        </p:txBody>
      </p:sp>
    </p:spTree>
    <p:extLst>
      <p:ext uri="{BB962C8B-B14F-4D97-AF65-F5344CB8AC3E}">
        <p14:creationId xmlns:p14="http://schemas.microsoft.com/office/powerpoint/2010/main" val="3711765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
            <a:ext cx="9144000" cy="6781800"/>
          </a:xfrm>
        </p:spPr>
        <p:txBody>
          <a:bodyPr>
            <a:normAutofit fontScale="62500" lnSpcReduction="20000"/>
          </a:bodyPr>
          <a:lstStyle/>
          <a:p>
            <a:pPr marL="0" indent="0">
              <a:buNone/>
            </a:pPr>
            <a:r>
              <a:rPr lang="en-US" dirty="0"/>
              <a:t>Pest resurgence may broadly be classified into two categories:</a:t>
            </a:r>
          </a:p>
          <a:p>
            <a:pPr marL="0" indent="0">
              <a:buNone/>
            </a:pPr>
            <a:r>
              <a:rPr lang="en-US" dirty="0"/>
              <a:t>1.	Primary pest resurgence:</a:t>
            </a:r>
          </a:p>
          <a:p>
            <a:r>
              <a:rPr lang="en-US" dirty="0"/>
              <a:t>It occurs when the target pest population responds to a pesticide treatment by increasing to a level </a:t>
            </a:r>
            <a:r>
              <a:rPr lang="en-US" dirty="0" err="1"/>
              <a:t>atleast</a:t>
            </a:r>
            <a:r>
              <a:rPr lang="en-US" dirty="0"/>
              <a:t> as high or higher than in an untreated control or higher than the population level observed before the treatment. </a:t>
            </a:r>
            <a:endParaRPr lang="en-US" dirty="0" smtClean="0"/>
          </a:p>
          <a:p>
            <a:r>
              <a:rPr lang="en-US" dirty="0" smtClean="0"/>
              <a:t>The </a:t>
            </a:r>
            <a:r>
              <a:rPr lang="en-US" dirty="0"/>
              <a:t>resurgence may occur after the first application or after several applications of the pesticide. </a:t>
            </a:r>
            <a:endParaRPr lang="en-US" dirty="0" smtClean="0"/>
          </a:p>
          <a:p>
            <a:r>
              <a:rPr lang="en-US" dirty="0" smtClean="0"/>
              <a:t>Pest </a:t>
            </a:r>
            <a:r>
              <a:rPr lang="en-US" dirty="0"/>
              <a:t>population outbreaks can be caused by many factors but pest resurgence occurs after a treatment of the crop with a chemical, targeted at the pest population that is intended and expected to control the targeted pest</a:t>
            </a:r>
            <a:r>
              <a:rPr lang="en-US" dirty="0" smtClean="0"/>
              <a:t>.</a:t>
            </a:r>
          </a:p>
          <a:p>
            <a:pPr marL="0" indent="0">
              <a:buNone/>
            </a:pPr>
            <a:endParaRPr lang="en-US" dirty="0"/>
          </a:p>
          <a:p>
            <a:pPr marL="0" indent="0">
              <a:buNone/>
            </a:pPr>
            <a:r>
              <a:rPr lang="en-US" dirty="0"/>
              <a:t>2.	Secondary pest resurgence:</a:t>
            </a:r>
          </a:p>
          <a:p>
            <a:r>
              <a:rPr lang="en-US" dirty="0"/>
              <a:t>It refers to the replacement of a primary pest with a secondary pest or a secondary pest outbreak occurs when a non target, but injurious pest population increases in a crop, after it is treated with a pesticide to control a primary pest population. </a:t>
            </a:r>
            <a:endParaRPr lang="en-US" dirty="0" smtClean="0"/>
          </a:p>
          <a:p>
            <a:pPr marL="0" indent="0">
              <a:buNone/>
            </a:pPr>
            <a:endParaRPr lang="en-US" dirty="0" smtClean="0"/>
          </a:p>
          <a:p>
            <a:r>
              <a:rPr lang="en-US" dirty="0" smtClean="0"/>
              <a:t>The </a:t>
            </a:r>
            <a:r>
              <a:rPr lang="en-US" dirty="0"/>
              <a:t>increase is an unintended and unexpected consequence of the pesticide treatment. For example, pesticide sprays to control the codling moth, apple maggot and plum curculio on apple lead to resurgence of populations of white apple leafhopper, spotted </a:t>
            </a:r>
            <a:r>
              <a:rPr lang="en-US" dirty="0" err="1"/>
              <a:t>tentiform</a:t>
            </a:r>
            <a:r>
              <a:rPr lang="en-US" dirty="0"/>
              <a:t> </a:t>
            </a:r>
            <a:r>
              <a:rPr lang="en-US" dirty="0" err="1"/>
              <a:t>leafminer</a:t>
            </a:r>
            <a:r>
              <a:rPr lang="en-US" dirty="0"/>
              <a:t>, and European red mite. Season long </a:t>
            </a:r>
            <a:r>
              <a:rPr lang="en-US" dirty="0" err="1"/>
              <a:t>sulphur</a:t>
            </a:r>
            <a:r>
              <a:rPr lang="en-US" dirty="0"/>
              <a:t> sprays for control of powdery mildew on grapes often lead to resurgence  of the red spider mite, </a:t>
            </a:r>
            <a:r>
              <a:rPr lang="en-US" i="1" dirty="0" err="1"/>
              <a:t>Tetranychus</a:t>
            </a:r>
            <a:r>
              <a:rPr lang="en-US" i="1" dirty="0"/>
              <a:t> </a:t>
            </a:r>
            <a:r>
              <a:rPr lang="en-US" i="1" dirty="0" err="1"/>
              <a:t>pacificus</a:t>
            </a:r>
            <a:r>
              <a:rPr lang="en-US" i="1" dirty="0"/>
              <a:t> </a:t>
            </a:r>
            <a:r>
              <a:rPr lang="en-US" dirty="0"/>
              <a:t>McGregor.</a:t>
            </a:r>
          </a:p>
          <a:p>
            <a:endParaRPr lang="en-US" dirty="0"/>
          </a:p>
        </p:txBody>
      </p:sp>
    </p:spTree>
    <p:extLst>
      <p:ext uri="{BB962C8B-B14F-4D97-AF65-F5344CB8AC3E}">
        <p14:creationId xmlns:p14="http://schemas.microsoft.com/office/powerpoint/2010/main" val="184382289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7324</TotalTime>
  <Words>1997</Words>
  <Application>Microsoft Office PowerPoint</Application>
  <PresentationFormat>On-screen Show (4:3)</PresentationFormat>
  <Paragraphs>196</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24</cp:revision>
  <dcterms:created xsi:type="dcterms:W3CDTF">2006-08-16T00:00:00Z</dcterms:created>
  <dcterms:modified xsi:type="dcterms:W3CDTF">2023-07-04T15:44:09Z</dcterms:modified>
</cp:coreProperties>
</file>