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8" r:id="rId3"/>
    <p:sldId id="267" r:id="rId4"/>
    <p:sldId id="259" r:id="rId5"/>
    <p:sldId id="260" r:id="rId6"/>
    <p:sldId id="268" r:id="rId7"/>
    <p:sldId id="261" r:id="rId8"/>
    <p:sldId id="269" r:id="rId9"/>
    <p:sldId id="270" r:id="rId10"/>
    <p:sldId id="264" r:id="rId11"/>
    <p:sldId id="271" r:id="rId12"/>
    <p:sldId id="272" r:id="rId13"/>
    <p:sldId id="273" r:id="rId14"/>
    <p:sldId id="274" r:id="rId15"/>
    <p:sldId id="275" r:id="rId16"/>
    <p:sldId id="276" r:id="rId17"/>
    <p:sldId id="266" r:id="rId18"/>
    <p:sldId id="279" r:id="rId19"/>
    <p:sldId id="277" r:id="rId20"/>
    <p:sldId id="278" r:id="rId21"/>
    <p:sldId id="280" r:id="rId22"/>
    <p:sldId id="281" r:id="rId23"/>
    <p:sldId id="282" r:id="rId24"/>
    <p:sldId id="283" r:id="rId25"/>
    <p:sldId id="284" r:id="rId26"/>
    <p:sldId id="285" r:id="rId27"/>
    <p:sldId id="28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8"/>
    <p:restoredTop sz="94648"/>
  </p:normalViewPr>
  <p:slideViewPr>
    <p:cSldViewPr>
      <p:cViewPr>
        <p:scale>
          <a:sx n="78" d="100"/>
          <a:sy n="78" d="100"/>
        </p:scale>
        <p:origin x="2632" y="1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74ACA9-3241-4E13-9A28-BDD8D09BCCCE}" type="datetimeFigureOut">
              <a:rPr lang="en-US" smtClean="0"/>
              <a:t>9/27/23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CD1A00-D32D-44B4-9446-37E28BFC4969}" type="slidenum">
              <a:rPr lang="en-US" smtClean="0"/>
              <a:t>‹#›</a:t>
            </a:fld>
            <a:endParaRPr lang="en-US"/>
          </a:p>
        </p:txBody>
      </p:sp>
    </p:spTree>
    <p:extLst>
      <p:ext uri="{BB962C8B-B14F-4D97-AF65-F5344CB8AC3E}">
        <p14:creationId xmlns:p14="http://schemas.microsoft.com/office/powerpoint/2010/main" val="934383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CD1A00-D32D-44B4-9446-37E28BFC4969}" type="slidenum">
              <a:rPr lang="en-US" smtClean="0"/>
              <a:t>10</a:t>
            </a:fld>
            <a:endParaRPr lang="en-US"/>
          </a:p>
        </p:txBody>
      </p:sp>
    </p:spTree>
    <p:extLst>
      <p:ext uri="{BB962C8B-B14F-4D97-AF65-F5344CB8AC3E}">
        <p14:creationId xmlns:p14="http://schemas.microsoft.com/office/powerpoint/2010/main" val="1648136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9/27/23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91600" cy="6781800"/>
          </a:xfrm>
        </p:spPr>
        <p:txBody>
          <a:bodyPr>
            <a:normAutofit fontScale="62500" lnSpcReduction="20000"/>
          </a:bodyPr>
          <a:lstStyle/>
          <a:p>
            <a:r>
              <a:rPr lang="en-US" b="1" dirty="0"/>
              <a:t>Pesticide hazard assessment</a:t>
            </a:r>
            <a:r>
              <a:rPr lang="en-US" dirty="0"/>
              <a:t>:</a:t>
            </a:r>
          </a:p>
          <a:p>
            <a:r>
              <a:rPr lang="en-US" dirty="0"/>
              <a:t>In order to develop International food standards, guidelines, codes of practices and recommendation for food safety, FAO and WHO in 1963 established Codex </a:t>
            </a:r>
            <a:r>
              <a:rPr lang="en-US" dirty="0" err="1"/>
              <a:t>Alimentarius</a:t>
            </a:r>
            <a:r>
              <a:rPr lang="en-US" dirty="0"/>
              <a:t> Commission (CAC). As per CAC, Pesticide Hazard Assessment can be defined as a scientifically based process consisting of the hazard identification, hazard characterization, exposure assessment and risk characterization.</a:t>
            </a:r>
          </a:p>
          <a:p>
            <a:r>
              <a:rPr lang="en-US" dirty="0"/>
              <a:t>In most of the countries, it is prescribed through hazard assessment process for pesticides prior to their entrance to market and post marketing hazard assessment takes place during the use of pesticides and aims at assessing the risk of exposed operators.</a:t>
            </a:r>
          </a:p>
          <a:p>
            <a:r>
              <a:rPr lang="en-US" dirty="0"/>
              <a:t>EPA plays a critical role in evaluating these chemicals prior to registration, and in reevaluating older pesticides already on the market, to ensure that they can be used with a reasonable certainty of no harm.</a:t>
            </a:r>
          </a:p>
          <a:p>
            <a:r>
              <a:rPr lang="en-US" dirty="0"/>
              <a:t>1.	</a:t>
            </a:r>
            <a:r>
              <a:rPr lang="en-US" b="1" dirty="0"/>
              <a:t>Hazard Identification </a:t>
            </a:r>
          </a:p>
          <a:p>
            <a:r>
              <a:rPr lang="en-US" dirty="0"/>
              <a:t>The first step in the risk assessment process is to identify potential health effects that may occur from different types of pesticide exposure. EPA considers the full spectrum of a pesticide’s potential health effects.</a:t>
            </a:r>
          </a:p>
          <a:p>
            <a:r>
              <a:rPr lang="en-US" dirty="0"/>
              <a:t>Generally, for human health risk assessments, many toxicity studies are conducted on animals by pesticide companies in independent laboratories and evaluated for acceptability by EPA scientists. EPA evaluates pesticides for a wide range of adverse effects, from eye and skin irritation to cancer and birth defects in laboratory animals. EPA may also consult the public literature or other sources of supporting information on any aspect of the chemical.</a:t>
            </a:r>
          </a:p>
          <a:p>
            <a:endParaRPr lang="en-US" dirty="0"/>
          </a:p>
        </p:txBody>
      </p:sp>
    </p:spTree>
    <p:extLst>
      <p:ext uri="{BB962C8B-B14F-4D97-AF65-F5344CB8AC3E}">
        <p14:creationId xmlns:p14="http://schemas.microsoft.com/office/powerpoint/2010/main" val="1332246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067800" cy="6781800"/>
          </a:xfrm>
        </p:spPr>
        <p:txBody>
          <a:bodyPr>
            <a:normAutofit fontScale="47500" lnSpcReduction="20000"/>
          </a:bodyPr>
          <a:lstStyle/>
          <a:p>
            <a:r>
              <a:rPr lang="en-US" dirty="0"/>
              <a:t>National and International treaty, conventions and organizations related to pesticides:</a:t>
            </a:r>
          </a:p>
          <a:p>
            <a:pPr marL="0" indent="0">
              <a:buNone/>
            </a:pPr>
            <a:endParaRPr lang="en-US" dirty="0"/>
          </a:p>
          <a:p>
            <a:r>
              <a:rPr lang="en-US" dirty="0"/>
              <a:t>In 1962, Rachel Carson published a book, Silent Spring, in which the adverse effect of pesticides in the environment was documented. In 1963, WHO and FAO established Codex </a:t>
            </a:r>
            <a:r>
              <a:rPr lang="en-US" dirty="0" err="1"/>
              <a:t>Alimentarius</a:t>
            </a:r>
            <a:r>
              <a:rPr lang="en-US" dirty="0"/>
              <a:t> Commission (CAC) to develop International food standards, guidelines, codes of practices and recommendation for food safety. CAC developed Pesticide Hazard Assessment that defines the process as hazard identification, hazard characterization, exposure assessment and risk characterization.</a:t>
            </a:r>
          </a:p>
          <a:p>
            <a:endParaRPr lang="en-US" dirty="0"/>
          </a:p>
          <a:p>
            <a:r>
              <a:rPr lang="en-US" dirty="0"/>
              <a:t>PAN (Pesticide Action Network)</a:t>
            </a:r>
          </a:p>
          <a:p>
            <a:r>
              <a:rPr lang="en-US" dirty="0"/>
              <a:t>It is a network of over 600 participating NGOs, institutions and individuals to replace the use of hazardous pesticides with ecologically sound alternatives. PAN was founded in 1982, has five independent collaborating regional centers. Recalling the incident occurred in Bhopal, India in 1984, PAN marked December 3rd, as ‘No Pesticide Use Day’ every year.</a:t>
            </a:r>
          </a:p>
          <a:p>
            <a:pPr marL="0" indent="0">
              <a:buNone/>
            </a:pPr>
            <a:endParaRPr lang="en-US" dirty="0"/>
          </a:p>
          <a:p>
            <a:r>
              <a:rPr lang="en-US" dirty="0"/>
              <a:t>OECD (</a:t>
            </a:r>
            <a:r>
              <a:rPr lang="en-US" dirty="0" err="1"/>
              <a:t>Organisation</a:t>
            </a:r>
            <a:r>
              <a:rPr lang="en-US" dirty="0"/>
              <a:t> for Economic Cooperative and Development)</a:t>
            </a:r>
          </a:p>
          <a:p>
            <a:r>
              <a:rPr lang="en-US" dirty="0"/>
              <a:t>The Convention transforming the OEEC into the OECD was signed at the Chateau de la </a:t>
            </a:r>
            <a:r>
              <a:rPr lang="en-US" dirty="0" err="1"/>
              <a:t>Muette</a:t>
            </a:r>
            <a:r>
              <a:rPr lang="en-US" dirty="0"/>
              <a:t> in Paris on 14 December 1960 and entered into force on 30 September 1961. Through its Environment Program, OECD helps countries to manage data and methods used to test and assess pesticide risks, share the work of pesticide registration and re-evaluation and help government reduce the risk associated with pesticide use.</a:t>
            </a:r>
          </a:p>
          <a:p>
            <a:endParaRPr lang="en-US" dirty="0"/>
          </a:p>
          <a:p>
            <a:r>
              <a:rPr lang="en-US" dirty="0"/>
              <a:t> In 1994, Pesticide Forum, now called Working group on pesticides help countries to cope with the increasingly burdensome workload of conducting new risk assessments for hundreds of pesticides.</a:t>
            </a:r>
          </a:p>
          <a:p>
            <a:pPr marL="0" indent="0">
              <a:buNone/>
            </a:pPr>
            <a:endParaRPr lang="en-US" dirty="0"/>
          </a:p>
          <a:p>
            <a:r>
              <a:rPr lang="en-US" dirty="0"/>
              <a:t>AGP (Plant Production and Protection Division)</a:t>
            </a:r>
          </a:p>
          <a:p>
            <a:r>
              <a:rPr lang="en-US" dirty="0"/>
              <a:t>Under FAO, AGP considers reduced reliance on pesticides as a principle element of its focus on sustainable production intensification and pesticide risk reduction.</a:t>
            </a:r>
          </a:p>
          <a:p>
            <a:pPr marL="0" indent="0">
              <a:buNone/>
            </a:pPr>
            <a:endParaRPr lang="en-US" dirty="0"/>
          </a:p>
          <a:p>
            <a:r>
              <a:rPr lang="en-US" dirty="0"/>
              <a:t>WHOPES (WHO Pesticides Evaluation Schemes) deals with the pesticide residue and food safety.</a:t>
            </a:r>
          </a:p>
          <a:p>
            <a:endParaRPr lang="en-US" dirty="0"/>
          </a:p>
        </p:txBody>
      </p:sp>
    </p:spTree>
    <p:extLst>
      <p:ext uri="{BB962C8B-B14F-4D97-AF65-F5344CB8AC3E}">
        <p14:creationId xmlns:p14="http://schemas.microsoft.com/office/powerpoint/2010/main" val="1639007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535" y="76200"/>
            <a:ext cx="9067800" cy="6781800"/>
          </a:xfrm>
        </p:spPr>
        <p:txBody>
          <a:bodyPr>
            <a:normAutofit fontScale="70000" lnSpcReduction="20000"/>
          </a:bodyPr>
          <a:lstStyle/>
          <a:p>
            <a:r>
              <a:rPr lang="en-US" dirty="0"/>
              <a:t>International convention related to pesticide:</a:t>
            </a:r>
          </a:p>
          <a:p>
            <a:pPr marL="0" indent="0">
              <a:buNone/>
            </a:pPr>
            <a:endParaRPr lang="en-US" dirty="0"/>
          </a:p>
          <a:p>
            <a:pPr marL="0" indent="0">
              <a:buNone/>
            </a:pPr>
            <a:r>
              <a:rPr lang="en-US" dirty="0"/>
              <a:t>Rotterdam Convention</a:t>
            </a:r>
          </a:p>
          <a:p>
            <a:r>
              <a:rPr lang="en-US" dirty="0"/>
              <a:t>Jointly introduced by the Governing Council of the United Nations Environment Programme (UNEP)and the Food and Agriculture Organization of the United Nations (FAO) Council, the Rotterdam Convention was done on the Prior Informed Consent Procedure for Certain Hazardous Chemicals and Pesticides in International Trade (the Rotterdam Convention). </a:t>
            </a:r>
          </a:p>
          <a:p>
            <a:pPr marL="0" indent="0">
              <a:buNone/>
            </a:pPr>
            <a:endParaRPr lang="en-US" dirty="0"/>
          </a:p>
          <a:p>
            <a:r>
              <a:rPr lang="en-US" dirty="0"/>
              <a:t>The Rotterdam Convention is an international treaty designed to facilitate informed decision-making by countries with regard to trade in hazardous chemicals. It establishes a list of covered chemicals and requires parties seeking to export a chemical on that list to first establish that the intended importing country has consented to the import. It also requires that a party seeking to export a chemical that is not listed under the Convention but that is subject to a ban or severe restriction in its own territory must provide notice to the importing country of the proposed export. The treaty was signed on 10 September 1998 and the Convention entered into force on February 24, 2004. in Rotterdam, Netherlands</a:t>
            </a:r>
          </a:p>
          <a:p>
            <a:pPr marL="0" indent="0">
              <a:buNone/>
            </a:pPr>
            <a:endParaRPr lang="en-US" dirty="0"/>
          </a:p>
        </p:txBody>
      </p:sp>
    </p:spTree>
    <p:extLst>
      <p:ext uri="{BB962C8B-B14F-4D97-AF65-F5344CB8AC3E}">
        <p14:creationId xmlns:p14="http://schemas.microsoft.com/office/powerpoint/2010/main" val="3273628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marL="0" indent="0">
              <a:buNone/>
            </a:pPr>
            <a:r>
              <a:rPr lang="en-US" dirty="0"/>
              <a:t>Stockholm Convention</a:t>
            </a:r>
          </a:p>
          <a:p>
            <a:pPr marL="0" indent="0">
              <a:buNone/>
            </a:pPr>
            <a:endParaRPr lang="en-US" dirty="0"/>
          </a:p>
          <a:p>
            <a:pPr marL="0" indent="0">
              <a:buNone/>
            </a:pPr>
            <a:r>
              <a:rPr lang="en-US" dirty="0"/>
              <a:t>Stockholm Convention on Persistent Organic Pollutants is an international environmental treaty, signed on 22 May 2001 in Stockholm, Sweden and effective from 17 May 2004, that aims to eliminate or restrict the production and use of persistent organic pollutants (POPs).</a:t>
            </a:r>
          </a:p>
          <a:p>
            <a:pPr marL="0" indent="0">
              <a:buNone/>
            </a:pPr>
            <a:endParaRPr lang="en-US" dirty="0"/>
          </a:p>
          <a:p>
            <a:pPr marL="0" indent="0">
              <a:buNone/>
            </a:pPr>
            <a:r>
              <a:rPr lang="en-US" dirty="0"/>
              <a:t>Persistent Organic Pollutants (POPs) are chemicals that resist degradation, capable of traveling long distances, </a:t>
            </a:r>
            <a:r>
              <a:rPr lang="en-US" dirty="0" err="1"/>
              <a:t>bioaccumulate</a:t>
            </a:r>
            <a:r>
              <a:rPr lang="en-US" dirty="0"/>
              <a:t> in the food chain, thus posing harmful effects to human health and the environment. Introduced by the Governing Council of the United Nations Environment Programme (UNEP), the Stockholm Convention on Persistent Organic Pollutants (the Stockholm Convention) aims to protect human health and the environment from POPs by eliminating or reducing the release of POPs, which encompass pesticides, industrial chemicals and by-products, into the environment.</a:t>
            </a:r>
          </a:p>
          <a:p>
            <a:pPr marL="0" indent="0">
              <a:buNone/>
            </a:pPr>
            <a:endParaRPr lang="en-US" dirty="0"/>
          </a:p>
          <a:p>
            <a:pPr marL="0" indent="0">
              <a:buNone/>
            </a:pPr>
            <a:r>
              <a:rPr lang="en-US" dirty="0"/>
              <a:t>The twelve initial POPs listed under the Stockholm Convention, are </a:t>
            </a:r>
            <a:r>
              <a:rPr lang="en-US" dirty="0" err="1"/>
              <a:t>aldrin</a:t>
            </a:r>
            <a:r>
              <a:rPr lang="en-US" dirty="0"/>
              <a:t>, chlordane, DDT, </a:t>
            </a:r>
            <a:r>
              <a:rPr lang="en-US" dirty="0" err="1"/>
              <a:t>dieldrin</a:t>
            </a:r>
            <a:r>
              <a:rPr lang="en-US" dirty="0"/>
              <a:t>, </a:t>
            </a:r>
            <a:r>
              <a:rPr lang="en-US" dirty="0" err="1"/>
              <a:t>endrin</a:t>
            </a:r>
            <a:r>
              <a:rPr lang="en-US" dirty="0"/>
              <a:t>, heptachlor, </a:t>
            </a:r>
            <a:r>
              <a:rPr lang="en-US" dirty="0" err="1"/>
              <a:t>hexachlorobenzene</a:t>
            </a:r>
            <a:r>
              <a:rPr lang="en-US" dirty="0"/>
              <a:t>(HCB), </a:t>
            </a:r>
            <a:r>
              <a:rPr lang="en-US" dirty="0" err="1"/>
              <a:t>mirex</a:t>
            </a:r>
            <a:r>
              <a:rPr lang="en-US" dirty="0"/>
              <a:t>, </a:t>
            </a:r>
            <a:r>
              <a:rPr lang="en-US" dirty="0" err="1"/>
              <a:t>toxaphene</a:t>
            </a:r>
            <a:r>
              <a:rPr lang="en-US" dirty="0"/>
              <a:t>, polychlorinated biphenyls (PCB), polychlorinated </a:t>
            </a:r>
            <a:r>
              <a:rPr lang="en-US" dirty="0" err="1"/>
              <a:t>dibenzo</a:t>
            </a:r>
            <a:r>
              <a:rPr lang="en-US" dirty="0"/>
              <a:t>-p-dioxins(PCDD) and polychlorinated </a:t>
            </a:r>
            <a:r>
              <a:rPr lang="en-US" dirty="0" err="1"/>
              <a:t>dibenzofurans</a:t>
            </a:r>
            <a:r>
              <a:rPr lang="en-US" dirty="0"/>
              <a:t> (PCDF)</a:t>
            </a:r>
          </a:p>
        </p:txBody>
      </p:sp>
    </p:spTree>
    <p:extLst>
      <p:ext uri="{BB962C8B-B14F-4D97-AF65-F5344CB8AC3E}">
        <p14:creationId xmlns:p14="http://schemas.microsoft.com/office/powerpoint/2010/main" val="4129024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15400" cy="6553200"/>
          </a:xfrm>
        </p:spPr>
        <p:txBody>
          <a:bodyPr>
            <a:normAutofit fontScale="85000" lnSpcReduction="20000"/>
          </a:bodyPr>
          <a:lstStyle/>
          <a:p>
            <a:pPr marL="0" indent="0">
              <a:buNone/>
            </a:pPr>
            <a:r>
              <a:rPr lang="en-US" dirty="0"/>
              <a:t>Basel Convention:</a:t>
            </a:r>
          </a:p>
          <a:p>
            <a:pPr marL="0" indent="0">
              <a:buNone/>
            </a:pPr>
            <a:endParaRPr lang="en-US" dirty="0"/>
          </a:p>
          <a:p>
            <a:pPr marL="0" indent="0">
              <a:buNone/>
            </a:pPr>
            <a:r>
              <a:rPr lang="en-US" dirty="0"/>
              <a:t>The convention was opened for signature on 21 March 1989, and entered into force on 5 May 1992 in Basel Switzerland.</a:t>
            </a:r>
          </a:p>
          <a:p>
            <a:pPr marL="0" indent="0">
              <a:buNone/>
            </a:pPr>
            <a:endParaRPr lang="en-US" dirty="0"/>
          </a:p>
          <a:p>
            <a:pPr marL="0" indent="0">
              <a:buNone/>
            </a:pPr>
            <a:r>
              <a:rPr lang="en-US" dirty="0"/>
              <a:t>The Basel Convention on the Control of </a:t>
            </a:r>
            <a:r>
              <a:rPr lang="en-US" dirty="0" err="1"/>
              <a:t>Transboundary</a:t>
            </a:r>
            <a:r>
              <a:rPr lang="en-US" dirty="0"/>
              <a:t> Movements of Hazardous Wastes and Their Disposal, usually known as the Basel Convention, is an international treaty that was designed to reduce the movements of hazardous waste between nations, and specifically to prevent transfer of hazardous waste from developed to less developed countries (LDCs). It does not, however, address the movement of radioactive waste. The convention is also intended to minimize the rate and toxicity of wastes generated, to ensure their environmentally sound management as closely as possible to the source of generation, and to assist LDCs in environmentally sound management of the hazardous and other wastes they generate.</a:t>
            </a:r>
          </a:p>
        </p:txBody>
      </p:sp>
    </p:spTree>
    <p:extLst>
      <p:ext uri="{BB962C8B-B14F-4D97-AF65-F5344CB8AC3E}">
        <p14:creationId xmlns:p14="http://schemas.microsoft.com/office/powerpoint/2010/main" val="2497718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marL="0" indent="0">
              <a:buNone/>
            </a:pPr>
            <a:endParaRPr lang="en-US" dirty="0"/>
          </a:p>
          <a:p>
            <a:pPr marL="0" indent="0">
              <a:buNone/>
            </a:pPr>
            <a:r>
              <a:rPr lang="en-US" b="1" dirty="0"/>
              <a:t>Status of Pesticide Use in Nepal:</a:t>
            </a:r>
          </a:p>
          <a:p>
            <a:r>
              <a:rPr lang="en-US" dirty="0"/>
              <a:t>The main promoters of pesticide in Nepal are:  Cotton Development Committee  Agricultural Inputs Corporation,  Government Agriculture farm and Research Stations,  District Agriculture Development Offices  And Frontline Extension Workers.</a:t>
            </a:r>
          </a:p>
          <a:p>
            <a:endParaRPr lang="en-US" dirty="0"/>
          </a:p>
          <a:p>
            <a:r>
              <a:rPr lang="en-US" dirty="0"/>
              <a:t>PAN (Pesticide Association of Nepal) is an umbrella organization established in 1977 to integrate Nepali firms, companies and individual related to pesticides.</a:t>
            </a:r>
          </a:p>
          <a:p>
            <a:endParaRPr lang="en-US" dirty="0"/>
          </a:p>
          <a:p>
            <a:r>
              <a:rPr lang="en-US" dirty="0"/>
              <a:t>Nepal has been emphasizing the IPM from the beginning to date with the technical and financial support of FAO and some outputs are as follows:  Technical Cooperation Project (FAO/TCP): 1997-1999  Community IPM program : 2000  National IPM Program –Phase I : 2003 - 2007  National IPM Program –Phase II: 2008- 2013</a:t>
            </a:r>
          </a:p>
          <a:p>
            <a:pPr marL="0" indent="0">
              <a:buNone/>
            </a:pPr>
            <a:endParaRPr lang="en-US" dirty="0"/>
          </a:p>
          <a:p>
            <a:r>
              <a:rPr lang="en-US" dirty="0"/>
              <a:t>Act and regulation related to pest management in </a:t>
            </a:r>
            <a:r>
              <a:rPr lang="en-US" dirty="0" err="1"/>
              <a:t>nepal</a:t>
            </a:r>
            <a:r>
              <a:rPr lang="en-US" dirty="0"/>
              <a:t>: Plant Protection Act, 2007 Plant Protection Rules, 2010 Pesticides Act, 2048 Pesticides Rules, 2050 Seed Act, 2045, Pesticide Management Act 2019, </a:t>
            </a:r>
          </a:p>
        </p:txBody>
      </p:sp>
    </p:spTree>
    <p:extLst>
      <p:ext uri="{BB962C8B-B14F-4D97-AF65-F5344CB8AC3E}">
        <p14:creationId xmlns:p14="http://schemas.microsoft.com/office/powerpoint/2010/main" val="481784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686800" cy="6629400"/>
          </a:xfrm>
        </p:spPr>
        <p:txBody>
          <a:bodyPr>
            <a:normAutofit fontScale="70000" lnSpcReduction="20000"/>
          </a:bodyPr>
          <a:lstStyle/>
          <a:p>
            <a:r>
              <a:rPr lang="en-US" dirty="0"/>
              <a:t>Plant Quarantine and Pesticide Management Center, under the Ministry of Agriculture and Livestock Development has been established in 2018 to regulate the potential risk on plant health arising from the international trade of the plants and plant products and to regulate the import, distribution, use and management of pesticides used for the management of the plant pests on different plants and plant products on the field and their post-harvest stage.</a:t>
            </a:r>
          </a:p>
          <a:p>
            <a:endParaRPr lang="en-US" dirty="0"/>
          </a:p>
          <a:p>
            <a:r>
              <a:rPr lang="en-US" dirty="0"/>
              <a:t>Government of Nepal has established Plant Quarantine and Pesticide Management Center at the central level under which there are 15 quarantine offices.</a:t>
            </a:r>
          </a:p>
          <a:p>
            <a:r>
              <a:rPr lang="en-US" dirty="0" err="1"/>
              <a:t>Kakadvitta</a:t>
            </a:r>
            <a:r>
              <a:rPr lang="en-US" dirty="0"/>
              <a:t>, </a:t>
            </a:r>
            <a:r>
              <a:rPr lang="en-US" dirty="0" err="1"/>
              <a:t>Jhapa</a:t>
            </a:r>
            <a:r>
              <a:rPr lang="en-US" dirty="0"/>
              <a:t>                                    </a:t>
            </a:r>
            <a:r>
              <a:rPr lang="en-US" dirty="0" err="1"/>
              <a:t>Birgunj</a:t>
            </a:r>
            <a:r>
              <a:rPr lang="en-US" dirty="0"/>
              <a:t>, </a:t>
            </a:r>
            <a:r>
              <a:rPr lang="en-US" dirty="0" err="1"/>
              <a:t>Parsa</a:t>
            </a:r>
            <a:r>
              <a:rPr lang="en-US" dirty="0"/>
              <a:t> </a:t>
            </a:r>
          </a:p>
          <a:p>
            <a:r>
              <a:rPr lang="en-US" dirty="0" err="1"/>
              <a:t>Bhairahawa</a:t>
            </a:r>
            <a:r>
              <a:rPr lang="en-US" dirty="0"/>
              <a:t>, </a:t>
            </a:r>
            <a:r>
              <a:rPr lang="en-US" dirty="0" err="1"/>
              <a:t>Rupandehi</a:t>
            </a:r>
            <a:r>
              <a:rPr lang="en-US" dirty="0"/>
              <a:t>                         </a:t>
            </a:r>
            <a:r>
              <a:rPr lang="en-US" dirty="0" err="1"/>
              <a:t>Nepalgunj</a:t>
            </a:r>
            <a:r>
              <a:rPr lang="en-US" dirty="0"/>
              <a:t>, </a:t>
            </a:r>
            <a:r>
              <a:rPr lang="en-US" dirty="0" err="1"/>
              <a:t>Banke</a:t>
            </a:r>
            <a:r>
              <a:rPr lang="en-US" dirty="0"/>
              <a:t> </a:t>
            </a:r>
          </a:p>
          <a:p>
            <a:r>
              <a:rPr lang="en-US" dirty="0" err="1"/>
              <a:t>Gaddachauki</a:t>
            </a:r>
            <a:r>
              <a:rPr lang="en-US" dirty="0"/>
              <a:t>, </a:t>
            </a:r>
            <a:r>
              <a:rPr lang="en-US" dirty="0" err="1"/>
              <a:t>Kanchanpur</a:t>
            </a:r>
            <a:r>
              <a:rPr lang="en-US" dirty="0"/>
              <a:t>                       </a:t>
            </a:r>
            <a:r>
              <a:rPr lang="en-US" dirty="0" err="1"/>
              <a:t>Biratnagar</a:t>
            </a:r>
            <a:r>
              <a:rPr lang="en-US" dirty="0"/>
              <a:t>, Morang</a:t>
            </a:r>
          </a:p>
          <a:p>
            <a:r>
              <a:rPr lang="en-US" dirty="0"/>
              <a:t> </a:t>
            </a:r>
            <a:r>
              <a:rPr lang="en-US" dirty="0" err="1"/>
              <a:t>Bhantabari</a:t>
            </a:r>
            <a:r>
              <a:rPr lang="en-US" dirty="0"/>
              <a:t>, </a:t>
            </a:r>
            <a:r>
              <a:rPr lang="en-US" dirty="0" err="1"/>
              <a:t>Sunsari</a:t>
            </a:r>
            <a:r>
              <a:rPr lang="en-US" dirty="0"/>
              <a:t>                                </a:t>
            </a:r>
            <a:r>
              <a:rPr lang="en-US" dirty="0" err="1"/>
              <a:t>Jaleshwor</a:t>
            </a:r>
            <a:r>
              <a:rPr lang="en-US" dirty="0"/>
              <a:t>, </a:t>
            </a:r>
            <a:r>
              <a:rPr lang="en-US" dirty="0" err="1"/>
              <a:t>Mahottari</a:t>
            </a:r>
            <a:endParaRPr lang="en-US" dirty="0"/>
          </a:p>
          <a:p>
            <a:r>
              <a:rPr lang="en-US" dirty="0"/>
              <a:t> </a:t>
            </a:r>
            <a:r>
              <a:rPr lang="en-US" dirty="0" err="1"/>
              <a:t>Malangwa</a:t>
            </a:r>
            <a:r>
              <a:rPr lang="en-US" dirty="0"/>
              <a:t>, </a:t>
            </a:r>
            <a:r>
              <a:rPr lang="en-US" dirty="0" err="1"/>
              <a:t>Sarlahi</a:t>
            </a:r>
            <a:r>
              <a:rPr lang="en-US" dirty="0"/>
              <a:t>                                  </a:t>
            </a:r>
            <a:r>
              <a:rPr lang="en-US" dirty="0" err="1"/>
              <a:t>Krishnanagar</a:t>
            </a:r>
            <a:r>
              <a:rPr lang="en-US" dirty="0"/>
              <a:t>, </a:t>
            </a:r>
            <a:r>
              <a:rPr lang="en-US" dirty="0" err="1"/>
              <a:t>Kapilvastu</a:t>
            </a:r>
            <a:r>
              <a:rPr lang="en-US" dirty="0"/>
              <a:t>  </a:t>
            </a:r>
          </a:p>
          <a:p>
            <a:r>
              <a:rPr lang="en-US" dirty="0" err="1"/>
              <a:t>Timure</a:t>
            </a:r>
            <a:r>
              <a:rPr lang="en-US" dirty="0"/>
              <a:t>, </a:t>
            </a:r>
            <a:r>
              <a:rPr lang="en-US" dirty="0" err="1"/>
              <a:t>Rasuwa</a:t>
            </a:r>
            <a:r>
              <a:rPr lang="en-US" dirty="0"/>
              <a:t>                                       </a:t>
            </a:r>
            <a:r>
              <a:rPr lang="en-US" dirty="0" err="1"/>
              <a:t>Tatopani</a:t>
            </a:r>
            <a:r>
              <a:rPr lang="en-US" dirty="0"/>
              <a:t>, </a:t>
            </a:r>
            <a:r>
              <a:rPr lang="en-US" dirty="0" err="1"/>
              <a:t>Sindhupalchock</a:t>
            </a:r>
            <a:r>
              <a:rPr lang="en-US" dirty="0"/>
              <a:t> </a:t>
            </a:r>
          </a:p>
          <a:p>
            <a:r>
              <a:rPr lang="en-US" dirty="0" err="1"/>
              <a:t>Tribhuvan</a:t>
            </a:r>
            <a:r>
              <a:rPr lang="en-US" dirty="0"/>
              <a:t> International Airport, Kathmandu  </a:t>
            </a:r>
          </a:p>
          <a:p>
            <a:r>
              <a:rPr lang="en-US" dirty="0" err="1"/>
              <a:t>Lomanthang</a:t>
            </a:r>
            <a:r>
              <a:rPr lang="en-US" dirty="0"/>
              <a:t>, Mustang                      </a:t>
            </a:r>
            <a:r>
              <a:rPr lang="en-US" dirty="0" err="1"/>
              <a:t>Jhulaghat</a:t>
            </a:r>
            <a:r>
              <a:rPr lang="en-US" dirty="0"/>
              <a:t>, </a:t>
            </a:r>
            <a:r>
              <a:rPr lang="en-US" dirty="0" err="1"/>
              <a:t>Baitadi</a:t>
            </a:r>
            <a:endParaRPr lang="en-US" dirty="0"/>
          </a:p>
        </p:txBody>
      </p:sp>
    </p:spTree>
    <p:extLst>
      <p:ext uri="{BB962C8B-B14F-4D97-AF65-F5344CB8AC3E}">
        <p14:creationId xmlns:p14="http://schemas.microsoft.com/office/powerpoint/2010/main" val="883227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 There are 5 sections in the Plant Quarantine and Pesticide Management Center. They are:</a:t>
            </a:r>
          </a:p>
          <a:p>
            <a:endParaRPr lang="en-US" dirty="0"/>
          </a:p>
          <a:p>
            <a:r>
              <a:rPr lang="en-US" dirty="0"/>
              <a:t>National Plant Protection Organization Section</a:t>
            </a:r>
          </a:p>
          <a:p>
            <a:r>
              <a:rPr lang="en-US" dirty="0"/>
              <a:t>Plant Quarantine Regulation and Monitoring Section</a:t>
            </a:r>
          </a:p>
          <a:p>
            <a:r>
              <a:rPr lang="en-US" dirty="0"/>
              <a:t>Pesticide Registration and Management Section</a:t>
            </a:r>
          </a:p>
          <a:p>
            <a:r>
              <a:rPr lang="en-US" dirty="0"/>
              <a:t>Pest Risk Analysis Section</a:t>
            </a:r>
          </a:p>
          <a:p>
            <a:r>
              <a:rPr lang="en-US" dirty="0"/>
              <a:t>Survey and Surveillance Section</a:t>
            </a:r>
          </a:p>
          <a:p>
            <a:endParaRPr lang="en-US" dirty="0"/>
          </a:p>
        </p:txBody>
      </p:sp>
    </p:spTree>
    <p:extLst>
      <p:ext uri="{BB962C8B-B14F-4D97-AF65-F5344CB8AC3E}">
        <p14:creationId xmlns:p14="http://schemas.microsoft.com/office/powerpoint/2010/main" val="307673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91600" cy="6629400"/>
          </a:xfrm>
        </p:spPr>
        <p:txBody>
          <a:bodyPr/>
          <a:lstStyle/>
          <a:p>
            <a:r>
              <a:rPr lang="en-US" dirty="0"/>
              <a:t>Registered Pesticides in Nepal (</a:t>
            </a:r>
            <a:r>
              <a:rPr lang="en-US" dirty="0" err="1"/>
              <a:t>upto</a:t>
            </a:r>
            <a:r>
              <a:rPr lang="en-US" dirty="0"/>
              <a:t> 2022-07-31)</a:t>
            </a:r>
          </a:p>
        </p:txBody>
      </p:sp>
      <p:graphicFrame>
        <p:nvGraphicFramePr>
          <p:cNvPr id="4" name="Table 3"/>
          <p:cNvGraphicFramePr>
            <a:graphicFrameLocks noGrp="1"/>
          </p:cNvGraphicFramePr>
          <p:nvPr>
            <p:extLst>
              <p:ext uri="{D42A27DB-BD31-4B8C-83A1-F6EECF244321}">
                <p14:modId xmlns:p14="http://schemas.microsoft.com/office/powerpoint/2010/main" val="2859858466"/>
              </p:ext>
            </p:extLst>
          </p:nvPr>
        </p:nvGraphicFramePr>
        <p:xfrm>
          <a:off x="1524000" y="1397000"/>
          <a:ext cx="6096000" cy="46177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dirty="0"/>
                        <a:t>S.NO</a:t>
                      </a:r>
                    </a:p>
                  </a:txBody>
                  <a:tcPr/>
                </a:tc>
                <a:tc>
                  <a:txBody>
                    <a:bodyPr/>
                    <a:lstStyle/>
                    <a:p>
                      <a:r>
                        <a:rPr lang="en-US" dirty="0"/>
                        <a:t>Pesticide category</a:t>
                      </a:r>
                    </a:p>
                  </a:txBody>
                  <a:tcPr/>
                </a:tc>
                <a:tc>
                  <a:txBody>
                    <a:bodyPr/>
                    <a:lstStyle/>
                    <a:p>
                      <a:r>
                        <a:rPr lang="en-US" dirty="0"/>
                        <a:t>Trade Name</a:t>
                      </a:r>
                    </a:p>
                  </a:txBody>
                  <a:tcPr/>
                </a:tc>
                <a:tc>
                  <a:txBody>
                    <a:bodyPr/>
                    <a:lstStyle/>
                    <a:p>
                      <a:r>
                        <a:rPr lang="en-US" dirty="0"/>
                        <a:t>Common name</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Insecticide</a:t>
                      </a:r>
                    </a:p>
                  </a:txBody>
                  <a:tcPr/>
                </a:tc>
                <a:tc>
                  <a:txBody>
                    <a:bodyPr/>
                    <a:lstStyle/>
                    <a:p>
                      <a:r>
                        <a:rPr lang="en-US" dirty="0"/>
                        <a:t>1788</a:t>
                      </a:r>
                    </a:p>
                  </a:txBody>
                  <a:tcPr/>
                </a:tc>
                <a:tc>
                  <a:txBody>
                    <a:bodyPr/>
                    <a:lstStyle/>
                    <a:p>
                      <a:r>
                        <a:rPr lang="en-US" dirty="0"/>
                        <a:t>56</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Fungicide</a:t>
                      </a:r>
                    </a:p>
                  </a:txBody>
                  <a:tcPr/>
                </a:tc>
                <a:tc>
                  <a:txBody>
                    <a:bodyPr/>
                    <a:lstStyle/>
                    <a:p>
                      <a:r>
                        <a:rPr lang="en-US" dirty="0"/>
                        <a:t>1141</a:t>
                      </a:r>
                    </a:p>
                  </a:txBody>
                  <a:tcPr/>
                </a:tc>
                <a:tc>
                  <a:txBody>
                    <a:bodyPr/>
                    <a:lstStyle/>
                    <a:p>
                      <a:r>
                        <a:rPr lang="en-US" dirty="0"/>
                        <a:t>42</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Herbicide</a:t>
                      </a:r>
                    </a:p>
                  </a:txBody>
                  <a:tcPr/>
                </a:tc>
                <a:tc>
                  <a:txBody>
                    <a:bodyPr/>
                    <a:lstStyle/>
                    <a:p>
                      <a:r>
                        <a:rPr lang="en-US" dirty="0"/>
                        <a:t>620</a:t>
                      </a:r>
                    </a:p>
                  </a:txBody>
                  <a:tcPr/>
                </a:tc>
                <a:tc>
                  <a:txBody>
                    <a:bodyPr/>
                    <a:lstStyle/>
                    <a:p>
                      <a:r>
                        <a:rPr lang="en-US" dirty="0"/>
                        <a:t>30</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dirty="0"/>
                        <a:t>Bactericide</a:t>
                      </a:r>
                    </a:p>
                  </a:txBody>
                  <a:tcPr/>
                </a:tc>
                <a:tc>
                  <a:txBody>
                    <a:bodyPr/>
                    <a:lstStyle/>
                    <a:p>
                      <a:r>
                        <a:rPr lang="en-US" dirty="0"/>
                        <a:t>24</a:t>
                      </a:r>
                    </a:p>
                  </a:txBody>
                  <a:tcPr/>
                </a:tc>
                <a:tc>
                  <a:txBody>
                    <a:bodyPr/>
                    <a:lstStyle/>
                    <a:p>
                      <a:r>
                        <a:rPr lang="en-US" dirty="0"/>
                        <a:t>1</a:t>
                      </a:r>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r>
                        <a:rPr lang="en-US" dirty="0"/>
                        <a:t>Rodenticide</a:t>
                      </a:r>
                    </a:p>
                  </a:txBody>
                  <a:tcPr/>
                </a:tc>
                <a:tc>
                  <a:txBody>
                    <a:bodyPr/>
                    <a:lstStyle/>
                    <a:p>
                      <a:r>
                        <a:rPr lang="en-US" dirty="0"/>
                        <a:t>41</a:t>
                      </a:r>
                    </a:p>
                  </a:txBody>
                  <a:tcPr/>
                </a:tc>
                <a:tc>
                  <a:txBody>
                    <a:bodyPr/>
                    <a:lstStyle/>
                    <a:p>
                      <a:r>
                        <a:rPr lang="en-US" dirty="0"/>
                        <a:t>2</a:t>
                      </a:r>
                    </a:p>
                  </a:txBody>
                  <a:tcPr/>
                </a:tc>
                <a:extLst>
                  <a:ext uri="{0D108BD9-81ED-4DB2-BD59-A6C34878D82A}">
                    <a16:rowId xmlns:a16="http://schemas.microsoft.com/office/drawing/2014/main" val="10005"/>
                  </a:ext>
                </a:extLst>
              </a:tr>
              <a:tr h="370840">
                <a:tc>
                  <a:txBody>
                    <a:bodyPr/>
                    <a:lstStyle/>
                    <a:p>
                      <a:r>
                        <a:rPr lang="en-US" dirty="0"/>
                        <a:t>6.</a:t>
                      </a:r>
                    </a:p>
                  </a:txBody>
                  <a:tcPr/>
                </a:tc>
                <a:tc>
                  <a:txBody>
                    <a:bodyPr/>
                    <a:lstStyle/>
                    <a:p>
                      <a:r>
                        <a:rPr lang="en-US" dirty="0" err="1"/>
                        <a:t>Molluscicide</a:t>
                      </a:r>
                      <a:endParaRPr lang="en-US" dirty="0"/>
                    </a:p>
                  </a:txBody>
                  <a:tcPr/>
                </a:tc>
                <a:tc>
                  <a:txBody>
                    <a:bodyPr/>
                    <a:lstStyle/>
                    <a:p>
                      <a:r>
                        <a:rPr lang="en-US" dirty="0"/>
                        <a:t>4</a:t>
                      </a:r>
                    </a:p>
                  </a:txBody>
                  <a:tcPr/>
                </a:tc>
                <a:tc>
                  <a:txBody>
                    <a:bodyPr/>
                    <a:lstStyle/>
                    <a:p>
                      <a:r>
                        <a:rPr lang="en-US" dirty="0"/>
                        <a:t>1</a:t>
                      </a:r>
                    </a:p>
                  </a:txBody>
                  <a:tcPr/>
                </a:tc>
                <a:extLst>
                  <a:ext uri="{0D108BD9-81ED-4DB2-BD59-A6C34878D82A}">
                    <a16:rowId xmlns:a16="http://schemas.microsoft.com/office/drawing/2014/main" val="10006"/>
                  </a:ext>
                </a:extLst>
              </a:tr>
              <a:tr h="370840">
                <a:tc>
                  <a:txBody>
                    <a:bodyPr/>
                    <a:lstStyle/>
                    <a:p>
                      <a:r>
                        <a:rPr lang="en-US" dirty="0"/>
                        <a:t>7.</a:t>
                      </a:r>
                    </a:p>
                  </a:txBody>
                  <a:tcPr/>
                </a:tc>
                <a:tc>
                  <a:txBody>
                    <a:bodyPr/>
                    <a:lstStyle/>
                    <a:p>
                      <a:r>
                        <a:rPr lang="en-US" dirty="0" err="1"/>
                        <a:t>Nematicide</a:t>
                      </a:r>
                      <a:endParaRPr lang="en-US" dirty="0"/>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7"/>
                  </a:ext>
                </a:extLst>
              </a:tr>
              <a:tr h="370840">
                <a:tc>
                  <a:txBody>
                    <a:bodyPr/>
                    <a:lstStyle/>
                    <a:p>
                      <a:r>
                        <a:rPr lang="en-US" dirty="0"/>
                        <a:t>8.</a:t>
                      </a:r>
                    </a:p>
                  </a:txBody>
                  <a:tcPr/>
                </a:tc>
                <a:tc>
                  <a:txBody>
                    <a:bodyPr/>
                    <a:lstStyle/>
                    <a:p>
                      <a:r>
                        <a:rPr lang="en-US" dirty="0"/>
                        <a:t>Bio-pesticide</a:t>
                      </a:r>
                    </a:p>
                  </a:txBody>
                  <a:tcPr/>
                </a:tc>
                <a:tc>
                  <a:txBody>
                    <a:bodyPr/>
                    <a:lstStyle/>
                    <a:p>
                      <a:r>
                        <a:rPr lang="en-US" dirty="0"/>
                        <a:t>171</a:t>
                      </a:r>
                    </a:p>
                  </a:txBody>
                  <a:tcPr/>
                </a:tc>
                <a:tc>
                  <a:txBody>
                    <a:bodyPr/>
                    <a:lstStyle/>
                    <a:p>
                      <a:r>
                        <a:rPr lang="en-US" dirty="0"/>
                        <a:t>14</a:t>
                      </a:r>
                    </a:p>
                  </a:txBody>
                  <a:tcPr/>
                </a:tc>
                <a:extLst>
                  <a:ext uri="{0D108BD9-81ED-4DB2-BD59-A6C34878D82A}">
                    <a16:rowId xmlns:a16="http://schemas.microsoft.com/office/drawing/2014/main" val="10008"/>
                  </a:ext>
                </a:extLst>
              </a:tr>
              <a:tr h="370840">
                <a:tc>
                  <a:txBody>
                    <a:bodyPr/>
                    <a:lstStyle/>
                    <a:p>
                      <a:r>
                        <a:rPr lang="en-US" dirty="0"/>
                        <a:t>9.</a:t>
                      </a:r>
                    </a:p>
                  </a:txBody>
                  <a:tcPr/>
                </a:tc>
                <a:tc>
                  <a:txBody>
                    <a:bodyPr/>
                    <a:lstStyle/>
                    <a:p>
                      <a:r>
                        <a:rPr lang="en-US" dirty="0"/>
                        <a:t>Herbal products</a:t>
                      </a:r>
                    </a:p>
                  </a:txBody>
                  <a:tcPr/>
                </a:tc>
                <a:tc>
                  <a:txBody>
                    <a:bodyPr/>
                    <a:lstStyle/>
                    <a:p>
                      <a:r>
                        <a:rPr lang="en-US" dirty="0"/>
                        <a:t>17</a:t>
                      </a:r>
                    </a:p>
                  </a:txBody>
                  <a:tcPr/>
                </a:tc>
                <a:tc>
                  <a:txBody>
                    <a:bodyPr/>
                    <a:lstStyle/>
                    <a:p>
                      <a:r>
                        <a:rPr lang="en-US" dirty="0"/>
                        <a:t>13</a:t>
                      </a:r>
                    </a:p>
                  </a:txBody>
                  <a:tcPr/>
                </a:tc>
                <a:extLst>
                  <a:ext uri="{0D108BD9-81ED-4DB2-BD59-A6C34878D82A}">
                    <a16:rowId xmlns:a16="http://schemas.microsoft.com/office/drawing/2014/main" val="10009"/>
                  </a:ext>
                </a:extLst>
              </a:tr>
              <a:tr h="370840">
                <a:tc>
                  <a:txBody>
                    <a:bodyPr/>
                    <a:lstStyle/>
                    <a:p>
                      <a:r>
                        <a:rPr lang="en-US" dirty="0"/>
                        <a:t>10</a:t>
                      </a:r>
                    </a:p>
                  </a:txBody>
                  <a:tcPr/>
                </a:tc>
                <a:tc>
                  <a:txBody>
                    <a:bodyPr/>
                    <a:lstStyle/>
                    <a:p>
                      <a:r>
                        <a:rPr lang="en-US" dirty="0" err="1"/>
                        <a:t>Miticide</a:t>
                      </a:r>
                      <a:endParaRPr lang="en-US" dirty="0"/>
                    </a:p>
                  </a:txBody>
                  <a:tcPr/>
                </a:tc>
                <a:tc>
                  <a:txBody>
                    <a:bodyPr/>
                    <a:lstStyle/>
                    <a:p>
                      <a:r>
                        <a:rPr lang="en-US" dirty="0"/>
                        <a:t>32</a:t>
                      </a:r>
                    </a:p>
                  </a:txBody>
                  <a:tcPr/>
                </a:tc>
                <a:tc>
                  <a:txBody>
                    <a:bodyPr/>
                    <a:lstStyle/>
                    <a:p>
                      <a:r>
                        <a:rPr lang="en-US" dirty="0"/>
                        <a:t>5</a:t>
                      </a:r>
                    </a:p>
                  </a:txBody>
                  <a:tcPr/>
                </a:tc>
                <a:extLst>
                  <a:ext uri="{0D108BD9-81ED-4DB2-BD59-A6C34878D82A}">
                    <a16:rowId xmlns:a16="http://schemas.microsoft.com/office/drawing/2014/main" val="10010"/>
                  </a:ext>
                </a:extLst>
              </a:tr>
            </a:tbl>
          </a:graphicData>
        </a:graphic>
      </p:graphicFrame>
      <p:sp>
        <p:nvSpPr>
          <p:cNvPr id="5" name="TextBox 4"/>
          <p:cNvSpPr txBox="1"/>
          <p:nvPr/>
        </p:nvSpPr>
        <p:spPr>
          <a:xfrm>
            <a:off x="2657912" y="6248400"/>
            <a:ext cx="5105400" cy="230832"/>
          </a:xfrm>
          <a:prstGeom prst="rect">
            <a:avLst/>
          </a:prstGeom>
          <a:noFill/>
        </p:spPr>
        <p:txBody>
          <a:bodyPr wrap="square" rtlCol="0">
            <a:spAutoFit/>
          </a:bodyPr>
          <a:lstStyle/>
          <a:p>
            <a:r>
              <a:rPr lang="en-US" sz="900" dirty="0"/>
              <a:t>Source: http://www.npponepal.gov.np/downloadfile/Book%20Data%20Book_1666887367.pdf</a:t>
            </a:r>
          </a:p>
        </p:txBody>
      </p:sp>
    </p:spTree>
    <p:extLst>
      <p:ext uri="{BB962C8B-B14F-4D97-AF65-F5344CB8AC3E}">
        <p14:creationId xmlns:p14="http://schemas.microsoft.com/office/powerpoint/2010/main" val="1278799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C:\Users\dell\Desktop\pesticide statu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785" y="990600"/>
            <a:ext cx="8312638"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505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0510"/>
            <a:ext cx="7696200" cy="7533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9175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55000" lnSpcReduction="20000"/>
          </a:bodyPr>
          <a:lstStyle/>
          <a:p>
            <a:pPr lvl="1"/>
            <a:r>
              <a:rPr lang="en-US" b="1" dirty="0"/>
              <a:t>Hazard </a:t>
            </a:r>
            <a:r>
              <a:rPr lang="en-US" b="1" dirty="0" err="1"/>
              <a:t>characterisation</a:t>
            </a:r>
            <a:endParaRPr lang="en-US" sz="2400" dirty="0"/>
          </a:p>
          <a:p>
            <a:r>
              <a:rPr lang="en-US" dirty="0"/>
              <a:t>It involves considering the dose levels at which adverse effects were observed in test animals, and using these dose levels to calculate an equal dose in humans.</a:t>
            </a:r>
            <a:endParaRPr lang="en-US" sz="2800" dirty="0"/>
          </a:p>
          <a:p>
            <a:pPr lvl="1"/>
            <a:r>
              <a:rPr lang="en-US" b="1" dirty="0"/>
              <a:t> Exposure Assessment</a:t>
            </a:r>
            <a:endParaRPr lang="en-US" sz="2400" dirty="0"/>
          </a:p>
          <a:p>
            <a:r>
              <a:rPr lang="en-US" dirty="0"/>
              <a:t>People can be exposed to pesticides in following ways:</a:t>
            </a:r>
            <a:endParaRPr lang="en-US" sz="2800" dirty="0"/>
          </a:p>
          <a:p>
            <a:pPr lvl="0"/>
            <a:r>
              <a:rPr lang="en-US" dirty="0"/>
              <a:t>Inhaling pesticides (inhalation exposure),</a:t>
            </a:r>
            <a:endParaRPr lang="en-US" sz="2800" dirty="0"/>
          </a:p>
          <a:p>
            <a:pPr lvl="0"/>
            <a:r>
              <a:rPr lang="en-US" dirty="0"/>
              <a:t>Absorbing pesticides through the skin (dermal exposure), and</a:t>
            </a:r>
            <a:endParaRPr lang="en-US" sz="2800" dirty="0"/>
          </a:p>
          <a:p>
            <a:pPr lvl="0"/>
            <a:r>
              <a:rPr lang="en-US" dirty="0"/>
              <a:t>Getting pesticides in their mouth or digestive tract (oral exposure).</a:t>
            </a:r>
            <a:endParaRPr lang="en-US" sz="2800" dirty="0"/>
          </a:p>
          <a:p>
            <a:r>
              <a:rPr lang="en-US" dirty="0"/>
              <a:t>Depending on the situation, pesticides could enter the body by any one or all of these routes. Typical sources of pesticide exposure include:</a:t>
            </a:r>
            <a:endParaRPr lang="en-US" sz="2800" dirty="0"/>
          </a:p>
          <a:p>
            <a:pPr lvl="0"/>
            <a:r>
              <a:rPr lang="en-US" b="1" dirty="0"/>
              <a:t>Food</a:t>
            </a:r>
            <a:r>
              <a:rPr lang="en-US" dirty="0"/>
              <a:t> </a:t>
            </a:r>
            <a:br>
              <a:rPr lang="en-US" dirty="0"/>
            </a:br>
            <a:r>
              <a:rPr lang="en-US" dirty="0"/>
              <a:t>Most of the foods we eat have been grown with the use of pesticides. Therefore, pesticide residues may be present inside or on the surfaces of these foods. </a:t>
            </a:r>
            <a:endParaRPr lang="en-US" sz="2800" dirty="0"/>
          </a:p>
          <a:p>
            <a:pPr lvl="0"/>
            <a:r>
              <a:rPr lang="en-US" b="1" dirty="0"/>
              <a:t>Home and Personal Use Pesticides </a:t>
            </a:r>
            <a:br>
              <a:rPr lang="en-US" b="1" dirty="0"/>
            </a:br>
            <a:r>
              <a:rPr lang="en-US" dirty="0"/>
              <a:t>You might use pesticides in and around your home to control insects, weeds, mold, mildew, bacteria, lawn and garden pests and to protect your pets from pests such as fleas. Pesticides may also be used as insect repellants which are directly applied to the skin or clothing. </a:t>
            </a:r>
            <a:endParaRPr lang="en-US" sz="2800" dirty="0"/>
          </a:p>
          <a:p>
            <a:pPr lvl="0"/>
            <a:r>
              <a:rPr lang="en-US" b="1" dirty="0"/>
              <a:t>Pesticides in Drinking Water </a:t>
            </a:r>
            <a:br>
              <a:rPr lang="en-US" b="1" dirty="0"/>
            </a:br>
            <a:r>
              <a:rPr lang="en-US" dirty="0"/>
              <a:t>Some pesticides that are applied to farmland or other land structures can make their way in small amounts to the ground water or surface water systems that feed drinking water supplies. </a:t>
            </a:r>
            <a:endParaRPr lang="en-US" sz="2800" dirty="0"/>
          </a:p>
          <a:p>
            <a:pPr lvl="0"/>
            <a:r>
              <a:rPr lang="en-US" b="1" dirty="0"/>
              <a:t>Worker Exposure to Pesticides </a:t>
            </a:r>
            <a:br>
              <a:rPr lang="en-US" b="1" dirty="0"/>
            </a:br>
            <a:r>
              <a:rPr lang="en-US" dirty="0"/>
              <a:t>Pesticide applicators, vegetable and fruit pickers and others who work around pesticides can be exposed due to the nature of their jobs. To address the unique risks workers face from occupational exposure, EPA evaluates occupational exposure through a separate program. All pesticides registered by EPA have been shown to be safe when used properly.</a:t>
            </a:r>
            <a:endParaRPr lang="en-US" sz="2800" dirty="0"/>
          </a:p>
          <a:p>
            <a:endParaRPr lang="en-US" dirty="0"/>
          </a:p>
        </p:txBody>
      </p:sp>
    </p:spTree>
    <p:extLst>
      <p:ext uri="{BB962C8B-B14F-4D97-AF65-F5344CB8AC3E}">
        <p14:creationId xmlns:p14="http://schemas.microsoft.com/office/powerpoint/2010/main" val="3343557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total amount of pesticides used is 396 </a:t>
            </a:r>
            <a:r>
              <a:rPr lang="en-US" dirty="0" err="1"/>
              <a:t>gm</a:t>
            </a:r>
            <a:r>
              <a:rPr lang="en-US" dirty="0"/>
              <a:t> </a:t>
            </a:r>
            <a:r>
              <a:rPr lang="en-US" dirty="0" err="1"/>
              <a:t>a.i</a:t>
            </a:r>
            <a:r>
              <a:rPr lang="en-US" dirty="0"/>
              <a:t>./ha.</a:t>
            </a:r>
          </a:p>
        </p:txBody>
      </p:sp>
    </p:spTree>
    <p:extLst>
      <p:ext uri="{BB962C8B-B14F-4D97-AF65-F5344CB8AC3E}">
        <p14:creationId xmlns:p14="http://schemas.microsoft.com/office/powerpoint/2010/main" val="469487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553200"/>
          </a:xfrm>
        </p:spPr>
        <p:txBody>
          <a:bodyPr>
            <a:normAutofit fontScale="70000" lnSpcReduction="20000"/>
          </a:bodyPr>
          <a:lstStyle/>
          <a:p>
            <a:r>
              <a:rPr lang="en-US" dirty="0"/>
              <a:t>Maximum Residue Limits (MRLs) are defined as the maximum concentration of pesticide residue (expressed as mg of residue per kg of food/animal feeding stuff, mg/kg) likely to occur in or on food as a result of the use of pesticides according to good agricultural practice (GAP) and product label recommendation.</a:t>
            </a:r>
          </a:p>
          <a:p>
            <a:pPr marL="0" indent="0">
              <a:buNone/>
            </a:pPr>
            <a:endParaRPr lang="en-US" dirty="0"/>
          </a:p>
          <a:p>
            <a:r>
              <a:rPr lang="en-US" dirty="0"/>
              <a:t>The maximum residue limit (also maximum residue level, MRL), is the maximum amount of pesticide residue that is expected to remain on food products when a pesticide is used according to label directions, that will not be a concern to human health </a:t>
            </a:r>
          </a:p>
          <a:p>
            <a:endParaRPr lang="en-US" dirty="0"/>
          </a:p>
          <a:p>
            <a:r>
              <a:rPr lang="en-US" dirty="0"/>
              <a:t>In Nepal, The Department of Food Technology and Quality Control (DFTQC) regulate MRLs of pesticides. </a:t>
            </a:r>
          </a:p>
          <a:p>
            <a:r>
              <a:rPr lang="en-US" dirty="0"/>
              <a:t>In the absence of an established MRL, the DFTQC generally refer to FAO/WHO’s CAC (Codex </a:t>
            </a:r>
            <a:r>
              <a:rPr lang="en-US" dirty="0" err="1"/>
              <a:t>alimentarius</a:t>
            </a:r>
            <a:r>
              <a:rPr lang="en-US" dirty="0"/>
              <a:t> commission) MRLs.</a:t>
            </a:r>
          </a:p>
          <a:p>
            <a:r>
              <a:rPr lang="en-US" dirty="0"/>
              <a:t>The Codex MRLs serve as the reference standards in international trade, but many industrialized countries use their own set of MRLs for import and domestic food products.</a:t>
            </a:r>
          </a:p>
          <a:p>
            <a:r>
              <a:rPr lang="en-US" dirty="0"/>
              <a:t>The EU MRLs are generally lower than USA MRLs, and often lower than Codex MRLs. </a:t>
            </a:r>
          </a:p>
          <a:p>
            <a:endParaRPr lang="en-US" dirty="0"/>
          </a:p>
          <a:p>
            <a:endParaRPr lang="en-US" dirty="0"/>
          </a:p>
        </p:txBody>
      </p:sp>
    </p:spTree>
    <p:extLst>
      <p:ext uri="{BB962C8B-B14F-4D97-AF65-F5344CB8AC3E}">
        <p14:creationId xmlns:p14="http://schemas.microsoft.com/office/powerpoint/2010/main" val="1959473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marL="0" indent="0" algn="ctr">
              <a:buNone/>
            </a:pPr>
            <a:r>
              <a:rPr lang="en-US" u="sng" dirty="0"/>
              <a:t>Residue level measurement: (RBPR: Rapid Bioassay Pesticide Residue)</a:t>
            </a:r>
          </a:p>
          <a:p>
            <a:pPr marL="0" indent="0">
              <a:buNone/>
            </a:pPr>
            <a:endParaRPr lang="en-US" u="sng" dirty="0"/>
          </a:p>
          <a:p>
            <a:r>
              <a:rPr lang="en-US" dirty="0"/>
              <a:t>RBPR technology was first developed by Taiwan Agriculture Research Institute (TARI) in 1958 to check the residue of organophosphate and </a:t>
            </a:r>
            <a:r>
              <a:rPr lang="en-US" dirty="0" err="1"/>
              <a:t>carbamates</a:t>
            </a:r>
            <a:r>
              <a:rPr lang="en-US" dirty="0"/>
              <a:t> groups of pesticides and fungicides residue level through enzymatic reaction.</a:t>
            </a:r>
          </a:p>
          <a:p>
            <a:endParaRPr lang="en-US" dirty="0"/>
          </a:p>
          <a:p>
            <a:r>
              <a:rPr lang="en-US" dirty="0"/>
              <a:t>In Nepal, RBPR technology was established in </a:t>
            </a:r>
            <a:r>
              <a:rPr lang="en-US" dirty="0" err="1"/>
              <a:t>Kalimati</a:t>
            </a:r>
            <a:r>
              <a:rPr lang="en-US" dirty="0"/>
              <a:t> on 18 June 2014 under the of Plant Protection Directorate.</a:t>
            </a:r>
          </a:p>
          <a:p>
            <a:pPr marL="0" indent="0">
              <a:buNone/>
            </a:pPr>
            <a:endParaRPr lang="en-US" dirty="0"/>
          </a:p>
          <a:p>
            <a:r>
              <a:rPr lang="en-US" dirty="0"/>
              <a:t>Chemical used in this technology is </a:t>
            </a:r>
            <a:r>
              <a:rPr lang="en-US" dirty="0" err="1"/>
              <a:t>AchE</a:t>
            </a:r>
            <a:r>
              <a:rPr lang="en-US" dirty="0"/>
              <a:t> ( Acetyl cholinesterase ) Isolated from the brain of House fly.</a:t>
            </a:r>
          </a:p>
          <a:p>
            <a:pPr marL="0" indent="0">
              <a:buNone/>
            </a:pPr>
            <a:endParaRPr lang="en-US" dirty="0"/>
          </a:p>
          <a:p>
            <a:r>
              <a:rPr lang="en-US" dirty="0"/>
              <a:t>When </a:t>
            </a:r>
            <a:r>
              <a:rPr lang="en-US" dirty="0" err="1"/>
              <a:t>AchE</a:t>
            </a:r>
            <a:r>
              <a:rPr lang="en-US" dirty="0"/>
              <a:t> solution is mixed with samples from healthy produce, it slowly turns yellow. If insecticides is present the enzymatic reaction slows down or stops.</a:t>
            </a:r>
          </a:p>
          <a:p>
            <a:endParaRPr lang="en-US" dirty="0"/>
          </a:p>
          <a:p>
            <a:r>
              <a:rPr lang="en-US" dirty="0"/>
              <a:t>The rate at which color development is inhibited indicates the quality of chemicals present , as well as their toxicity.</a:t>
            </a:r>
          </a:p>
          <a:p>
            <a:endParaRPr lang="en-US" dirty="0"/>
          </a:p>
          <a:p>
            <a:r>
              <a:rPr lang="en-US" dirty="0"/>
              <a:t>The </a:t>
            </a:r>
            <a:r>
              <a:rPr lang="en-US" dirty="0" err="1"/>
              <a:t>AchE</a:t>
            </a:r>
            <a:r>
              <a:rPr lang="en-US" dirty="0"/>
              <a:t> test is very rapid, taking only 15 minutes from sampling to completion.</a:t>
            </a:r>
          </a:p>
          <a:p>
            <a:endParaRPr lang="en-US" dirty="0"/>
          </a:p>
          <a:p>
            <a:endParaRPr lang="en-US" dirty="0"/>
          </a:p>
        </p:txBody>
      </p:sp>
    </p:spTree>
    <p:extLst>
      <p:ext uri="{BB962C8B-B14F-4D97-AF65-F5344CB8AC3E}">
        <p14:creationId xmlns:p14="http://schemas.microsoft.com/office/powerpoint/2010/main" val="2991684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81800"/>
          </a:xfrm>
        </p:spPr>
        <p:txBody>
          <a:bodyPr>
            <a:normAutofit fontScale="77500" lnSpcReduction="20000"/>
          </a:bodyPr>
          <a:lstStyle/>
          <a:p>
            <a:r>
              <a:rPr lang="en-US" dirty="0"/>
              <a:t>The B.t. test uses </a:t>
            </a:r>
            <a:r>
              <a:rPr lang="en-US" i="1" dirty="0"/>
              <a:t>Bacillus </a:t>
            </a:r>
            <a:r>
              <a:rPr lang="en-US" i="1" dirty="0" err="1"/>
              <a:t>thuringiensis</a:t>
            </a:r>
            <a:r>
              <a:rPr lang="en-US" i="1" dirty="0"/>
              <a:t> </a:t>
            </a:r>
            <a:r>
              <a:rPr lang="en-US" dirty="0"/>
              <a:t>to detect fungicide residue.</a:t>
            </a:r>
          </a:p>
          <a:p>
            <a:endParaRPr lang="en-US" dirty="0"/>
          </a:p>
          <a:p>
            <a:r>
              <a:rPr lang="en-US" i="1" dirty="0"/>
              <a:t>B. </a:t>
            </a:r>
            <a:r>
              <a:rPr lang="en-US" i="1" dirty="0" err="1"/>
              <a:t>thuringiensis</a:t>
            </a:r>
            <a:r>
              <a:rPr lang="en-US" i="1" dirty="0"/>
              <a:t> </a:t>
            </a:r>
            <a:r>
              <a:rPr lang="en-US" dirty="0"/>
              <a:t>is a bacterium which is </a:t>
            </a:r>
            <a:r>
              <a:rPr lang="en-US" dirty="0" err="1"/>
              <a:t>entomopathogenic</a:t>
            </a:r>
            <a:r>
              <a:rPr lang="en-US" dirty="0"/>
              <a:t>. i.e. it causes disease only in insects and is highly sensitive to some fungicides used on vegetables.</a:t>
            </a:r>
          </a:p>
          <a:p>
            <a:endParaRPr lang="en-US" dirty="0"/>
          </a:p>
          <a:p>
            <a:r>
              <a:rPr lang="en-US" dirty="0"/>
              <a:t>Vegetable samples are finely chopped and placed in EDTA (Ethylene </a:t>
            </a:r>
            <a:r>
              <a:rPr lang="en-US" dirty="0" err="1"/>
              <a:t>Diamine</a:t>
            </a:r>
            <a:r>
              <a:rPr lang="en-US" dirty="0"/>
              <a:t> Tetra Acetic Acid) solution for 5 minutes. The extract is incubated with a suspension of </a:t>
            </a:r>
            <a:r>
              <a:rPr lang="en-US" i="1" dirty="0"/>
              <a:t>B. </a:t>
            </a:r>
            <a:r>
              <a:rPr lang="en-US" i="1" dirty="0" err="1"/>
              <a:t>thuringiensis</a:t>
            </a:r>
            <a:r>
              <a:rPr lang="en-US" i="1" dirty="0"/>
              <a:t> </a:t>
            </a:r>
            <a:r>
              <a:rPr lang="en-US" dirty="0"/>
              <a:t>for 90 minutes (the period of four generations of bacteria). Then TTC (</a:t>
            </a:r>
            <a:r>
              <a:rPr lang="en-US" dirty="0" err="1"/>
              <a:t>T</a:t>
            </a:r>
            <a:r>
              <a:rPr lang="en-US" b="1" dirty="0" err="1"/>
              <a:t>riphenyl</a:t>
            </a:r>
            <a:r>
              <a:rPr lang="en-US" b="1" dirty="0"/>
              <a:t> </a:t>
            </a:r>
            <a:r>
              <a:rPr lang="en-US" b="1" dirty="0" err="1"/>
              <a:t>tetrazolium</a:t>
            </a:r>
            <a:r>
              <a:rPr lang="en-US" b="1" dirty="0"/>
              <a:t> chloride</a:t>
            </a:r>
            <a:r>
              <a:rPr lang="en-US" dirty="0"/>
              <a:t>) solution is added and left to act for another 30 minutes. Finally, the reaction is halted with Triton- </a:t>
            </a:r>
            <a:r>
              <a:rPr lang="en-US" dirty="0" err="1"/>
              <a:t>HCl</a:t>
            </a:r>
            <a:r>
              <a:rPr lang="en-US" dirty="0"/>
              <a:t> mixture, which acts as a red color signal for </a:t>
            </a:r>
            <a:r>
              <a:rPr lang="en-US" i="1" dirty="0"/>
              <a:t>B. </a:t>
            </a:r>
            <a:r>
              <a:rPr lang="en-US" i="1" dirty="0" err="1"/>
              <a:t>thuringiensis</a:t>
            </a:r>
            <a:r>
              <a:rPr lang="en-US" i="1" dirty="0"/>
              <a:t> </a:t>
            </a:r>
            <a:r>
              <a:rPr lang="en-US" dirty="0"/>
              <a:t>activity.</a:t>
            </a:r>
          </a:p>
          <a:p>
            <a:pPr marL="0" indent="0">
              <a:buNone/>
            </a:pPr>
            <a:endParaRPr lang="en-US" dirty="0"/>
          </a:p>
          <a:p>
            <a:r>
              <a:rPr lang="en-US" dirty="0"/>
              <a:t>If fungicide residues are present, there is no metabolic activity by the bacteria and no red color. If by the end of the test period the mixture has not turned red but still its original pale yellow, it probably contains toxic chemical residues.</a:t>
            </a:r>
          </a:p>
          <a:p>
            <a:endParaRPr lang="en-US" dirty="0"/>
          </a:p>
          <a:p>
            <a:endParaRPr lang="en-US" dirty="0"/>
          </a:p>
          <a:p>
            <a:endParaRPr lang="en-US" dirty="0"/>
          </a:p>
        </p:txBody>
      </p:sp>
    </p:spTree>
    <p:extLst>
      <p:ext uri="{BB962C8B-B14F-4D97-AF65-F5344CB8AC3E}">
        <p14:creationId xmlns:p14="http://schemas.microsoft.com/office/powerpoint/2010/main" val="647688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r>
              <a:rPr lang="en-US" dirty="0"/>
              <a:t>Garlic and ginger can kill bacteria naturally, and can't be tested by B.t. Some compounds which occur naturally in oranges and tea also interfere with the TTC reaction. Strawberry fruits contain a red  pigment, which makes it difficult to distinguish any color change from bacteria. It is possible to test these two groups, but the procedure must be modified.</a:t>
            </a:r>
          </a:p>
          <a:p>
            <a:endParaRPr lang="en-US" dirty="0"/>
          </a:p>
          <a:p>
            <a:r>
              <a:rPr lang="en-US" dirty="0"/>
              <a:t>The result withdrawn from the inhibition percentage given by </a:t>
            </a:r>
            <a:r>
              <a:rPr lang="en-US" dirty="0" err="1"/>
              <a:t>AchE</a:t>
            </a:r>
            <a:r>
              <a:rPr lang="en-US" dirty="0"/>
              <a:t> test:</a:t>
            </a:r>
          </a:p>
          <a:p>
            <a:endParaRPr lang="en-US" dirty="0"/>
          </a:p>
          <a:p>
            <a:r>
              <a:rPr lang="en-US" dirty="0"/>
              <a:t>           Below 35 % : edible </a:t>
            </a:r>
          </a:p>
          <a:p>
            <a:r>
              <a:rPr lang="en-US" dirty="0"/>
              <a:t>           35- 45 % : Need quarantine for few days </a:t>
            </a:r>
          </a:p>
          <a:p>
            <a:r>
              <a:rPr lang="en-US" dirty="0"/>
              <a:t>           More than 45% : not edible (red)</a:t>
            </a:r>
          </a:p>
          <a:p>
            <a:endParaRPr lang="en-US" dirty="0"/>
          </a:p>
          <a:p>
            <a:r>
              <a:rPr lang="en-US" dirty="0"/>
              <a:t>The inhibition % is calculated through spectrophotometer. The increasing absorbance for sample at 412 nm is recorded, compared to the insecticide free blank( normal) </a:t>
            </a:r>
            <a:r>
              <a:rPr lang="en-US" dirty="0" err="1"/>
              <a:t>AchE</a:t>
            </a:r>
            <a:r>
              <a:rPr lang="en-US" dirty="0"/>
              <a:t> reaction and the inhibition % is calculated.</a:t>
            </a:r>
          </a:p>
          <a:p>
            <a:endParaRPr lang="en-US" dirty="0"/>
          </a:p>
          <a:p>
            <a:r>
              <a:rPr lang="en-US" dirty="0"/>
              <a:t>% inhibition=  Absorbance change (normal) -  Absorbance change (sample)   *100</a:t>
            </a:r>
          </a:p>
          <a:p>
            <a:r>
              <a:rPr lang="en-US" dirty="0"/>
              <a:t>                                  Absorbance change (normal)</a:t>
            </a:r>
          </a:p>
          <a:p>
            <a:endParaRPr lang="en-US" dirty="0"/>
          </a:p>
          <a:p>
            <a:endParaRPr lang="en-US" dirty="0"/>
          </a:p>
          <a:p>
            <a:endParaRPr lang="en-US" dirty="0"/>
          </a:p>
        </p:txBody>
      </p:sp>
    </p:spTree>
    <p:extLst>
      <p:ext uri="{BB962C8B-B14F-4D97-AF65-F5344CB8AC3E}">
        <p14:creationId xmlns:p14="http://schemas.microsoft.com/office/powerpoint/2010/main" val="2666309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55000" lnSpcReduction="20000"/>
          </a:bodyPr>
          <a:lstStyle/>
          <a:p>
            <a:r>
              <a:rPr lang="en-US" dirty="0" err="1"/>
              <a:t>AchE</a:t>
            </a:r>
            <a:r>
              <a:rPr lang="en-US" dirty="0"/>
              <a:t> is obtained from the heads of housefly. They are reared in isolation for more than 3 decades and never exposed to chemicals. These flies are then frozen and placed to dry ice and shaken so that the heads drop off. After the enzyme is extracted from the heads, it is freeze dried into stable dry powder which is stored indefinitely.</a:t>
            </a:r>
          </a:p>
          <a:p>
            <a:endParaRPr lang="en-US" dirty="0"/>
          </a:p>
          <a:p>
            <a:r>
              <a:rPr lang="en-US" dirty="0"/>
              <a:t>In </a:t>
            </a:r>
            <a:r>
              <a:rPr lang="en-US" dirty="0" err="1"/>
              <a:t>AchE</a:t>
            </a:r>
            <a:r>
              <a:rPr lang="en-US" dirty="0"/>
              <a:t> test, sample vegetable leaves or peel of fruits or vegetables are taken from 4 different plants and are chopped into fine pieces. Now these pieces are transferred into test tube with 1 ml ethanol and subjected to vibrate on test tube mixer for 30 </a:t>
            </a:r>
            <a:r>
              <a:rPr lang="en-US" dirty="0" err="1"/>
              <a:t>secs</a:t>
            </a:r>
            <a:r>
              <a:rPr lang="en-US" dirty="0"/>
              <a:t> and soaked for another 2.5 </a:t>
            </a:r>
            <a:r>
              <a:rPr lang="en-US" dirty="0" err="1"/>
              <a:t>mins</a:t>
            </a:r>
            <a:r>
              <a:rPr lang="en-US" dirty="0"/>
              <a:t> for extraction. Test tubes are covered by </a:t>
            </a:r>
            <a:r>
              <a:rPr lang="en-US" dirty="0" err="1"/>
              <a:t>paraflim</a:t>
            </a:r>
            <a:r>
              <a:rPr lang="en-US" dirty="0"/>
              <a:t> and then drained to get the sample extract.</a:t>
            </a:r>
          </a:p>
          <a:p>
            <a:endParaRPr lang="en-US" dirty="0"/>
          </a:p>
          <a:p>
            <a:r>
              <a:rPr lang="en-US" dirty="0"/>
              <a:t>Now in 1cm glass cuvette, add 3 ml PBS (Phosphate buffer solution with pH 8.0), 20 microliter </a:t>
            </a:r>
            <a:r>
              <a:rPr lang="en-US" dirty="0" err="1"/>
              <a:t>AchE</a:t>
            </a:r>
            <a:r>
              <a:rPr lang="en-US" dirty="0"/>
              <a:t> solution and 20 microliter sample extract. After mixing and standing for 3 minutes, add 0.1 ml DTNB (5,5’-dithio-bis(2-nitrobenzoic acid) solution and 20 microliter of ATCI (</a:t>
            </a:r>
            <a:r>
              <a:rPr lang="en-US" dirty="0" err="1"/>
              <a:t>Acetylthiocholine</a:t>
            </a:r>
            <a:r>
              <a:rPr lang="en-US" dirty="0"/>
              <a:t> iodine) solution to start the reaction and after few seconds subject it into spectrophotometer. </a:t>
            </a:r>
          </a:p>
          <a:p>
            <a:endParaRPr lang="en-US" dirty="0"/>
          </a:p>
          <a:p>
            <a:r>
              <a:rPr lang="en-US" dirty="0"/>
              <a:t>In the sample after reaction, if the solution is yellow, the sample vegetables or fruits are healthy as </a:t>
            </a:r>
            <a:r>
              <a:rPr lang="en-US" dirty="0" err="1"/>
              <a:t>AchE</a:t>
            </a:r>
            <a:r>
              <a:rPr lang="en-US" dirty="0"/>
              <a:t> reaction increases 5-thio-2-nitrobenzoateanion. If insecticide is present, the reaction stops. The time takes only 15 minutes.</a:t>
            </a:r>
          </a:p>
          <a:p>
            <a:endParaRPr lang="en-US" dirty="0"/>
          </a:p>
          <a:p>
            <a:r>
              <a:rPr lang="en-US" dirty="0"/>
              <a:t>The </a:t>
            </a:r>
            <a:r>
              <a:rPr lang="en-US" dirty="0" err="1"/>
              <a:t>AchE</a:t>
            </a:r>
            <a:r>
              <a:rPr lang="en-US" dirty="0"/>
              <a:t> test doesn’t give false positive results. That means it doesn't indicate the presence of insecticides when they are not. However it does sometimes give a false negative. It can't detect certain insecticides, for example, synthetic </a:t>
            </a:r>
            <a:r>
              <a:rPr lang="en-US" dirty="0" err="1"/>
              <a:t>pyrethroids</a:t>
            </a:r>
            <a:r>
              <a:rPr lang="en-US" dirty="0"/>
              <a:t>, and gives a negative result even if they are present.</a:t>
            </a:r>
          </a:p>
          <a:p>
            <a:endParaRPr lang="en-US" dirty="0"/>
          </a:p>
          <a:p>
            <a:endParaRPr lang="en-US" dirty="0"/>
          </a:p>
        </p:txBody>
      </p:sp>
    </p:spTree>
    <p:extLst>
      <p:ext uri="{BB962C8B-B14F-4D97-AF65-F5344CB8AC3E}">
        <p14:creationId xmlns:p14="http://schemas.microsoft.com/office/powerpoint/2010/main" val="1355516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r>
              <a:rPr lang="en-US" b="1" dirty="0"/>
              <a:t>Sanitary and </a:t>
            </a:r>
            <a:r>
              <a:rPr lang="en-US" b="1" dirty="0" err="1"/>
              <a:t>phytosanitary</a:t>
            </a:r>
            <a:r>
              <a:rPr lang="en-US" b="1" dirty="0"/>
              <a:t> measures</a:t>
            </a:r>
          </a:p>
          <a:p>
            <a:pPr marL="0" indent="0">
              <a:buNone/>
            </a:pPr>
            <a:endParaRPr lang="en-US" b="1" dirty="0"/>
          </a:p>
          <a:p>
            <a:r>
              <a:rPr lang="en-US" dirty="0"/>
              <a:t> Sanitary and </a:t>
            </a:r>
            <a:r>
              <a:rPr lang="en-US" dirty="0" err="1"/>
              <a:t>phytosanitory</a:t>
            </a:r>
            <a:r>
              <a:rPr lang="en-US" dirty="0"/>
              <a:t> is basically the  Agreement on the Application of Sanitary and </a:t>
            </a:r>
            <a:r>
              <a:rPr lang="en-US" dirty="0" err="1"/>
              <a:t>Phytosanitary</a:t>
            </a:r>
            <a:r>
              <a:rPr lang="en-US" dirty="0"/>
              <a:t> Measures, also known as the SPS Agreement, is an international treaty of the World Trade Organization. </a:t>
            </a:r>
          </a:p>
          <a:p>
            <a:pPr marL="0" indent="0">
              <a:buNone/>
            </a:pPr>
            <a:endParaRPr lang="en-US" dirty="0"/>
          </a:p>
          <a:p>
            <a:r>
              <a:rPr lang="en-US" dirty="0"/>
              <a:t>Under the SPS agreement, the WTO sets constraints on member-states' policies relating to food safety (bacterial contaminants, pesticides, inspection and </a:t>
            </a:r>
            <a:r>
              <a:rPr lang="en-US" dirty="0" err="1"/>
              <a:t>labelling</a:t>
            </a:r>
            <a:r>
              <a:rPr lang="en-US" dirty="0"/>
              <a:t>) as well as animal and plant health (</a:t>
            </a:r>
            <a:r>
              <a:rPr lang="en-US" dirty="0" err="1"/>
              <a:t>phytosanitation</a:t>
            </a:r>
            <a:r>
              <a:rPr lang="en-US" dirty="0"/>
              <a:t>) with respect to imported pests and diseases. </a:t>
            </a:r>
          </a:p>
          <a:p>
            <a:endParaRPr lang="en-US" dirty="0"/>
          </a:p>
          <a:p>
            <a:r>
              <a:rPr lang="en-US" dirty="0"/>
              <a:t>SPS measures include import restrictions or maximum residue levels. The agreement says governments’ SPS measures should be based on:</a:t>
            </a:r>
          </a:p>
          <a:p>
            <a:pPr marL="0" indent="0">
              <a:buNone/>
            </a:pPr>
            <a:endParaRPr lang="en-US" dirty="0"/>
          </a:p>
          <a:p>
            <a:pPr marL="0" indent="0">
              <a:buNone/>
            </a:pPr>
            <a:r>
              <a:rPr lang="en-US" dirty="0"/>
              <a:t>recognized international standards, particularly those of the “three sisters” — FAO/WHO Codex </a:t>
            </a:r>
            <a:r>
              <a:rPr lang="en-US" dirty="0" err="1"/>
              <a:t>Alimentarius</a:t>
            </a:r>
            <a:r>
              <a:rPr lang="en-US" dirty="0"/>
              <a:t> Commission, the World Organization for Animal Health (OIE), the International Plant Protection Convention (IPPC)</a:t>
            </a:r>
          </a:p>
          <a:p>
            <a:r>
              <a:rPr lang="en-US" dirty="0"/>
              <a:t>science, including scientific assessment of risk</a:t>
            </a:r>
          </a:p>
          <a:p>
            <a:r>
              <a:rPr lang="en-US" dirty="0"/>
              <a:t>a temporary precautionary principle in the absence of international standards or scientific evidence</a:t>
            </a:r>
          </a:p>
          <a:p>
            <a:endParaRPr lang="en-US" dirty="0"/>
          </a:p>
        </p:txBody>
      </p:sp>
    </p:spTree>
    <p:extLst>
      <p:ext uri="{BB962C8B-B14F-4D97-AF65-F5344CB8AC3E}">
        <p14:creationId xmlns:p14="http://schemas.microsoft.com/office/powerpoint/2010/main" val="4050125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991600" cy="4191000"/>
          </a:xfrm>
        </p:spPr>
        <p:txBody>
          <a:bodyPr>
            <a:normAutofit fontScale="70000" lnSpcReduction="20000"/>
          </a:bodyPr>
          <a:lstStyle/>
          <a:p>
            <a:r>
              <a:rPr lang="en-US" dirty="0"/>
              <a:t>Sanitary and </a:t>
            </a:r>
            <a:r>
              <a:rPr lang="en-US" dirty="0" err="1"/>
              <a:t>phytosanitary</a:t>
            </a:r>
            <a:r>
              <a:rPr lang="en-US" dirty="0"/>
              <a:t> measures deal with food safety and animal and plant health. </a:t>
            </a:r>
          </a:p>
          <a:p>
            <a:pPr marL="0" indent="0">
              <a:buNone/>
            </a:pPr>
            <a:endParaRPr lang="en-US" dirty="0"/>
          </a:p>
          <a:p>
            <a:r>
              <a:rPr lang="en-US" dirty="0"/>
              <a:t>They aim to ensure that a country’s consumers are being supplied with food that is safe to eat — by acceptable standards — while also ensuring that strict health and safety regulations are not being used as an excuse to shield domestic producers from competition. </a:t>
            </a:r>
          </a:p>
          <a:p>
            <a:pPr marL="0" indent="0">
              <a:buNone/>
            </a:pPr>
            <a:endParaRPr lang="en-US" dirty="0"/>
          </a:p>
          <a:p>
            <a:r>
              <a:rPr lang="en-US" dirty="0"/>
              <a:t>International Standards for </a:t>
            </a:r>
            <a:r>
              <a:rPr lang="en-US" dirty="0" err="1"/>
              <a:t>Phytosanitary</a:t>
            </a:r>
            <a:r>
              <a:rPr lang="en-US" dirty="0"/>
              <a:t> Measures are prepared by the Secretariat of the International Plant Protection Convention as part of the United Nations Food and Agriculture Organization’s global programme of policy and technical assistance in plant quarantine. </a:t>
            </a:r>
          </a:p>
          <a:p>
            <a:pPr marL="0" indent="0">
              <a:buNone/>
            </a:pPr>
            <a:endParaRPr lang="en-US" dirty="0"/>
          </a:p>
          <a:p>
            <a:endParaRPr lang="en-US" dirty="0"/>
          </a:p>
        </p:txBody>
      </p:sp>
    </p:spTree>
    <p:extLst>
      <p:ext uri="{BB962C8B-B14F-4D97-AF65-F5344CB8AC3E}">
        <p14:creationId xmlns:p14="http://schemas.microsoft.com/office/powerpoint/2010/main" val="2780240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8991600" cy="6781800"/>
          </a:xfrm>
        </p:spPr>
        <p:txBody>
          <a:bodyPr>
            <a:normAutofit fontScale="70000" lnSpcReduction="20000"/>
          </a:bodyPr>
          <a:lstStyle/>
          <a:p>
            <a:pPr lvl="0"/>
            <a:r>
              <a:rPr lang="en-US" b="1" dirty="0"/>
              <a:t> Risk Characterization</a:t>
            </a:r>
            <a:endParaRPr lang="en-US" sz="2800" dirty="0"/>
          </a:p>
          <a:p>
            <a:r>
              <a:rPr lang="en-US" dirty="0"/>
              <a:t>Risk characterization is the final step in assessing human health risks from pesticides. It is the process of combining the hazard identification, characterization  and exposure assessments to describe the overall risk from a pesticide. </a:t>
            </a:r>
          </a:p>
          <a:p>
            <a:r>
              <a:rPr lang="en-US" dirty="0"/>
              <a:t>It explains the assumptions used in assessing exposure as well as the uncertainties that are built into the hazard characterization. The strength of the overall database is considered, and broad conclusions are made. EPA’s role is to evaluate both toxicity and exposure and to determine the risk associated with use of the pesticide.</a:t>
            </a:r>
            <a:endParaRPr lang="en-US" sz="2800" dirty="0"/>
          </a:p>
          <a:p>
            <a:r>
              <a:rPr lang="en-US" dirty="0"/>
              <a:t>Simply  RISK = TOXICITY x EXPOSURE.</a:t>
            </a:r>
            <a:endParaRPr lang="en-US" sz="2800" dirty="0"/>
          </a:p>
          <a:p>
            <a:r>
              <a:rPr lang="en-US" dirty="0"/>
              <a:t>This means that the risk to human health from pesticide exposure depends on both the toxicity of the pesticide and the likelihood of people coming into contact with it. At least some exposure and some toxicity are required to result in a risk. For example, if the pesticide is very poisonous, but no people are exposed, there is no risk. Likewise, if there is ample exposure but the chemical is non-toxic, there is no risk. However, usually when pesticides are used, there is some toxicity and exposure, which results in a potential risk.</a:t>
            </a:r>
            <a:endParaRPr lang="en-US" sz="2800" dirty="0"/>
          </a:p>
          <a:p>
            <a:r>
              <a:rPr lang="en-US" dirty="0"/>
              <a:t>EPA recognizes that effects vary between animals of different species and from person to person.  These uncertainty factors create an additional margin of safety for protecting people who may be exposed to the pesticides. </a:t>
            </a:r>
            <a:endParaRPr lang="en-US" sz="2800" dirty="0"/>
          </a:p>
          <a:p>
            <a:endParaRPr lang="en-US" dirty="0"/>
          </a:p>
        </p:txBody>
      </p:sp>
    </p:spTree>
    <p:extLst>
      <p:ext uri="{BB962C8B-B14F-4D97-AF65-F5344CB8AC3E}">
        <p14:creationId xmlns:p14="http://schemas.microsoft.com/office/powerpoint/2010/main" val="3040219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normAutofit fontScale="55000" lnSpcReduction="20000"/>
          </a:bodyPr>
          <a:lstStyle/>
          <a:p>
            <a:r>
              <a:rPr lang="en-US" b="1" dirty="0"/>
              <a:t>Pest survey and Surveillance</a:t>
            </a:r>
          </a:p>
          <a:p>
            <a:r>
              <a:rPr lang="en-US" dirty="0"/>
              <a:t>An insect pest survey is a detailed collection of insect population information at a particular time in a given area.</a:t>
            </a:r>
          </a:p>
          <a:p>
            <a:r>
              <a:rPr lang="en-US" dirty="0"/>
              <a:t>The regular survey of same place or locality at consistent intervals to assess changes in pest species over a time is called surveillance. It includes identification of pest, determining the stage and population density of pest and natural enemies, estimating loss the pest may cause, the economic and other benefits that pest control will provide.</a:t>
            </a:r>
          </a:p>
          <a:p>
            <a:r>
              <a:rPr lang="en-US" dirty="0"/>
              <a:t>Pest survey can be grouped into:</a:t>
            </a:r>
          </a:p>
          <a:p>
            <a:pPr marL="0" indent="0">
              <a:buNone/>
            </a:pPr>
            <a:r>
              <a:rPr lang="en-US" dirty="0"/>
              <a:t>1.	Qualitative survey- Pest detection, provides list of pest species. Done for newly introduced pest and their extent of infestation.</a:t>
            </a:r>
          </a:p>
          <a:p>
            <a:pPr marL="0" indent="0">
              <a:buNone/>
            </a:pPr>
            <a:r>
              <a:rPr lang="en-US" dirty="0"/>
              <a:t>2.	Quantitative survey- abundance of pest population in time and space.</a:t>
            </a:r>
          </a:p>
          <a:p>
            <a:pPr marL="0" indent="0">
              <a:buNone/>
            </a:pPr>
            <a:endParaRPr lang="en-US" b="1" dirty="0"/>
          </a:p>
          <a:p>
            <a:pPr marL="0" indent="0">
              <a:buNone/>
            </a:pPr>
            <a:r>
              <a:rPr lang="en-US" b="1" dirty="0"/>
              <a:t>Components of pest surveillance</a:t>
            </a:r>
          </a:p>
          <a:p>
            <a:pPr marL="0" indent="0">
              <a:buNone/>
            </a:pPr>
            <a:r>
              <a:rPr lang="en-US" dirty="0"/>
              <a:t>1.	Identification of pest: expert should be involved who knows all stages and morphological characters. The pests are collected and reared and consulted with taxonomist or other expert.</a:t>
            </a:r>
          </a:p>
          <a:p>
            <a:endParaRPr lang="en-US" dirty="0"/>
          </a:p>
          <a:p>
            <a:pPr marL="0" indent="0">
              <a:buNone/>
            </a:pPr>
            <a:r>
              <a:rPr lang="en-US" dirty="0"/>
              <a:t>2.	Determination of  Pest population: pest population are known by two ways:</a:t>
            </a:r>
          </a:p>
          <a:p>
            <a:endParaRPr lang="en-US" dirty="0"/>
          </a:p>
          <a:p>
            <a:r>
              <a:rPr lang="en-US" dirty="0"/>
              <a:t>Detection sampling- though the pest is not seen at present condition, past pest population sampling is taken and with the help of predictive models, present insect population forecasting is done.</a:t>
            </a:r>
          </a:p>
          <a:p>
            <a:r>
              <a:rPr lang="en-US" dirty="0"/>
              <a:t>Estimation sampling- the present population is taken from sampling unit and the total population is calculated by using predictive models and forecasting it.</a:t>
            </a:r>
          </a:p>
          <a:p>
            <a:endParaRPr lang="en-US" dirty="0"/>
          </a:p>
        </p:txBody>
      </p:sp>
    </p:spTree>
    <p:extLst>
      <p:ext uri="{BB962C8B-B14F-4D97-AF65-F5344CB8AC3E}">
        <p14:creationId xmlns:p14="http://schemas.microsoft.com/office/powerpoint/2010/main" val="4213472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28600"/>
            <a:ext cx="8915400" cy="6553200"/>
          </a:xfrm>
        </p:spPr>
        <p:txBody>
          <a:bodyPr>
            <a:normAutofit fontScale="70000" lnSpcReduction="20000"/>
          </a:bodyPr>
          <a:lstStyle/>
          <a:p>
            <a:r>
              <a:rPr lang="en-US" dirty="0"/>
              <a:t>3.	 Estimation of abundance of natural enemies:</a:t>
            </a:r>
          </a:p>
          <a:p>
            <a:r>
              <a:rPr lang="en-US" dirty="0"/>
              <a:t>In any sampling unit number of natural enemies are counted with their different life stages and the population is predicted.</a:t>
            </a:r>
          </a:p>
          <a:p>
            <a:endParaRPr lang="en-US" dirty="0"/>
          </a:p>
          <a:p>
            <a:r>
              <a:rPr lang="en-US" dirty="0"/>
              <a:t>4.	Estimation of yield loss:</a:t>
            </a:r>
          </a:p>
          <a:p>
            <a:r>
              <a:rPr lang="en-US" dirty="0"/>
              <a:t>The degree of damage or average defoliation is found out and actual yield is recorded. The correlation between crop yield and degree of damage of infestation is worked out to estimate the loss in yield.</a:t>
            </a:r>
          </a:p>
          <a:p>
            <a:endParaRPr lang="en-US" dirty="0"/>
          </a:p>
          <a:p>
            <a:pPr marL="0" indent="0">
              <a:buNone/>
            </a:pPr>
            <a:r>
              <a:rPr lang="en-US" b="1" dirty="0"/>
              <a:t>Field monitoring for insect pests</a:t>
            </a:r>
          </a:p>
          <a:p>
            <a:r>
              <a:rPr lang="en-US" dirty="0"/>
              <a:t>Correct identification of immature and adult stage of both pests and beneficial and accurate assessment of their presence in field at various crop stages will ensure appropriate and timely management decisions.</a:t>
            </a:r>
          </a:p>
          <a:p>
            <a:r>
              <a:rPr lang="en-US" dirty="0"/>
              <a:t>Factors that contribute to quality monitoring:</a:t>
            </a:r>
          </a:p>
          <a:p>
            <a:r>
              <a:rPr lang="en-US" dirty="0"/>
              <a:t>1.	Knowledge of likely pests/ beneficial and their life cycles.</a:t>
            </a:r>
          </a:p>
          <a:p>
            <a:r>
              <a:rPr lang="en-US" dirty="0"/>
              <a:t>2.	Monitoring frequency and pest focus.</a:t>
            </a:r>
          </a:p>
          <a:p>
            <a:r>
              <a:rPr lang="en-US" dirty="0"/>
              <a:t>3.	Sampling technique, random sampling, stratified sampling, systematic sampling</a:t>
            </a:r>
          </a:p>
          <a:p>
            <a:endParaRPr lang="en-US" dirty="0"/>
          </a:p>
          <a:p>
            <a:endParaRPr lang="en-US" dirty="0"/>
          </a:p>
        </p:txBody>
      </p:sp>
    </p:spTree>
    <p:extLst>
      <p:ext uri="{BB962C8B-B14F-4D97-AF65-F5344CB8AC3E}">
        <p14:creationId xmlns:p14="http://schemas.microsoft.com/office/powerpoint/2010/main" val="1766183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067800" cy="6705600"/>
          </a:xfrm>
        </p:spPr>
        <p:txBody>
          <a:bodyPr>
            <a:normAutofit fontScale="55000" lnSpcReduction="20000"/>
          </a:bodyPr>
          <a:lstStyle/>
          <a:p>
            <a:r>
              <a:rPr lang="en-US" dirty="0"/>
              <a:t>Types of monitoring:</a:t>
            </a:r>
          </a:p>
          <a:p>
            <a:pPr marL="0" indent="0">
              <a:buNone/>
            </a:pPr>
            <a:r>
              <a:rPr lang="en-US" dirty="0"/>
              <a:t>1.	Absolute methods:</a:t>
            </a:r>
          </a:p>
          <a:p>
            <a:r>
              <a:rPr lang="en-US" dirty="0"/>
              <a:t> pest population density are expressed as a level per unit crop area or as percentage of the sampling units affected. </a:t>
            </a:r>
            <a:r>
              <a:rPr lang="en-US" dirty="0" err="1"/>
              <a:t>Eg</a:t>
            </a:r>
            <a:r>
              <a:rPr lang="en-US" dirty="0"/>
              <a:t>: direct visual counts/plant or per foot of row or per unit area.</a:t>
            </a:r>
          </a:p>
          <a:p>
            <a:endParaRPr lang="en-US" dirty="0"/>
          </a:p>
          <a:p>
            <a:pPr marL="0" indent="0">
              <a:buNone/>
            </a:pPr>
            <a:r>
              <a:rPr lang="en-US" dirty="0"/>
              <a:t>2.	Relative methods:</a:t>
            </a:r>
          </a:p>
          <a:p>
            <a:r>
              <a:rPr lang="en-US" dirty="0"/>
              <a:t>Estimates of pest population per unit of effect or time, not expressed per unit area. </a:t>
            </a:r>
            <a:r>
              <a:rPr lang="en-US" dirty="0" err="1"/>
              <a:t>Eg</a:t>
            </a:r>
            <a:r>
              <a:rPr lang="en-US" dirty="0"/>
              <a:t>: visual searches with sweep net, pheromone traps, etc.</a:t>
            </a:r>
          </a:p>
          <a:p>
            <a:endParaRPr lang="en-US" dirty="0"/>
          </a:p>
          <a:p>
            <a:pPr marL="0" indent="0">
              <a:buNone/>
            </a:pPr>
            <a:r>
              <a:rPr lang="en-US" dirty="0"/>
              <a:t>4.	Population indices:</a:t>
            </a:r>
          </a:p>
          <a:p>
            <a:r>
              <a:rPr lang="en-US" dirty="0"/>
              <a:t>Estimates of crop damage or the frequency of pest infestations which indirectly reflect the size of pest population. </a:t>
            </a:r>
            <a:r>
              <a:rPr lang="en-US" dirty="0" err="1"/>
              <a:t>Eg</a:t>
            </a:r>
            <a:r>
              <a:rPr lang="en-US" dirty="0"/>
              <a:t>: percentage of plants infested or diseased, percentage of defoliation, etc.</a:t>
            </a:r>
          </a:p>
          <a:p>
            <a:endParaRPr lang="en-US" dirty="0"/>
          </a:p>
          <a:p>
            <a:pPr marL="0" indent="0">
              <a:buNone/>
            </a:pPr>
            <a:r>
              <a:rPr lang="en-US" dirty="0"/>
              <a:t>Sampling methods</a:t>
            </a:r>
          </a:p>
          <a:p>
            <a:r>
              <a:rPr lang="en-US" dirty="0"/>
              <a:t>Exploring insect pest in the crop field to identify them, their abundance, and their extent of damage in the field is included under sampling methods.</a:t>
            </a:r>
          </a:p>
          <a:p>
            <a:r>
              <a:rPr lang="en-US" dirty="0"/>
              <a:t>Sampling methods are carried out by following ways:</a:t>
            </a:r>
          </a:p>
          <a:p>
            <a:pPr marL="0" indent="0">
              <a:buNone/>
            </a:pPr>
            <a:r>
              <a:rPr lang="en-US" dirty="0"/>
              <a:t>1.	Using beat sheet</a:t>
            </a:r>
          </a:p>
          <a:p>
            <a:r>
              <a:rPr lang="en-US" dirty="0"/>
              <a:t>A beat sheet is the main tool used to sample row crops for pests and beneficial insects. They are effective for sampling caterpillars, bugs, aphids and mites.  The measurement of beat sheet should be 1.5m wide and 2 m length. Beat sheet should be used if row to row distance is greater than 30 inches. Standard beat sheet is made from yellow or white waterproof material with support at each ends.</a:t>
            </a:r>
          </a:p>
          <a:p>
            <a:endParaRPr lang="en-US" dirty="0"/>
          </a:p>
        </p:txBody>
      </p:sp>
    </p:spTree>
    <p:extLst>
      <p:ext uri="{BB962C8B-B14F-4D97-AF65-F5344CB8AC3E}">
        <p14:creationId xmlns:p14="http://schemas.microsoft.com/office/powerpoint/2010/main" val="1625324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15400" cy="6553200"/>
          </a:xfrm>
        </p:spPr>
        <p:txBody>
          <a:bodyPr>
            <a:normAutofit fontScale="55000" lnSpcReduction="20000"/>
          </a:bodyPr>
          <a:lstStyle/>
          <a:p>
            <a:r>
              <a:rPr lang="en-US" dirty="0"/>
              <a:t>How to use beat sheet?</a:t>
            </a:r>
          </a:p>
          <a:p>
            <a:r>
              <a:rPr lang="en-US" dirty="0"/>
              <a:t>Place the beat sheet with an edge at the base of plants in the rows to be sampled. Use 1 m long stick to shake the plants in the direction towards beat sheet for 5-10 times that will make insects to fall there. Take 3 samples for every 3 acres. If no insects are found after 3 samples, no further sampling is necessary. Collect the insects and identify them.</a:t>
            </a:r>
          </a:p>
          <a:p>
            <a:endParaRPr lang="en-US" dirty="0"/>
          </a:p>
          <a:p>
            <a:r>
              <a:rPr lang="en-US" dirty="0"/>
              <a:t>2.	Visual checking:</a:t>
            </a:r>
          </a:p>
          <a:p>
            <a:r>
              <a:rPr lang="en-US" dirty="0"/>
              <a:t>In the small area of field like that of kitchen garden, it is easier to find out the caterpillars and bugs, their eggs and count them.</a:t>
            </a:r>
          </a:p>
          <a:p>
            <a:endParaRPr lang="en-US" dirty="0"/>
          </a:p>
          <a:p>
            <a:r>
              <a:rPr lang="en-US" dirty="0"/>
              <a:t>3.	Sweep net sampling:</a:t>
            </a:r>
          </a:p>
          <a:p>
            <a:r>
              <a:rPr lang="en-US" dirty="0"/>
              <a:t>The row to row distance less than 30 inches is sampled with the help of sweep net. About 20 sweeps are made in the field for the sampling of insects like bugs, caterpillars and other flying insects.</a:t>
            </a:r>
          </a:p>
          <a:p>
            <a:endParaRPr lang="en-US" dirty="0"/>
          </a:p>
          <a:p>
            <a:r>
              <a:rPr lang="en-US" dirty="0"/>
              <a:t>4.	Traps:</a:t>
            </a:r>
          </a:p>
          <a:p>
            <a:r>
              <a:rPr lang="en-US" dirty="0"/>
              <a:t>Different types of traps are available such as light trap, pheromone trap, yellow sticky pan trap, etc. that helps to collect insects and thus identifies the pest population status of that surrounding field.</a:t>
            </a:r>
          </a:p>
          <a:p>
            <a:endParaRPr lang="en-US" dirty="0"/>
          </a:p>
          <a:p>
            <a:r>
              <a:rPr lang="en-US" dirty="0"/>
              <a:t>5.	Suction sampling</a:t>
            </a:r>
          </a:p>
          <a:p>
            <a:r>
              <a:rPr lang="en-US" dirty="0"/>
              <a:t>Such type of sampling is done by aspirators for small insects and storage insect pests.</a:t>
            </a:r>
          </a:p>
          <a:p>
            <a:endParaRPr lang="en-US" dirty="0"/>
          </a:p>
        </p:txBody>
      </p:sp>
    </p:spTree>
    <p:extLst>
      <p:ext uri="{BB962C8B-B14F-4D97-AF65-F5344CB8AC3E}">
        <p14:creationId xmlns:p14="http://schemas.microsoft.com/office/powerpoint/2010/main" val="1498927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55000" lnSpcReduction="20000"/>
          </a:bodyPr>
          <a:lstStyle/>
          <a:p>
            <a:pPr marL="0" indent="0">
              <a:buNone/>
            </a:pPr>
            <a:endParaRPr lang="en-US" dirty="0"/>
          </a:p>
          <a:p>
            <a:pPr marL="0" indent="0">
              <a:buNone/>
            </a:pPr>
            <a:r>
              <a:rPr lang="en-US" b="1" dirty="0"/>
              <a:t>Use of novel technique in pest management</a:t>
            </a:r>
            <a:r>
              <a:rPr lang="en-US" dirty="0"/>
              <a:t>: The use of novel approaches aimed at modifying, managing and regulating insect pests rather than killing them.</a:t>
            </a:r>
          </a:p>
          <a:p>
            <a:pPr marL="0" indent="0">
              <a:buNone/>
            </a:pPr>
            <a:endParaRPr lang="en-US" dirty="0"/>
          </a:p>
          <a:p>
            <a:pPr marL="0" indent="0">
              <a:buNone/>
            </a:pPr>
            <a:r>
              <a:rPr lang="en-US" dirty="0"/>
              <a:t>1. </a:t>
            </a:r>
            <a:r>
              <a:rPr lang="en-US" dirty="0" err="1"/>
              <a:t>Entomopathogens</a:t>
            </a:r>
            <a:endParaRPr lang="en-US" dirty="0"/>
          </a:p>
          <a:p>
            <a:r>
              <a:rPr lang="en-US" dirty="0" err="1"/>
              <a:t>Entomopathogens</a:t>
            </a:r>
            <a:r>
              <a:rPr lang="en-US" dirty="0"/>
              <a:t> are composed of microscopic living organisms (viruses, bacteria, fungi, protozoa, or nematodes) or the toxins produced by these organisms, are formulated to be applied as conventional insecticidal sprays, dusts, or granules.</a:t>
            </a:r>
          </a:p>
          <a:p>
            <a:pPr marL="0" indent="0">
              <a:buNone/>
            </a:pPr>
            <a:r>
              <a:rPr lang="en-US" dirty="0"/>
              <a:t>1. Fungi 2. Bacteria 3. Nematode 4. Virus 5. Protozoa</a:t>
            </a:r>
          </a:p>
          <a:p>
            <a:pPr marL="0" indent="0">
              <a:buNone/>
            </a:pPr>
            <a:endParaRPr lang="en-US" dirty="0"/>
          </a:p>
          <a:p>
            <a:pPr marL="0" indent="0">
              <a:buNone/>
            </a:pPr>
            <a:r>
              <a:rPr lang="en-US" dirty="0"/>
              <a:t>2. Biological control: Biological control comprises three general approaches viz., importation, augmentation, and conservation of natural enemies.</a:t>
            </a:r>
          </a:p>
          <a:p>
            <a:pPr marL="0" indent="0">
              <a:buNone/>
            </a:pPr>
            <a:endParaRPr lang="en-US" dirty="0"/>
          </a:p>
          <a:p>
            <a:pPr marL="0" indent="0">
              <a:buNone/>
            </a:pPr>
            <a:r>
              <a:rPr lang="en-US" dirty="0"/>
              <a:t>3. Botanical Insecticides</a:t>
            </a:r>
          </a:p>
          <a:p>
            <a:pPr marL="0" indent="0">
              <a:buNone/>
            </a:pPr>
            <a:r>
              <a:rPr lang="en-US" dirty="0"/>
              <a:t>These insecticides are relatively safe for natural enemies and higher organisms. One of the potentially used and safer components in integrated pest management (IPM) is the use of </a:t>
            </a:r>
            <a:r>
              <a:rPr lang="en-US" dirty="0" err="1"/>
              <a:t>neem</a:t>
            </a:r>
            <a:r>
              <a:rPr lang="en-US" dirty="0"/>
              <a:t> and its derivative, ‘</a:t>
            </a:r>
            <a:r>
              <a:rPr lang="en-US" dirty="0" err="1"/>
              <a:t>Azadirachtin</a:t>
            </a:r>
            <a:r>
              <a:rPr lang="en-US" dirty="0"/>
              <a:t>’.</a:t>
            </a:r>
          </a:p>
          <a:p>
            <a:pPr marL="0" indent="0">
              <a:buNone/>
            </a:pPr>
            <a:r>
              <a:rPr lang="en-US" dirty="0" err="1"/>
              <a:t>Azadirachtin</a:t>
            </a:r>
            <a:r>
              <a:rPr lang="en-US" dirty="0"/>
              <a:t> is most popular and commercially available as different types of ready to use formulations.</a:t>
            </a:r>
          </a:p>
          <a:p>
            <a:pPr marL="0" indent="0">
              <a:buNone/>
            </a:pPr>
            <a:r>
              <a:rPr lang="en-US" dirty="0" err="1"/>
              <a:t>Neem</a:t>
            </a:r>
            <a:r>
              <a:rPr lang="en-US" dirty="0"/>
              <a:t> (</a:t>
            </a:r>
            <a:r>
              <a:rPr lang="en-US" i="1" dirty="0" err="1"/>
              <a:t>Azadirachta</a:t>
            </a:r>
            <a:r>
              <a:rPr lang="en-US" i="1" dirty="0"/>
              <a:t> </a:t>
            </a:r>
            <a:r>
              <a:rPr lang="en-US" i="1" dirty="0" err="1"/>
              <a:t>indica</a:t>
            </a:r>
            <a:r>
              <a:rPr lang="en-US" dirty="0"/>
              <a:t>) derived products seem to be safe for the environment and IPM compatible.</a:t>
            </a:r>
          </a:p>
          <a:p>
            <a:pPr marL="0" indent="0">
              <a:buNone/>
            </a:pPr>
            <a:endParaRPr lang="en-US" dirty="0"/>
          </a:p>
          <a:p>
            <a:pPr marL="0" indent="0">
              <a:buNone/>
            </a:pPr>
            <a:r>
              <a:rPr lang="en-US" dirty="0"/>
              <a:t>Some of the other promising plant species that are known to have pest control properties are: sweet </a:t>
            </a:r>
            <a:r>
              <a:rPr lang="en-US" dirty="0" err="1"/>
              <a:t>flag,onion</a:t>
            </a:r>
            <a:r>
              <a:rPr lang="en-US" dirty="0"/>
              <a:t>, garlic, pyrethrum, derris, common lantana, holy basil, black pepper, and common ginger. </a:t>
            </a:r>
            <a:r>
              <a:rPr lang="en-US" dirty="0" err="1"/>
              <a:t>Biopesticides</a:t>
            </a:r>
            <a:r>
              <a:rPr lang="en-US" dirty="0"/>
              <a:t> with rapid degradation are beneficial because it minimizes the risks due to unwanted insecticidal residues in food, water, and the environment. </a:t>
            </a:r>
          </a:p>
          <a:p>
            <a:pPr marL="0" indent="0">
              <a:buNone/>
            </a:pPr>
            <a:endParaRPr lang="en-US" dirty="0"/>
          </a:p>
        </p:txBody>
      </p:sp>
    </p:spTree>
    <p:extLst>
      <p:ext uri="{BB962C8B-B14F-4D97-AF65-F5344CB8AC3E}">
        <p14:creationId xmlns:p14="http://schemas.microsoft.com/office/powerpoint/2010/main" val="1381457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8991600" cy="6629400"/>
          </a:xfrm>
        </p:spPr>
        <p:txBody>
          <a:bodyPr>
            <a:normAutofit fontScale="70000" lnSpcReduction="20000"/>
          </a:bodyPr>
          <a:lstStyle/>
          <a:p>
            <a:pPr marL="0" indent="0">
              <a:buNone/>
            </a:pPr>
            <a:r>
              <a:rPr lang="en-US" dirty="0"/>
              <a:t>4. Biotechnology and genetically modified organisms:</a:t>
            </a:r>
          </a:p>
          <a:p>
            <a:pPr marL="0" indent="0">
              <a:buNone/>
            </a:pPr>
            <a:r>
              <a:rPr lang="en-US" dirty="0"/>
              <a:t>Genetically modified crops (GMCs, GM crops) are plants used in agriculture. They contain modified DNA by using genetic engineering techniques. Examples of food crops include resistance to certain pests, diseases, or environmental conditions, reduction of spoilage, or resistance to herbicide, or enriched nutrient profile crop.</a:t>
            </a:r>
          </a:p>
          <a:p>
            <a:pPr marL="0" indent="0">
              <a:buNone/>
            </a:pPr>
            <a:endParaRPr lang="en-US" dirty="0"/>
          </a:p>
          <a:p>
            <a:pPr marL="0" indent="0">
              <a:buNone/>
            </a:pPr>
            <a:r>
              <a:rPr lang="en-US" dirty="0"/>
              <a:t>5. Insect attractants/</a:t>
            </a:r>
            <a:r>
              <a:rPr lang="en-US" dirty="0" err="1"/>
              <a:t>Semiochemicals</a:t>
            </a:r>
            <a:r>
              <a:rPr lang="en-US" dirty="0"/>
              <a:t>/Repellants/</a:t>
            </a:r>
            <a:r>
              <a:rPr lang="en-US" dirty="0" err="1"/>
              <a:t>Antifeedants</a:t>
            </a:r>
            <a:r>
              <a:rPr lang="en-US" dirty="0"/>
              <a:t>/Hormones: are those chemicals that have power of bringing positive response by insects through olfactory stimulation which orient them to the source of food, host plants or opposite sexes.</a:t>
            </a:r>
          </a:p>
          <a:p>
            <a:pPr marL="0" indent="0">
              <a:buNone/>
            </a:pPr>
            <a:r>
              <a:rPr lang="en-US" dirty="0" err="1"/>
              <a:t>Semiochemicals</a:t>
            </a:r>
            <a:r>
              <a:rPr lang="en-US" dirty="0"/>
              <a:t> are the chemical substance that deliver behavioral message. These include </a:t>
            </a:r>
            <a:r>
              <a:rPr lang="en-US" dirty="0" err="1"/>
              <a:t>kairomones</a:t>
            </a:r>
            <a:r>
              <a:rPr lang="en-US" dirty="0"/>
              <a:t> (benefits the </a:t>
            </a:r>
            <a:r>
              <a:rPr lang="en-US" dirty="0" err="1"/>
              <a:t>reciever</a:t>
            </a:r>
            <a:r>
              <a:rPr lang="en-US" dirty="0"/>
              <a:t>), </a:t>
            </a:r>
            <a:r>
              <a:rPr lang="en-US" dirty="0" err="1"/>
              <a:t>allomones</a:t>
            </a:r>
            <a:r>
              <a:rPr lang="en-US" dirty="0"/>
              <a:t> (that benefits the producer), pheromones including classes of other wide range of behaviorally active compounds </a:t>
            </a:r>
          </a:p>
          <a:p>
            <a:pPr marL="0" indent="0">
              <a:buNone/>
            </a:pPr>
            <a:r>
              <a:rPr lang="en-US" dirty="0"/>
              <a:t>Substances that prevent damage by making food or living condition unattractive for the pests is known as repellants.</a:t>
            </a:r>
          </a:p>
          <a:p>
            <a:pPr marL="0" indent="0">
              <a:buNone/>
            </a:pPr>
            <a:r>
              <a:rPr lang="en-US" dirty="0" err="1"/>
              <a:t>Antifeedants</a:t>
            </a:r>
            <a:r>
              <a:rPr lang="en-US" dirty="0"/>
              <a:t>  are those chemicals which inhibit feeding when applied or present in plants and in its absence insect would feed. </a:t>
            </a:r>
            <a:r>
              <a:rPr lang="en-US" dirty="0" err="1"/>
              <a:t>Eg</a:t>
            </a:r>
            <a:r>
              <a:rPr lang="en-US" dirty="0"/>
              <a:t>: </a:t>
            </a:r>
            <a:r>
              <a:rPr lang="en-US" dirty="0" err="1"/>
              <a:t>triazenes</a:t>
            </a:r>
            <a:r>
              <a:rPr lang="en-US" dirty="0"/>
              <a:t>, </a:t>
            </a:r>
            <a:r>
              <a:rPr lang="en-US" dirty="0" err="1"/>
              <a:t>organotins,etc</a:t>
            </a:r>
            <a:r>
              <a:rPr lang="en-US" dirty="0"/>
              <a:t>.</a:t>
            </a:r>
          </a:p>
          <a:p>
            <a:pPr marL="0" indent="0">
              <a:buNone/>
            </a:pPr>
            <a:r>
              <a:rPr lang="en-US" dirty="0"/>
              <a:t>Hormones: are internal secretions that regulate a wide range of physiological processes including growth, development and maturation.</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800924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19079</TotalTime>
  <Words>4707</Words>
  <Application>Microsoft Macintosh PowerPoint</Application>
  <PresentationFormat>On-screen Show (4:3)</PresentationFormat>
  <Paragraphs>280</Paragraphs>
  <Slides>27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Microsoft Office User</cp:lastModifiedBy>
  <cp:revision>40</cp:revision>
  <dcterms:created xsi:type="dcterms:W3CDTF">2006-08-16T00:00:00Z</dcterms:created>
  <dcterms:modified xsi:type="dcterms:W3CDTF">2023-09-27T17:05:53Z</dcterms:modified>
</cp:coreProperties>
</file>