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1" r:id="rId3"/>
    <p:sldId id="272" r:id="rId4"/>
    <p:sldId id="257" r:id="rId5"/>
    <p:sldId id="258" r:id="rId6"/>
    <p:sldId id="260" r:id="rId7"/>
    <p:sldId id="261" r:id="rId8"/>
    <p:sldId id="263" r:id="rId9"/>
    <p:sldId id="259" r:id="rId10"/>
    <p:sldId id="273" r:id="rId11"/>
    <p:sldId id="262" r:id="rId12"/>
    <p:sldId id="264" r:id="rId13"/>
    <p:sldId id="265" r:id="rId14"/>
    <p:sldId id="266" r:id="rId15"/>
    <p:sldId id="267" r:id="rId16"/>
    <p:sldId id="269" r:id="rId17"/>
    <p:sldId id="270" r:id="rId18"/>
    <p:sldId id="274" r:id="rId19"/>
    <p:sldId id="276" r:id="rId20"/>
    <p:sldId id="281" r:id="rId21"/>
    <p:sldId id="277" r:id="rId22"/>
    <p:sldId id="280" r:id="rId23"/>
    <p:sldId id="278" r:id="rId24"/>
    <p:sldId id="283" r:id="rId25"/>
    <p:sldId id="279" r:id="rId26"/>
    <p:sldId id="284" r:id="rId27"/>
    <p:sldId id="282" r:id="rId28"/>
    <p:sldId id="285" r:id="rId29"/>
    <p:sldId id="286" r:id="rId30"/>
    <p:sldId id="287" r:id="rId31"/>
    <p:sldId id="288" r:id="rId32"/>
    <p:sldId id="289" r:id="rId33"/>
    <p:sldId id="290" r:id="rId34"/>
    <p:sldId id="291" r:id="rId35"/>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739D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0" autoAdjust="0"/>
    <p:restoredTop sz="94684" autoAdjust="0"/>
  </p:normalViewPr>
  <p:slideViewPr>
    <p:cSldViewPr>
      <p:cViewPr>
        <p:scale>
          <a:sx n="64" d="100"/>
          <a:sy n="64" d="100"/>
        </p:scale>
        <p:origin x="1560" y="15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p:cNvSpPr/>
          <p:nvPr userDrawn="1"/>
        </p:nvSpPr>
        <p:spPr>
          <a:xfrm>
            <a:off x="0" y="2057400"/>
            <a:ext cx="4572000" cy="2514600"/>
          </a:xfrm>
          <a:prstGeom prst="rect">
            <a:avLst/>
          </a:prstGeom>
          <a:solidFill>
            <a:srgbClr val="D739D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5" name="Picture 7" descr="INDONESIAN CULTURE.jpg"/>
          <p:cNvPicPr>
            <a:picLocks noChangeAspect="1"/>
          </p:cNvPicPr>
          <p:nvPr userDrawn="1"/>
        </p:nvPicPr>
        <p:blipFill>
          <a:blip r:embed="rId2" cstate="print"/>
          <a:srcRect/>
          <a:stretch>
            <a:fillRect/>
          </a:stretch>
        </p:blipFill>
        <p:spPr bwMode="auto">
          <a:xfrm>
            <a:off x="4572000" y="2057400"/>
            <a:ext cx="4572000" cy="2514600"/>
          </a:xfrm>
          <a:prstGeom prst="rect">
            <a:avLst/>
          </a:prstGeom>
          <a:noFill/>
          <a:ln w="9525">
            <a:noFill/>
            <a:miter lim="800000"/>
            <a:headEnd/>
            <a:tailEnd/>
          </a:ln>
        </p:spPr>
      </p:pic>
      <p:pic>
        <p:nvPicPr>
          <p:cNvPr id="6" name="Picture 8" descr="UG1A.png"/>
          <p:cNvPicPr>
            <a:picLocks noChangeAspect="1"/>
          </p:cNvPicPr>
          <p:nvPr userDrawn="1"/>
        </p:nvPicPr>
        <p:blipFill>
          <a:blip r:embed="rId3"/>
          <a:srcRect l="17439" r="9309"/>
          <a:stretch>
            <a:fillRect/>
          </a:stretch>
        </p:blipFill>
        <p:spPr bwMode="auto">
          <a:xfrm>
            <a:off x="76200" y="152400"/>
            <a:ext cx="3200400" cy="685800"/>
          </a:xfrm>
          <a:prstGeom prst="rect">
            <a:avLst/>
          </a:prstGeom>
          <a:noFill/>
          <a:ln w="9525">
            <a:noFill/>
            <a:miter lim="800000"/>
            <a:headEnd/>
            <a:tailEnd/>
          </a:ln>
        </p:spPr>
      </p:pic>
      <p:sp>
        <p:nvSpPr>
          <p:cNvPr id="2" name="Title 1"/>
          <p:cNvSpPr>
            <a:spLocks noGrp="1"/>
          </p:cNvSpPr>
          <p:nvPr>
            <p:ph type="ctrTitle"/>
          </p:nvPr>
        </p:nvSpPr>
        <p:spPr>
          <a:xfrm>
            <a:off x="304800" y="2667000"/>
            <a:ext cx="4191000" cy="1238250"/>
          </a:xfrm>
        </p:spPr>
        <p:txBody>
          <a:bodyPr/>
          <a:lstStyle>
            <a:lvl1pPr algn="r">
              <a:defRPr>
                <a:solidFill>
                  <a:schemeClr val="bg1"/>
                </a:solidFill>
              </a:defRPr>
            </a:lvl1pPr>
          </a:lstStyle>
          <a:p>
            <a:r>
              <a:rPr lang="en-US"/>
              <a:t>Click to edit Master title style</a:t>
            </a:r>
          </a:p>
        </p:txBody>
      </p:sp>
      <p:sp>
        <p:nvSpPr>
          <p:cNvPr id="3" name="Subtitle 2"/>
          <p:cNvSpPr>
            <a:spLocks noGrp="1"/>
          </p:cNvSpPr>
          <p:nvPr>
            <p:ph type="subTitle" idx="1"/>
          </p:nvPr>
        </p:nvSpPr>
        <p:spPr>
          <a:xfrm>
            <a:off x="152400" y="4648200"/>
            <a:ext cx="4343400" cy="914400"/>
          </a:xfrm>
        </p:spPr>
        <p:txBody>
          <a:bodyPr>
            <a:noAutofit/>
          </a:bodyPr>
          <a:lstStyle>
            <a:lvl1pPr marL="0" indent="0" algn="r">
              <a:buNone/>
              <a:defRPr sz="2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4" name="Rectangle 3"/>
          <p:cNvSpPr/>
          <p:nvPr userDrawn="1"/>
        </p:nvSpPr>
        <p:spPr>
          <a:xfrm>
            <a:off x="0" y="2057400"/>
            <a:ext cx="4572000" cy="2514600"/>
          </a:xfrm>
          <a:prstGeom prst="rect">
            <a:avLst/>
          </a:prstGeom>
          <a:solidFill>
            <a:srgbClr val="D739D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5" name="Picture 7" descr="INDONESIAN CULTURE.jpg"/>
          <p:cNvPicPr>
            <a:picLocks noChangeAspect="1"/>
          </p:cNvPicPr>
          <p:nvPr userDrawn="1"/>
        </p:nvPicPr>
        <p:blipFill>
          <a:blip r:embed="rId2" cstate="print"/>
          <a:srcRect/>
          <a:stretch>
            <a:fillRect/>
          </a:stretch>
        </p:blipFill>
        <p:spPr bwMode="auto">
          <a:xfrm>
            <a:off x="4572000" y="2057400"/>
            <a:ext cx="4572000" cy="2514600"/>
          </a:xfrm>
          <a:prstGeom prst="rect">
            <a:avLst/>
          </a:prstGeom>
          <a:noFill/>
          <a:ln w="9525">
            <a:noFill/>
            <a:miter lim="800000"/>
            <a:headEnd/>
            <a:tailEnd/>
          </a:ln>
        </p:spPr>
      </p:pic>
      <p:pic>
        <p:nvPicPr>
          <p:cNvPr id="6" name="Picture 8" descr="UG1A.png"/>
          <p:cNvPicPr>
            <a:picLocks noChangeAspect="1"/>
          </p:cNvPicPr>
          <p:nvPr userDrawn="1"/>
        </p:nvPicPr>
        <p:blipFill>
          <a:blip r:embed="rId3"/>
          <a:srcRect l="17439" r="9309"/>
          <a:stretch>
            <a:fillRect/>
          </a:stretch>
        </p:blipFill>
        <p:spPr bwMode="auto">
          <a:xfrm>
            <a:off x="76200" y="152400"/>
            <a:ext cx="3200400" cy="685800"/>
          </a:xfrm>
          <a:prstGeom prst="rect">
            <a:avLst/>
          </a:prstGeom>
          <a:noFill/>
          <a:ln w="9525">
            <a:noFill/>
            <a:miter lim="800000"/>
            <a:headEnd/>
            <a:tailEnd/>
          </a:ln>
        </p:spPr>
      </p:pic>
      <p:sp>
        <p:nvSpPr>
          <p:cNvPr id="2" name="Title 1"/>
          <p:cNvSpPr>
            <a:spLocks noGrp="1"/>
          </p:cNvSpPr>
          <p:nvPr>
            <p:ph type="ctrTitle"/>
          </p:nvPr>
        </p:nvSpPr>
        <p:spPr>
          <a:xfrm>
            <a:off x="304800" y="2667000"/>
            <a:ext cx="4191000" cy="1238250"/>
          </a:xfrm>
        </p:spPr>
        <p:txBody>
          <a:bodyPr/>
          <a:lstStyle>
            <a:lvl1pPr algn="r">
              <a:defRPr>
                <a:solidFill>
                  <a:schemeClr val="bg1"/>
                </a:solidFill>
              </a:defRPr>
            </a:lvl1pPr>
          </a:lstStyle>
          <a:p>
            <a:r>
              <a:rPr lang="en-US"/>
              <a:t>Click to edit Master title style</a:t>
            </a:r>
          </a:p>
        </p:txBody>
      </p:sp>
      <p:sp>
        <p:nvSpPr>
          <p:cNvPr id="3" name="Subtitle 2"/>
          <p:cNvSpPr>
            <a:spLocks noGrp="1"/>
          </p:cNvSpPr>
          <p:nvPr>
            <p:ph type="subTitle" idx="1"/>
          </p:nvPr>
        </p:nvSpPr>
        <p:spPr>
          <a:xfrm>
            <a:off x="152400" y="4648200"/>
            <a:ext cx="4343400" cy="914400"/>
          </a:xfrm>
        </p:spPr>
        <p:txBody>
          <a:bodyPr>
            <a:noAutofit/>
          </a:bodyPr>
          <a:lstStyle>
            <a:lvl1pPr marL="0" indent="0" algn="r">
              <a:buNone/>
              <a:defRPr sz="2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6" descr="FOOTER1.png"/>
          <p:cNvPicPr>
            <a:picLocks noChangeAspect="1"/>
          </p:cNvPicPr>
          <p:nvPr userDrawn="1"/>
        </p:nvPicPr>
        <p:blipFill>
          <a:blip r:embed="rId2"/>
          <a:srcRect/>
          <a:stretch>
            <a:fillRect/>
          </a:stretch>
        </p:blipFill>
        <p:spPr bwMode="auto">
          <a:xfrm>
            <a:off x="0" y="5483225"/>
            <a:ext cx="9144000" cy="1374775"/>
          </a:xfrm>
          <a:prstGeom prst="rect">
            <a:avLst/>
          </a:prstGeom>
          <a:noFill/>
          <a:ln w="9525">
            <a:noFill/>
            <a:miter lim="800000"/>
            <a:headEnd/>
            <a:tailEnd/>
          </a:ln>
        </p:spPr>
      </p:pic>
      <p:pic>
        <p:nvPicPr>
          <p:cNvPr id="5" name="Picture 7" descr="HEADER1 copy.png"/>
          <p:cNvPicPr>
            <a:picLocks noChangeAspect="1"/>
          </p:cNvPicPr>
          <p:nvPr userDrawn="1"/>
        </p:nvPicPr>
        <p:blipFill>
          <a:blip r:embed="rId3"/>
          <a:srcRect/>
          <a:stretch>
            <a:fillRect/>
          </a:stretch>
        </p:blipFill>
        <p:spPr bwMode="auto">
          <a:xfrm>
            <a:off x="0" y="-122238"/>
            <a:ext cx="9144000" cy="1417638"/>
          </a:xfrm>
          <a:prstGeom prst="rect">
            <a:avLst/>
          </a:prstGeom>
          <a:noFill/>
          <a:ln w="9525">
            <a:noFill/>
            <a:miter lim="800000"/>
            <a:headEnd/>
            <a:tailEnd/>
          </a:ln>
        </p:spPr>
      </p:pic>
      <p:sp>
        <p:nvSpPr>
          <p:cNvPr id="2" name="Title 1"/>
          <p:cNvSpPr>
            <a:spLocks noGrp="1"/>
          </p:cNvSpPr>
          <p:nvPr>
            <p:ph type="title"/>
          </p:nvPr>
        </p:nvSpPr>
        <p:spPr>
          <a:xfrm>
            <a:off x="0" y="-146050"/>
            <a:ext cx="6781800" cy="984250"/>
          </a:xfrm>
        </p:spPr>
        <p:txBody>
          <a:bodyPr>
            <a:normAutofit/>
          </a:bodyPr>
          <a:lstStyle>
            <a:lvl1pPr algn="l">
              <a:defRPr sz="4000">
                <a:solidFill>
                  <a:schemeClr val="bg1"/>
                </a:solidFill>
              </a:defRPr>
            </a:lvl1pPr>
          </a:lstStyle>
          <a:p>
            <a:r>
              <a:rPr lang="en-US"/>
              <a:t>Click to edit Master title style</a:t>
            </a:r>
          </a:p>
        </p:txBody>
      </p:sp>
      <p:sp>
        <p:nvSpPr>
          <p:cNvPr id="3" name="Content Placeholder 2"/>
          <p:cNvSpPr>
            <a:spLocks noGrp="1"/>
          </p:cNvSpPr>
          <p:nvPr>
            <p:ph idx="1"/>
          </p:nvPr>
        </p:nvSpPr>
        <p:spPr>
          <a:xfrm>
            <a:off x="228600" y="1143000"/>
            <a:ext cx="8610600" cy="4800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0" y="-101600"/>
            <a:ext cx="7086600" cy="98425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D781262D-18AF-4BC0-A36B-78A9F33F3702}" type="datetimeFigureOut">
              <a:rPr lang="en-US"/>
              <a:pPr>
                <a:defRPr/>
              </a:pPr>
              <a:t>2/24/2019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D6C7123A-7A6B-4C3F-90A5-C6DECE800F29}"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3.xml"/><Relationship Id="rId4" Type="http://schemas.openxmlformats.org/officeDocument/2006/relationships/image" Target="../media/image25.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ctrTitle"/>
          </p:nvPr>
        </p:nvSpPr>
        <p:spPr/>
        <p:txBody>
          <a:bodyPr/>
          <a:lstStyle/>
          <a:p>
            <a:r>
              <a:rPr lang="id-ID" dirty="0"/>
              <a:t>Oracle</a:t>
            </a:r>
          </a:p>
        </p:txBody>
      </p:sp>
      <p:sp>
        <p:nvSpPr>
          <p:cNvPr id="3" name="Subtitle 2"/>
          <p:cNvSpPr>
            <a:spLocks noGrp="1"/>
          </p:cNvSpPr>
          <p:nvPr>
            <p:ph type="subTitle" idx="1"/>
          </p:nvPr>
        </p:nvSpPr>
        <p:spPr/>
        <p:txBody>
          <a:bodyPr/>
          <a:lstStyle/>
          <a:p>
            <a:pPr>
              <a:defRPr/>
            </a:pPr>
            <a:r>
              <a:rPr lang="id-ID" sz="2000" dirty="0"/>
              <a:t>Laboratorium Sistem Informasi</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id-ID"/>
              <a:t>Syntax Perintah DML</a:t>
            </a:r>
          </a:p>
        </p:txBody>
      </p:sp>
      <p:sp>
        <p:nvSpPr>
          <p:cNvPr id="12291" name="Content Placeholder 2"/>
          <p:cNvSpPr>
            <a:spLocks noGrp="1"/>
          </p:cNvSpPr>
          <p:nvPr>
            <p:ph idx="1"/>
          </p:nvPr>
        </p:nvSpPr>
        <p:spPr>
          <a:xfrm>
            <a:off x="10551" y="695325"/>
            <a:ext cx="8610600" cy="4800600"/>
          </a:xfrm>
        </p:spPr>
        <p:txBody>
          <a:bodyPr/>
          <a:lstStyle/>
          <a:p>
            <a:r>
              <a:rPr lang="id-ID" sz="2000" dirty="0"/>
              <a:t>Insert</a:t>
            </a:r>
          </a:p>
          <a:p>
            <a:pPr lvl="1"/>
            <a:r>
              <a:rPr lang="id-ID" sz="2000" dirty="0"/>
              <a:t>INSERT INTO nama_tabel(field ke-1, ….. field ke-n) VALUES(nilai_field_ke-1, …. nilai_field_ke-n);</a:t>
            </a:r>
            <a:endParaRPr lang="en-US" sz="2000" dirty="0"/>
          </a:p>
          <a:p>
            <a:pPr marL="457200" lvl="1" indent="0">
              <a:buNone/>
            </a:pPr>
            <a:endParaRPr lang="en-US" sz="2000" dirty="0"/>
          </a:p>
          <a:p>
            <a:pPr marL="457200" lvl="1" indent="0">
              <a:buNone/>
            </a:pPr>
            <a:endParaRPr lang="en-US" sz="2000" dirty="0"/>
          </a:p>
          <a:p>
            <a:pPr marL="457200" lvl="1" indent="0">
              <a:buNone/>
            </a:pPr>
            <a:r>
              <a:rPr lang="en-US" sz="2000" dirty="0"/>
              <a:t>		</a:t>
            </a:r>
          </a:p>
          <a:p>
            <a:pPr marL="457200" lvl="1" indent="0">
              <a:buNone/>
            </a:pPr>
            <a:endParaRPr lang="id-ID" sz="2000" dirty="0"/>
          </a:p>
          <a:p>
            <a:r>
              <a:rPr lang="id-ID" sz="2000" dirty="0"/>
              <a:t>Update</a:t>
            </a:r>
          </a:p>
          <a:p>
            <a:pPr lvl="1"/>
            <a:r>
              <a:rPr lang="nn-NO" sz="2000" dirty="0"/>
              <a:t>UPDATE nama_tabel SET nama_field = data_baru WHERE nama_field = data_lama; </a:t>
            </a:r>
          </a:p>
          <a:p>
            <a:pPr marL="457200" lvl="1" indent="0">
              <a:buNone/>
            </a:pPr>
            <a:endParaRPr lang="en-US" sz="2000" dirty="0"/>
          </a:p>
          <a:p>
            <a:pPr marL="457200" lvl="1" indent="0">
              <a:buNone/>
            </a:pPr>
            <a:endParaRPr lang="en-US" sz="2000" dirty="0"/>
          </a:p>
          <a:p>
            <a:pPr>
              <a:buFont typeface="Arial" charset="0"/>
              <a:buNone/>
            </a:pPr>
            <a:endParaRPr lang="id-ID" sz="2000" dirty="0"/>
          </a:p>
        </p:txBody>
      </p:sp>
      <p:pic>
        <p:nvPicPr>
          <p:cNvPr id="2" name="Picture 1">
            <a:extLst>
              <a:ext uri="{FF2B5EF4-FFF2-40B4-BE49-F238E27FC236}">
                <a16:creationId xmlns:a16="http://schemas.microsoft.com/office/drawing/2014/main" id="{E2520064-360A-45A2-AB7D-6015D471CCFB}"/>
              </a:ext>
            </a:extLst>
          </p:cNvPr>
          <p:cNvPicPr>
            <a:picLocks noChangeAspect="1"/>
          </p:cNvPicPr>
          <p:nvPr/>
        </p:nvPicPr>
        <p:blipFill>
          <a:blip r:embed="rId2"/>
          <a:stretch>
            <a:fillRect/>
          </a:stretch>
        </p:blipFill>
        <p:spPr>
          <a:xfrm>
            <a:off x="838200" y="1724025"/>
            <a:ext cx="7249091" cy="1323975"/>
          </a:xfrm>
          <a:prstGeom prst="rect">
            <a:avLst/>
          </a:prstGeom>
        </p:spPr>
      </p:pic>
      <p:pic>
        <p:nvPicPr>
          <p:cNvPr id="3" name="Picture 2">
            <a:extLst>
              <a:ext uri="{FF2B5EF4-FFF2-40B4-BE49-F238E27FC236}">
                <a16:creationId xmlns:a16="http://schemas.microsoft.com/office/drawing/2014/main" id="{2198CD6B-088A-4F2B-96FA-FF88417327B2}"/>
              </a:ext>
            </a:extLst>
          </p:cNvPr>
          <p:cNvPicPr>
            <a:picLocks noChangeAspect="1"/>
          </p:cNvPicPr>
          <p:nvPr/>
        </p:nvPicPr>
        <p:blipFill>
          <a:blip r:embed="rId3"/>
          <a:stretch>
            <a:fillRect/>
          </a:stretch>
        </p:blipFill>
        <p:spPr>
          <a:xfrm>
            <a:off x="838200" y="3924300"/>
            <a:ext cx="5214938" cy="571500"/>
          </a:xfrm>
          <a:prstGeom prst="rect">
            <a:avLst/>
          </a:prstGeom>
        </p:spPr>
      </p:pic>
    </p:spTree>
    <p:extLst>
      <p:ext uri="{BB962C8B-B14F-4D97-AF65-F5344CB8AC3E}">
        <p14:creationId xmlns:p14="http://schemas.microsoft.com/office/powerpoint/2010/main" val="30477274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id-ID"/>
              <a:t>Syntax Perintah DML</a:t>
            </a:r>
          </a:p>
        </p:txBody>
      </p:sp>
      <p:sp>
        <p:nvSpPr>
          <p:cNvPr id="12291" name="Content Placeholder 2"/>
          <p:cNvSpPr>
            <a:spLocks noGrp="1"/>
          </p:cNvSpPr>
          <p:nvPr>
            <p:ph idx="1"/>
          </p:nvPr>
        </p:nvSpPr>
        <p:spPr>
          <a:xfrm>
            <a:off x="10551" y="695325"/>
            <a:ext cx="8610600" cy="4800600"/>
          </a:xfrm>
        </p:spPr>
        <p:txBody>
          <a:bodyPr/>
          <a:lstStyle/>
          <a:p>
            <a:pPr marL="457200" lvl="1" indent="0">
              <a:buNone/>
            </a:pPr>
            <a:endParaRPr lang="id-ID" sz="2000" dirty="0"/>
          </a:p>
          <a:p>
            <a:r>
              <a:rPr lang="id-ID" sz="2000" dirty="0"/>
              <a:t>Delete</a:t>
            </a:r>
          </a:p>
          <a:p>
            <a:pPr lvl="1"/>
            <a:r>
              <a:rPr lang="en-US" sz="2000" dirty="0"/>
              <a:t>DELETE FROM </a:t>
            </a:r>
            <a:r>
              <a:rPr lang="en-US" sz="2000" dirty="0" err="1"/>
              <a:t>nama_tabel</a:t>
            </a:r>
            <a:r>
              <a:rPr lang="en-US" sz="2000" dirty="0"/>
              <a:t> [ WHERE </a:t>
            </a:r>
            <a:r>
              <a:rPr lang="en-US" sz="2000" dirty="0" err="1"/>
              <a:t>kondisi</a:t>
            </a:r>
            <a:r>
              <a:rPr lang="en-US" sz="2000" dirty="0"/>
              <a:t>];</a:t>
            </a:r>
          </a:p>
          <a:p>
            <a:pPr lvl="1"/>
            <a:endParaRPr lang="en-US" sz="2000" dirty="0"/>
          </a:p>
          <a:p>
            <a:pPr marL="457200" lvl="1" indent="0">
              <a:buNone/>
            </a:pPr>
            <a:endParaRPr lang="en-US" sz="2000" dirty="0"/>
          </a:p>
          <a:p>
            <a:pPr marL="457200" lvl="1" indent="0">
              <a:buNone/>
            </a:pPr>
            <a:endParaRPr lang="id-ID" sz="2000" dirty="0"/>
          </a:p>
          <a:p>
            <a:r>
              <a:rPr lang="id-ID" sz="2000" dirty="0"/>
              <a:t>Select</a:t>
            </a:r>
          </a:p>
          <a:p>
            <a:pPr lvl="1"/>
            <a:r>
              <a:rPr lang="en-US" sz="2000" dirty="0"/>
              <a:t>SELECT * FROM </a:t>
            </a:r>
            <a:r>
              <a:rPr lang="en-US" sz="2000" dirty="0" err="1"/>
              <a:t>table_name</a:t>
            </a:r>
            <a:r>
              <a:rPr lang="en-US" sz="2000" dirty="0"/>
              <a:t>;</a:t>
            </a:r>
          </a:p>
          <a:p>
            <a:pPr marL="457200" lvl="1" indent="0">
              <a:buNone/>
            </a:pPr>
            <a:endParaRPr lang="en-US" sz="2000" dirty="0"/>
          </a:p>
          <a:p>
            <a:pPr marL="457200" lvl="1" indent="0">
              <a:buNone/>
            </a:pPr>
            <a:endParaRPr lang="id-ID" sz="2000" dirty="0"/>
          </a:p>
          <a:p>
            <a:pPr>
              <a:buFont typeface="Arial" charset="0"/>
              <a:buNone/>
            </a:pPr>
            <a:endParaRPr lang="id-ID" sz="2000" dirty="0"/>
          </a:p>
        </p:txBody>
      </p:sp>
      <p:pic>
        <p:nvPicPr>
          <p:cNvPr id="3" name="Picture 2">
            <a:extLst>
              <a:ext uri="{FF2B5EF4-FFF2-40B4-BE49-F238E27FC236}">
                <a16:creationId xmlns:a16="http://schemas.microsoft.com/office/drawing/2014/main" id="{478A5903-C7E0-4337-B1C5-6B529FD8BA11}"/>
              </a:ext>
            </a:extLst>
          </p:cNvPr>
          <p:cNvPicPr>
            <a:picLocks noChangeAspect="1"/>
          </p:cNvPicPr>
          <p:nvPr/>
        </p:nvPicPr>
        <p:blipFill>
          <a:blip r:embed="rId2"/>
          <a:stretch>
            <a:fillRect/>
          </a:stretch>
        </p:blipFill>
        <p:spPr>
          <a:xfrm>
            <a:off x="528711" y="1828800"/>
            <a:ext cx="4515556" cy="762000"/>
          </a:xfrm>
          <a:prstGeom prst="rect">
            <a:avLst/>
          </a:prstGeom>
        </p:spPr>
      </p:pic>
      <p:pic>
        <p:nvPicPr>
          <p:cNvPr id="4" name="Picture 3">
            <a:extLst>
              <a:ext uri="{FF2B5EF4-FFF2-40B4-BE49-F238E27FC236}">
                <a16:creationId xmlns:a16="http://schemas.microsoft.com/office/drawing/2014/main" id="{822746A4-BAF3-4384-89AE-89BB674C325D}"/>
              </a:ext>
            </a:extLst>
          </p:cNvPr>
          <p:cNvPicPr>
            <a:picLocks noChangeAspect="1"/>
          </p:cNvPicPr>
          <p:nvPr/>
        </p:nvPicPr>
        <p:blipFill>
          <a:blip r:embed="rId3"/>
          <a:stretch>
            <a:fillRect/>
          </a:stretch>
        </p:blipFill>
        <p:spPr>
          <a:xfrm>
            <a:off x="522849" y="3776662"/>
            <a:ext cx="5971685" cy="1328738"/>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id-ID"/>
              <a:t>Pengertian View</a:t>
            </a:r>
          </a:p>
        </p:txBody>
      </p:sp>
      <p:sp>
        <p:nvSpPr>
          <p:cNvPr id="13315" name="Content Placeholder 2"/>
          <p:cNvSpPr>
            <a:spLocks noGrp="1"/>
          </p:cNvSpPr>
          <p:nvPr>
            <p:ph idx="1"/>
          </p:nvPr>
        </p:nvSpPr>
        <p:spPr/>
        <p:txBody>
          <a:bodyPr/>
          <a:lstStyle/>
          <a:p>
            <a:pPr algn="just"/>
            <a:r>
              <a:rPr lang="id-ID"/>
              <a:t>Tabel </a:t>
            </a:r>
            <a:r>
              <a:rPr lang="en-US"/>
              <a:t>logika yang berdasarkan pada sebuah tabel atau dari view lainnya. Sebuah view tidak mempunyai data dari view itu sendiri. Tabel yang ada pada view dinamakan  “ Tabel Asal “ . View disimpan seperti perintah SELECT pada data dictionary.</a:t>
            </a:r>
            <a:endParaRPr lang="id-ID"/>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id-ID"/>
              <a:t>Keuntungan View</a:t>
            </a:r>
          </a:p>
        </p:txBody>
      </p:sp>
      <p:sp>
        <p:nvSpPr>
          <p:cNvPr id="14339" name="Content Placeholder 2"/>
          <p:cNvSpPr>
            <a:spLocks noGrp="1"/>
          </p:cNvSpPr>
          <p:nvPr>
            <p:ph idx="1"/>
          </p:nvPr>
        </p:nvSpPr>
        <p:spPr/>
        <p:txBody>
          <a:bodyPr/>
          <a:lstStyle/>
          <a:p>
            <a:pPr algn="just"/>
            <a:r>
              <a:rPr lang="en-US" sz="2400"/>
              <a:t>View dapat mengamankan data, karena view bisa menampilkan kolom – kolom tertentu dari</a:t>
            </a:r>
            <a:r>
              <a:rPr lang="id-ID" sz="2400"/>
              <a:t> </a:t>
            </a:r>
            <a:r>
              <a:rPr lang="en-US" sz="2400"/>
              <a:t>tabel asal.</a:t>
            </a:r>
            <a:endParaRPr lang="id-ID" sz="2400"/>
          </a:p>
          <a:p>
            <a:pPr algn="just"/>
            <a:r>
              <a:rPr lang="en-US" sz="2400"/>
              <a:t>View memperbolehkan user untuk membuat query sederhana untuk mendapatkan hasil dari</a:t>
            </a:r>
            <a:r>
              <a:rPr lang="id-ID" sz="2400"/>
              <a:t> </a:t>
            </a:r>
            <a:r>
              <a:rPr lang="en-US" sz="2400"/>
              <a:t>query yang rumit. Sebagai contoh, view membolehkan user untuk mendapatkan informasi</a:t>
            </a:r>
            <a:r>
              <a:rPr lang="id-ID" sz="2400"/>
              <a:t> </a:t>
            </a:r>
            <a:r>
              <a:rPr lang="en-US" sz="2400"/>
              <a:t>dari banyak tabel tanpa harus mengetahui</a:t>
            </a:r>
            <a:r>
              <a:rPr lang="id-ID" sz="2400"/>
              <a:t> </a:t>
            </a:r>
            <a:r>
              <a:rPr lang="en-US" sz="2400"/>
              <a:t>bagaimana untuk mengetahui perintah Join.</a:t>
            </a:r>
            <a:endParaRPr lang="id-ID" sz="2400"/>
          </a:p>
          <a:p>
            <a:pPr algn="just"/>
            <a:r>
              <a:rPr lang="en-US" sz="2400"/>
              <a:t>View menyediakan data independen bagi user sementara dan program</a:t>
            </a:r>
            <a:r>
              <a:rPr lang="id-ID" sz="2400"/>
              <a:t> </a:t>
            </a:r>
            <a:r>
              <a:rPr lang="en-US" sz="2400"/>
              <a:t>aplikasi. Sebuah view</a:t>
            </a:r>
            <a:r>
              <a:rPr lang="id-ID" sz="2400"/>
              <a:t> </a:t>
            </a:r>
            <a:r>
              <a:rPr lang="en-US" sz="2400"/>
              <a:t>dapat digunakan untuk mendapatkan data dari beberapa tabel.</a:t>
            </a:r>
            <a:endParaRPr lang="id-ID" sz="2400"/>
          </a:p>
          <a:p>
            <a:pPr algn="just"/>
            <a:r>
              <a:rPr lang="en-US" sz="2400"/>
              <a:t>View menyediakan Group User untuk mengakses data menurut kriteria mereka masing-masing.</a:t>
            </a:r>
            <a:endParaRPr lang="id-ID" sz="2400"/>
          </a:p>
          <a:p>
            <a:pPr algn="just"/>
            <a:endParaRPr lang="id-ID" sz="24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p:cNvSpPr txBox="1">
            <a:spLocks/>
          </p:cNvSpPr>
          <p:nvPr/>
        </p:nvSpPr>
        <p:spPr bwMode="auto">
          <a:xfrm>
            <a:off x="228600" y="1143000"/>
            <a:ext cx="8610600" cy="4800600"/>
          </a:xfrm>
          <a:prstGeom prst="rect">
            <a:avLst/>
          </a:prstGeom>
          <a:noFill/>
          <a:ln w="9525">
            <a:noFill/>
            <a:miter lim="800000"/>
            <a:headEnd/>
            <a:tailEnd/>
          </a:ln>
        </p:spPr>
        <p:txBody>
          <a:bodyPr/>
          <a:lstStyle/>
          <a:p>
            <a:pPr marL="342900" indent="-342900" algn="just" eaLnBrk="0" hangingPunct="0">
              <a:spcBef>
                <a:spcPct val="20000"/>
              </a:spcBef>
              <a:buFont typeface="Arial" charset="0"/>
              <a:buChar char="•"/>
              <a:defRPr/>
            </a:pPr>
            <a:r>
              <a:rPr lang="id-ID" sz="3200" dirty="0">
                <a:latin typeface="+mn-lt"/>
                <a:cs typeface="+mn-cs"/>
              </a:rPr>
              <a:t>Buatlah 3 buah table dan masukan data, contoh seperti ini</a:t>
            </a:r>
          </a:p>
          <a:p>
            <a:pPr marL="800100" lvl="1" indent="-342900" algn="just" eaLnBrk="0" hangingPunct="0">
              <a:spcBef>
                <a:spcPct val="20000"/>
              </a:spcBef>
              <a:buFont typeface="Arial" charset="0"/>
              <a:buChar char="•"/>
              <a:defRPr/>
            </a:pPr>
            <a:r>
              <a:rPr lang="en-US" sz="3200" dirty="0"/>
              <a:t>Create table </a:t>
            </a:r>
            <a:r>
              <a:rPr lang="id-ID" sz="3200" dirty="0"/>
              <a:t>mhs</a:t>
            </a:r>
            <a:r>
              <a:rPr lang="en-US" sz="3200" dirty="0"/>
              <a:t> (</a:t>
            </a:r>
            <a:r>
              <a:rPr lang="en-US" sz="3200" dirty="0" err="1"/>
              <a:t>npm</a:t>
            </a:r>
            <a:r>
              <a:rPr lang="en-US" sz="3200" dirty="0"/>
              <a:t> varchar(8), </a:t>
            </a:r>
            <a:r>
              <a:rPr lang="en-US" sz="3200" dirty="0" err="1"/>
              <a:t>nama</a:t>
            </a:r>
            <a:r>
              <a:rPr lang="en-US" sz="3200" dirty="0"/>
              <a:t> varchar(20), </a:t>
            </a:r>
            <a:r>
              <a:rPr lang="en-US" sz="3200" dirty="0" err="1"/>
              <a:t>kelas</a:t>
            </a:r>
            <a:r>
              <a:rPr lang="id-ID" sz="3200" dirty="0"/>
              <a:t> varchar</a:t>
            </a:r>
            <a:r>
              <a:rPr lang="en-US" sz="3200" dirty="0"/>
              <a:t>(5));</a:t>
            </a:r>
            <a:endParaRPr lang="id-ID" sz="3200" dirty="0"/>
          </a:p>
          <a:p>
            <a:pPr marL="800100" lvl="1" indent="-342900" algn="just" eaLnBrk="0" hangingPunct="0">
              <a:spcBef>
                <a:spcPct val="20000"/>
              </a:spcBef>
              <a:buFont typeface="Arial" charset="0"/>
              <a:buChar char="•"/>
              <a:defRPr/>
            </a:pPr>
            <a:r>
              <a:rPr lang="en-US" sz="3200" dirty="0"/>
              <a:t>Insert into</a:t>
            </a:r>
            <a:r>
              <a:rPr lang="id-ID" sz="3200" dirty="0"/>
              <a:t> mhs</a:t>
            </a:r>
            <a:r>
              <a:rPr lang="en-US" sz="3200" dirty="0"/>
              <a:t> values (‘&amp;</a:t>
            </a:r>
            <a:r>
              <a:rPr lang="en-US" sz="3200" dirty="0" err="1"/>
              <a:t>npm’,’&amp;nama’,’&amp;kelas</a:t>
            </a:r>
            <a:r>
              <a:rPr lang="en-US" sz="3200" dirty="0"/>
              <a:t>’);</a:t>
            </a:r>
            <a:endParaRPr lang="id-ID" sz="3200" dirty="0"/>
          </a:p>
          <a:p>
            <a:pPr marL="800100" lvl="1" indent="-342900" algn="just" eaLnBrk="0" hangingPunct="0">
              <a:spcBef>
                <a:spcPct val="20000"/>
              </a:spcBef>
              <a:buFont typeface="Arial" charset="0"/>
              <a:buChar char="•"/>
              <a:defRPr/>
            </a:pPr>
            <a:endParaRPr lang="id-ID" sz="3200" dirty="0">
              <a:latin typeface="+mn-lt"/>
              <a:cs typeface="+mn-cs"/>
            </a:endParaRPr>
          </a:p>
        </p:txBody>
      </p:sp>
      <p:sp>
        <p:nvSpPr>
          <p:cNvPr id="15363" name="Title 1"/>
          <p:cNvSpPr>
            <a:spLocks noGrp="1"/>
          </p:cNvSpPr>
          <p:nvPr>
            <p:ph type="title"/>
          </p:nvPr>
        </p:nvSpPr>
        <p:spPr/>
        <p:txBody>
          <a:bodyPr/>
          <a:lstStyle/>
          <a:p>
            <a:r>
              <a:rPr lang="id-ID"/>
              <a:t>Latihan View</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id-ID"/>
              <a:t>Latihan View</a:t>
            </a:r>
          </a:p>
        </p:txBody>
      </p:sp>
      <p:pic>
        <p:nvPicPr>
          <p:cNvPr id="16387" name="Picture 2"/>
          <p:cNvPicPr>
            <a:picLocks noGrp="1" noChangeAspect="1" noChangeArrowheads="1"/>
          </p:cNvPicPr>
          <p:nvPr>
            <p:ph idx="1"/>
          </p:nvPr>
        </p:nvPicPr>
        <p:blipFill>
          <a:blip r:embed="rId2"/>
          <a:srcRect l="23215" t="22221" r="49405" b="63492"/>
          <a:stretch>
            <a:fillRect/>
          </a:stretch>
        </p:blipFill>
        <p:spPr>
          <a:xfrm>
            <a:off x="685800" y="1143000"/>
            <a:ext cx="3352800" cy="1311275"/>
          </a:xfrm>
          <a:noFill/>
        </p:spPr>
      </p:pic>
      <p:pic>
        <p:nvPicPr>
          <p:cNvPr id="16388" name="Picture 4"/>
          <p:cNvPicPr>
            <a:picLocks noChangeAspect="1" noChangeArrowheads="1"/>
          </p:cNvPicPr>
          <p:nvPr/>
        </p:nvPicPr>
        <p:blipFill>
          <a:blip r:embed="rId3"/>
          <a:srcRect l="21875" t="45833" r="50000" b="38542"/>
          <a:stretch>
            <a:fillRect/>
          </a:stretch>
        </p:blipFill>
        <p:spPr bwMode="auto">
          <a:xfrm>
            <a:off x="457200" y="2438400"/>
            <a:ext cx="3886200" cy="1619250"/>
          </a:xfrm>
          <a:prstGeom prst="rect">
            <a:avLst/>
          </a:prstGeom>
          <a:noFill/>
          <a:ln w="9525">
            <a:noFill/>
            <a:miter lim="800000"/>
            <a:headEnd/>
            <a:tailEnd/>
          </a:ln>
        </p:spPr>
      </p:pic>
      <p:pic>
        <p:nvPicPr>
          <p:cNvPr id="16389" name="Picture 5"/>
          <p:cNvPicPr>
            <a:picLocks noChangeAspect="1" noChangeArrowheads="1"/>
          </p:cNvPicPr>
          <p:nvPr/>
        </p:nvPicPr>
        <p:blipFill>
          <a:blip r:embed="rId3"/>
          <a:srcRect l="22656" t="72917" r="50781" b="12500"/>
          <a:stretch>
            <a:fillRect/>
          </a:stretch>
        </p:blipFill>
        <p:spPr bwMode="auto">
          <a:xfrm>
            <a:off x="533400" y="3962400"/>
            <a:ext cx="3581400" cy="1474788"/>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id-ID"/>
              <a:t>Latihan View</a:t>
            </a:r>
          </a:p>
        </p:txBody>
      </p:sp>
      <p:sp>
        <p:nvSpPr>
          <p:cNvPr id="13" name="Content Placeholder 2"/>
          <p:cNvSpPr txBox="1">
            <a:spLocks/>
          </p:cNvSpPr>
          <p:nvPr/>
        </p:nvSpPr>
        <p:spPr bwMode="auto">
          <a:xfrm>
            <a:off x="228600" y="1143000"/>
            <a:ext cx="8610600" cy="4800600"/>
          </a:xfrm>
          <a:prstGeom prst="rect">
            <a:avLst/>
          </a:prstGeom>
          <a:noFill/>
          <a:ln w="9525">
            <a:noFill/>
            <a:miter lim="800000"/>
            <a:headEnd/>
            <a:tailEnd/>
          </a:ln>
        </p:spPr>
        <p:txBody>
          <a:bodyPr/>
          <a:lstStyle/>
          <a:p>
            <a:pPr>
              <a:buFont typeface="Arial" pitchFamily="34" charset="0"/>
              <a:buChar char="•"/>
              <a:defRPr/>
            </a:pPr>
            <a:r>
              <a:rPr lang="id-ID" sz="2400" dirty="0">
                <a:latin typeface="+mn-lt"/>
              </a:rPr>
              <a:t> </a:t>
            </a:r>
            <a:r>
              <a:rPr lang="en-US" sz="2400" dirty="0" err="1">
                <a:latin typeface="+mn-lt"/>
              </a:rPr>
              <a:t>Membuat</a:t>
            </a:r>
            <a:r>
              <a:rPr lang="en-US" sz="2400" dirty="0">
                <a:latin typeface="+mn-lt"/>
              </a:rPr>
              <a:t> table view </a:t>
            </a:r>
            <a:r>
              <a:rPr lang="en-US" sz="2400" dirty="0" err="1">
                <a:latin typeface="+mn-lt"/>
              </a:rPr>
              <a:t>dengan</a:t>
            </a:r>
            <a:r>
              <a:rPr lang="en-US" sz="2400" dirty="0">
                <a:latin typeface="+mn-lt"/>
              </a:rPr>
              <a:t> </a:t>
            </a:r>
            <a:r>
              <a:rPr lang="en-US" sz="2400" dirty="0" err="1">
                <a:latin typeface="+mn-lt"/>
              </a:rPr>
              <a:t>nama</a:t>
            </a:r>
            <a:r>
              <a:rPr lang="en-US" sz="2400" dirty="0">
                <a:latin typeface="+mn-lt"/>
              </a:rPr>
              <a:t> table view1 </a:t>
            </a:r>
            <a:r>
              <a:rPr lang="en-US" sz="2400" dirty="0" err="1">
                <a:latin typeface="+mn-lt"/>
              </a:rPr>
              <a:t>dengan</a:t>
            </a:r>
            <a:r>
              <a:rPr lang="en-US" sz="2400" dirty="0">
                <a:latin typeface="+mn-lt"/>
              </a:rPr>
              <a:t> </a:t>
            </a:r>
            <a:r>
              <a:rPr lang="en-US" sz="2400" dirty="0" err="1">
                <a:latin typeface="+mn-lt"/>
              </a:rPr>
              <a:t>menggabungkan</a:t>
            </a:r>
            <a:r>
              <a:rPr lang="en-US" sz="2400" dirty="0">
                <a:latin typeface="+mn-lt"/>
              </a:rPr>
              <a:t> 2 </a:t>
            </a:r>
            <a:r>
              <a:rPr lang="en-US" sz="2400" dirty="0" err="1">
                <a:latin typeface="+mn-lt"/>
              </a:rPr>
              <a:t>tabel</a:t>
            </a:r>
            <a:endParaRPr lang="id-ID" sz="2400" dirty="0">
              <a:latin typeface="+mn-lt"/>
            </a:endParaRPr>
          </a:p>
          <a:p>
            <a:pPr lvl="1">
              <a:buFont typeface="Arial" pitchFamily="34" charset="0"/>
              <a:buChar char="•"/>
              <a:defRPr/>
            </a:pPr>
            <a:r>
              <a:rPr lang="en-US" sz="2400" dirty="0"/>
              <a:t>Create view view1 as select </a:t>
            </a:r>
            <a:r>
              <a:rPr lang="id-ID" sz="2400" dirty="0"/>
              <a:t>mhs.</a:t>
            </a:r>
            <a:r>
              <a:rPr lang="en-US" sz="2400" dirty="0" err="1"/>
              <a:t>nama</a:t>
            </a:r>
            <a:r>
              <a:rPr lang="en-US" sz="2400" dirty="0"/>
              <a:t>, </a:t>
            </a:r>
            <a:r>
              <a:rPr lang="id-ID" sz="2400" dirty="0"/>
              <a:t>mhs.</a:t>
            </a:r>
            <a:r>
              <a:rPr lang="en-US" sz="2400" dirty="0" err="1"/>
              <a:t>kelas</a:t>
            </a:r>
            <a:r>
              <a:rPr lang="en-US" sz="2400" dirty="0"/>
              <a:t>, </a:t>
            </a:r>
            <a:r>
              <a:rPr lang="id-ID" sz="2400" dirty="0"/>
              <a:t>nilai.</a:t>
            </a:r>
            <a:r>
              <a:rPr lang="en-US" sz="2400" dirty="0" err="1"/>
              <a:t>nilai</a:t>
            </a:r>
            <a:r>
              <a:rPr lang="en-US" sz="2400" dirty="0"/>
              <a:t> from </a:t>
            </a:r>
            <a:r>
              <a:rPr lang="en-US" sz="2400" dirty="0" err="1"/>
              <a:t>mhs</a:t>
            </a:r>
            <a:r>
              <a:rPr lang="en-US" sz="2400" dirty="0"/>
              <a:t>, </a:t>
            </a:r>
            <a:r>
              <a:rPr lang="en-US" sz="2400" dirty="0" err="1"/>
              <a:t>nilai</a:t>
            </a:r>
            <a:r>
              <a:rPr lang="en-US" sz="2400" dirty="0"/>
              <a:t> where mhs.npm=nilai.npm;</a:t>
            </a:r>
            <a:endParaRPr lang="id-ID" sz="2400" dirty="0"/>
          </a:p>
          <a:p>
            <a:pPr lvl="1">
              <a:buFont typeface="Arial" pitchFamily="34" charset="0"/>
              <a:buChar char="•"/>
              <a:defRPr/>
            </a:pPr>
            <a:r>
              <a:rPr lang="id-ID" sz="2400" dirty="0"/>
              <a:t> </a:t>
            </a:r>
            <a:r>
              <a:rPr lang="en-US" sz="2400" dirty="0"/>
              <a:t>Select * from view1;</a:t>
            </a:r>
            <a:endParaRPr lang="id-ID" sz="2400" dirty="0">
              <a:latin typeface="+mn-lt"/>
            </a:endParaRPr>
          </a:p>
          <a:p>
            <a:pPr>
              <a:buFont typeface="Arial" pitchFamily="34" charset="0"/>
              <a:buChar char="•"/>
              <a:defRPr/>
            </a:pPr>
            <a:r>
              <a:rPr lang="id-ID" sz="2400" dirty="0">
                <a:latin typeface="+mn-lt"/>
              </a:rPr>
              <a:t> Hasilnya adalah</a:t>
            </a:r>
          </a:p>
          <a:p>
            <a:pPr>
              <a:defRPr/>
            </a:pPr>
            <a:endParaRPr lang="id-ID" sz="2400" dirty="0">
              <a:latin typeface="+mn-lt"/>
            </a:endParaRPr>
          </a:p>
        </p:txBody>
      </p:sp>
      <p:pic>
        <p:nvPicPr>
          <p:cNvPr id="18436" name="Picture 2"/>
          <p:cNvPicPr>
            <a:picLocks noChangeAspect="1" noChangeArrowheads="1"/>
          </p:cNvPicPr>
          <p:nvPr/>
        </p:nvPicPr>
        <p:blipFill>
          <a:blip r:embed="rId2"/>
          <a:srcRect l="23438" t="60417" r="52344" b="27083"/>
          <a:stretch>
            <a:fillRect/>
          </a:stretch>
        </p:blipFill>
        <p:spPr bwMode="auto">
          <a:xfrm>
            <a:off x="533400" y="3657600"/>
            <a:ext cx="4343400" cy="1681163"/>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id-ID"/>
              <a:t>Latihan View</a:t>
            </a:r>
          </a:p>
        </p:txBody>
      </p:sp>
      <p:sp>
        <p:nvSpPr>
          <p:cNvPr id="13" name="Content Placeholder 2"/>
          <p:cNvSpPr txBox="1">
            <a:spLocks/>
          </p:cNvSpPr>
          <p:nvPr/>
        </p:nvSpPr>
        <p:spPr bwMode="auto">
          <a:xfrm>
            <a:off x="228600" y="1143000"/>
            <a:ext cx="8610600" cy="4800600"/>
          </a:xfrm>
          <a:prstGeom prst="rect">
            <a:avLst/>
          </a:prstGeom>
          <a:noFill/>
          <a:ln w="9525">
            <a:noFill/>
            <a:miter lim="800000"/>
            <a:headEnd/>
            <a:tailEnd/>
          </a:ln>
        </p:spPr>
        <p:txBody>
          <a:bodyPr/>
          <a:lstStyle/>
          <a:p>
            <a:pPr algn="just">
              <a:buFont typeface="Arial" pitchFamily="34" charset="0"/>
              <a:buChar char="•"/>
              <a:defRPr/>
            </a:pPr>
            <a:r>
              <a:rPr lang="id-ID" sz="2400" dirty="0"/>
              <a:t> </a:t>
            </a:r>
            <a:r>
              <a:rPr lang="en-US" sz="2400" dirty="0" err="1"/>
              <a:t>Membuat</a:t>
            </a:r>
            <a:r>
              <a:rPr lang="en-US" sz="2400" dirty="0"/>
              <a:t> table view </a:t>
            </a:r>
            <a:r>
              <a:rPr lang="en-US" sz="2400" dirty="0" err="1"/>
              <a:t>dengan</a:t>
            </a:r>
            <a:r>
              <a:rPr lang="en-US" sz="2400" dirty="0"/>
              <a:t> </a:t>
            </a:r>
            <a:r>
              <a:rPr lang="en-US" sz="2400" dirty="0" err="1"/>
              <a:t>nama</a:t>
            </a:r>
            <a:r>
              <a:rPr lang="en-US" sz="2400" dirty="0"/>
              <a:t> table view2 </a:t>
            </a:r>
            <a:r>
              <a:rPr lang="en-US" sz="2400" dirty="0" err="1"/>
              <a:t>dengan</a:t>
            </a:r>
            <a:r>
              <a:rPr lang="en-US" sz="2400" dirty="0"/>
              <a:t> </a:t>
            </a:r>
            <a:r>
              <a:rPr lang="en-US" sz="2400" dirty="0" err="1"/>
              <a:t>menggabungkan</a:t>
            </a:r>
            <a:r>
              <a:rPr lang="en-US" sz="2400" dirty="0"/>
              <a:t> 3 </a:t>
            </a:r>
            <a:r>
              <a:rPr lang="en-US" sz="2400" dirty="0" err="1"/>
              <a:t>tabel</a:t>
            </a:r>
            <a:endParaRPr lang="id-ID" sz="2400" dirty="0"/>
          </a:p>
          <a:p>
            <a:pPr lvl="1">
              <a:buFont typeface="Arial" pitchFamily="34" charset="0"/>
              <a:buChar char="•"/>
              <a:defRPr/>
            </a:pPr>
            <a:r>
              <a:rPr lang="id-ID" sz="2400" dirty="0"/>
              <a:t> </a:t>
            </a:r>
            <a:r>
              <a:rPr lang="en-US" sz="2400" dirty="0"/>
              <a:t>Create view view2 as select </a:t>
            </a:r>
            <a:r>
              <a:rPr lang="id-ID" sz="2400" dirty="0"/>
              <a:t>mhs.</a:t>
            </a:r>
            <a:r>
              <a:rPr lang="en-US" sz="2400" dirty="0" err="1"/>
              <a:t>nama</a:t>
            </a:r>
            <a:r>
              <a:rPr lang="en-US" sz="2400" dirty="0"/>
              <a:t>, </a:t>
            </a:r>
            <a:r>
              <a:rPr lang="id-ID" sz="2400" dirty="0"/>
              <a:t>mhs.</a:t>
            </a:r>
            <a:r>
              <a:rPr lang="en-US" sz="2400" dirty="0" err="1"/>
              <a:t>kelas</a:t>
            </a:r>
            <a:r>
              <a:rPr lang="en-US" sz="2400" dirty="0"/>
              <a:t>, </a:t>
            </a:r>
            <a:r>
              <a:rPr lang="id-ID" sz="2400" dirty="0"/>
              <a:t>matakul.</a:t>
            </a:r>
            <a:r>
              <a:rPr lang="en-US" sz="2400" dirty="0" err="1"/>
              <a:t>mt_kuliah</a:t>
            </a:r>
            <a:r>
              <a:rPr lang="en-US" sz="2400" dirty="0"/>
              <a:t>, </a:t>
            </a:r>
            <a:r>
              <a:rPr lang="id-ID" sz="2400" dirty="0"/>
              <a:t>nilai.</a:t>
            </a:r>
            <a:r>
              <a:rPr lang="en-US" sz="2400" dirty="0" err="1"/>
              <a:t>nilai</a:t>
            </a:r>
            <a:r>
              <a:rPr lang="en-US" sz="2400" dirty="0"/>
              <a:t> from </a:t>
            </a:r>
            <a:r>
              <a:rPr lang="en-US" sz="2400" dirty="0" err="1"/>
              <a:t>mhs</a:t>
            </a:r>
            <a:r>
              <a:rPr lang="en-US" sz="2400" dirty="0"/>
              <a:t>, </a:t>
            </a:r>
            <a:r>
              <a:rPr lang="en-US" sz="2400" dirty="0" err="1"/>
              <a:t>matakul</a:t>
            </a:r>
            <a:r>
              <a:rPr lang="en-US" sz="2400" dirty="0"/>
              <a:t>, </a:t>
            </a:r>
            <a:r>
              <a:rPr lang="en-US" sz="2400" dirty="0" err="1"/>
              <a:t>nilai</a:t>
            </a:r>
            <a:r>
              <a:rPr lang="id-ID" sz="2400" dirty="0"/>
              <a:t> </a:t>
            </a:r>
            <a:r>
              <a:rPr lang="en-US" sz="2400" dirty="0"/>
              <a:t>where</a:t>
            </a:r>
            <a:r>
              <a:rPr lang="id-ID" sz="2400" dirty="0"/>
              <a:t> </a:t>
            </a:r>
            <a:r>
              <a:rPr lang="en-US" sz="2400" dirty="0"/>
              <a:t>mhs.npm=nilai.npm and </a:t>
            </a:r>
            <a:r>
              <a:rPr lang="en-US" sz="2400" dirty="0" err="1"/>
              <a:t>nilai.kd_matakul</a:t>
            </a:r>
            <a:r>
              <a:rPr lang="en-US" sz="2400" dirty="0"/>
              <a:t>=</a:t>
            </a:r>
            <a:r>
              <a:rPr lang="en-US" sz="2400" dirty="0" err="1"/>
              <a:t>matakul.kd_matakul</a:t>
            </a:r>
            <a:r>
              <a:rPr lang="en-US" sz="2400" dirty="0"/>
              <a:t>;</a:t>
            </a:r>
            <a:endParaRPr lang="id-ID" sz="2400" dirty="0"/>
          </a:p>
          <a:p>
            <a:pPr lvl="1" algn="just">
              <a:buFont typeface="Arial" pitchFamily="34" charset="0"/>
              <a:buChar char="•"/>
              <a:defRPr/>
            </a:pPr>
            <a:r>
              <a:rPr lang="id-ID" sz="2400" dirty="0"/>
              <a:t> </a:t>
            </a:r>
            <a:r>
              <a:rPr lang="en-US" sz="2400" dirty="0"/>
              <a:t>Select * from view2;</a:t>
            </a:r>
            <a:endParaRPr lang="id-ID" sz="2400" dirty="0"/>
          </a:p>
          <a:p>
            <a:pPr algn="just">
              <a:buFont typeface="Arial" pitchFamily="34" charset="0"/>
              <a:buChar char="•"/>
              <a:defRPr/>
            </a:pPr>
            <a:r>
              <a:rPr lang="id-ID" sz="2400" dirty="0"/>
              <a:t>  Hasilnya adalah</a:t>
            </a:r>
          </a:p>
          <a:p>
            <a:pPr>
              <a:defRPr/>
            </a:pPr>
            <a:endParaRPr lang="id-ID" sz="2400" dirty="0">
              <a:latin typeface="+mn-lt"/>
            </a:endParaRPr>
          </a:p>
        </p:txBody>
      </p:sp>
      <p:pic>
        <p:nvPicPr>
          <p:cNvPr id="19460" name="Picture 2"/>
          <p:cNvPicPr>
            <a:picLocks noChangeAspect="1" noChangeArrowheads="1"/>
          </p:cNvPicPr>
          <p:nvPr/>
        </p:nvPicPr>
        <p:blipFill>
          <a:blip r:embed="rId2"/>
          <a:srcRect l="23438" t="53125" r="39844" b="34375"/>
          <a:stretch>
            <a:fillRect/>
          </a:stretch>
        </p:blipFill>
        <p:spPr bwMode="auto">
          <a:xfrm>
            <a:off x="381000" y="4114800"/>
            <a:ext cx="6267450" cy="1600200"/>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927B2-2F4A-4587-8DF0-7E421AD8D760}"/>
              </a:ext>
            </a:extLst>
          </p:cNvPr>
          <p:cNvSpPr>
            <a:spLocks noGrp="1"/>
          </p:cNvSpPr>
          <p:nvPr>
            <p:ph type="title"/>
          </p:nvPr>
        </p:nvSpPr>
        <p:spPr/>
        <p:txBody>
          <a:bodyPr/>
          <a:lstStyle/>
          <a:p>
            <a:endParaRPr lang="en-ID" dirty="0"/>
          </a:p>
        </p:txBody>
      </p:sp>
      <p:sp>
        <p:nvSpPr>
          <p:cNvPr id="3" name="Content Placeholder 2">
            <a:extLst>
              <a:ext uri="{FF2B5EF4-FFF2-40B4-BE49-F238E27FC236}">
                <a16:creationId xmlns:a16="http://schemas.microsoft.com/office/drawing/2014/main" id="{BE0C4F22-289C-4E9C-80FC-D6A91B3F57FB}"/>
              </a:ext>
            </a:extLst>
          </p:cNvPr>
          <p:cNvSpPr>
            <a:spLocks noGrp="1"/>
          </p:cNvSpPr>
          <p:nvPr>
            <p:ph idx="1"/>
          </p:nvPr>
        </p:nvSpPr>
        <p:spPr>
          <a:xfrm>
            <a:off x="228600" y="3124200"/>
            <a:ext cx="8610600" cy="2819400"/>
          </a:xfrm>
        </p:spPr>
        <p:txBody>
          <a:bodyPr/>
          <a:lstStyle/>
          <a:p>
            <a:pPr marL="0" indent="0" algn="ctr">
              <a:buNone/>
            </a:pPr>
            <a:r>
              <a:rPr lang="en-US" b="1" dirty="0"/>
              <a:t>PERTEMUAN 2</a:t>
            </a:r>
            <a:endParaRPr lang="en-ID" b="1" dirty="0"/>
          </a:p>
        </p:txBody>
      </p:sp>
    </p:spTree>
    <p:extLst>
      <p:ext uri="{BB962C8B-B14F-4D97-AF65-F5344CB8AC3E}">
        <p14:creationId xmlns:p14="http://schemas.microsoft.com/office/powerpoint/2010/main" val="33407518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ADCF117A-058D-4F84-B308-EC87254D9643}"/>
              </a:ext>
            </a:extLst>
          </p:cNvPr>
          <p:cNvSpPr>
            <a:spLocks noGrp="1"/>
          </p:cNvSpPr>
          <p:nvPr>
            <p:ph type="title"/>
          </p:nvPr>
        </p:nvSpPr>
        <p:spPr/>
        <p:txBody>
          <a:bodyPr/>
          <a:lstStyle/>
          <a:p>
            <a:r>
              <a:rPr lang="id-ID" altLang="en-US"/>
              <a:t>Commit</a:t>
            </a:r>
          </a:p>
        </p:txBody>
      </p:sp>
      <p:sp>
        <p:nvSpPr>
          <p:cNvPr id="3" name="Content Placeholder 2">
            <a:extLst>
              <a:ext uri="{FF2B5EF4-FFF2-40B4-BE49-F238E27FC236}">
                <a16:creationId xmlns:a16="http://schemas.microsoft.com/office/drawing/2014/main" id="{C0B06E40-026C-48FE-BD4D-85EF691A6850}"/>
              </a:ext>
            </a:extLst>
          </p:cNvPr>
          <p:cNvSpPr>
            <a:spLocks noGrp="1"/>
          </p:cNvSpPr>
          <p:nvPr>
            <p:ph idx="1"/>
          </p:nvPr>
        </p:nvSpPr>
        <p:spPr/>
        <p:txBody>
          <a:bodyPr/>
          <a:lstStyle/>
          <a:p>
            <a:pPr marL="0" indent="0" algn="just">
              <a:buFont typeface="Arial" charset="0"/>
              <a:buNone/>
              <a:defRPr/>
            </a:pPr>
            <a:r>
              <a:rPr lang="id-ID" sz="2400" dirty="0"/>
              <a:t>Adalah perintah  yang berfungsi untuk mengendalikan pengeksekusian transaksi yang menyetujui rangkaian perintah yang berhubungan erat dengan perintah yang  sebelumnya  telah berhasil dilakukan. Perintah dasarnya adalah</a:t>
            </a:r>
          </a:p>
          <a:p>
            <a:pPr algn="just">
              <a:buFont typeface="Arial" charset="0"/>
              <a:buNone/>
              <a:defRPr/>
            </a:pPr>
            <a:r>
              <a:rPr lang="id-ID" sz="2400" dirty="0"/>
              <a:t>		[ Statement ]</a:t>
            </a:r>
          </a:p>
          <a:p>
            <a:pPr algn="just">
              <a:buFont typeface="Arial" charset="0"/>
              <a:buNone/>
              <a:defRPr/>
            </a:pPr>
            <a:r>
              <a:rPr lang="id-ID" sz="2400" dirty="0"/>
              <a:t>		COMMIT;</a:t>
            </a:r>
          </a:p>
          <a:p>
            <a:pPr algn="just">
              <a:buFont typeface="Arial" charset="0"/>
              <a:buNone/>
              <a:defRPr/>
            </a:pPr>
            <a:r>
              <a:rPr lang="id-ID" sz="2400" dirty="0"/>
              <a:t>Contoh perintah commit adalah</a:t>
            </a:r>
          </a:p>
          <a:p>
            <a:pPr algn="just">
              <a:buFont typeface="Arial" charset="0"/>
              <a:buNone/>
              <a:defRPr/>
            </a:pPr>
            <a:r>
              <a:rPr lang="id-ID" sz="2400" dirty="0"/>
              <a:t>	</a:t>
            </a:r>
            <a:r>
              <a:rPr lang="en-US" sz="2400" dirty="0"/>
              <a:t>INSERT INTO m</a:t>
            </a:r>
            <a:r>
              <a:rPr lang="id-ID" sz="2400" dirty="0"/>
              <a:t>hs </a:t>
            </a:r>
            <a:r>
              <a:rPr lang="en-US" sz="2400" dirty="0"/>
              <a:t>VALUES (</a:t>
            </a:r>
            <a:r>
              <a:rPr lang="id-ID" sz="2400" dirty="0"/>
              <a:t>31112036</a:t>
            </a:r>
            <a:r>
              <a:rPr lang="en-US" sz="2400" dirty="0"/>
              <a:t>, ‘</a:t>
            </a:r>
            <a:r>
              <a:rPr lang="id-ID" sz="2400" dirty="0"/>
              <a:t>dhipam</a:t>
            </a:r>
            <a:r>
              <a:rPr lang="en-US" sz="2400" dirty="0"/>
              <a:t>’, </a:t>
            </a:r>
            <a:r>
              <a:rPr lang="id-ID" sz="2400" dirty="0"/>
              <a:t>‘Laki-laki’</a:t>
            </a:r>
            <a:r>
              <a:rPr lang="en-US" sz="2400" dirty="0"/>
              <a:t>, </a:t>
            </a:r>
            <a:r>
              <a:rPr lang="id-ID" sz="2400" dirty="0"/>
              <a:t>100</a:t>
            </a:r>
            <a:r>
              <a:rPr lang="en-US" sz="2400" dirty="0"/>
              <a:t>);</a:t>
            </a:r>
            <a:endParaRPr lang="id-ID" sz="2400" dirty="0"/>
          </a:p>
          <a:p>
            <a:pPr algn="just">
              <a:buFont typeface="Arial" charset="0"/>
              <a:buNone/>
              <a:defRPr/>
            </a:pPr>
            <a:r>
              <a:rPr lang="id-ID" sz="2400" dirty="0"/>
              <a:t>	</a:t>
            </a:r>
            <a:r>
              <a:rPr lang="en-US" sz="2400" dirty="0"/>
              <a:t>COMMIT;</a:t>
            </a:r>
          </a:p>
          <a:p>
            <a:pPr algn="just">
              <a:buFont typeface="Arial" charset="0"/>
              <a:buChar char="•"/>
              <a:defRPr/>
            </a:pPr>
            <a:endParaRPr lang="id-ID"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C0D3E-D6DE-4B0E-A46F-A487F487AAC0}"/>
              </a:ext>
            </a:extLst>
          </p:cNvPr>
          <p:cNvSpPr>
            <a:spLocks noGrp="1"/>
          </p:cNvSpPr>
          <p:nvPr>
            <p:ph type="title"/>
          </p:nvPr>
        </p:nvSpPr>
        <p:spPr>
          <a:xfrm>
            <a:off x="0" y="-146050"/>
            <a:ext cx="6781800" cy="984250"/>
          </a:xfrm>
        </p:spPr>
        <p:txBody>
          <a:bodyPr/>
          <a:lstStyle/>
          <a:p>
            <a:r>
              <a:rPr lang="en-US" dirty="0"/>
              <a:t>SILABUS </a:t>
            </a:r>
            <a:endParaRPr lang="en-ID" dirty="0"/>
          </a:p>
        </p:txBody>
      </p:sp>
      <p:sp>
        <p:nvSpPr>
          <p:cNvPr id="3" name="Content Placeholder 2">
            <a:extLst>
              <a:ext uri="{FF2B5EF4-FFF2-40B4-BE49-F238E27FC236}">
                <a16:creationId xmlns:a16="http://schemas.microsoft.com/office/drawing/2014/main" id="{E8F5F72C-9849-49BA-ADBD-A89278FA86CD}"/>
              </a:ext>
            </a:extLst>
          </p:cNvPr>
          <p:cNvSpPr>
            <a:spLocks noGrp="1"/>
          </p:cNvSpPr>
          <p:nvPr>
            <p:ph idx="1"/>
          </p:nvPr>
        </p:nvSpPr>
        <p:spPr>
          <a:xfrm>
            <a:off x="0" y="838200"/>
            <a:ext cx="4572000" cy="4800600"/>
          </a:xfrm>
        </p:spPr>
        <p:txBody>
          <a:bodyPr/>
          <a:lstStyle/>
          <a:p>
            <a:pPr lvl="0"/>
            <a:r>
              <a:rPr lang="en-US" sz="1800" b="1" dirty="0" err="1"/>
              <a:t>Pertemuan</a:t>
            </a:r>
            <a:r>
              <a:rPr lang="en-US" sz="1800" b="1" dirty="0"/>
              <a:t> 1 (</a:t>
            </a:r>
            <a:r>
              <a:rPr lang="en-US" sz="1800" b="1" dirty="0" err="1"/>
              <a:t>Mengelola</a:t>
            </a:r>
            <a:r>
              <a:rPr lang="en-US" sz="1800" b="1" dirty="0"/>
              <a:t> </a:t>
            </a:r>
            <a:r>
              <a:rPr lang="en-US" sz="1800" b="1" dirty="0" err="1"/>
              <a:t>Objek</a:t>
            </a:r>
            <a:r>
              <a:rPr lang="en-US" sz="1800" b="1" dirty="0"/>
              <a:t> Non </a:t>
            </a:r>
            <a:r>
              <a:rPr lang="en-US" sz="1800" b="1" dirty="0" err="1"/>
              <a:t>Tabel</a:t>
            </a:r>
            <a:r>
              <a:rPr lang="en-US" sz="1800" b="1" dirty="0"/>
              <a:t>/View)</a:t>
            </a:r>
            <a:endParaRPr lang="en-ID" sz="1800" b="1" dirty="0"/>
          </a:p>
          <a:p>
            <a:pPr lvl="1"/>
            <a:r>
              <a:rPr lang="en-US" sz="1800" dirty="0" err="1"/>
              <a:t>Pengertian</a:t>
            </a:r>
            <a:r>
              <a:rPr lang="en-US" sz="1800" dirty="0"/>
              <a:t> </a:t>
            </a:r>
            <a:r>
              <a:rPr lang="en-US" sz="1800" dirty="0" err="1"/>
              <a:t>Umum</a:t>
            </a:r>
            <a:r>
              <a:rPr lang="en-US" sz="1800" dirty="0"/>
              <a:t> View</a:t>
            </a:r>
            <a:endParaRPr lang="en-ID" sz="1800" dirty="0"/>
          </a:p>
          <a:p>
            <a:pPr lvl="1"/>
            <a:r>
              <a:rPr lang="en-US" sz="1800" dirty="0" err="1"/>
              <a:t>Pembuatan</a:t>
            </a:r>
            <a:r>
              <a:rPr lang="en-US" sz="1800" dirty="0"/>
              <a:t> View</a:t>
            </a:r>
            <a:endParaRPr lang="en-ID" sz="1800" dirty="0"/>
          </a:p>
          <a:p>
            <a:pPr lvl="1"/>
            <a:r>
              <a:rPr lang="en-US" sz="1800" dirty="0" err="1"/>
              <a:t>Menampilkan</a:t>
            </a:r>
            <a:r>
              <a:rPr lang="en-US" sz="1800" dirty="0"/>
              <a:t> Data </a:t>
            </a:r>
            <a:r>
              <a:rPr lang="en-US" sz="1800" dirty="0" err="1"/>
              <a:t>lewat</a:t>
            </a:r>
            <a:r>
              <a:rPr lang="en-US" sz="1800" dirty="0"/>
              <a:t> View</a:t>
            </a:r>
            <a:endParaRPr lang="en-ID" sz="1800" dirty="0"/>
          </a:p>
          <a:p>
            <a:pPr lvl="1"/>
            <a:r>
              <a:rPr lang="en-US" sz="1800" dirty="0"/>
              <a:t>DDL : CREATE , ALTER , DROP</a:t>
            </a:r>
            <a:endParaRPr lang="en-ID" sz="1800" dirty="0"/>
          </a:p>
          <a:p>
            <a:pPr lvl="1"/>
            <a:r>
              <a:rPr lang="en-US" sz="1800" dirty="0"/>
              <a:t>DML : INSERT , UPDATE , DELETE</a:t>
            </a:r>
          </a:p>
          <a:p>
            <a:pPr marL="457200" lvl="1" indent="0">
              <a:buNone/>
            </a:pPr>
            <a:endParaRPr lang="en-ID" sz="1800" dirty="0"/>
          </a:p>
          <a:p>
            <a:pPr lvl="0"/>
            <a:r>
              <a:rPr lang="en-US" sz="1800" b="1" dirty="0" err="1"/>
              <a:t>Pertemuan</a:t>
            </a:r>
            <a:r>
              <a:rPr lang="en-US" sz="1800" b="1" dirty="0"/>
              <a:t> 2 (Security)</a:t>
            </a:r>
            <a:endParaRPr lang="en-ID" sz="1800" b="1" dirty="0"/>
          </a:p>
          <a:p>
            <a:pPr lvl="1"/>
            <a:r>
              <a:rPr lang="en-US" sz="1800" dirty="0" err="1"/>
              <a:t>Fungsi</a:t>
            </a:r>
            <a:r>
              <a:rPr lang="en-US" sz="1800" dirty="0"/>
              <a:t> Rollback </a:t>
            </a:r>
            <a:endParaRPr lang="en-ID" sz="1800" dirty="0"/>
          </a:p>
          <a:p>
            <a:pPr lvl="1"/>
            <a:r>
              <a:rPr lang="en-US" sz="1800" dirty="0" err="1"/>
              <a:t>Fungsi</a:t>
            </a:r>
            <a:r>
              <a:rPr lang="en-US" sz="1800" dirty="0"/>
              <a:t>  </a:t>
            </a:r>
            <a:r>
              <a:rPr lang="en-US" sz="1800" dirty="0" err="1"/>
              <a:t>Commite</a:t>
            </a:r>
            <a:r>
              <a:rPr lang="en-US" sz="1800" dirty="0"/>
              <a:t> </a:t>
            </a:r>
            <a:endParaRPr lang="en-ID" sz="1800" dirty="0"/>
          </a:p>
          <a:p>
            <a:pPr lvl="1"/>
            <a:r>
              <a:rPr lang="en-US" sz="1800" dirty="0" err="1"/>
              <a:t>Operasi</a:t>
            </a:r>
            <a:r>
              <a:rPr lang="en-US" sz="1800" dirty="0"/>
              <a:t> Grant dan Revoke</a:t>
            </a:r>
            <a:endParaRPr lang="en-ID" sz="1800" dirty="0"/>
          </a:p>
          <a:p>
            <a:endParaRPr lang="en-ID" dirty="0"/>
          </a:p>
        </p:txBody>
      </p:sp>
      <p:sp>
        <p:nvSpPr>
          <p:cNvPr id="4" name="Content Placeholder 2">
            <a:extLst>
              <a:ext uri="{FF2B5EF4-FFF2-40B4-BE49-F238E27FC236}">
                <a16:creationId xmlns:a16="http://schemas.microsoft.com/office/drawing/2014/main" id="{80E5242E-7425-4EF7-AE0C-532AA0976AF0}"/>
              </a:ext>
            </a:extLst>
          </p:cNvPr>
          <p:cNvSpPr txBox="1">
            <a:spLocks/>
          </p:cNvSpPr>
          <p:nvPr/>
        </p:nvSpPr>
        <p:spPr bwMode="auto">
          <a:xfrm>
            <a:off x="4600134" y="838200"/>
            <a:ext cx="4162865" cy="4800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800" b="1" dirty="0" err="1"/>
              <a:t>Pertemuan</a:t>
            </a:r>
            <a:r>
              <a:rPr lang="en-US" sz="1800" b="1" dirty="0"/>
              <a:t> 3 (Controlling User Access)</a:t>
            </a:r>
            <a:endParaRPr lang="en-ID" sz="1800" b="1" dirty="0"/>
          </a:p>
          <a:p>
            <a:pPr lvl="1"/>
            <a:r>
              <a:rPr lang="en-US" sz="1800" dirty="0" err="1"/>
              <a:t>Pembuatan</a:t>
            </a:r>
            <a:r>
              <a:rPr lang="en-US" sz="1800" dirty="0"/>
              <a:t> </a:t>
            </a:r>
            <a:r>
              <a:rPr lang="en-US" sz="1800" dirty="0" err="1"/>
              <a:t>pemakai</a:t>
            </a:r>
            <a:r>
              <a:rPr lang="en-US" sz="1800" dirty="0"/>
              <a:t> / User</a:t>
            </a:r>
            <a:endParaRPr lang="en-ID" sz="1800" dirty="0"/>
          </a:p>
          <a:p>
            <a:pPr lvl="1"/>
            <a:r>
              <a:rPr lang="en-US" sz="1800" dirty="0"/>
              <a:t>Privilege / </a:t>
            </a:r>
            <a:r>
              <a:rPr lang="en-US" sz="1800" dirty="0" err="1"/>
              <a:t>hak</a:t>
            </a:r>
            <a:r>
              <a:rPr lang="en-US" sz="1800" dirty="0"/>
              <a:t> </a:t>
            </a:r>
            <a:r>
              <a:rPr lang="en-US" sz="1800" dirty="0" err="1"/>
              <a:t>akses</a:t>
            </a:r>
            <a:r>
              <a:rPr lang="en-US" sz="1800" dirty="0"/>
              <a:t> User</a:t>
            </a:r>
            <a:endParaRPr lang="en-ID" sz="1800" dirty="0"/>
          </a:p>
          <a:p>
            <a:pPr lvl="1"/>
            <a:r>
              <a:rPr lang="en-US" sz="1800" dirty="0"/>
              <a:t>System Level Privilege</a:t>
            </a:r>
            <a:endParaRPr lang="en-ID" sz="1800" dirty="0"/>
          </a:p>
          <a:p>
            <a:pPr lvl="1"/>
            <a:r>
              <a:rPr lang="en-US" sz="1800" dirty="0"/>
              <a:t>Object Level Privilege </a:t>
            </a:r>
            <a:endParaRPr lang="en-ID" sz="1800" dirty="0"/>
          </a:p>
          <a:p>
            <a:pPr lvl="1"/>
            <a:r>
              <a:rPr lang="en-US" sz="1800" dirty="0"/>
              <a:t>Role </a:t>
            </a:r>
            <a:endParaRPr lang="en-ID" sz="1800" dirty="0"/>
          </a:p>
          <a:p>
            <a:pPr marL="457200" lvl="1" indent="0">
              <a:buFont typeface="Arial" charset="0"/>
              <a:buNone/>
            </a:pPr>
            <a:endParaRPr lang="en-ID" sz="1800" dirty="0"/>
          </a:p>
          <a:p>
            <a:r>
              <a:rPr lang="en-US" sz="1800" b="1" dirty="0"/>
              <a:t>UJIAN</a:t>
            </a:r>
            <a:endParaRPr lang="en-ID" sz="1800" b="1" dirty="0"/>
          </a:p>
          <a:p>
            <a:pPr marL="0" indent="0">
              <a:buNone/>
            </a:pPr>
            <a:endParaRPr lang="en-ID" sz="1800" dirty="0"/>
          </a:p>
        </p:txBody>
      </p:sp>
    </p:spTree>
    <p:extLst>
      <p:ext uri="{BB962C8B-B14F-4D97-AF65-F5344CB8AC3E}">
        <p14:creationId xmlns:p14="http://schemas.microsoft.com/office/powerpoint/2010/main" val="41042812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ADCF117A-058D-4F84-B308-EC87254D9643}"/>
              </a:ext>
            </a:extLst>
          </p:cNvPr>
          <p:cNvSpPr>
            <a:spLocks noGrp="1"/>
          </p:cNvSpPr>
          <p:nvPr>
            <p:ph type="title"/>
          </p:nvPr>
        </p:nvSpPr>
        <p:spPr/>
        <p:txBody>
          <a:bodyPr/>
          <a:lstStyle/>
          <a:p>
            <a:r>
              <a:rPr lang="id-ID" altLang="en-US"/>
              <a:t>Commit</a:t>
            </a:r>
          </a:p>
        </p:txBody>
      </p:sp>
      <p:pic>
        <p:nvPicPr>
          <p:cNvPr id="2" name="Content Placeholder 1">
            <a:extLst>
              <a:ext uri="{FF2B5EF4-FFF2-40B4-BE49-F238E27FC236}">
                <a16:creationId xmlns:a16="http://schemas.microsoft.com/office/drawing/2014/main" id="{5E0D9F22-CB31-4987-AC9F-2B7AD60799F3}"/>
              </a:ext>
            </a:extLst>
          </p:cNvPr>
          <p:cNvPicPr>
            <a:picLocks noGrp="1" noChangeAspect="1"/>
          </p:cNvPicPr>
          <p:nvPr>
            <p:ph idx="1"/>
          </p:nvPr>
        </p:nvPicPr>
        <p:blipFill>
          <a:blip r:embed="rId2"/>
          <a:stretch>
            <a:fillRect/>
          </a:stretch>
        </p:blipFill>
        <p:spPr>
          <a:xfrm>
            <a:off x="228600" y="838200"/>
            <a:ext cx="5781675" cy="4928432"/>
          </a:xfrm>
          <a:prstGeom prst="rect">
            <a:avLst/>
          </a:prstGeom>
        </p:spPr>
      </p:pic>
    </p:spTree>
    <p:extLst>
      <p:ext uri="{BB962C8B-B14F-4D97-AF65-F5344CB8AC3E}">
        <p14:creationId xmlns:p14="http://schemas.microsoft.com/office/powerpoint/2010/main" val="29372573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a:extLst>
              <a:ext uri="{FF2B5EF4-FFF2-40B4-BE49-F238E27FC236}">
                <a16:creationId xmlns:a16="http://schemas.microsoft.com/office/drawing/2014/main" id="{55EDF99C-A9B5-4007-B155-9C4EFFE8067C}"/>
              </a:ext>
            </a:extLst>
          </p:cNvPr>
          <p:cNvSpPr>
            <a:spLocks noGrp="1"/>
          </p:cNvSpPr>
          <p:nvPr>
            <p:ph type="title"/>
          </p:nvPr>
        </p:nvSpPr>
        <p:spPr/>
        <p:txBody>
          <a:bodyPr/>
          <a:lstStyle/>
          <a:p>
            <a:r>
              <a:rPr lang="id-ID" altLang="en-US"/>
              <a:t>Rollback</a:t>
            </a:r>
          </a:p>
        </p:txBody>
      </p:sp>
      <p:sp>
        <p:nvSpPr>
          <p:cNvPr id="3" name="Content Placeholder 2">
            <a:extLst>
              <a:ext uri="{FF2B5EF4-FFF2-40B4-BE49-F238E27FC236}">
                <a16:creationId xmlns:a16="http://schemas.microsoft.com/office/drawing/2014/main" id="{18C40B77-A86F-4DBD-B151-4A1D4351066E}"/>
              </a:ext>
            </a:extLst>
          </p:cNvPr>
          <p:cNvSpPr>
            <a:spLocks noGrp="1"/>
          </p:cNvSpPr>
          <p:nvPr>
            <p:ph idx="1"/>
          </p:nvPr>
        </p:nvSpPr>
        <p:spPr/>
        <p:txBody>
          <a:bodyPr/>
          <a:lstStyle/>
          <a:p>
            <a:pPr marL="0" indent="0" algn="just">
              <a:buFont typeface="Arial" charset="0"/>
              <a:buNone/>
              <a:defRPr/>
            </a:pPr>
            <a:r>
              <a:rPr lang="id-ID" sz="2400" dirty="0"/>
              <a:t>Adalah perintah  yang berfungsi untuk mengendalikan pengeksekusian transaksi yang membatalkan transaksi yang dilakukan karena adanya kesalahan atau kegagalan pada salah satu rangkaian perintah. Perintah dasarnya adalah</a:t>
            </a:r>
          </a:p>
          <a:p>
            <a:pPr marL="0" indent="0" algn="just">
              <a:buFont typeface="Arial" charset="0"/>
              <a:buNone/>
              <a:defRPr/>
            </a:pPr>
            <a:r>
              <a:rPr lang="id-ID" sz="2400" dirty="0"/>
              <a:t>	[statement]</a:t>
            </a:r>
          </a:p>
          <a:p>
            <a:pPr marL="0" indent="0" algn="just">
              <a:buFont typeface="Arial" charset="0"/>
              <a:buNone/>
              <a:defRPr/>
            </a:pPr>
            <a:r>
              <a:rPr lang="id-ID" sz="2400" dirty="0"/>
              <a:t>	Rollback</a:t>
            </a:r>
          </a:p>
          <a:p>
            <a:pPr marL="0" indent="0" algn="just">
              <a:buFont typeface="Arial" charset="0"/>
              <a:buNone/>
              <a:defRPr/>
            </a:pPr>
            <a:r>
              <a:rPr lang="id-ID" sz="2400" dirty="0"/>
              <a:t>Contoh perintah rollback adalah</a:t>
            </a:r>
          </a:p>
          <a:p>
            <a:pPr>
              <a:buFont typeface="Arial" charset="0"/>
              <a:buNone/>
              <a:defRPr/>
            </a:pPr>
            <a:r>
              <a:rPr lang="id-ID" sz="2400" dirty="0"/>
              <a:t>		DELETE FROM mhs;</a:t>
            </a:r>
          </a:p>
          <a:p>
            <a:pPr>
              <a:buFont typeface="Arial" charset="0"/>
              <a:buNone/>
              <a:defRPr/>
            </a:pPr>
            <a:r>
              <a:rPr lang="id-ID" sz="2400" dirty="0"/>
              <a:t>		ROLLBACK;</a:t>
            </a:r>
          </a:p>
          <a:p>
            <a:pPr marL="0" indent="0" algn="just">
              <a:buFont typeface="Arial" charset="0"/>
              <a:buNone/>
              <a:defRPr/>
            </a:pPr>
            <a:endParaRPr lang="id-ID" sz="24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a:extLst>
              <a:ext uri="{FF2B5EF4-FFF2-40B4-BE49-F238E27FC236}">
                <a16:creationId xmlns:a16="http://schemas.microsoft.com/office/drawing/2014/main" id="{55EDF99C-A9B5-4007-B155-9C4EFFE8067C}"/>
              </a:ext>
            </a:extLst>
          </p:cNvPr>
          <p:cNvSpPr>
            <a:spLocks noGrp="1"/>
          </p:cNvSpPr>
          <p:nvPr>
            <p:ph type="title"/>
          </p:nvPr>
        </p:nvSpPr>
        <p:spPr/>
        <p:txBody>
          <a:bodyPr/>
          <a:lstStyle/>
          <a:p>
            <a:r>
              <a:rPr lang="id-ID" altLang="en-US"/>
              <a:t>Rollback</a:t>
            </a:r>
          </a:p>
        </p:txBody>
      </p:sp>
      <p:pic>
        <p:nvPicPr>
          <p:cNvPr id="2" name="Content Placeholder 1">
            <a:extLst>
              <a:ext uri="{FF2B5EF4-FFF2-40B4-BE49-F238E27FC236}">
                <a16:creationId xmlns:a16="http://schemas.microsoft.com/office/drawing/2014/main" id="{B8862B8B-CF79-4141-8EF9-A41348E00CF7}"/>
              </a:ext>
            </a:extLst>
          </p:cNvPr>
          <p:cNvPicPr>
            <a:picLocks noGrp="1" noChangeAspect="1"/>
          </p:cNvPicPr>
          <p:nvPr>
            <p:ph idx="1"/>
          </p:nvPr>
        </p:nvPicPr>
        <p:blipFill>
          <a:blip r:embed="rId2"/>
          <a:stretch>
            <a:fillRect/>
          </a:stretch>
        </p:blipFill>
        <p:spPr>
          <a:xfrm>
            <a:off x="381000" y="861934"/>
            <a:ext cx="5181600" cy="5046662"/>
          </a:xfrm>
          <a:prstGeom prst="rect">
            <a:avLst/>
          </a:prstGeom>
        </p:spPr>
      </p:pic>
    </p:spTree>
    <p:extLst>
      <p:ext uri="{BB962C8B-B14F-4D97-AF65-F5344CB8AC3E}">
        <p14:creationId xmlns:p14="http://schemas.microsoft.com/office/powerpoint/2010/main" val="14813720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a:extLst>
              <a:ext uri="{FF2B5EF4-FFF2-40B4-BE49-F238E27FC236}">
                <a16:creationId xmlns:a16="http://schemas.microsoft.com/office/drawing/2014/main" id="{E208D905-53E3-45F9-A45C-D5C88BA629EB}"/>
              </a:ext>
            </a:extLst>
          </p:cNvPr>
          <p:cNvSpPr>
            <a:spLocks noGrp="1"/>
          </p:cNvSpPr>
          <p:nvPr>
            <p:ph type="title"/>
          </p:nvPr>
        </p:nvSpPr>
        <p:spPr/>
        <p:txBody>
          <a:bodyPr/>
          <a:lstStyle/>
          <a:p>
            <a:r>
              <a:rPr lang="id-ID" altLang="en-US"/>
              <a:t>Grant</a:t>
            </a:r>
          </a:p>
        </p:txBody>
      </p:sp>
      <p:sp>
        <p:nvSpPr>
          <p:cNvPr id="3" name="Content Placeholder 2">
            <a:extLst>
              <a:ext uri="{FF2B5EF4-FFF2-40B4-BE49-F238E27FC236}">
                <a16:creationId xmlns:a16="http://schemas.microsoft.com/office/drawing/2014/main" id="{6878FE76-2181-4621-868A-81BBC92AEE6E}"/>
              </a:ext>
            </a:extLst>
          </p:cNvPr>
          <p:cNvSpPr>
            <a:spLocks noGrp="1"/>
          </p:cNvSpPr>
          <p:nvPr>
            <p:ph idx="1"/>
          </p:nvPr>
        </p:nvSpPr>
        <p:spPr/>
        <p:txBody>
          <a:bodyPr/>
          <a:lstStyle/>
          <a:p>
            <a:pPr marL="0" indent="0" algn="just">
              <a:buFont typeface="Arial" charset="0"/>
              <a:buNone/>
              <a:defRPr/>
            </a:pPr>
            <a:r>
              <a:rPr lang="id-ID" sz="2400" dirty="0"/>
              <a:t>Adalah perintah untuk memberikan kendali pada pengaksesan data. Perintah dasar grant adalah</a:t>
            </a:r>
          </a:p>
          <a:p>
            <a:pPr>
              <a:buFont typeface="Arial" charset="0"/>
              <a:buNone/>
              <a:defRPr/>
            </a:pPr>
            <a:r>
              <a:rPr lang="en-US" sz="2400" dirty="0"/>
              <a:t>GRANT [</a:t>
            </a:r>
            <a:r>
              <a:rPr lang="en-US" sz="2400" dirty="0" err="1"/>
              <a:t>akses</a:t>
            </a:r>
            <a:r>
              <a:rPr lang="en-US" sz="2400" dirty="0"/>
              <a:t> / privileges]</a:t>
            </a:r>
            <a:r>
              <a:rPr lang="id-ID" sz="2400" dirty="0"/>
              <a:t> </a:t>
            </a:r>
            <a:r>
              <a:rPr lang="en-US" sz="2400" dirty="0"/>
              <a:t>ON [table]</a:t>
            </a:r>
            <a:r>
              <a:rPr lang="id-ID" sz="2400" dirty="0"/>
              <a:t> </a:t>
            </a:r>
            <a:r>
              <a:rPr lang="en-US" sz="2400" dirty="0"/>
              <a:t>TO [user];</a:t>
            </a:r>
            <a:endParaRPr lang="id-ID" sz="2400" dirty="0"/>
          </a:p>
          <a:p>
            <a:pPr>
              <a:buFont typeface="Arial" charset="0"/>
              <a:buNone/>
              <a:defRPr/>
            </a:pPr>
            <a:r>
              <a:rPr lang="id-ID" sz="2400" dirty="0"/>
              <a:t>GRANT  CONNECT, RESOURCE TO [USER];</a:t>
            </a:r>
          </a:p>
          <a:p>
            <a:pPr>
              <a:buFont typeface="Arial" charset="0"/>
              <a:buNone/>
              <a:defRPr/>
            </a:pPr>
            <a:r>
              <a:rPr lang="id-ID" sz="2400" dirty="0"/>
              <a:t>GRANT  select on mahasiswa [user]; </a:t>
            </a:r>
          </a:p>
          <a:p>
            <a:pPr>
              <a:buFont typeface="Arial" charset="0"/>
              <a:buNone/>
              <a:defRPr/>
            </a:pPr>
            <a:endParaRPr lang="id-ID" sz="2400" dirty="0"/>
          </a:p>
          <a:p>
            <a:pPr>
              <a:buFont typeface="Arial" charset="0"/>
              <a:buNone/>
              <a:defRPr/>
            </a:pPr>
            <a:r>
              <a:rPr lang="id-ID" sz="2400" dirty="0"/>
              <a:t>Contoh perintah grant</a:t>
            </a:r>
          </a:p>
          <a:p>
            <a:pPr>
              <a:buFont typeface="Arial" charset="0"/>
              <a:buNone/>
              <a:defRPr/>
            </a:pPr>
            <a:r>
              <a:rPr lang="id-ID" sz="2400" dirty="0"/>
              <a:t>		</a:t>
            </a:r>
            <a:r>
              <a:rPr lang="en-US" sz="2400" dirty="0"/>
              <a:t>GRANT SELECT</a:t>
            </a:r>
            <a:r>
              <a:rPr lang="id-ID" sz="2400" dirty="0"/>
              <a:t>, INSERT, UPDATE </a:t>
            </a:r>
            <a:r>
              <a:rPr lang="en-US" sz="2400" dirty="0"/>
              <a:t>ON </a:t>
            </a:r>
            <a:r>
              <a:rPr lang="id-ID" sz="2400" dirty="0"/>
              <a:t>mhs </a:t>
            </a:r>
            <a:r>
              <a:rPr lang="en-US" sz="2400" dirty="0"/>
              <a:t>TO </a:t>
            </a:r>
            <a:r>
              <a:rPr lang="id-ID" sz="2400" dirty="0"/>
              <a:t>user01</a:t>
            </a:r>
            <a:r>
              <a:rPr lang="en-US" sz="2400" dirty="0"/>
              <a:t> ;</a:t>
            </a:r>
          </a:p>
          <a:p>
            <a:pPr>
              <a:buFont typeface="Arial" charset="0"/>
              <a:buNone/>
              <a:defRPr/>
            </a:pPr>
            <a:endParaRPr lang="en-US" sz="24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a:extLst>
              <a:ext uri="{FF2B5EF4-FFF2-40B4-BE49-F238E27FC236}">
                <a16:creationId xmlns:a16="http://schemas.microsoft.com/office/drawing/2014/main" id="{E208D905-53E3-45F9-A45C-D5C88BA629EB}"/>
              </a:ext>
            </a:extLst>
          </p:cNvPr>
          <p:cNvSpPr>
            <a:spLocks noGrp="1"/>
          </p:cNvSpPr>
          <p:nvPr>
            <p:ph type="title"/>
          </p:nvPr>
        </p:nvSpPr>
        <p:spPr/>
        <p:txBody>
          <a:bodyPr/>
          <a:lstStyle/>
          <a:p>
            <a:r>
              <a:rPr lang="id-ID" altLang="en-US"/>
              <a:t>Grant</a:t>
            </a:r>
          </a:p>
        </p:txBody>
      </p:sp>
      <p:pic>
        <p:nvPicPr>
          <p:cNvPr id="2" name="Content Placeholder 1">
            <a:extLst>
              <a:ext uri="{FF2B5EF4-FFF2-40B4-BE49-F238E27FC236}">
                <a16:creationId xmlns:a16="http://schemas.microsoft.com/office/drawing/2014/main" id="{465B91CD-D699-4E1F-B520-0DE87F3F0FE2}"/>
              </a:ext>
            </a:extLst>
          </p:cNvPr>
          <p:cNvPicPr>
            <a:picLocks noGrp="1" noChangeAspect="1"/>
          </p:cNvPicPr>
          <p:nvPr>
            <p:ph idx="1"/>
          </p:nvPr>
        </p:nvPicPr>
        <p:blipFill>
          <a:blip r:embed="rId2"/>
          <a:stretch>
            <a:fillRect/>
          </a:stretch>
        </p:blipFill>
        <p:spPr>
          <a:xfrm>
            <a:off x="228600" y="838200"/>
            <a:ext cx="7502637" cy="4495800"/>
          </a:xfrm>
          <a:prstGeom prst="rect">
            <a:avLst/>
          </a:prstGeom>
        </p:spPr>
      </p:pic>
    </p:spTree>
    <p:extLst>
      <p:ext uri="{BB962C8B-B14F-4D97-AF65-F5344CB8AC3E}">
        <p14:creationId xmlns:p14="http://schemas.microsoft.com/office/powerpoint/2010/main" val="42909201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FF2EB953-FE77-41B1-9B40-6C7A97D3FECF}"/>
              </a:ext>
            </a:extLst>
          </p:cNvPr>
          <p:cNvSpPr>
            <a:spLocks noGrp="1"/>
          </p:cNvSpPr>
          <p:nvPr>
            <p:ph type="title"/>
          </p:nvPr>
        </p:nvSpPr>
        <p:spPr/>
        <p:txBody>
          <a:bodyPr/>
          <a:lstStyle/>
          <a:p>
            <a:r>
              <a:rPr lang="id-ID" altLang="en-US"/>
              <a:t>Revoke</a:t>
            </a:r>
          </a:p>
        </p:txBody>
      </p:sp>
      <p:sp>
        <p:nvSpPr>
          <p:cNvPr id="3" name="Content Placeholder 2">
            <a:extLst>
              <a:ext uri="{FF2B5EF4-FFF2-40B4-BE49-F238E27FC236}">
                <a16:creationId xmlns:a16="http://schemas.microsoft.com/office/drawing/2014/main" id="{61C535A5-B2A2-4620-9183-657986EFC139}"/>
              </a:ext>
            </a:extLst>
          </p:cNvPr>
          <p:cNvSpPr>
            <a:spLocks noGrp="1"/>
          </p:cNvSpPr>
          <p:nvPr>
            <p:ph idx="1"/>
          </p:nvPr>
        </p:nvSpPr>
        <p:spPr/>
        <p:txBody>
          <a:bodyPr/>
          <a:lstStyle/>
          <a:p>
            <a:pPr marL="0" indent="0" algn="just">
              <a:buFont typeface="Arial" charset="0"/>
              <a:buNone/>
              <a:defRPr/>
            </a:pPr>
            <a:r>
              <a:rPr lang="id-ID" sz="2400" dirty="0"/>
              <a:t>Adalah perintah untuk mencabut hak akses pada tabel dan </a:t>
            </a:r>
            <a:r>
              <a:rPr lang="id-ID" sz="2400" i="1" dirty="0"/>
              <a:t>view </a:t>
            </a:r>
            <a:r>
              <a:rPr lang="id-ID" sz="2400" dirty="0"/>
              <a:t>dari </a:t>
            </a:r>
            <a:r>
              <a:rPr lang="id-ID" sz="2400" i="1" dirty="0"/>
              <a:t>user </a:t>
            </a:r>
            <a:r>
              <a:rPr lang="id-ID" sz="2400" dirty="0"/>
              <a:t>atau  untuk mencabut kemampuan pengaksesan data. Perintah dasar Revoke adalah</a:t>
            </a:r>
          </a:p>
          <a:p>
            <a:pPr>
              <a:buFont typeface="Arial" charset="0"/>
              <a:buNone/>
              <a:defRPr/>
            </a:pPr>
            <a:r>
              <a:rPr lang="id-ID" sz="2400" dirty="0"/>
              <a:t>	</a:t>
            </a:r>
            <a:r>
              <a:rPr lang="en-US" sz="2400" dirty="0"/>
              <a:t>REVOKE [</a:t>
            </a:r>
            <a:r>
              <a:rPr lang="en-US" sz="2400" dirty="0" err="1"/>
              <a:t>akses</a:t>
            </a:r>
            <a:r>
              <a:rPr lang="en-US" sz="2400" dirty="0"/>
              <a:t> / privileges]</a:t>
            </a:r>
            <a:r>
              <a:rPr lang="id-ID" sz="2400" dirty="0"/>
              <a:t> </a:t>
            </a:r>
            <a:r>
              <a:rPr lang="en-US" sz="2400" dirty="0"/>
              <a:t>ON [table]</a:t>
            </a:r>
            <a:r>
              <a:rPr lang="id-ID" sz="2400" dirty="0"/>
              <a:t> </a:t>
            </a:r>
            <a:r>
              <a:rPr lang="en-US" sz="2400" dirty="0"/>
              <a:t>FROM [User];</a:t>
            </a:r>
          </a:p>
          <a:p>
            <a:pPr marL="0" indent="0" algn="just">
              <a:buFont typeface="Arial" charset="0"/>
              <a:buNone/>
              <a:defRPr/>
            </a:pPr>
            <a:r>
              <a:rPr lang="id-ID" sz="2400" dirty="0"/>
              <a:t>Contoh perintah revoke</a:t>
            </a:r>
          </a:p>
          <a:p>
            <a:pPr>
              <a:buFont typeface="Arial" charset="0"/>
              <a:buNone/>
              <a:defRPr/>
            </a:pPr>
            <a:r>
              <a:rPr lang="id-ID" sz="2400" dirty="0"/>
              <a:t>	</a:t>
            </a:r>
            <a:r>
              <a:rPr lang="en-US" sz="2400" dirty="0"/>
              <a:t>REVOKE </a:t>
            </a:r>
            <a:r>
              <a:rPr lang="id-ID" sz="2400" dirty="0"/>
              <a:t>Select, update, Insert</a:t>
            </a:r>
            <a:r>
              <a:rPr lang="en-US" sz="2400" dirty="0"/>
              <a:t> O</a:t>
            </a:r>
            <a:r>
              <a:rPr lang="id-ID" sz="2400" dirty="0"/>
              <a:t>N mhs </a:t>
            </a:r>
            <a:r>
              <a:rPr lang="en-US" sz="2400" dirty="0"/>
              <a:t>FROM </a:t>
            </a:r>
            <a:r>
              <a:rPr lang="id-ID" sz="2400" dirty="0"/>
              <a:t>user</a:t>
            </a:r>
            <a:r>
              <a:rPr lang="en-US" sz="2400"/>
              <a:t>01</a:t>
            </a:r>
            <a:r>
              <a:rPr lang="en-US" sz="2400" dirty="0"/>
              <a:t>;</a:t>
            </a:r>
          </a:p>
          <a:p>
            <a:pPr marL="0" indent="0" algn="just">
              <a:buFont typeface="Arial" charset="0"/>
              <a:buNone/>
              <a:defRPr/>
            </a:pPr>
            <a:endParaRPr lang="id-ID" sz="24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FF2EB953-FE77-41B1-9B40-6C7A97D3FECF}"/>
              </a:ext>
            </a:extLst>
          </p:cNvPr>
          <p:cNvSpPr>
            <a:spLocks noGrp="1"/>
          </p:cNvSpPr>
          <p:nvPr>
            <p:ph type="title"/>
          </p:nvPr>
        </p:nvSpPr>
        <p:spPr/>
        <p:txBody>
          <a:bodyPr/>
          <a:lstStyle/>
          <a:p>
            <a:r>
              <a:rPr lang="id-ID" altLang="en-US"/>
              <a:t>Revoke</a:t>
            </a:r>
          </a:p>
        </p:txBody>
      </p:sp>
      <p:sp>
        <p:nvSpPr>
          <p:cNvPr id="3" name="Content Placeholder 2">
            <a:extLst>
              <a:ext uri="{FF2B5EF4-FFF2-40B4-BE49-F238E27FC236}">
                <a16:creationId xmlns:a16="http://schemas.microsoft.com/office/drawing/2014/main" id="{61C535A5-B2A2-4620-9183-657986EFC139}"/>
              </a:ext>
            </a:extLst>
          </p:cNvPr>
          <p:cNvSpPr>
            <a:spLocks noGrp="1"/>
          </p:cNvSpPr>
          <p:nvPr>
            <p:ph idx="1"/>
          </p:nvPr>
        </p:nvSpPr>
        <p:spPr/>
        <p:txBody>
          <a:bodyPr/>
          <a:lstStyle/>
          <a:p>
            <a:pPr marL="0" indent="0" algn="just">
              <a:buFont typeface="Arial" charset="0"/>
              <a:buNone/>
              <a:defRPr/>
            </a:pPr>
            <a:endParaRPr lang="id-ID" sz="2400" dirty="0"/>
          </a:p>
        </p:txBody>
      </p:sp>
      <p:pic>
        <p:nvPicPr>
          <p:cNvPr id="2" name="Picture 1">
            <a:extLst>
              <a:ext uri="{FF2B5EF4-FFF2-40B4-BE49-F238E27FC236}">
                <a16:creationId xmlns:a16="http://schemas.microsoft.com/office/drawing/2014/main" id="{90A8D6E8-3BB7-41DA-A39E-C6F6B3AAECBB}"/>
              </a:ext>
            </a:extLst>
          </p:cNvPr>
          <p:cNvPicPr>
            <a:picLocks noChangeAspect="1"/>
          </p:cNvPicPr>
          <p:nvPr/>
        </p:nvPicPr>
        <p:blipFill>
          <a:blip r:embed="rId2"/>
          <a:stretch>
            <a:fillRect/>
          </a:stretch>
        </p:blipFill>
        <p:spPr>
          <a:xfrm>
            <a:off x="228600" y="1154243"/>
            <a:ext cx="8598218" cy="1943100"/>
          </a:xfrm>
          <a:prstGeom prst="rect">
            <a:avLst/>
          </a:prstGeom>
        </p:spPr>
      </p:pic>
    </p:spTree>
    <p:extLst>
      <p:ext uri="{BB962C8B-B14F-4D97-AF65-F5344CB8AC3E}">
        <p14:creationId xmlns:p14="http://schemas.microsoft.com/office/powerpoint/2010/main" val="23753488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927B2-2F4A-4587-8DF0-7E421AD8D760}"/>
              </a:ext>
            </a:extLst>
          </p:cNvPr>
          <p:cNvSpPr>
            <a:spLocks noGrp="1"/>
          </p:cNvSpPr>
          <p:nvPr>
            <p:ph type="title"/>
          </p:nvPr>
        </p:nvSpPr>
        <p:spPr/>
        <p:txBody>
          <a:bodyPr/>
          <a:lstStyle/>
          <a:p>
            <a:endParaRPr lang="en-ID" dirty="0"/>
          </a:p>
        </p:txBody>
      </p:sp>
      <p:sp>
        <p:nvSpPr>
          <p:cNvPr id="3" name="Content Placeholder 2">
            <a:extLst>
              <a:ext uri="{FF2B5EF4-FFF2-40B4-BE49-F238E27FC236}">
                <a16:creationId xmlns:a16="http://schemas.microsoft.com/office/drawing/2014/main" id="{BE0C4F22-289C-4E9C-80FC-D6A91B3F57FB}"/>
              </a:ext>
            </a:extLst>
          </p:cNvPr>
          <p:cNvSpPr>
            <a:spLocks noGrp="1"/>
          </p:cNvSpPr>
          <p:nvPr>
            <p:ph idx="1"/>
          </p:nvPr>
        </p:nvSpPr>
        <p:spPr>
          <a:xfrm>
            <a:off x="228600" y="3124200"/>
            <a:ext cx="8610600" cy="2819400"/>
          </a:xfrm>
        </p:spPr>
        <p:txBody>
          <a:bodyPr/>
          <a:lstStyle/>
          <a:p>
            <a:pPr marL="0" indent="0" algn="ctr">
              <a:buNone/>
            </a:pPr>
            <a:r>
              <a:rPr lang="en-US" b="1" dirty="0"/>
              <a:t>PERTEMUAN 3</a:t>
            </a:r>
            <a:endParaRPr lang="en-ID" b="1" dirty="0"/>
          </a:p>
        </p:txBody>
      </p:sp>
    </p:spTree>
    <p:extLst>
      <p:ext uri="{BB962C8B-B14F-4D97-AF65-F5344CB8AC3E}">
        <p14:creationId xmlns:p14="http://schemas.microsoft.com/office/powerpoint/2010/main" val="503367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7D3BE1AC-5220-44CA-82F3-DCD2B920AE58}"/>
              </a:ext>
            </a:extLst>
          </p:cNvPr>
          <p:cNvSpPr>
            <a:spLocks noGrp="1"/>
          </p:cNvSpPr>
          <p:nvPr>
            <p:ph type="title"/>
          </p:nvPr>
        </p:nvSpPr>
        <p:spPr/>
        <p:txBody>
          <a:bodyPr/>
          <a:lstStyle/>
          <a:p>
            <a:r>
              <a:rPr lang="id-ID" altLang="en-US"/>
              <a:t>User Privilege</a:t>
            </a:r>
          </a:p>
        </p:txBody>
      </p:sp>
      <p:sp>
        <p:nvSpPr>
          <p:cNvPr id="6147" name="Content Placeholder 2">
            <a:extLst>
              <a:ext uri="{FF2B5EF4-FFF2-40B4-BE49-F238E27FC236}">
                <a16:creationId xmlns:a16="http://schemas.microsoft.com/office/drawing/2014/main" id="{9EFDB8EE-1F61-4652-AA94-B064A30460BD}"/>
              </a:ext>
            </a:extLst>
          </p:cNvPr>
          <p:cNvSpPr>
            <a:spLocks noGrp="1"/>
          </p:cNvSpPr>
          <p:nvPr>
            <p:ph idx="1"/>
          </p:nvPr>
        </p:nvSpPr>
        <p:spPr/>
        <p:txBody>
          <a:bodyPr/>
          <a:lstStyle/>
          <a:p>
            <a:r>
              <a:rPr lang="id-ID" altLang="en-US" sz="2000"/>
              <a:t>Privilege dibagi menjadi  dua jenis yaitu :</a:t>
            </a:r>
          </a:p>
          <a:p>
            <a:pPr lvl="1"/>
            <a:r>
              <a:rPr lang="id-ID" altLang="en-US" sz="2000" b="1"/>
              <a:t>System Privilege</a:t>
            </a:r>
            <a:br>
              <a:rPr lang="id-ID" altLang="en-US" sz="2000"/>
            </a:br>
            <a:r>
              <a:rPr lang="id-ID" altLang="en-US" sz="2000" b="1"/>
              <a:t>System Privilege</a:t>
            </a:r>
            <a:r>
              <a:rPr lang="id-ID" altLang="en-US" sz="2000"/>
              <a:t> adalah sebuah hak untuk  user agar bisa mengeksekusi perintah ke databasenya.</a:t>
            </a:r>
            <a:br>
              <a:rPr lang="id-ID" altLang="en-US" sz="2000"/>
            </a:br>
            <a:r>
              <a:rPr lang="id-ID" altLang="en-US" sz="2000"/>
              <a:t>Ada tujuh system privilege yang disediakan oleh ORACLE :</a:t>
            </a:r>
          </a:p>
          <a:p>
            <a:pPr lvl="2"/>
            <a:r>
              <a:rPr lang="id-ID" altLang="en-US" sz="2000"/>
              <a:t>CREATE TABLE = Hak untuk membuat table</a:t>
            </a:r>
          </a:p>
          <a:p>
            <a:pPr lvl="2"/>
            <a:r>
              <a:rPr lang="id-ID" altLang="en-US" sz="2000"/>
              <a:t>CREATE ANY TABLE = Hak untuk membuat table di user lain</a:t>
            </a:r>
          </a:p>
          <a:p>
            <a:pPr lvl="2"/>
            <a:r>
              <a:rPr lang="id-ID" altLang="en-US" sz="2000"/>
              <a:t>CREATE  SEQUENCE = Hak untuk membuat sequence (Urutan)</a:t>
            </a:r>
          </a:p>
          <a:p>
            <a:pPr lvl="2"/>
            <a:r>
              <a:rPr lang="id-ID" altLang="en-US" sz="2000"/>
              <a:t>CREATE VIEW = Hak untuk membuat View</a:t>
            </a:r>
          </a:p>
          <a:p>
            <a:pPr lvl="2"/>
            <a:r>
              <a:rPr lang="id-ID" altLang="en-US" sz="2000"/>
              <a:t>CREATE INDEXTYPE = Hak untuk membuat Index</a:t>
            </a:r>
          </a:p>
          <a:p>
            <a:pPr lvl="2"/>
            <a:r>
              <a:rPr lang="id-ID" altLang="en-US" sz="2000"/>
              <a:t>CREATE PROCEDURE = Hak untuk membuat Procedure</a:t>
            </a:r>
          </a:p>
          <a:p>
            <a:pPr lvl="2"/>
            <a:r>
              <a:rPr lang="id-ID" altLang="en-US" sz="2000"/>
              <a:t>CREATE SESSION = Hak untuk membuat Session</a:t>
            </a:r>
          </a:p>
          <a:p>
            <a:endParaRPr lang="id-ID" altLang="en-US" sz="200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a:extLst>
              <a:ext uri="{FF2B5EF4-FFF2-40B4-BE49-F238E27FC236}">
                <a16:creationId xmlns:a16="http://schemas.microsoft.com/office/drawing/2014/main" id="{F0D85242-AAE1-4EA6-8F49-5B173EBD7961}"/>
              </a:ext>
            </a:extLst>
          </p:cNvPr>
          <p:cNvSpPr>
            <a:spLocks noGrp="1"/>
          </p:cNvSpPr>
          <p:nvPr>
            <p:ph type="title"/>
          </p:nvPr>
        </p:nvSpPr>
        <p:spPr/>
        <p:txBody>
          <a:bodyPr/>
          <a:lstStyle/>
          <a:p>
            <a:r>
              <a:rPr lang="id-ID" altLang="en-US"/>
              <a:t>User Privilege</a:t>
            </a:r>
          </a:p>
        </p:txBody>
      </p:sp>
      <p:sp>
        <p:nvSpPr>
          <p:cNvPr id="7171" name="Content Placeholder 2">
            <a:extLst>
              <a:ext uri="{FF2B5EF4-FFF2-40B4-BE49-F238E27FC236}">
                <a16:creationId xmlns:a16="http://schemas.microsoft.com/office/drawing/2014/main" id="{897CDAFE-7F06-4DA3-A37B-1DA2263992ED}"/>
              </a:ext>
            </a:extLst>
          </p:cNvPr>
          <p:cNvSpPr>
            <a:spLocks noGrp="1"/>
          </p:cNvSpPr>
          <p:nvPr>
            <p:ph idx="1"/>
          </p:nvPr>
        </p:nvSpPr>
        <p:spPr/>
        <p:txBody>
          <a:bodyPr/>
          <a:lstStyle/>
          <a:p>
            <a:r>
              <a:rPr lang="id-ID" altLang="en-US" sz="2000" b="1"/>
              <a:t>Object Privilege</a:t>
            </a:r>
            <a:br>
              <a:rPr lang="id-ID" altLang="en-US" sz="2000"/>
            </a:br>
            <a:r>
              <a:rPr lang="id-ID" altLang="en-US" sz="2000"/>
              <a:t>Sedangkan</a:t>
            </a:r>
            <a:r>
              <a:rPr lang="id-ID" altLang="en-US" sz="2000" b="1"/>
              <a:t> Object Privilege</a:t>
            </a:r>
            <a:r>
              <a:rPr lang="id-ID" altLang="en-US" sz="2000"/>
              <a:t> adalah sebuah hak untuk user agar bisa mengakses object object pada database.</a:t>
            </a:r>
            <a:br>
              <a:rPr lang="id-ID" altLang="en-US" sz="2000"/>
            </a:br>
            <a:r>
              <a:rPr lang="id-ID" altLang="en-US" sz="2000"/>
              <a:t>Ada tujuh object privilege yang disediakan oleh ORACLE :</a:t>
            </a:r>
          </a:p>
          <a:p>
            <a:pPr lvl="1"/>
            <a:r>
              <a:rPr lang="id-ID" altLang="en-US" sz="2000"/>
              <a:t>SELECT = Hak untuk melihat data pada table</a:t>
            </a:r>
          </a:p>
          <a:p>
            <a:pPr lvl="1"/>
            <a:r>
              <a:rPr lang="id-ID" altLang="en-US" sz="2000"/>
              <a:t>UPDATE = Hak untuk mengubah data pada table</a:t>
            </a:r>
          </a:p>
          <a:p>
            <a:pPr lvl="1"/>
            <a:r>
              <a:rPr lang="id-ID" altLang="en-US" sz="2000"/>
              <a:t>INSERT = Hak untuk menambahkan data pada table</a:t>
            </a:r>
          </a:p>
          <a:p>
            <a:pPr lvl="1"/>
            <a:r>
              <a:rPr lang="id-ID" altLang="en-US" sz="2000"/>
              <a:t>DELETE = Hak untuk menghapus data pada table / Object</a:t>
            </a:r>
          </a:p>
          <a:p>
            <a:pPr lvl="1"/>
            <a:r>
              <a:rPr lang="id-ID" altLang="en-US" sz="2000"/>
              <a:t>ALTER = Hak untuk merubah data pada table / Object</a:t>
            </a:r>
          </a:p>
          <a:p>
            <a:pPr lvl="1"/>
            <a:r>
              <a:rPr lang="id-ID" altLang="en-US" sz="2000"/>
              <a:t>INDEX = Hak untuk membuat index</a:t>
            </a:r>
          </a:p>
          <a:p>
            <a:pPr lvl="1"/>
            <a:r>
              <a:rPr lang="id-ID" altLang="en-US" sz="2000"/>
              <a:t>REFERENCES = Hak untuk membuat foreign key pada kolom table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927B2-2F4A-4587-8DF0-7E421AD8D760}"/>
              </a:ext>
            </a:extLst>
          </p:cNvPr>
          <p:cNvSpPr>
            <a:spLocks noGrp="1"/>
          </p:cNvSpPr>
          <p:nvPr>
            <p:ph type="title"/>
          </p:nvPr>
        </p:nvSpPr>
        <p:spPr/>
        <p:txBody>
          <a:bodyPr/>
          <a:lstStyle/>
          <a:p>
            <a:endParaRPr lang="en-ID" dirty="0"/>
          </a:p>
        </p:txBody>
      </p:sp>
      <p:sp>
        <p:nvSpPr>
          <p:cNvPr id="3" name="Content Placeholder 2">
            <a:extLst>
              <a:ext uri="{FF2B5EF4-FFF2-40B4-BE49-F238E27FC236}">
                <a16:creationId xmlns:a16="http://schemas.microsoft.com/office/drawing/2014/main" id="{BE0C4F22-289C-4E9C-80FC-D6A91B3F57FB}"/>
              </a:ext>
            </a:extLst>
          </p:cNvPr>
          <p:cNvSpPr>
            <a:spLocks noGrp="1"/>
          </p:cNvSpPr>
          <p:nvPr>
            <p:ph idx="1"/>
          </p:nvPr>
        </p:nvSpPr>
        <p:spPr>
          <a:xfrm>
            <a:off x="228600" y="3124200"/>
            <a:ext cx="8610600" cy="2819400"/>
          </a:xfrm>
        </p:spPr>
        <p:txBody>
          <a:bodyPr/>
          <a:lstStyle/>
          <a:p>
            <a:pPr marL="0" indent="0" algn="ctr">
              <a:buNone/>
            </a:pPr>
            <a:r>
              <a:rPr lang="en-US" b="1" dirty="0"/>
              <a:t>PERTEMUAN 1</a:t>
            </a:r>
            <a:endParaRPr lang="en-ID" b="1" dirty="0"/>
          </a:p>
        </p:txBody>
      </p:sp>
    </p:spTree>
    <p:extLst>
      <p:ext uri="{BB962C8B-B14F-4D97-AF65-F5344CB8AC3E}">
        <p14:creationId xmlns:p14="http://schemas.microsoft.com/office/powerpoint/2010/main" val="16459939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a:extLst>
              <a:ext uri="{FF2B5EF4-FFF2-40B4-BE49-F238E27FC236}">
                <a16:creationId xmlns:a16="http://schemas.microsoft.com/office/drawing/2014/main" id="{54EB17BA-42B4-4A86-81F6-694344FC476C}"/>
              </a:ext>
            </a:extLst>
          </p:cNvPr>
          <p:cNvSpPr>
            <a:spLocks noGrp="1"/>
          </p:cNvSpPr>
          <p:nvPr>
            <p:ph type="title"/>
          </p:nvPr>
        </p:nvSpPr>
        <p:spPr/>
        <p:txBody>
          <a:bodyPr/>
          <a:lstStyle/>
          <a:p>
            <a:r>
              <a:rPr lang="id-ID" altLang="en-US"/>
              <a:t>Membuat User</a:t>
            </a:r>
          </a:p>
        </p:txBody>
      </p:sp>
      <p:sp>
        <p:nvSpPr>
          <p:cNvPr id="3" name="Content Placeholder 2">
            <a:extLst>
              <a:ext uri="{FF2B5EF4-FFF2-40B4-BE49-F238E27FC236}">
                <a16:creationId xmlns:a16="http://schemas.microsoft.com/office/drawing/2014/main" id="{A72B3E08-2991-42AE-B7CB-19376E750CB7}"/>
              </a:ext>
            </a:extLst>
          </p:cNvPr>
          <p:cNvSpPr>
            <a:spLocks noGrp="1"/>
          </p:cNvSpPr>
          <p:nvPr>
            <p:ph idx="1"/>
          </p:nvPr>
        </p:nvSpPr>
        <p:spPr/>
        <p:txBody>
          <a:bodyPr/>
          <a:lstStyle/>
          <a:p>
            <a:pPr>
              <a:buFont typeface="Arial" charset="0"/>
              <a:buNone/>
              <a:defRPr/>
            </a:pPr>
            <a:r>
              <a:rPr lang="en-US" dirty="0" err="1"/>
              <a:t>Perintah</a:t>
            </a:r>
            <a:r>
              <a:rPr lang="en-US" dirty="0"/>
              <a:t> </a:t>
            </a:r>
            <a:r>
              <a:rPr lang="en-US" dirty="0" err="1"/>
              <a:t>untuk</a:t>
            </a:r>
            <a:r>
              <a:rPr lang="en-US" dirty="0"/>
              <a:t> </a:t>
            </a:r>
            <a:r>
              <a:rPr lang="en-US" dirty="0" err="1"/>
              <a:t>membuat</a:t>
            </a:r>
            <a:r>
              <a:rPr lang="en-US" dirty="0"/>
              <a:t> user</a:t>
            </a:r>
            <a:endParaRPr lang="id-ID" dirty="0"/>
          </a:p>
          <a:p>
            <a:pPr>
              <a:buFont typeface="Arial" charset="0"/>
              <a:buNone/>
              <a:defRPr/>
            </a:pPr>
            <a:r>
              <a:rPr lang="id-ID" dirty="0"/>
              <a:t>		</a:t>
            </a:r>
            <a:r>
              <a:rPr lang="en-US" b="1" dirty="0"/>
              <a:t>CREATE USER </a:t>
            </a:r>
            <a:r>
              <a:rPr lang="en-US" b="1" i="1" dirty="0" err="1"/>
              <a:t>user</a:t>
            </a:r>
            <a:r>
              <a:rPr lang="en-US" b="1" dirty="0"/>
              <a:t> IDENTIFIED BY </a:t>
            </a:r>
            <a:r>
              <a:rPr lang="en-US" b="1" i="1" dirty="0"/>
              <a:t>password;</a:t>
            </a:r>
            <a:endParaRPr lang="id-ID" b="1" dirty="0"/>
          </a:p>
          <a:p>
            <a:pPr marL="0" indent="0">
              <a:buFont typeface="Arial" charset="0"/>
              <a:buNone/>
              <a:defRPr/>
            </a:pPr>
            <a:r>
              <a:rPr lang="id-ID" dirty="0"/>
              <a:t>Contoh membuat user</a:t>
            </a:r>
          </a:p>
          <a:p>
            <a:pPr marL="0" indent="0">
              <a:buFont typeface="Arial" charset="0"/>
              <a:buNone/>
              <a:defRPr/>
            </a:pPr>
            <a:r>
              <a:rPr lang="id-ID" dirty="0"/>
              <a:t>	</a:t>
            </a:r>
            <a:r>
              <a:rPr lang="id-ID" b="1" dirty="0"/>
              <a:t>create user </a:t>
            </a:r>
            <a:r>
              <a:rPr lang="en-US" b="1" dirty="0" err="1"/>
              <a:t>joni</a:t>
            </a:r>
            <a:r>
              <a:rPr lang="id-ID" b="1" dirty="0"/>
              <a:t> identified by </a:t>
            </a:r>
            <a:r>
              <a:rPr lang="en-US" b="1" dirty="0" err="1"/>
              <a:t>drowssap</a:t>
            </a:r>
            <a:r>
              <a:rPr lang="id-ID" b="1" dirty="0"/>
              <a:t>;</a:t>
            </a:r>
          </a:p>
          <a:p>
            <a:pPr>
              <a:buFont typeface="Arial" charset="0"/>
              <a:buChar char="•"/>
              <a:defRPr/>
            </a:pPr>
            <a:endParaRPr lang="id-ID" dirty="0"/>
          </a:p>
        </p:txBody>
      </p:sp>
      <p:pic>
        <p:nvPicPr>
          <p:cNvPr id="2" name="Picture 1">
            <a:extLst>
              <a:ext uri="{FF2B5EF4-FFF2-40B4-BE49-F238E27FC236}">
                <a16:creationId xmlns:a16="http://schemas.microsoft.com/office/drawing/2014/main" id="{2FB7014C-16EE-48DA-A166-5EF665C63352}"/>
              </a:ext>
            </a:extLst>
          </p:cNvPr>
          <p:cNvPicPr>
            <a:picLocks noChangeAspect="1"/>
          </p:cNvPicPr>
          <p:nvPr/>
        </p:nvPicPr>
        <p:blipFill>
          <a:blip r:embed="rId2"/>
          <a:stretch>
            <a:fillRect/>
          </a:stretch>
        </p:blipFill>
        <p:spPr>
          <a:xfrm>
            <a:off x="228600" y="3543300"/>
            <a:ext cx="8502319" cy="1262063"/>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2BA1EED9-DE19-4455-BF8E-432B02465092}"/>
              </a:ext>
            </a:extLst>
          </p:cNvPr>
          <p:cNvSpPr>
            <a:spLocks noGrp="1"/>
          </p:cNvSpPr>
          <p:nvPr>
            <p:ph type="title"/>
          </p:nvPr>
        </p:nvSpPr>
        <p:spPr/>
        <p:txBody>
          <a:bodyPr/>
          <a:lstStyle/>
          <a:p>
            <a:r>
              <a:rPr lang="id-ID" altLang="en-US"/>
              <a:t>Memberikan akses pada user</a:t>
            </a:r>
          </a:p>
        </p:txBody>
      </p:sp>
      <p:sp>
        <p:nvSpPr>
          <p:cNvPr id="3" name="Content Placeholder 2">
            <a:extLst>
              <a:ext uri="{FF2B5EF4-FFF2-40B4-BE49-F238E27FC236}">
                <a16:creationId xmlns:a16="http://schemas.microsoft.com/office/drawing/2014/main" id="{2E89B3CE-C758-4710-85F2-EB0B989BE453}"/>
              </a:ext>
            </a:extLst>
          </p:cNvPr>
          <p:cNvSpPr>
            <a:spLocks noGrp="1"/>
          </p:cNvSpPr>
          <p:nvPr>
            <p:ph idx="1"/>
          </p:nvPr>
        </p:nvSpPr>
        <p:spPr>
          <a:xfrm>
            <a:off x="22484" y="871928"/>
            <a:ext cx="8969115" cy="4800600"/>
          </a:xfrm>
        </p:spPr>
        <p:txBody>
          <a:bodyPr/>
          <a:lstStyle/>
          <a:p>
            <a:pPr>
              <a:buFont typeface="Arial" charset="0"/>
              <a:buNone/>
              <a:defRPr/>
            </a:pPr>
            <a:r>
              <a:rPr lang="en-US" dirty="0" err="1"/>
              <a:t>Perintah</a:t>
            </a:r>
            <a:r>
              <a:rPr lang="en-US" dirty="0"/>
              <a:t> </a:t>
            </a:r>
            <a:r>
              <a:rPr lang="en-US" dirty="0" err="1"/>
              <a:t>untuk</a:t>
            </a:r>
            <a:r>
              <a:rPr lang="en-US" dirty="0"/>
              <a:t> </a:t>
            </a:r>
            <a:r>
              <a:rPr lang="id-ID" dirty="0"/>
              <a:t>memberikan hak akses</a:t>
            </a:r>
            <a:r>
              <a:rPr lang="en-US" dirty="0"/>
              <a:t> </a:t>
            </a:r>
            <a:r>
              <a:rPr lang="en-US" dirty="0" err="1"/>
              <a:t>untuk</a:t>
            </a:r>
            <a:r>
              <a:rPr lang="en-US" dirty="0"/>
              <a:t> </a:t>
            </a:r>
            <a:r>
              <a:rPr lang="en-US" dirty="0" err="1"/>
              <a:t>koneksi</a:t>
            </a:r>
            <a:endParaRPr lang="id-ID" dirty="0"/>
          </a:p>
          <a:p>
            <a:pPr>
              <a:buFont typeface="Arial" charset="0"/>
              <a:buNone/>
              <a:defRPr/>
            </a:pPr>
            <a:r>
              <a:rPr lang="id-ID" dirty="0"/>
              <a:t>		</a:t>
            </a:r>
            <a:r>
              <a:rPr lang="en-US" dirty="0"/>
              <a:t>grant </a:t>
            </a:r>
            <a:r>
              <a:rPr lang="en-US" i="1" dirty="0"/>
              <a:t>connect, resource</a:t>
            </a:r>
            <a:r>
              <a:rPr lang="en-US" dirty="0"/>
              <a:t> to </a:t>
            </a:r>
            <a:r>
              <a:rPr lang="id-ID" i="1" dirty="0"/>
              <a:t>user</a:t>
            </a:r>
            <a:r>
              <a:rPr lang="en-US" dirty="0"/>
              <a:t>;</a:t>
            </a:r>
          </a:p>
          <a:p>
            <a:pPr>
              <a:buFont typeface="Arial" charset="0"/>
              <a:buNone/>
              <a:defRPr/>
            </a:pPr>
            <a:endParaRPr lang="id-ID" b="1" dirty="0"/>
          </a:p>
        </p:txBody>
      </p:sp>
      <p:pic>
        <p:nvPicPr>
          <p:cNvPr id="2" name="Picture 1">
            <a:extLst>
              <a:ext uri="{FF2B5EF4-FFF2-40B4-BE49-F238E27FC236}">
                <a16:creationId xmlns:a16="http://schemas.microsoft.com/office/drawing/2014/main" id="{834A44AC-CA94-4A63-ABAA-B26252717F40}"/>
              </a:ext>
            </a:extLst>
          </p:cNvPr>
          <p:cNvPicPr>
            <a:picLocks noChangeAspect="1"/>
          </p:cNvPicPr>
          <p:nvPr/>
        </p:nvPicPr>
        <p:blipFill>
          <a:blip r:embed="rId2"/>
          <a:stretch>
            <a:fillRect/>
          </a:stretch>
        </p:blipFill>
        <p:spPr>
          <a:xfrm>
            <a:off x="76809" y="2165942"/>
            <a:ext cx="8990382" cy="2526116"/>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a:extLst>
              <a:ext uri="{FF2B5EF4-FFF2-40B4-BE49-F238E27FC236}">
                <a16:creationId xmlns:a16="http://schemas.microsoft.com/office/drawing/2014/main" id="{34D8BF87-430A-4C25-8006-B20A0DC7D45C}"/>
              </a:ext>
            </a:extLst>
          </p:cNvPr>
          <p:cNvSpPr>
            <a:spLocks noGrp="1"/>
          </p:cNvSpPr>
          <p:nvPr>
            <p:ph type="title"/>
          </p:nvPr>
        </p:nvSpPr>
        <p:spPr/>
        <p:txBody>
          <a:bodyPr/>
          <a:lstStyle/>
          <a:p>
            <a:r>
              <a:rPr lang="id-ID" altLang="en-US"/>
              <a:t>Role</a:t>
            </a:r>
          </a:p>
        </p:txBody>
      </p:sp>
      <p:sp>
        <p:nvSpPr>
          <p:cNvPr id="3" name="Content Placeholder 2">
            <a:extLst>
              <a:ext uri="{FF2B5EF4-FFF2-40B4-BE49-F238E27FC236}">
                <a16:creationId xmlns:a16="http://schemas.microsoft.com/office/drawing/2014/main" id="{D4EDD6FF-4D79-4357-88BC-A9E1C82849DF}"/>
              </a:ext>
            </a:extLst>
          </p:cNvPr>
          <p:cNvSpPr>
            <a:spLocks noGrp="1"/>
          </p:cNvSpPr>
          <p:nvPr>
            <p:ph idx="1"/>
          </p:nvPr>
        </p:nvSpPr>
        <p:spPr/>
        <p:txBody>
          <a:bodyPr/>
          <a:lstStyle/>
          <a:p>
            <a:pPr marL="0" indent="0" algn="just">
              <a:buFont typeface="Arial" charset="0"/>
              <a:buNone/>
              <a:defRPr/>
            </a:pPr>
            <a:r>
              <a:rPr lang="nb-NO" sz="2400" dirty="0"/>
              <a:t>Role (peran) adalah kelompok privileges yang dapat dihibahkan pada para pengguna. Metode ini memudahkan administrator basis data untuk mengelola dan memelihara </a:t>
            </a:r>
            <a:r>
              <a:rPr lang="nb-NO" sz="2400" i="1" dirty="0"/>
              <a:t>privileges</a:t>
            </a:r>
            <a:r>
              <a:rPr lang="nb-NO" sz="2400" dirty="0"/>
              <a:t> untuk para pengguna. Seorang pengg</a:t>
            </a:r>
            <a:r>
              <a:rPr lang="id-ID" sz="2400" dirty="0"/>
              <a:t>u</a:t>
            </a:r>
            <a:r>
              <a:rPr lang="nb-NO" sz="2400" dirty="0"/>
              <a:t>na dapat berperan dalam berbagai peran (role) sekaligus, misalnya pengguna dengan nama Nadine dapat memiliki peran sebagai SYSTEMS (administrator basis data yang peringkatnya lebih rendah dari SYS) serta MANAJER (suatu peran yang didefinisikan oleh administrator basis data).</a:t>
            </a:r>
            <a:endParaRPr lang="id-ID" sz="2400" dirty="0"/>
          </a:p>
          <a:p>
            <a:pPr>
              <a:buFont typeface="Arial" charset="0"/>
              <a:buNone/>
              <a:defRPr/>
            </a:pPr>
            <a:endParaRPr lang="id-ID" sz="2400"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a:extLst>
              <a:ext uri="{FF2B5EF4-FFF2-40B4-BE49-F238E27FC236}">
                <a16:creationId xmlns:a16="http://schemas.microsoft.com/office/drawing/2014/main" id="{34D8BF87-430A-4C25-8006-B20A0DC7D45C}"/>
              </a:ext>
            </a:extLst>
          </p:cNvPr>
          <p:cNvSpPr>
            <a:spLocks noGrp="1"/>
          </p:cNvSpPr>
          <p:nvPr>
            <p:ph type="title"/>
          </p:nvPr>
        </p:nvSpPr>
        <p:spPr/>
        <p:txBody>
          <a:bodyPr/>
          <a:lstStyle/>
          <a:p>
            <a:r>
              <a:rPr lang="id-ID" altLang="en-US"/>
              <a:t>Role</a:t>
            </a:r>
          </a:p>
        </p:txBody>
      </p:sp>
      <p:pic>
        <p:nvPicPr>
          <p:cNvPr id="2" name="Content Placeholder 1">
            <a:extLst>
              <a:ext uri="{FF2B5EF4-FFF2-40B4-BE49-F238E27FC236}">
                <a16:creationId xmlns:a16="http://schemas.microsoft.com/office/drawing/2014/main" id="{CC8539D0-3B19-475C-9D01-EDDE674E025B}"/>
              </a:ext>
            </a:extLst>
          </p:cNvPr>
          <p:cNvPicPr>
            <a:picLocks noGrp="1" noChangeAspect="1"/>
          </p:cNvPicPr>
          <p:nvPr>
            <p:ph idx="1"/>
          </p:nvPr>
        </p:nvPicPr>
        <p:blipFill>
          <a:blip r:embed="rId2"/>
          <a:stretch>
            <a:fillRect/>
          </a:stretch>
        </p:blipFill>
        <p:spPr>
          <a:xfrm>
            <a:off x="114300" y="777648"/>
            <a:ext cx="7238999" cy="2694270"/>
          </a:xfrm>
          <a:prstGeom prst="rect">
            <a:avLst/>
          </a:prstGeom>
        </p:spPr>
      </p:pic>
      <p:pic>
        <p:nvPicPr>
          <p:cNvPr id="4" name="Picture 3">
            <a:extLst>
              <a:ext uri="{FF2B5EF4-FFF2-40B4-BE49-F238E27FC236}">
                <a16:creationId xmlns:a16="http://schemas.microsoft.com/office/drawing/2014/main" id="{F26027D2-CA9B-47C4-996C-6FFA7135E313}"/>
              </a:ext>
            </a:extLst>
          </p:cNvPr>
          <p:cNvPicPr>
            <a:picLocks noChangeAspect="1"/>
          </p:cNvPicPr>
          <p:nvPr/>
        </p:nvPicPr>
        <p:blipFill>
          <a:blip r:embed="rId3"/>
          <a:stretch>
            <a:fillRect/>
          </a:stretch>
        </p:blipFill>
        <p:spPr>
          <a:xfrm>
            <a:off x="114300" y="3471918"/>
            <a:ext cx="3581399" cy="347990"/>
          </a:xfrm>
          <a:prstGeom prst="rect">
            <a:avLst/>
          </a:prstGeom>
        </p:spPr>
      </p:pic>
      <p:pic>
        <p:nvPicPr>
          <p:cNvPr id="5" name="Picture 4">
            <a:extLst>
              <a:ext uri="{FF2B5EF4-FFF2-40B4-BE49-F238E27FC236}">
                <a16:creationId xmlns:a16="http://schemas.microsoft.com/office/drawing/2014/main" id="{45CDCC57-5FBE-4691-BE83-EF53BFEC62CB}"/>
              </a:ext>
            </a:extLst>
          </p:cNvPr>
          <p:cNvPicPr>
            <a:picLocks noChangeAspect="1"/>
          </p:cNvPicPr>
          <p:nvPr/>
        </p:nvPicPr>
        <p:blipFill>
          <a:blip r:embed="rId4"/>
          <a:stretch>
            <a:fillRect/>
          </a:stretch>
        </p:blipFill>
        <p:spPr>
          <a:xfrm>
            <a:off x="117423" y="3819908"/>
            <a:ext cx="5134251" cy="2573166"/>
          </a:xfrm>
          <a:prstGeom prst="rect">
            <a:avLst/>
          </a:prstGeom>
        </p:spPr>
      </p:pic>
    </p:spTree>
    <p:extLst>
      <p:ext uri="{BB962C8B-B14F-4D97-AF65-F5344CB8AC3E}">
        <p14:creationId xmlns:p14="http://schemas.microsoft.com/office/powerpoint/2010/main" val="6193212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927B2-2F4A-4587-8DF0-7E421AD8D760}"/>
              </a:ext>
            </a:extLst>
          </p:cNvPr>
          <p:cNvSpPr>
            <a:spLocks noGrp="1"/>
          </p:cNvSpPr>
          <p:nvPr>
            <p:ph type="title"/>
          </p:nvPr>
        </p:nvSpPr>
        <p:spPr/>
        <p:txBody>
          <a:bodyPr/>
          <a:lstStyle/>
          <a:p>
            <a:endParaRPr lang="en-ID" dirty="0"/>
          </a:p>
        </p:txBody>
      </p:sp>
      <p:sp>
        <p:nvSpPr>
          <p:cNvPr id="3" name="Content Placeholder 2">
            <a:extLst>
              <a:ext uri="{FF2B5EF4-FFF2-40B4-BE49-F238E27FC236}">
                <a16:creationId xmlns:a16="http://schemas.microsoft.com/office/drawing/2014/main" id="{BE0C4F22-289C-4E9C-80FC-D6A91B3F57FB}"/>
              </a:ext>
            </a:extLst>
          </p:cNvPr>
          <p:cNvSpPr>
            <a:spLocks noGrp="1"/>
          </p:cNvSpPr>
          <p:nvPr>
            <p:ph idx="1"/>
          </p:nvPr>
        </p:nvSpPr>
        <p:spPr>
          <a:xfrm>
            <a:off x="228600" y="3124200"/>
            <a:ext cx="8610600" cy="2819400"/>
          </a:xfrm>
        </p:spPr>
        <p:txBody>
          <a:bodyPr/>
          <a:lstStyle/>
          <a:p>
            <a:pPr marL="0" indent="0" algn="ctr">
              <a:buNone/>
            </a:pPr>
            <a:r>
              <a:rPr lang="en-US" b="1" dirty="0"/>
              <a:t>UJIAN</a:t>
            </a:r>
            <a:endParaRPr lang="en-ID" b="1" dirty="0"/>
          </a:p>
        </p:txBody>
      </p:sp>
    </p:spTree>
    <p:extLst>
      <p:ext uri="{BB962C8B-B14F-4D97-AF65-F5344CB8AC3E}">
        <p14:creationId xmlns:p14="http://schemas.microsoft.com/office/powerpoint/2010/main" val="39985699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id-ID"/>
              <a:t>Pengertian Oracle</a:t>
            </a:r>
          </a:p>
        </p:txBody>
      </p:sp>
      <p:sp>
        <p:nvSpPr>
          <p:cNvPr id="6147" name="Content Placeholder 2"/>
          <p:cNvSpPr>
            <a:spLocks noGrp="1"/>
          </p:cNvSpPr>
          <p:nvPr>
            <p:ph idx="1"/>
          </p:nvPr>
        </p:nvSpPr>
        <p:spPr/>
        <p:txBody>
          <a:bodyPr/>
          <a:lstStyle/>
          <a:p>
            <a:pPr algn="just">
              <a:buFont typeface="Wingdings" pitchFamily="2" charset="2"/>
              <a:buChar char="v"/>
            </a:pPr>
            <a:r>
              <a:rPr lang="id-ID"/>
              <a:t>Oracle adalah Relational Database Management System (RDBMS) untuk mengelola informasi secara terbuka, komprehensif dan terintegrasi.</a:t>
            </a:r>
          </a:p>
          <a:p>
            <a:pPr algn="just">
              <a:buFont typeface="Wingdings" pitchFamily="2" charset="2"/>
              <a:buChar char="v"/>
            </a:pPr>
            <a:r>
              <a:rPr lang="id-ID"/>
              <a:t>Oracle server menyediakan solusi yang efisien karena kemampuannya. Mendengar nama ORACLE bagi kaum IT langsung terbayang Server Database kelas atas, sebanding kemahsyurannya dengan MYSQL dan SQL Server.</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id-ID"/>
              <a:t>Tabel Obyek Database</a:t>
            </a:r>
          </a:p>
        </p:txBody>
      </p:sp>
      <p:graphicFrame>
        <p:nvGraphicFramePr>
          <p:cNvPr id="5" name="Content Placeholder 3"/>
          <p:cNvGraphicFramePr>
            <a:graphicFrameLocks/>
          </p:cNvGraphicFramePr>
          <p:nvPr/>
        </p:nvGraphicFramePr>
        <p:xfrm>
          <a:off x="990600" y="1828800"/>
          <a:ext cx="7537987" cy="2768990"/>
        </p:xfrm>
        <a:graphic>
          <a:graphicData uri="http://schemas.openxmlformats.org/drawingml/2006/table">
            <a:tbl>
              <a:tblPr firstRow="1" firstCol="1" lastRow="1" lastCol="1" bandRow="1" bandCol="1">
                <a:tableStyleId>{5C22544A-7EE6-4342-B048-85BDC9FD1C3A}</a:tableStyleId>
              </a:tblPr>
              <a:tblGrid>
                <a:gridCol w="1450758">
                  <a:extLst>
                    <a:ext uri="{9D8B030D-6E8A-4147-A177-3AD203B41FA5}">
                      <a16:colId xmlns:a16="http://schemas.microsoft.com/office/drawing/2014/main" val="20000"/>
                    </a:ext>
                  </a:extLst>
                </a:gridCol>
                <a:gridCol w="6087229">
                  <a:extLst>
                    <a:ext uri="{9D8B030D-6E8A-4147-A177-3AD203B41FA5}">
                      <a16:colId xmlns:a16="http://schemas.microsoft.com/office/drawing/2014/main" val="20001"/>
                    </a:ext>
                  </a:extLst>
                </a:gridCol>
              </a:tblGrid>
              <a:tr h="398007">
                <a:tc>
                  <a:txBody>
                    <a:bodyPr/>
                    <a:lstStyle/>
                    <a:p>
                      <a:pPr algn="ctr">
                        <a:lnSpc>
                          <a:spcPct val="150000"/>
                        </a:lnSpc>
                        <a:spcAft>
                          <a:spcPts val="0"/>
                        </a:spcAft>
                      </a:pPr>
                      <a:r>
                        <a:rPr lang="en-US" sz="1800" b="0" dirty="0" err="1">
                          <a:effectLst/>
                        </a:rPr>
                        <a:t>Obyek</a:t>
                      </a:r>
                      <a:endParaRPr lang="id-ID" sz="1800" b="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lnSpc>
                          <a:spcPct val="150000"/>
                        </a:lnSpc>
                        <a:spcAft>
                          <a:spcPts val="0"/>
                        </a:spcAft>
                      </a:pPr>
                      <a:r>
                        <a:rPr lang="en-US" sz="1800" b="0" dirty="0" err="1">
                          <a:effectLst/>
                        </a:rPr>
                        <a:t>Deskripsi</a:t>
                      </a:r>
                      <a:endParaRPr lang="id-ID" sz="1800" b="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398007">
                <a:tc>
                  <a:txBody>
                    <a:bodyPr/>
                    <a:lstStyle/>
                    <a:p>
                      <a:pPr algn="l">
                        <a:lnSpc>
                          <a:spcPct val="150000"/>
                        </a:lnSpc>
                        <a:spcAft>
                          <a:spcPts val="0"/>
                        </a:spcAft>
                      </a:pPr>
                      <a:r>
                        <a:rPr lang="en-US" sz="1800" b="0" dirty="0">
                          <a:effectLst/>
                        </a:rPr>
                        <a:t>Table</a:t>
                      </a:r>
                      <a:endParaRPr lang="id-ID" sz="1800" b="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50000"/>
                        </a:lnSpc>
                        <a:spcAft>
                          <a:spcPts val="0"/>
                        </a:spcAft>
                      </a:pPr>
                      <a:r>
                        <a:rPr lang="en-US" sz="1800" b="0" dirty="0">
                          <a:effectLst/>
                        </a:rPr>
                        <a:t>Unit paling </a:t>
                      </a:r>
                      <a:r>
                        <a:rPr lang="en-US" sz="1800" b="0" dirty="0" err="1">
                          <a:effectLst/>
                        </a:rPr>
                        <a:t>dasar</a:t>
                      </a:r>
                      <a:r>
                        <a:rPr lang="en-US" sz="1800" b="0" dirty="0">
                          <a:effectLst/>
                        </a:rPr>
                        <a:t> </a:t>
                      </a:r>
                      <a:r>
                        <a:rPr lang="en-US" sz="1800" b="0" dirty="0" err="1">
                          <a:effectLst/>
                        </a:rPr>
                        <a:t>dari</a:t>
                      </a:r>
                      <a:r>
                        <a:rPr lang="en-US" sz="1800" b="0" dirty="0">
                          <a:effectLst/>
                        </a:rPr>
                        <a:t> database yang </a:t>
                      </a:r>
                      <a:r>
                        <a:rPr lang="en-US" sz="1800" b="0" dirty="0" err="1">
                          <a:effectLst/>
                        </a:rPr>
                        <a:t>berisi</a:t>
                      </a:r>
                      <a:r>
                        <a:rPr lang="en-US" sz="1800" b="0" dirty="0">
                          <a:effectLst/>
                        </a:rPr>
                        <a:t> </a:t>
                      </a:r>
                      <a:r>
                        <a:rPr lang="en-US" sz="1800" b="0" dirty="0" err="1">
                          <a:effectLst/>
                        </a:rPr>
                        <a:t>baris</a:t>
                      </a:r>
                      <a:r>
                        <a:rPr lang="en-US" sz="1800" b="0" dirty="0">
                          <a:effectLst/>
                        </a:rPr>
                        <a:t> </a:t>
                      </a:r>
                      <a:r>
                        <a:rPr lang="en-US" sz="1800" b="0" dirty="0" err="1">
                          <a:effectLst/>
                        </a:rPr>
                        <a:t>dan</a:t>
                      </a:r>
                      <a:r>
                        <a:rPr lang="en-US" sz="1800" b="0" dirty="0">
                          <a:effectLst/>
                        </a:rPr>
                        <a:t> </a:t>
                      </a:r>
                      <a:r>
                        <a:rPr lang="en-US" sz="1800" b="0" dirty="0" err="1">
                          <a:effectLst/>
                        </a:rPr>
                        <a:t>kolom</a:t>
                      </a:r>
                      <a:endParaRPr lang="id-ID" sz="1800" b="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376205">
                <a:tc>
                  <a:txBody>
                    <a:bodyPr/>
                    <a:lstStyle/>
                    <a:p>
                      <a:pPr algn="l">
                        <a:lnSpc>
                          <a:spcPct val="150000"/>
                        </a:lnSpc>
                        <a:spcAft>
                          <a:spcPts val="0"/>
                        </a:spcAft>
                      </a:pPr>
                      <a:r>
                        <a:rPr lang="en-US" sz="1800" b="0">
                          <a:effectLst/>
                        </a:rPr>
                        <a:t>View</a:t>
                      </a:r>
                      <a:endParaRPr lang="id-ID" sz="1800" b="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50000"/>
                        </a:lnSpc>
                        <a:spcAft>
                          <a:spcPts val="0"/>
                        </a:spcAft>
                      </a:pPr>
                      <a:r>
                        <a:rPr lang="en-US" sz="1800" b="0" dirty="0" err="1">
                          <a:effectLst/>
                        </a:rPr>
                        <a:t>Merupakan</a:t>
                      </a:r>
                      <a:r>
                        <a:rPr lang="en-US" sz="1800" b="0" dirty="0">
                          <a:effectLst/>
                        </a:rPr>
                        <a:t> </a:t>
                      </a:r>
                      <a:r>
                        <a:rPr lang="en-US" sz="1800" b="0" dirty="0" err="1">
                          <a:effectLst/>
                        </a:rPr>
                        <a:t>sebuah</a:t>
                      </a:r>
                      <a:r>
                        <a:rPr lang="en-US" sz="1800" b="0" dirty="0">
                          <a:effectLst/>
                        </a:rPr>
                        <a:t> </a:t>
                      </a:r>
                      <a:r>
                        <a:rPr lang="en-US" sz="1800" b="0" dirty="0" err="1">
                          <a:effectLst/>
                        </a:rPr>
                        <a:t>tabel</a:t>
                      </a:r>
                      <a:r>
                        <a:rPr lang="en-US" sz="1800" b="0" dirty="0">
                          <a:effectLst/>
                        </a:rPr>
                        <a:t> </a:t>
                      </a:r>
                      <a:r>
                        <a:rPr lang="en-US" sz="1800" b="0" dirty="0" err="1">
                          <a:effectLst/>
                        </a:rPr>
                        <a:t>logika</a:t>
                      </a:r>
                      <a:r>
                        <a:rPr lang="en-US" sz="1800" b="0" dirty="0">
                          <a:effectLst/>
                        </a:rPr>
                        <a:t>, </a:t>
                      </a:r>
                      <a:r>
                        <a:rPr lang="en-US" sz="1800" b="0" dirty="0" err="1">
                          <a:effectLst/>
                        </a:rPr>
                        <a:t>dan</a:t>
                      </a:r>
                      <a:r>
                        <a:rPr lang="en-US" sz="1800" b="0" dirty="0">
                          <a:effectLst/>
                        </a:rPr>
                        <a:t> </a:t>
                      </a:r>
                      <a:r>
                        <a:rPr lang="en-US" sz="1800" b="0" dirty="0" err="1">
                          <a:effectLst/>
                        </a:rPr>
                        <a:t>merupakan</a:t>
                      </a:r>
                      <a:r>
                        <a:rPr lang="en-US" sz="1800" b="0" dirty="0">
                          <a:effectLst/>
                        </a:rPr>
                        <a:t> </a:t>
                      </a:r>
                      <a:r>
                        <a:rPr lang="en-US" sz="1800" b="0" dirty="0" err="1">
                          <a:effectLst/>
                        </a:rPr>
                        <a:t>bagian</a:t>
                      </a:r>
                      <a:r>
                        <a:rPr lang="en-US" sz="1800" b="0" dirty="0">
                          <a:effectLst/>
                        </a:rPr>
                        <a:t> data </a:t>
                      </a:r>
                      <a:r>
                        <a:rPr lang="en-US" sz="1800" b="0" dirty="0" err="1">
                          <a:effectLst/>
                        </a:rPr>
                        <a:t>dari</a:t>
                      </a:r>
                      <a:r>
                        <a:rPr lang="en-US" sz="1800" b="0" dirty="0">
                          <a:effectLst/>
                        </a:rPr>
                        <a:t> </a:t>
                      </a:r>
                      <a:r>
                        <a:rPr lang="en-US" sz="1800" b="0" dirty="0" err="1">
                          <a:effectLst/>
                        </a:rPr>
                        <a:t>satu</a:t>
                      </a:r>
                      <a:r>
                        <a:rPr lang="en-US" sz="1800" b="0" dirty="0">
                          <a:effectLst/>
                        </a:rPr>
                        <a:t> </a:t>
                      </a:r>
                      <a:r>
                        <a:rPr lang="en-US" sz="1800" b="0" dirty="0" err="1">
                          <a:effectLst/>
                        </a:rPr>
                        <a:t>atau</a:t>
                      </a:r>
                      <a:r>
                        <a:rPr lang="en-US" sz="1800" b="0" dirty="0">
                          <a:effectLst/>
                        </a:rPr>
                        <a:t> </a:t>
                      </a:r>
                      <a:r>
                        <a:rPr lang="en-US" sz="1800" b="0" dirty="0" err="1">
                          <a:effectLst/>
                        </a:rPr>
                        <a:t>lebih</a:t>
                      </a:r>
                      <a:r>
                        <a:rPr lang="en-US" sz="1800" b="0" dirty="0">
                          <a:effectLst/>
                        </a:rPr>
                        <a:t> </a:t>
                      </a:r>
                      <a:r>
                        <a:rPr lang="en-US" sz="1800" b="0" dirty="0" err="1">
                          <a:effectLst/>
                        </a:rPr>
                        <a:t>tabel</a:t>
                      </a:r>
                      <a:r>
                        <a:rPr lang="en-US" sz="1800" b="0" dirty="0">
                          <a:effectLst/>
                        </a:rPr>
                        <a:t> </a:t>
                      </a:r>
                      <a:r>
                        <a:rPr lang="en-US" sz="1800" b="0" dirty="0" err="1">
                          <a:effectLst/>
                        </a:rPr>
                        <a:t>asal</a:t>
                      </a:r>
                      <a:endParaRPr lang="id-ID" sz="1800" b="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398007">
                <a:tc>
                  <a:txBody>
                    <a:bodyPr/>
                    <a:lstStyle/>
                    <a:p>
                      <a:pPr algn="l">
                        <a:lnSpc>
                          <a:spcPct val="150000"/>
                        </a:lnSpc>
                        <a:spcAft>
                          <a:spcPts val="0"/>
                        </a:spcAft>
                      </a:pPr>
                      <a:r>
                        <a:rPr lang="en-US" sz="1800" b="0">
                          <a:effectLst/>
                        </a:rPr>
                        <a:t>Sequence</a:t>
                      </a:r>
                      <a:endParaRPr lang="id-ID" sz="1800" b="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50000"/>
                        </a:lnSpc>
                        <a:spcAft>
                          <a:spcPts val="0"/>
                        </a:spcAft>
                      </a:pPr>
                      <a:r>
                        <a:rPr lang="en-US" sz="1800" b="0" dirty="0" err="1">
                          <a:effectLst/>
                        </a:rPr>
                        <a:t>Menghasilkan</a:t>
                      </a:r>
                      <a:r>
                        <a:rPr lang="en-US" sz="1800" b="0" dirty="0">
                          <a:effectLst/>
                        </a:rPr>
                        <a:t> </a:t>
                      </a:r>
                      <a:r>
                        <a:rPr lang="en-US" sz="1800" b="0" dirty="0" err="1">
                          <a:effectLst/>
                        </a:rPr>
                        <a:t>nilai</a:t>
                      </a:r>
                      <a:r>
                        <a:rPr lang="en-US" sz="1800" b="0" dirty="0">
                          <a:effectLst/>
                        </a:rPr>
                        <a:t> primary key</a:t>
                      </a:r>
                      <a:endParaRPr lang="id-ID" sz="1800" b="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003"/>
                  </a:ext>
                </a:extLst>
              </a:tr>
              <a:tr h="398007">
                <a:tc>
                  <a:txBody>
                    <a:bodyPr/>
                    <a:lstStyle/>
                    <a:p>
                      <a:pPr algn="l">
                        <a:lnSpc>
                          <a:spcPct val="150000"/>
                        </a:lnSpc>
                        <a:spcAft>
                          <a:spcPts val="0"/>
                        </a:spcAft>
                      </a:pPr>
                      <a:r>
                        <a:rPr lang="en-US" sz="1800" b="0">
                          <a:effectLst/>
                        </a:rPr>
                        <a:t>Index</a:t>
                      </a:r>
                      <a:endParaRPr lang="id-ID" sz="1800" b="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50000"/>
                        </a:lnSpc>
                        <a:spcAft>
                          <a:spcPts val="0"/>
                        </a:spcAft>
                      </a:pPr>
                      <a:r>
                        <a:rPr lang="en-US" sz="1800" b="0" dirty="0" err="1">
                          <a:effectLst/>
                        </a:rPr>
                        <a:t>Meningkatkan</a:t>
                      </a:r>
                      <a:r>
                        <a:rPr lang="en-US" sz="1800" b="0" dirty="0">
                          <a:effectLst/>
                        </a:rPr>
                        <a:t> </a:t>
                      </a:r>
                      <a:r>
                        <a:rPr lang="en-US" sz="1800" b="0" dirty="0" err="1">
                          <a:effectLst/>
                        </a:rPr>
                        <a:t>kemampuan</a:t>
                      </a:r>
                      <a:r>
                        <a:rPr lang="en-US" sz="1800" b="0" dirty="0">
                          <a:effectLst/>
                        </a:rPr>
                        <a:t> </a:t>
                      </a:r>
                      <a:r>
                        <a:rPr lang="en-US" sz="1800" b="0" dirty="0" err="1">
                          <a:effectLst/>
                        </a:rPr>
                        <a:t>dari</a:t>
                      </a:r>
                      <a:r>
                        <a:rPr lang="en-US" sz="1800" b="0" dirty="0">
                          <a:effectLst/>
                        </a:rPr>
                        <a:t> </a:t>
                      </a:r>
                      <a:r>
                        <a:rPr lang="en-US" sz="1800" b="0" dirty="0" err="1">
                          <a:effectLst/>
                        </a:rPr>
                        <a:t>beberapa</a:t>
                      </a:r>
                      <a:r>
                        <a:rPr lang="en-US" sz="1800" b="0" dirty="0">
                          <a:effectLst/>
                        </a:rPr>
                        <a:t> query</a:t>
                      </a:r>
                      <a:endParaRPr lang="id-ID" sz="1800" b="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004"/>
                  </a:ext>
                </a:extLst>
              </a:tr>
              <a:tr h="398007">
                <a:tc>
                  <a:txBody>
                    <a:bodyPr/>
                    <a:lstStyle/>
                    <a:p>
                      <a:pPr algn="l">
                        <a:lnSpc>
                          <a:spcPct val="150000"/>
                        </a:lnSpc>
                        <a:spcAft>
                          <a:spcPts val="0"/>
                        </a:spcAft>
                      </a:pPr>
                      <a:r>
                        <a:rPr lang="en-US" sz="1800" b="0">
                          <a:effectLst/>
                        </a:rPr>
                        <a:t>Synonym</a:t>
                      </a:r>
                      <a:endParaRPr lang="id-ID" sz="1800" b="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50000"/>
                        </a:lnSpc>
                        <a:spcAft>
                          <a:spcPts val="0"/>
                        </a:spcAft>
                      </a:pPr>
                      <a:r>
                        <a:rPr lang="en-US" sz="1800" b="0" dirty="0" err="1">
                          <a:effectLst/>
                        </a:rPr>
                        <a:t>Nama</a:t>
                      </a:r>
                      <a:r>
                        <a:rPr lang="en-US" sz="1800" b="0" dirty="0">
                          <a:effectLst/>
                        </a:rPr>
                        <a:t> </a:t>
                      </a:r>
                      <a:r>
                        <a:rPr lang="en-US" sz="1800" b="0" dirty="0" err="1">
                          <a:effectLst/>
                        </a:rPr>
                        <a:t>alternatif</a:t>
                      </a:r>
                      <a:r>
                        <a:rPr lang="en-US" sz="1800" b="0" dirty="0">
                          <a:effectLst/>
                        </a:rPr>
                        <a:t> </a:t>
                      </a:r>
                      <a:r>
                        <a:rPr lang="en-US" sz="1800" b="0" dirty="0" err="1">
                          <a:effectLst/>
                        </a:rPr>
                        <a:t>untuk</a:t>
                      </a:r>
                      <a:r>
                        <a:rPr lang="en-US" sz="1800" b="0" dirty="0">
                          <a:effectLst/>
                        </a:rPr>
                        <a:t> </a:t>
                      </a:r>
                      <a:r>
                        <a:rPr lang="en-US" sz="1800" b="0" dirty="0" err="1">
                          <a:effectLst/>
                        </a:rPr>
                        <a:t>obyek</a:t>
                      </a:r>
                      <a:endParaRPr lang="id-ID" sz="1800" b="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005"/>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id-ID"/>
              <a:t>Tipe Data pada Oracle </a:t>
            </a:r>
          </a:p>
        </p:txBody>
      </p:sp>
      <p:pic>
        <p:nvPicPr>
          <p:cNvPr id="8195" name="Picture 2" descr="http://3.bp.blogspot.com/-tyigPlZG26U/VSSZrXFWkvI/AAAAAAAAAJ0/qYKjvPzOUB8/s1600/tipedata.png"/>
          <p:cNvPicPr>
            <a:picLocks noChangeAspect="1" noChangeArrowheads="1"/>
          </p:cNvPicPr>
          <p:nvPr/>
        </p:nvPicPr>
        <p:blipFill>
          <a:blip r:embed="rId2"/>
          <a:srcRect/>
          <a:stretch>
            <a:fillRect/>
          </a:stretch>
        </p:blipFill>
        <p:spPr bwMode="auto">
          <a:xfrm>
            <a:off x="1676400" y="1219200"/>
            <a:ext cx="5378450" cy="4038600"/>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id-ID"/>
              <a:t>Data Definition Language</a:t>
            </a:r>
          </a:p>
        </p:txBody>
      </p:sp>
      <p:sp>
        <p:nvSpPr>
          <p:cNvPr id="9219" name="Content Placeholder 2"/>
          <p:cNvSpPr>
            <a:spLocks noGrp="1"/>
          </p:cNvSpPr>
          <p:nvPr>
            <p:ph idx="1"/>
          </p:nvPr>
        </p:nvSpPr>
        <p:spPr/>
        <p:txBody>
          <a:bodyPr/>
          <a:lstStyle/>
          <a:p>
            <a:pPr algn="just"/>
            <a:r>
              <a:rPr lang="id-ID"/>
              <a:t>merupakan kumpulan perintah SQL yang digunakan untuk </a:t>
            </a:r>
            <a:r>
              <a:rPr lang="id-ID" b="1"/>
              <a:t>membuat</a:t>
            </a:r>
            <a:r>
              <a:rPr lang="id-ID"/>
              <a:t>, </a:t>
            </a:r>
            <a:r>
              <a:rPr lang="id-ID" b="1"/>
              <a:t>mengubah</a:t>
            </a:r>
            <a:r>
              <a:rPr lang="id-ID"/>
              <a:t> dan </a:t>
            </a:r>
            <a:r>
              <a:rPr lang="id-ID" b="1"/>
              <a:t>menghapus </a:t>
            </a:r>
            <a:r>
              <a:rPr lang="id-ID"/>
              <a:t>struktur dan definisi</a:t>
            </a:r>
            <a:r>
              <a:rPr lang="id-ID" b="1"/>
              <a:t> </a:t>
            </a:r>
            <a:r>
              <a:rPr lang="id-ID"/>
              <a:t>metadata dari objek-objek database</a:t>
            </a:r>
            <a:r>
              <a:rPr lang="id-ID" b="1"/>
              <a:t>. </a:t>
            </a:r>
            <a:r>
              <a:rPr lang="id-ID"/>
              <a:t>Perintah DDL adalah</a:t>
            </a:r>
          </a:p>
          <a:p>
            <a:pPr lvl="1"/>
            <a:r>
              <a:rPr lang="id-ID"/>
              <a:t>Create</a:t>
            </a:r>
          </a:p>
          <a:p>
            <a:pPr lvl="1"/>
            <a:r>
              <a:rPr lang="id-ID"/>
              <a:t>Alter</a:t>
            </a:r>
          </a:p>
          <a:p>
            <a:pPr lvl="1"/>
            <a:r>
              <a:rPr lang="id-ID"/>
              <a:t>Drop</a:t>
            </a:r>
            <a:endParaRPr lang="en-US"/>
          </a:p>
          <a:p>
            <a:pPr lvl="1"/>
            <a:endParaRPr lang="id-ID"/>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id-ID"/>
              <a:t>Syntax Perintah DDL</a:t>
            </a:r>
          </a:p>
        </p:txBody>
      </p:sp>
      <p:sp>
        <p:nvSpPr>
          <p:cNvPr id="10243" name="Content Placeholder 2"/>
          <p:cNvSpPr>
            <a:spLocks noGrp="1"/>
          </p:cNvSpPr>
          <p:nvPr>
            <p:ph idx="1"/>
          </p:nvPr>
        </p:nvSpPr>
        <p:spPr>
          <a:xfrm>
            <a:off x="9939" y="685800"/>
            <a:ext cx="8610600" cy="5181600"/>
          </a:xfrm>
        </p:spPr>
        <p:txBody>
          <a:bodyPr/>
          <a:lstStyle/>
          <a:p>
            <a:r>
              <a:rPr lang="id-ID" dirty="0"/>
              <a:t>Create</a:t>
            </a:r>
          </a:p>
          <a:p>
            <a:pPr lvl="1"/>
            <a:r>
              <a:rPr lang="en-US" sz="2000" dirty="0"/>
              <a:t>CREATE TABLE [schema, ] table ( column datatype [DEFAULT expr][,...]);</a:t>
            </a:r>
          </a:p>
          <a:p>
            <a:pPr marL="457200" lvl="1" indent="0">
              <a:buNone/>
            </a:pPr>
            <a:endParaRPr lang="id-ID" dirty="0"/>
          </a:p>
          <a:p>
            <a:r>
              <a:rPr lang="id-ID" dirty="0"/>
              <a:t>Alter</a:t>
            </a:r>
          </a:p>
          <a:p>
            <a:pPr lvl="1"/>
            <a:r>
              <a:rPr lang="id-ID" sz="2000" dirty="0"/>
              <a:t>ALTER TABLE table ADD </a:t>
            </a:r>
            <a:r>
              <a:rPr lang="en-US" sz="2000" dirty="0"/>
              <a:t> </a:t>
            </a:r>
            <a:r>
              <a:rPr lang="id-ID" sz="2000" dirty="0"/>
              <a:t>(column datatype [DEFAULT expr] [, column</a:t>
            </a:r>
            <a:r>
              <a:rPr lang="en-US" sz="2000" dirty="0"/>
              <a:t> </a:t>
            </a:r>
            <a:r>
              <a:rPr lang="id-ID" sz="2000" dirty="0"/>
              <a:t>datatype]...);</a:t>
            </a:r>
            <a:endParaRPr lang="en-US" sz="2000" dirty="0"/>
          </a:p>
          <a:p>
            <a:pPr lvl="1"/>
            <a:endParaRPr lang="en-US" sz="2000" dirty="0"/>
          </a:p>
          <a:p>
            <a:pPr marL="457200" lvl="1" indent="0">
              <a:buNone/>
            </a:pPr>
            <a:endParaRPr lang="id-ID" sz="2000" dirty="0"/>
          </a:p>
          <a:p>
            <a:r>
              <a:rPr lang="id-ID" dirty="0"/>
              <a:t>Drop</a:t>
            </a:r>
          </a:p>
          <a:p>
            <a:pPr lvl="1"/>
            <a:r>
              <a:rPr lang="id-ID" sz="2000" dirty="0"/>
              <a:t>DROP TABLE; </a:t>
            </a:r>
            <a:endParaRPr lang="en-US" sz="2000" dirty="0"/>
          </a:p>
          <a:p>
            <a:pPr marL="457200" lvl="1" indent="0">
              <a:buNone/>
            </a:pPr>
            <a:endParaRPr lang="id-ID" sz="2000" dirty="0"/>
          </a:p>
        </p:txBody>
      </p:sp>
      <p:pic>
        <p:nvPicPr>
          <p:cNvPr id="3" name="Picture 2">
            <a:extLst>
              <a:ext uri="{FF2B5EF4-FFF2-40B4-BE49-F238E27FC236}">
                <a16:creationId xmlns:a16="http://schemas.microsoft.com/office/drawing/2014/main" id="{EF0AC950-0D7A-4C2D-AEE1-9CC818AB577A}"/>
              </a:ext>
            </a:extLst>
          </p:cNvPr>
          <p:cNvPicPr>
            <a:picLocks noChangeAspect="1"/>
          </p:cNvPicPr>
          <p:nvPr/>
        </p:nvPicPr>
        <p:blipFill>
          <a:blip r:embed="rId2"/>
          <a:stretch>
            <a:fillRect/>
          </a:stretch>
        </p:blipFill>
        <p:spPr>
          <a:xfrm>
            <a:off x="742071" y="1670050"/>
            <a:ext cx="7858539" cy="304800"/>
          </a:xfrm>
          <a:prstGeom prst="rect">
            <a:avLst/>
          </a:prstGeom>
        </p:spPr>
      </p:pic>
      <p:pic>
        <p:nvPicPr>
          <p:cNvPr id="4" name="Picture 3">
            <a:extLst>
              <a:ext uri="{FF2B5EF4-FFF2-40B4-BE49-F238E27FC236}">
                <a16:creationId xmlns:a16="http://schemas.microsoft.com/office/drawing/2014/main" id="{1DE02477-5885-420D-A647-012113248E5C}"/>
              </a:ext>
            </a:extLst>
          </p:cNvPr>
          <p:cNvPicPr>
            <a:picLocks noChangeAspect="1"/>
          </p:cNvPicPr>
          <p:nvPr/>
        </p:nvPicPr>
        <p:blipFill>
          <a:blip r:embed="rId3"/>
          <a:stretch>
            <a:fillRect/>
          </a:stretch>
        </p:blipFill>
        <p:spPr>
          <a:xfrm>
            <a:off x="758483" y="3473693"/>
            <a:ext cx="4785340" cy="698401"/>
          </a:xfrm>
          <a:prstGeom prst="rect">
            <a:avLst/>
          </a:prstGeom>
        </p:spPr>
      </p:pic>
      <p:pic>
        <p:nvPicPr>
          <p:cNvPr id="5" name="Picture 4">
            <a:extLst>
              <a:ext uri="{FF2B5EF4-FFF2-40B4-BE49-F238E27FC236}">
                <a16:creationId xmlns:a16="http://schemas.microsoft.com/office/drawing/2014/main" id="{ADCD1B64-8988-42D5-A383-F1EF9AAE9FFE}"/>
              </a:ext>
            </a:extLst>
          </p:cNvPr>
          <p:cNvPicPr>
            <a:picLocks noChangeAspect="1"/>
          </p:cNvPicPr>
          <p:nvPr/>
        </p:nvPicPr>
        <p:blipFill>
          <a:blip r:embed="rId4"/>
          <a:stretch>
            <a:fillRect/>
          </a:stretch>
        </p:blipFill>
        <p:spPr>
          <a:xfrm>
            <a:off x="793652" y="5148527"/>
            <a:ext cx="2278692" cy="718873"/>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id-ID"/>
              <a:t>Data Manipulation Language</a:t>
            </a:r>
          </a:p>
        </p:txBody>
      </p:sp>
      <p:sp>
        <p:nvSpPr>
          <p:cNvPr id="11267" name="Content Placeholder 2"/>
          <p:cNvSpPr>
            <a:spLocks noGrp="1"/>
          </p:cNvSpPr>
          <p:nvPr>
            <p:ph idx="1"/>
          </p:nvPr>
        </p:nvSpPr>
        <p:spPr/>
        <p:txBody>
          <a:bodyPr/>
          <a:lstStyle/>
          <a:p>
            <a:pPr algn="just"/>
            <a:r>
              <a:rPr lang="id-ID"/>
              <a:t>merupakan bahasa basis data yang berguna untuk melakukan modifikasi dan pengambilan data pada suatu basis data. Perintah dasar DML adalah</a:t>
            </a:r>
          </a:p>
          <a:p>
            <a:pPr lvl="1"/>
            <a:r>
              <a:rPr lang="id-ID"/>
              <a:t>Insert</a:t>
            </a:r>
          </a:p>
          <a:p>
            <a:pPr lvl="1"/>
            <a:r>
              <a:rPr lang="id-ID"/>
              <a:t>Update</a:t>
            </a:r>
          </a:p>
          <a:p>
            <a:pPr lvl="1"/>
            <a:r>
              <a:rPr lang="id-ID"/>
              <a:t>Delete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656</TotalTime>
  <Words>775</Words>
  <Application>Microsoft Office PowerPoint</Application>
  <PresentationFormat>On-screen Show (4:3)</PresentationFormat>
  <Paragraphs>166</Paragraphs>
  <Slides>34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34</vt:i4>
      </vt:variant>
    </vt:vector>
  </HeadingPairs>
  <TitlesOfParts>
    <vt:vector size="39" baseType="lpstr">
      <vt:lpstr>Arial</vt:lpstr>
      <vt:lpstr>Calibri</vt:lpstr>
      <vt:lpstr>Times New Roman</vt:lpstr>
      <vt:lpstr>Wingdings</vt:lpstr>
      <vt:lpstr>Office Theme</vt:lpstr>
      <vt:lpstr>Oracle</vt:lpstr>
      <vt:lpstr>SILABUS </vt:lpstr>
      <vt:lpstr>PowerPoint Presentation</vt:lpstr>
      <vt:lpstr>Pengertian Oracle</vt:lpstr>
      <vt:lpstr>Tabel Obyek Database</vt:lpstr>
      <vt:lpstr>Tipe Data pada Oracle </vt:lpstr>
      <vt:lpstr>Data Definition Language</vt:lpstr>
      <vt:lpstr>Syntax Perintah DDL</vt:lpstr>
      <vt:lpstr>Data Manipulation Language</vt:lpstr>
      <vt:lpstr>Syntax Perintah DML</vt:lpstr>
      <vt:lpstr>Syntax Perintah DML</vt:lpstr>
      <vt:lpstr>Pengertian View</vt:lpstr>
      <vt:lpstr>Keuntungan View</vt:lpstr>
      <vt:lpstr>Latihan View</vt:lpstr>
      <vt:lpstr>Latihan View</vt:lpstr>
      <vt:lpstr>Latihan View</vt:lpstr>
      <vt:lpstr>Latihan View</vt:lpstr>
      <vt:lpstr>PowerPoint Presentation</vt:lpstr>
      <vt:lpstr>Commit</vt:lpstr>
      <vt:lpstr>Commit</vt:lpstr>
      <vt:lpstr>Rollback</vt:lpstr>
      <vt:lpstr>Rollback</vt:lpstr>
      <vt:lpstr>Grant</vt:lpstr>
      <vt:lpstr>Grant</vt:lpstr>
      <vt:lpstr>Revoke</vt:lpstr>
      <vt:lpstr>Revoke</vt:lpstr>
      <vt:lpstr>PowerPoint Presentation</vt:lpstr>
      <vt:lpstr>User Privilege</vt:lpstr>
      <vt:lpstr>User Privilege</vt:lpstr>
      <vt:lpstr>Membuat User</vt:lpstr>
      <vt:lpstr>Memberikan akses pada user</vt:lpstr>
      <vt:lpstr>Role</vt:lpstr>
      <vt:lpstr>Role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achsan</dc:creator>
  <cp:lastModifiedBy>o365ori488</cp:lastModifiedBy>
  <cp:revision>49</cp:revision>
  <dcterms:created xsi:type="dcterms:W3CDTF">2011-02-25T14:46:40Z</dcterms:created>
  <dcterms:modified xsi:type="dcterms:W3CDTF">2019-02-24T11:46:21Z</dcterms:modified>
</cp:coreProperties>
</file>