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8"/>
  </p:notesMasterIdLst>
  <p:sldIdLst>
    <p:sldId id="256" r:id="rId2"/>
    <p:sldId id="270" r:id="rId3"/>
    <p:sldId id="28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5" r:id="rId20"/>
    <p:sldId id="277" r:id="rId21"/>
    <p:sldId id="279" r:id="rId22"/>
    <p:sldId id="285" r:id="rId23"/>
    <p:sldId id="287" r:id="rId24"/>
    <p:sldId id="288" r:id="rId25"/>
    <p:sldId id="289" r:id="rId26"/>
    <p:sldId id="290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70A475-34AD-421F-BD8E-2760C18436EB}">
  <a:tblStyle styleId="{6670A475-34AD-421F-BD8E-2760C18436E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 descr="INDONESIAN CULTUR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0" y="2057400"/>
            <a:ext cx="45720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UG1A.png"/>
          <p:cNvPicPr preferRelativeResize="0"/>
          <p:nvPr/>
        </p:nvPicPr>
        <p:blipFill rotWithShape="1">
          <a:blip r:embed="rId3">
            <a:alphaModFix/>
          </a:blip>
          <a:srcRect l="17439" r="9309"/>
          <a:stretch/>
        </p:blipFill>
        <p:spPr>
          <a:xfrm>
            <a:off x="76200" y="152400"/>
            <a:ext cx="32004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04800" y="2667000"/>
            <a:ext cx="419100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52400" y="4648200"/>
            <a:ext cx="4343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 descr="FOOTER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83225"/>
            <a:ext cx="9144000" cy="13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 descr="HEADER1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2238"/>
            <a:ext cx="9144000" cy="141763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 descr="INDONESIAN CULTURE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0" y="2057400"/>
            <a:ext cx="45720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 descr="UG1A.png"/>
          <p:cNvPicPr preferRelativeResize="0"/>
          <p:nvPr/>
        </p:nvPicPr>
        <p:blipFill rotWithShape="1">
          <a:blip r:embed="rId3">
            <a:alphaModFix/>
          </a:blip>
          <a:srcRect l="17439" r="9309"/>
          <a:stretch/>
        </p:blipFill>
        <p:spPr>
          <a:xfrm>
            <a:off x="76200" y="152400"/>
            <a:ext cx="32004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304800" y="2667000"/>
            <a:ext cx="419100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" y="4648200"/>
            <a:ext cx="4343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-101600"/>
            <a:ext cx="70866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304800" y="2667000"/>
            <a:ext cx="419100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Training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Asisten</a:t>
            </a:r>
            <a:br>
              <a:rPr lang="en-US" sz="4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/>
              <a:t>VB.NET</a:t>
            </a:r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52400" y="4648200"/>
            <a:ext cx="4343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id-ID"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Laboratorium Sistem Informasi</a:t>
            </a:r>
            <a:endParaRPr sz="2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M2 - Operator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386"/>
              </p:ext>
            </p:extLst>
          </p:nvPr>
        </p:nvGraphicFramePr>
        <p:xfrm>
          <a:off x="272469" y="3788121"/>
          <a:ext cx="7676912" cy="1367410"/>
        </p:xfrm>
        <a:graphic>
          <a:graphicData uri="http://schemas.openxmlformats.org/drawingml/2006/table">
            <a:tbl>
              <a:tblPr firstRow="1" firstCol="1" bandRow="1">
                <a:tableStyleId>{6670A475-34AD-421F-BD8E-2760C18436EB}</a:tableStyleId>
              </a:tblPr>
              <a:tblGrid>
                <a:gridCol w="1763091">
                  <a:extLst>
                    <a:ext uri="{9D8B030D-6E8A-4147-A177-3AD203B41FA5}">
                      <a16:colId xmlns:a16="http://schemas.microsoft.com/office/drawing/2014/main" val="374199066"/>
                    </a:ext>
                  </a:extLst>
                </a:gridCol>
                <a:gridCol w="3054860">
                  <a:extLst>
                    <a:ext uri="{9D8B030D-6E8A-4147-A177-3AD203B41FA5}">
                      <a16:colId xmlns:a16="http://schemas.microsoft.com/office/drawing/2014/main" val="415479589"/>
                    </a:ext>
                  </a:extLst>
                </a:gridCol>
                <a:gridCol w="2858961">
                  <a:extLst>
                    <a:ext uri="{9D8B030D-6E8A-4147-A177-3AD203B41FA5}">
                      <a16:colId xmlns:a16="http://schemas.microsoft.com/office/drawing/2014/main" val="3251180903"/>
                    </a:ext>
                  </a:extLst>
                </a:gridCol>
              </a:tblGrid>
              <a:tr h="3569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Operator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63090" algn="r"/>
                        </a:tabLst>
                      </a:pPr>
                      <a:r>
                        <a:rPr lang="id-ID" sz="2000">
                          <a:effectLst/>
                        </a:rPr>
                        <a:t>Operasi	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Contoh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291395"/>
                  </a:ext>
                </a:extLst>
              </a:tr>
              <a:tr h="3272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Pengabungan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“Belajar” + “Program”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6396760"/>
                  </a:ext>
                </a:extLst>
              </a:tr>
              <a:tr h="6748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&amp;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Pengabungan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“Visual” &amp; “ “ &amp; “Basic”</a:t>
                      </a:r>
                      <a:endParaRPr lang="en-US" sz="2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“Tanggal: “ &amp; 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031555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2469" y="1056451"/>
            <a:ext cx="754417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3725" algn="r"/>
              </a:tabLst>
            </a:pPr>
            <a:r>
              <a:rPr kumimoji="0" lang="id-ID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 adalah tanda yang digunakan untuk menghubungkan suatu variabel atau konstanta dengan variabel atau konstanta lain untuk diolah atau dimanipulasi.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3725" algn="r"/>
              </a:tabLst>
            </a:pPr>
            <a:r>
              <a:rPr kumimoji="0" lang="id-ID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 beberapa type operator, yaitu 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3725" algn="r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kumimoji="0" lang="id-ID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 String: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3725" algn="r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 M2 - Operator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5570"/>
              </p:ext>
            </p:extLst>
          </p:nvPr>
        </p:nvGraphicFramePr>
        <p:xfrm>
          <a:off x="530943" y="2781439"/>
          <a:ext cx="8020971" cy="2672334"/>
        </p:xfrm>
        <a:graphic>
          <a:graphicData uri="http://schemas.openxmlformats.org/drawingml/2006/table">
            <a:tbl>
              <a:tblPr firstRow="1" firstCol="1" bandRow="1">
                <a:tableStyleId>{6670A475-34AD-421F-BD8E-2760C18436EB}</a:tableStyleId>
              </a:tblPr>
              <a:tblGrid>
                <a:gridCol w="1848178">
                  <a:extLst>
                    <a:ext uri="{9D8B030D-6E8A-4147-A177-3AD203B41FA5}">
                      <a16:colId xmlns:a16="http://schemas.microsoft.com/office/drawing/2014/main" val="275133061"/>
                    </a:ext>
                  </a:extLst>
                </a:gridCol>
                <a:gridCol w="3202289">
                  <a:extLst>
                    <a:ext uri="{9D8B030D-6E8A-4147-A177-3AD203B41FA5}">
                      <a16:colId xmlns:a16="http://schemas.microsoft.com/office/drawing/2014/main" val="2011722673"/>
                    </a:ext>
                  </a:extLst>
                </a:gridCol>
                <a:gridCol w="2970504">
                  <a:extLst>
                    <a:ext uri="{9D8B030D-6E8A-4147-A177-3AD203B41FA5}">
                      <a16:colId xmlns:a16="http://schemas.microsoft.com/office/drawing/2014/main" val="4176870447"/>
                    </a:ext>
                  </a:extLst>
                </a:gridCol>
              </a:tblGrid>
              <a:tr h="2759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Operator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Operasi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Contoh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967849"/>
                  </a:ext>
                </a:extLst>
              </a:tr>
              <a:tr h="2759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Pemangkatan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4 ^ 2 = 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623530"/>
                  </a:ext>
                </a:extLst>
              </a:tr>
              <a:tr h="2759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Minus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9 – 8  = 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802598"/>
                  </a:ext>
                </a:extLst>
              </a:tr>
              <a:tr h="2759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Perkalian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4 * 3 = 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445417"/>
                  </a:ext>
                </a:extLst>
              </a:tr>
              <a:tr h="2759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/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Pembagian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5 / 2 = 2,5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1865703"/>
                  </a:ext>
                </a:extLst>
              </a:tr>
              <a:tr h="2759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\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Pembagian integer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5 \ 2 = 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5846695"/>
                  </a:ext>
                </a:extLst>
              </a:tr>
              <a:tr h="2759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Mod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Sisa hasil bagi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10 Mod 4 = 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09467"/>
                  </a:ext>
                </a:extLst>
              </a:tr>
              <a:tr h="2759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+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Penambahan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3 + 2 = 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418591"/>
                  </a:ext>
                </a:extLst>
              </a:tr>
              <a:tr h="2759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Pengurangan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</a:rPr>
                        <a:t>3 – 2 =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854646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946" y="1133500"/>
            <a:ext cx="78204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kumimoji="0" lang="id-ID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 Aritmatik: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Hirarki Operator aritmatika: * (kali), / (bagi), + (tambah), - (kurang)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Operasi 4 + 3 * 2 nilai dari proses adalah 10 bukan 14.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 yang dikerjakan oleh Visual Basic.NET adalah mengalikan angka 3 dengan 2 terlebih dahulu dan hasilnya baru ditambahkan dengan angka 4.</a:t>
            </a:r>
            <a:endParaRPr kumimoji="0" lang="id-ID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/>
        </p:nvSpPr>
        <p:spPr>
          <a:xfrm>
            <a:off x="228600" y="11430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1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 M2 - Operator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74319"/>
              </p:ext>
            </p:extLst>
          </p:nvPr>
        </p:nvGraphicFramePr>
        <p:xfrm>
          <a:off x="544502" y="1449835"/>
          <a:ext cx="7978796" cy="2111248"/>
        </p:xfrm>
        <a:graphic>
          <a:graphicData uri="http://schemas.openxmlformats.org/drawingml/2006/table">
            <a:tbl>
              <a:tblPr firstRow="1" firstCol="1" bandRow="1">
                <a:tableStyleId>{6670A475-34AD-421F-BD8E-2760C18436EB}</a:tableStyleId>
              </a:tblPr>
              <a:tblGrid>
                <a:gridCol w="1832422">
                  <a:extLst>
                    <a:ext uri="{9D8B030D-6E8A-4147-A177-3AD203B41FA5}">
                      <a16:colId xmlns:a16="http://schemas.microsoft.com/office/drawing/2014/main" val="2844547925"/>
                    </a:ext>
                  </a:extLst>
                </a:gridCol>
                <a:gridCol w="3174988">
                  <a:extLst>
                    <a:ext uri="{9D8B030D-6E8A-4147-A177-3AD203B41FA5}">
                      <a16:colId xmlns:a16="http://schemas.microsoft.com/office/drawing/2014/main" val="3798783757"/>
                    </a:ext>
                  </a:extLst>
                </a:gridCol>
                <a:gridCol w="2971386">
                  <a:extLst>
                    <a:ext uri="{9D8B030D-6E8A-4147-A177-3AD203B41FA5}">
                      <a16:colId xmlns:a16="http://schemas.microsoft.com/office/drawing/2014/main" val="697822878"/>
                    </a:ext>
                  </a:extLst>
                </a:gridCol>
              </a:tblGrid>
              <a:tr h="2423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Operator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63090" algn="r"/>
                        </a:tabLst>
                      </a:pPr>
                      <a:r>
                        <a:rPr lang="id-ID" sz="1600" dirty="0">
                          <a:effectLst/>
                        </a:rPr>
                        <a:t>Operasi	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Contoh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825606"/>
                  </a:ext>
                </a:extLst>
              </a:tr>
              <a:tr h="2221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=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Sama dengan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Nilai = 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8864332"/>
                  </a:ext>
                </a:extLst>
              </a:tr>
              <a:tr h="2221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&lt;&gt;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Tidak sama dengan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Angka &lt;&gt; 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218221"/>
                  </a:ext>
                </a:extLst>
              </a:tr>
              <a:tr h="2221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&lt;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Lebih kecil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Hitung &lt; 50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600150"/>
                  </a:ext>
                </a:extLst>
              </a:tr>
              <a:tr h="2221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&gt;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Lebih besar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Gaji &gt; 1000000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62526"/>
                  </a:ext>
                </a:extLst>
              </a:tr>
              <a:tr h="2221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&lt;=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Lebih kecil sama dengan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Komisi &lt;= 400000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1581295"/>
                  </a:ext>
                </a:extLst>
              </a:tr>
              <a:tr h="2221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&gt;=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Lebih besar sama dengan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Perkalian &gt;= 56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943183"/>
                  </a:ext>
                </a:extLst>
              </a:tr>
              <a:tr h="2221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Like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Mempunyai ciri yg sesuai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“Budi” Like “Bu”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38211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8780"/>
              </p:ext>
            </p:extLst>
          </p:nvPr>
        </p:nvGraphicFramePr>
        <p:xfrm>
          <a:off x="537484" y="4314367"/>
          <a:ext cx="7978796" cy="1395550"/>
        </p:xfrm>
        <a:graphic>
          <a:graphicData uri="http://schemas.openxmlformats.org/drawingml/2006/table">
            <a:tbl>
              <a:tblPr firstRow="1" firstCol="1" bandRow="1">
                <a:tableStyleId>{6670A475-34AD-421F-BD8E-2760C18436EB}</a:tableStyleId>
              </a:tblPr>
              <a:tblGrid>
                <a:gridCol w="1832422">
                  <a:extLst>
                    <a:ext uri="{9D8B030D-6E8A-4147-A177-3AD203B41FA5}">
                      <a16:colId xmlns:a16="http://schemas.microsoft.com/office/drawing/2014/main" val="3721834952"/>
                    </a:ext>
                  </a:extLst>
                </a:gridCol>
                <a:gridCol w="3174988">
                  <a:extLst>
                    <a:ext uri="{9D8B030D-6E8A-4147-A177-3AD203B41FA5}">
                      <a16:colId xmlns:a16="http://schemas.microsoft.com/office/drawing/2014/main" val="2800326175"/>
                    </a:ext>
                  </a:extLst>
                </a:gridCol>
                <a:gridCol w="2971386">
                  <a:extLst>
                    <a:ext uri="{9D8B030D-6E8A-4147-A177-3AD203B41FA5}">
                      <a16:colId xmlns:a16="http://schemas.microsoft.com/office/drawing/2014/main" val="3847395785"/>
                    </a:ext>
                  </a:extLst>
                </a:gridCol>
              </a:tblGrid>
              <a:tr h="2990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Operator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63090" algn="r"/>
                        </a:tabLst>
                      </a:pPr>
                      <a:r>
                        <a:rPr lang="id-ID" sz="1600">
                          <a:effectLst/>
                        </a:rPr>
                        <a:t>Operasi	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Contoh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981472"/>
                  </a:ext>
                </a:extLst>
              </a:tr>
              <a:tr h="2741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And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Dan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(60&gt;55) And (60-66)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566054"/>
                  </a:ext>
                </a:extLst>
              </a:tr>
              <a:tr h="2741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Atau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(30-40) Or (70&gt;65)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949243"/>
                  </a:ext>
                </a:extLst>
              </a:tr>
              <a:tr h="2741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Not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Tidak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Not 60 &gt; 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3788441"/>
                  </a:ext>
                </a:extLst>
              </a:tr>
              <a:tr h="2741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Xor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Exclusive 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(50&lt;40) Xor (70&gt;65)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81876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1917" y="765997"/>
            <a:ext cx="432201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3725" algn="r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kumimoji="0" lang="id-ID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 Pembanding: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3725" algn="r"/>
              </a:tabLs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3725" algn="r"/>
              </a:tabLst>
            </a:pPr>
            <a:endParaRPr lang="en-US" alt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3725" algn="r"/>
              </a:tabLs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3725" algn="r"/>
              </a:tabLst>
            </a:pPr>
            <a:endParaRPr lang="en-US" alt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3725" algn="r"/>
              </a:tabLst>
            </a:pPr>
            <a:endParaRPr lang="en-US" alt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3725" algn="r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kumimoji="0" lang="id-ID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 Logika: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3725" algn="r"/>
              </a:tabLs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M3 -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Kondisi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87594" y="776748"/>
            <a:ext cx="8610600" cy="4800600"/>
          </a:xfrm>
        </p:spPr>
        <p:txBody>
          <a:bodyPr/>
          <a:lstStyle/>
          <a:p>
            <a:pPr marL="25400" indent="0">
              <a:buNone/>
            </a:pPr>
            <a:r>
              <a:rPr lang="en-US" sz="1600" dirty="0"/>
              <a:t>“</a:t>
            </a:r>
            <a:r>
              <a:rPr lang="en-US" sz="1600" dirty="0" err="1"/>
              <a:t>Menyeleksi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yang </a:t>
            </a:r>
            <a:r>
              <a:rPr lang="en-US" sz="1600" dirty="0" err="1"/>
              <a:t>menganalisa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mengambil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analisa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”</a:t>
            </a:r>
          </a:p>
          <a:p>
            <a:pPr marL="25400" indent="0">
              <a:buNone/>
            </a:pPr>
            <a:r>
              <a:rPr lang="en-US" sz="1600" b="1" dirty="0"/>
              <a:t>1. </a:t>
            </a:r>
            <a:r>
              <a:rPr lang="en-US" sz="1600" b="1" dirty="0" err="1"/>
              <a:t>Struktur</a:t>
            </a:r>
            <a:r>
              <a:rPr lang="en-US" sz="1600" b="1" dirty="0"/>
              <a:t> If – Then</a:t>
            </a:r>
            <a:endParaRPr lang="en-US" sz="1600" dirty="0"/>
          </a:p>
          <a:p>
            <a:pPr marL="25400" indent="0">
              <a:buNone/>
            </a:pP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</a:t>
            </a:r>
            <a:r>
              <a:rPr lang="en-US" sz="1600" dirty="0" err="1"/>
              <a:t>percabangan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ekspresi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di </a:t>
            </a:r>
            <a:r>
              <a:rPr lang="en-US" sz="1600" dirty="0" err="1"/>
              <a:t>kerjakan</a:t>
            </a:r>
            <a:r>
              <a:rPr lang="en-US" sz="1600" dirty="0"/>
              <a:t> </a:t>
            </a:r>
            <a:r>
              <a:rPr lang="en-US" sz="1600" dirty="0" err="1"/>
              <a:t>bila</a:t>
            </a:r>
            <a:r>
              <a:rPr lang="en-US" sz="1600" dirty="0"/>
              <a:t> </a:t>
            </a:r>
            <a:r>
              <a:rPr lang="en-US" sz="1600" dirty="0" err="1"/>
              <a:t>kondisinya</a:t>
            </a:r>
            <a:r>
              <a:rPr lang="en-US" sz="1600" dirty="0"/>
              <a:t> </a:t>
            </a:r>
            <a:r>
              <a:rPr lang="en-US" sz="1600" dirty="0" err="1"/>
              <a:t>terpenuhi</a:t>
            </a:r>
            <a:r>
              <a:rPr lang="en-US" sz="1600" dirty="0"/>
              <a:t>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terpenuhi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ekspresi</a:t>
            </a:r>
            <a:r>
              <a:rPr lang="en-US" sz="1600" dirty="0"/>
              <a:t> </a:t>
            </a:r>
            <a:r>
              <a:rPr lang="en-US" sz="1600" dirty="0" err="1"/>
              <a:t>didalam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If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di </a:t>
            </a:r>
            <a:r>
              <a:rPr lang="en-US" sz="1600" dirty="0" err="1"/>
              <a:t>jalankan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blok</a:t>
            </a:r>
            <a:r>
              <a:rPr lang="en-US" sz="1600" dirty="0"/>
              <a:t> If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dilompati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program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tindakan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.</a:t>
            </a:r>
          </a:p>
          <a:p>
            <a:pPr marL="25400" indent="0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If</a:t>
            </a:r>
            <a:r>
              <a:rPr lang="en-US" sz="1600" i="1" dirty="0">
                <a:solidFill>
                  <a:srgbClr val="0070C0"/>
                </a:solidFill>
              </a:rPr>
              <a:t> ( </a:t>
            </a:r>
            <a:r>
              <a:rPr lang="en-US" sz="1600" i="1" dirty="0" err="1">
                <a:solidFill>
                  <a:srgbClr val="0070C0"/>
                </a:solidFill>
              </a:rPr>
              <a:t>Kondisi</a:t>
            </a:r>
            <a:r>
              <a:rPr lang="en-US" sz="1600" i="1" dirty="0">
                <a:solidFill>
                  <a:srgbClr val="0070C0"/>
                </a:solidFill>
              </a:rPr>
              <a:t> ) </a:t>
            </a:r>
            <a:r>
              <a:rPr lang="en-US" sz="1600" b="1" i="1" dirty="0">
                <a:solidFill>
                  <a:srgbClr val="0070C0"/>
                </a:solidFill>
              </a:rPr>
              <a:t>Then</a:t>
            </a:r>
            <a:endParaRPr lang="en-US" sz="1600" dirty="0">
              <a:solidFill>
                <a:srgbClr val="0070C0"/>
              </a:solidFill>
            </a:endParaRPr>
          </a:p>
          <a:p>
            <a:pPr marL="25400" indent="0">
              <a:buNone/>
            </a:pPr>
            <a:r>
              <a:rPr lang="en-US" sz="1600" i="1" dirty="0">
                <a:solidFill>
                  <a:srgbClr val="0070C0"/>
                </a:solidFill>
              </a:rPr>
              <a:t>… </a:t>
            </a:r>
            <a:r>
              <a:rPr lang="en-US" sz="1600" i="1" dirty="0" err="1">
                <a:solidFill>
                  <a:srgbClr val="0070C0"/>
                </a:solidFill>
              </a:rPr>
              <a:t>Ekspresi</a:t>
            </a:r>
            <a:r>
              <a:rPr lang="en-US" sz="1600" i="1" dirty="0">
                <a:solidFill>
                  <a:srgbClr val="0070C0"/>
                </a:solidFill>
              </a:rPr>
              <a:t> …</a:t>
            </a:r>
            <a:endParaRPr lang="en-US" sz="1600" dirty="0">
              <a:solidFill>
                <a:srgbClr val="0070C0"/>
              </a:solidFill>
            </a:endParaRPr>
          </a:p>
          <a:p>
            <a:pPr marL="25400" indent="0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End If</a:t>
            </a:r>
          </a:p>
          <a:p>
            <a:pPr marL="25400" indent="0">
              <a:buNone/>
            </a:pPr>
            <a:r>
              <a:rPr lang="en-US" sz="1600" dirty="0" err="1"/>
              <a:t>Contoh</a:t>
            </a:r>
            <a:r>
              <a:rPr lang="en-US" sz="1600" dirty="0"/>
              <a:t> :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Sub Button1_Click(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sender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System.EventArgs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Handles Button1.Click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NilaiAkhir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Integer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NilaiAkhir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Ketik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Akhir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NilaiAkhir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&gt;= 55 Then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Keterangan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LULUS")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If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</a:t>
            </a:r>
          </a:p>
          <a:p>
            <a:pPr marL="25400" indent="0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 M3 - </a:t>
            </a:r>
            <a:r>
              <a:rPr lang="en-US" dirty="0" err="1"/>
              <a:t>Kondisi</a:t>
            </a:r>
            <a:endParaRPr dirty="0"/>
          </a:p>
        </p:txBody>
      </p:sp>
      <p:sp>
        <p:nvSpPr>
          <p:cNvPr id="107" name="Google Shape;107;p17"/>
          <p:cNvSpPr txBox="1"/>
          <p:nvPr/>
        </p:nvSpPr>
        <p:spPr>
          <a:xfrm>
            <a:off x="326923" y="991829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Struktur</a:t>
            </a:r>
            <a:r>
              <a:rPr lang="en-US" b="1" dirty="0"/>
              <a:t> If – Then - Else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If</a:t>
            </a:r>
            <a:r>
              <a:rPr lang="en-US" i="1" dirty="0">
                <a:solidFill>
                  <a:srgbClr val="0070C0"/>
                </a:solidFill>
              </a:rPr>
              <a:t> ( </a:t>
            </a:r>
            <a:r>
              <a:rPr lang="en-US" i="1" dirty="0" err="1">
                <a:solidFill>
                  <a:srgbClr val="0070C0"/>
                </a:solidFill>
              </a:rPr>
              <a:t>Kondisi</a:t>
            </a:r>
            <a:r>
              <a:rPr lang="en-US" i="1" dirty="0">
                <a:solidFill>
                  <a:srgbClr val="0070C0"/>
                </a:solidFill>
              </a:rPr>
              <a:t> ) </a:t>
            </a:r>
            <a:r>
              <a:rPr lang="en-US" b="1" i="1" dirty="0">
                <a:solidFill>
                  <a:srgbClr val="0070C0"/>
                </a:solidFill>
              </a:rPr>
              <a:t>Then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rgbClr val="0070C0"/>
                </a:solidFill>
              </a:rPr>
              <a:t>… </a:t>
            </a:r>
            <a:r>
              <a:rPr lang="en-US" i="1" dirty="0" err="1">
                <a:solidFill>
                  <a:srgbClr val="0070C0"/>
                </a:solidFill>
              </a:rPr>
              <a:t>Ekspresi</a:t>
            </a:r>
            <a:r>
              <a:rPr lang="en-US" i="1" dirty="0">
                <a:solidFill>
                  <a:srgbClr val="0070C0"/>
                </a:solidFill>
              </a:rPr>
              <a:t> 1 …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i="1" dirty="0">
                <a:solidFill>
                  <a:srgbClr val="0070C0"/>
                </a:solidFill>
              </a:rPr>
              <a:t>Else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rgbClr val="0070C0"/>
                </a:solidFill>
              </a:rPr>
              <a:t>… </a:t>
            </a:r>
            <a:r>
              <a:rPr lang="en-US" i="1" dirty="0" err="1">
                <a:solidFill>
                  <a:srgbClr val="0070C0"/>
                </a:solidFill>
              </a:rPr>
              <a:t>Ekspresi</a:t>
            </a:r>
            <a:r>
              <a:rPr lang="en-US" i="1" dirty="0">
                <a:solidFill>
                  <a:srgbClr val="0070C0"/>
                </a:solidFill>
              </a:rPr>
              <a:t> 2 …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i="1" dirty="0">
                <a:solidFill>
                  <a:srgbClr val="0070C0"/>
                </a:solidFill>
              </a:rPr>
              <a:t>End If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 </a:t>
            </a:r>
          </a:p>
          <a:p>
            <a:r>
              <a:rPr lang="en-US" u="sng" dirty="0" err="1"/>
              <a:t>Contoh</a:t>
            </a:r>
            <a:r>
              <a:rPr lang="en-US" u="sng" dirty="0"/>
              <a:t>: 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Sub Button1_Click(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sender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System.EventArgs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Handles Button1.Click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NilaiAkhir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NilaiAkhir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Ketik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Akhir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NilaiAkhir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55 Then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Keterangan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LULUS")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Keterangan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GAGAL")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If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</a:t>
            </a:r>
          </a:p>
          <a:p>
            <a:r>
              <a:rPr lang="en-US" dirty="0"/>
              <a:t>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 M3 - </a:t>
            </a:r>
            <a:r>
              <a:rPr lang="en-US" dirty="0" err="1"/>
              <a:t>Kondisi</a:t>
            </a:r>
            <a:endParaRPr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228600" y="11430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d-ID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/>
              <a:t>3. </a:t>
            </a:r>
            <a:r>
              <a:rPr lang="en-US" sz="2000" b="1" dirty="0" err="1"/>
              <a:t>Struktur</a:t>
            </a:r>
            <a:r>
              <a:rPr lang="en-US" sz="2000" b="1" dirty="0"/>
              <a:t> Select Case</a:t>
            </a:r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dirty="0" err="1"/>
              <a:t>Struktur</a:t>
            </a:r>
            <a:r>
              <a:rPr lang="en-US" sz="2000" dirty="0"/>
              <a:t> Select Case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yang </a:t>
            </a:r>
            <a:r>
              <a:rPr lang="en-US" sz="2000" dirty="0" err="1"/>
              <a:t>jumlahnya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bertingkat-tingkat</a:t>
            </a:r>
            <a:r>
              <a:rPr lang="en-US" sz="2000" dirty="0"/>
              <a:t>.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Select Case </a:t>
            </a:r>
            <a:r>
              <a:rPr lang="en-US" sz="2000" dirty="0" err="1">
                <a:solidFill>
                  <a:srgbClr val="0070C0"/>
                </a:solidFill>
              </a:rPr>
              <a:t>tes_kondisi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	Case </a:t>
            </a:r>
            <a:r>
              <a:rPr lang="en-US" sz="2000" dirty="0" err="1">
                <a:solidFill>
                  <a:srgbClr val="0070C0"/>
                </a:solidFill>
              </a:rPr>
              <a:t>kondisi</a:t>
            </a:r>
            <a:r>
              <a:rPr lang="en-US" sz="2000" dirty="0">
                <a:solidFill>
                  <a:srgbClr val="0070C0"/>
                </a:solidFill>
              </a:rPr>
              <a:t> 1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        	        … </a:t>
            </a:r>
            <a:r>
              <a:rPr lang="en-US" sz="2000" dirty="0" err="1">
                <a:solidFill>
                  <a:srgbClr val="0070C0"/>
                </a:solidFill>
              </a:rPr>
              <a:t>Ekspresi</a:t>
            </a:r>
            <a:r>
              <a:rPr lang="en-US" sz="2000" dirty="0">
                <a:solidFill>
                  <a:srgbClr val="0070C0"/>
                </a:solidFill>
              </a:rPr>
              <a:t> 1</a:t>
            </a:r>
            <a:r>
              <a:rPr lang="en-US" sz="2000" b="1" dirty="0">
                <a:solidFill>
                  <a:srgbClr val="0070C0"/>
                </a:solidFill>
              </a:rPr>
              <a:t> …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	Case </a:t>
            </a:r>
            <a:r>
              <a:rPr lang="en-US" sz="2000" dirty="0" err="1">
                <a:solidFill>
                  <a:srgbClr val="0070C0"/>
                </a:solidFill>
              </a:rPr>
              <a:t>kondisi</a:t>
            </a:r>
            <a:r>
              <a:rPr lang="en-US" sz="2000" dirty="0">
                <a:solidFill>
                  <a:srgbClr val="0070C0"/>
                </a:solidFill>
              </a:rPr>
              <a:t> 2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        	        … </a:t>
            </a:r>
            <a:r>
              <a:rPr lang="en-US" sz="2000" dirty="0" err="1">
                <a:solidFill>
                  <a:srgbClr val="0070C0"/>
                </a:solidFill>
              </a:rPr>
              <a:t>Ekspresi</a:t>
            </a:r>
            <a:r>
              <a:rPr lang="en-US" sz="2000" dirty="0">
                <a:solidFill>
                  <a:srgbClr val="0070C0"/>
                </a:solidFill>
              </a:rPr>
              <a:t> 2</a:t>
            </a:r>
            <a:r>
              <a:rPr lang="en-US" sz="2000" b="1" dirty="0">
                <a:solidFill>
                  <a:srgbClr val="0070C0"/>
                </a:solidFill>
              </a:rPr>
              <a:t> …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	Case Else 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         	        … </a:t>
            </a:r>
            <a:r>
              <a:rPr lang="en-US" sz="2000" dirty="0" err="1">
                <a:solidFill>
                  <a:srgbClr val="0070C0"/>
                </a:solidFill>
              </a:rPr>
              <a:t>Ekspresi</a:t>
            </a:r>
            <a:r>
              <a:rPr lang="en-US" sz="2000" dirty="0">
                <a:solidFill>
                  <a:srgbClr val="0070C0"/>
                </a:solidFill>
              </a:rPr>
              <a:t> 3</a:t>
            </a:r>
            <a:r>
              <a:rPr lang="en-US" sz="2000" b="1" dirty="0">
                <a:solidFill>
                  <a:srgbClr val="0070C0"/>
                </a:solidFill>
              </a:rPr>
              <a:t> …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End Select</a:t>
            </a:r>
          </a:p>
          <a:p>
            <a:endParaRPr sz="24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M3 - </a:t>
            </a:r>
            <a:r>
              <a:rPr lang="en-US" dirty="0" err="1"/>
              <a:t>Kondisi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852" y="619433"/>
            <a:ext cx="8487697" cy="5073445"/>
          </a:xfrm>
        </p:spPr>
        <p:txBody>
          <a:bodyPr/>
          <a:lstStyle/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Sub Button1_Click(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sender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System.EventArgs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Handles Button1.Click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String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Dim Status As String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Kelamin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(PRIA/WANITA)?")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Sudah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menikah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(MENIKAH/BELUM)?")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Case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"PRIA"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(Status) = "SUDAH"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("Ayah")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"PRIA"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(Status) = "BELUM"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Laki-laki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"WANITA"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(Status) = "SUDAH"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"WANITA"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(Status) = "BELUM"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Perempuan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Else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Masukkan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Select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</a:t>
            </a:r>
          </a:p>
          <a:p>
            <a:pPr marL="2540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2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M4 -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406" y="1344162"/>
            <a:ext cx="838445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Struktur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pengulangan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atau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Loop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digunakan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mengulang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suatu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perintah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sampai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kondisi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tertentu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Proses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pengulangan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dapat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dikendalikan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jumlahnya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oleh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yang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dibuat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pada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kondisi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tertentu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.”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For – Next (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Sudah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ditentukan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Do While (Loop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selama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kondisi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benar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Do Until ( Loop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hinga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until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tidak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terpenuhi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6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295"/>
            <a:ext cx="6781800" cy="984250"/>
          </a:xfrm>
        </p:spPr>
        <p:txBody>
          <a:bodyPr/>
          <a:lstStyle/>
          <a:p>
            <a:pPr>
              <a:tabLst>
                <a:tab pos="693738" algn="l"/>
              </a:tabLst>
            </a:pPr>
            <a:r>
              <a:rPr lang="en-US" dirty="0"/>
              <a:t> M4 -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03392" y="1965646"/>
            <a:ext cx="42755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Private Sub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Form_Click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Dim Bilangan1, Bilangan2 As Integer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773798" y="2651625"/>
            <a:ext cx="2247621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Hasil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1 2 3 4 5 6 7 8 9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9 8 7 6 5 4 3 2 1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3392" y="2562431"/>
            <a:ext cx="373050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Bilangan1 = 1 To 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Console.Write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Bilangan1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Next Bilangan1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Console.WriteLine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Print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For Bilangan2 = 9 To 1 Step - 1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Console.Write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Bilangan2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Next Bilangan2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End Sub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99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M4 -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2359" y="1183393"/>
            <a:ext cx="420179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Private Sub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Form_Click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Dim A, B As Integer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6154271" y="1425388"/>
            <a:ext cx="1714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sng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Hasil</a:t>
            </a: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1 2 3 4 5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2 3 4 5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3 4 5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4 5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2359" y="2015507"/>
            <a:ext cx="491031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For A = 1 To 5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For B = A To 5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Console.Write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(B)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Next 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Console.WriteLine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Next 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End Sub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5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84" y="-146050"/>
            <a:ext cx="6177116" cy="984250"/>
          </a:xfrm>
        </p:spPr>
        <p:txBody>
          <a:bodyPr/>
          <a:lstStyle/>
          <a:p>
            <a:r>
              <a:rPr lang="en-US" dirty="0"/>
              <a:t>SILABUS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85998"/>
              </p:ext>
            </p:extLst>
          </p:nvPr>
        </p:nvGraphicFramePr>
        <p:xfrm>
          <a:off x="471949" y="973397"/>
          <a:ext cx="8141108" cy="50058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61588">
                  <a:extLst>
                    <a:ext uri="{9D8B030D-6E8A-4147-A177-3AD203B41FA5}">
                      <a16:colId xmlns:a16="http://schemas.microsoft.com/office/drawing/2014/main" val="4241845780"/>
                    </a:ext>
                  </a:extLst>
                </a:gridCol>
                <a:gridCol w="3338569">
                  <a:extLst>
                    <a:ext uri="{9D8B030D-6E8A-4147-A177-3AD203B41FA5}">
                      <a16:colId xmlns:a16="http://schemas.microsoft.com/office/drawing/2014/main" val="690591822"/>
                    </a:ext>
                  </a:extLst>
                </a:gridCol>
                <a:gridCol w="4040951">
                  <a:extLst>
                    <a:ext uri="{9D8B030D-6E8A-4147-A177-3AD203B41FA5}">
                      <a16:colId xmlns:a16="http://schemas.microsoft.com/office/drawing/2014/main" val="4115762531"/>
                    </a:ext>
                  </a:extLst>
                </a:gridCol>
              </a:tblGrid>
              <a:tr h="726486">
                <a:tc>
                  <a:txBody>
                    <a:bodyPr/>
                    <a:lstStyle/>
                    <a:p>
                      <a:r>
                        <a:rPr lang="en-US" sz="1400" b="1" dirty="0"/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Pengenalan</a:t>
                      </a:r>
                      <a:r>
                        <a:rPr lang="en-US" sz="1400" b="1" dirty="0"/>
                        <a:t> VB.NET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1" baseline="0" dirty="0" err="1"/>
                        <a:t>Pengertian</a:t>
                      </a:r>
                      <a:r>
                        <a:rPr lang="en-US" sz="1400" b="1" baseline="0" dirty="0"/>
                        <a:t> VB.NET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1" baseline="0" dirty="0" err="1"/>
                        <a:t>Memulai</a:t>
                      </a:r>
                      <a:r>
                        <a:rPr lang="en-US" sz="1400" b="1" baseline="0" dirty="0"/>
                        <a:t> VB.NET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1" baseline="0" dirty="0" err="1"/>
                        <a:t>Bagian-bagian</a:t>
                      </a:r>
                      <a:r>
                        <a:rPr lang="en-US" sz="1400" b="1" baseline="0" dirty="0"/>
                        <a:t> VB.NET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684049"/>
                  </a:ext>
                </a:extLst>
              </a:tr>
              <a:tr h="716409">
                <a:tc>
                  <a:txBody>
                    <a:bodyPr/>
                    <a:lstStyle/>
                    <a:p>
                      <a:r>
                        <a:rPr lang="en-US" sz="1400" b="1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Variabel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dan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Tipe</a:t>
                      </a:r>
                      <a:r>
                        <a:rPr lang="en-US" sz="1400" b="1"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1" baseline="0" dirty="0" err="1"/>
                        <a:t>Tipe</a:t>
                      </a:r>
                      <a:r>
                        <a:rPr lang="en-US" sz="1400" b="1" baseline="0" dirty="0"/>
                        <a:t>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1" baseline="0" dirty="0" err="1"/>
                        <a:t>Variabel</a:t>
                      </a:r>
                      <a:endParaRPr lang="en-US" sz="1400" b="1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1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825640"/>
                  </a:ext>
                </a:extLst>
              </a:tr>
              <a:tr h="716409">
                <a:tc>
                  <a:txBody>
                    <a:bodyPr/>
                    <a:lstStyle/>
                    <a:p>
                      <a:r>
                        <a:rPr lang="en-US" sz="1400" b="1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Kondisi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1" baseline="0" dirty="0"/>
                        <a:t>If … Then 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1" baseline="0" dirty="0"/>
                        <a:t>If … Then … Else 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1" dirty="0"/>
                        <a:t>Select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27037"/>
                  </a:ext>
                </a:extLst>
              </a:tr>
              <a:tr h="716409">
                <a:tc>
                  <a:txBody>
                    <a:bodyPr/>
                    <a:lstStyle/>
                    <a:p>
                      <a:r>
                        <a:rPr lang="en-US" sz="1400" b="1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Perulangan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1" dirty="0"/>
                        <a:t>For - Next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1" dirty="0"/>
                        <a:t>Do – While Loop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="1" dirty="0"/>
                        <a:t>Do – Loop</a:t>
                      </a:r>
                      <a:r>
                        <a:rPr lang="en-US" sz="1400" b="1" baseline="0" dirty="0"/>
                        <a:t> Until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591158"/>
                  </a:ext>
                </a:extLst>
              </a:tr>
              <a:tr h="519935">
                <a:tc>
                  <a:txBody>
                    <a:bodyPr/>
                    <a:lstStyle/>
                    <a:p>
                      <a:r>
                        <a:rPr lang="en-US" sz="1400" b="1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Membuat</a:t>
                      </a:r>
                      <a:r>
                        <a:rPr lang="en-US" sz="1400" b="1" dirty="0"/>
                        <a:t> 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5710"/>
                  </a:ext>
                </a:extLst>
              </a:tr>
              <a:tr h="519935">
                <a:tc>
                  <a:txBody>
                    <a:bodyPr/>
                    <a:lstStyle/>
                    <a:p>
                      <a:r>
                        <a:rPr lang="en-US" sz="1400" b="1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Membuat</a:t>
                      </a:r>
                      <a:r>
                        <a:rPr lang="en-US" sz="1400" b="1" dirty="0"/>
                        <a:t> Menu </a:t>
                      </a:r>
                      <a:r>
                        <a:rPr lang="en-US" sz="1400" b="1" dirty="0" err="1"/>
                        <a:t>Sederhana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70912"/>
                  </a:ext>
                </a:extLst>
              </a:tr>
              <a:tr h="519935">
                <a:tc>
                  <a:txBody>
                    <a:bodyPr/>
                    <a:lstStyle/>
                    <a:p>
                      <a:r>
                        <a:rPr lang="en-US" sz="1400" b="1" dirty="0"/>
                        <a:t>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Koneksi</a:t>
                      </a:r>
                      <a:r>
                        <a:rPr lang="en-US" sz="1400" b="1" dirty="0"/>
                        <a:t>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314"/>
                  </a:ext>
                </a:extLst>
              </a:tr>
              <a:tr h="519935">
                <a:tc>
                  <a:txBody>
                    <a:bodyPr/>
                    <a:lstStyle/>
                    <a:p>
                      <a:r>
                        <a:rPr lang="en-US" sz="1400" b="1" dirty="0"/>
                        <a:t>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Ujian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5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96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M4 -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65808"/>
            <a:ext cx="543450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Private Sub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Form_Click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Dim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As Integer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Do While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&lt;= 9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Console.Write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Console.WriteLine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(Space 1)   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+ 1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Loop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End Sub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Hasil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1  2  3  4  5  6  7  8  9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22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M4 -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Sub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Form_Click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25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Integer</a:t>
            </a:r>
          </a:p>
          <a:p>
            <a:pPr marL="25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25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 </a:t>
            </a:r>
          </a:p>
          <a:p>
            <a:pPr marL="25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5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(Space(1))</a:t>
            </a:r>
          </a:p>
          <a:p>
            <a:pPr marL="25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25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Loop Until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9</a:t>
            </a:r>
          </a:p>
          <a:p>
            <a:pPr marL="25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  <a:p>
            <a:pPr marL="25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25400" indent="0">
              <a:buNone/>
            </a:pPr>
            <a:r>
              <a:rPr lang="en-US" sz="2000" dirty="0" err="1">
                <a:latin typeface="+mn-lt"/>
                <a:cs typeface="Courier New" panose="02070309020205020404" pitchFamily="49" charset="0"/>
              </a:rPr>
              <a:t>Hasil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:</a:t>
            </a:r>
          </a:p>
          <a:p>
            <a:pPr marL="25400" indent="0">
              <a:buNone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1  2  3  4  5  6  7  8  9</a:t>
            </a:r>
          </a:p>
          <a:p>
            <a:pPr marL="254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27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M8 - </a:t>
            </a:r>
            <a:r>
              <a:rPr lang="en-US" dirty="0" err="1"/>
              <a:t>Ujian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BD7D5-204E-486E-8D14-DFB6F3AC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10" y="1247467"/>
            <a:ext cx="5734084" cy="43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80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F9AA-230D-4C58-A0E6-6BE5DD64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46904-6465-494D-B8FF-5F8387F18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76" y="694707"/>
            <a:ext cx="7468247" cy="54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49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AEED-E82C-4360-BFDA-978CD523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BBD14-8BF0-46EF-ADAB-4344E791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5" y="950166"/>
            <a:ext cx="6950650" cy="49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3904-AA33-459F-993D-A3A841F6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BB032-027D-414B-98A4-3226892A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81" y="680795"/>
            <a:ext cx="6575295" cy="549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3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FF42-7960-435B-8BBB-BD92B6CA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011A0-3A90-4DC1-8E76-3FC3EB9AA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 algn="ctr">
              <a:buNone/>
            </a:pPr>
            <a:endParaRPr lang="en-US" b="1" dirty="0"/>
          </a:p>
          <a:p>
            <a:pPr marL="25400" indent="0" algn="ctr">
              <a:buNone/>
            </a:pPr>
            <a:endParaRPr lang="en-US" b="1" dirty="0"/>
          </a:p>
          <a:p>
            <a:pPr marL="25400" indent="0" algn="ctr">
              <a:buNone/>
            </a:pPr>
            <a:endParaRPr lang="en-US" b="1" dirty="0"/>
          </a:p>
          <a:p>
            <a:pPr marL="25400" indent="0" algn="ctr">
              <a:buNone/>
            </a:pPr>
            <a:r>
              <a:rPr lang="en-US" b="1"/>
              <a:t>TERIMAKASIH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35449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3B7-242B-47E8-9338-1BA25520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</a:t>
            </a:r>
            <a:r>
              <a:rPr lang="en-US" dirty="0" err="1"/>
              <a:t>Instal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7F88D-64B2-42EC-95C9-A7524FDC4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pada </a:t>
            </a:r>
            <a:r>
              <a:rPr lang="en-US" dirty="0" err="1"/>
              <a:t>web.Microsoft</a:t>
            </a:r>
            <a:r>
              <a:rPr lang="en-US" dirty="0"/>
              <a:t>.</a:t>
            </a:r>
          </a:p>
          <a:p>
            <a:r>
              <a:rPr lang="en-US" dirty="0" err="1"/>
              <a:t>Pilih</a:t>
            </a:r>
            <a:r>
              <a:rPr lang="en-US" dirty="0"/>
              <a:t> Tools yang di </a:t>
            </a:r>
            <a:r>
              <a:rPr lang="en-US" dirty="0" err="1"/>
              <a:t>butuhkan</a:t>
            </a:r>
            <a:r>
              <a:rPr lang="en-US" dirty="0"/>
              <a:t> . </a:t>
            </a:r>
          </a:p>
          <a:p>
            <a:pPr marL="2540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80FAD-1F04-4165-BDDE-D15558B0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" y="2382953"/>
            <a:ext cx="8327923" cy="36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M1 – </a:t>
            </a:r>
            <a:r>
              <a:rPr lang="en-US" dirty="0" err="1"/>
              <a:t>Pengenalan</a:t>
            </a:r>
            <a:r>
              <a:rPr lang="en-US" dirty="0"/>
              <a:t> VB.NET</a:t>
            </a:r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339212" y="1445342"/>
            <a:ext cx="8509819" cy="389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id-ID" dirty="0"/>
              <a:t>Visual Basic.NET adalah bahasa pemprograman windows yang berbasis grafis (GUI-Graphical User Interface).</a:t>
            </a:r>
            <a:r>
              <a:rPr lang="en-US" dirty="0"/>
              <a:t> 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Microsoft Visual Basic .NET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mengembangkan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membangun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bergerak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 .NET Framework,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bahasa</a:t>
            </a:r>
            <a:r>
              <a:rPr lang="en-US" dirty="0">
                <a:solidFill>
                  <a:schemeClr val="tx1"/>
                </a:solidFill>
              </a:rPr>
              <a:t> BASIC.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M1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Memulai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VB.NET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80219" y="1052684"/>
            <a:ext cx="853931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 menjalankan Visual Basic.Net 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 </a:t>
            </a:r>
            <a:r>
              <a:rPr lang="id-ID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Visual Studio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 Visual Basic menampilkan jendela </a:t>
            </a:r>
            <a:r>
              <a:rPr lang="id-ID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Page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&gt; New &gt;Project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04" y="2212257"/>
            <a:ext cx="6253670" cy="3369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 M1 – </a:t>
            </a:r>
            <a:r>
              <a:rPr lang="en-US" dirty="0" err="1"/>
              <a:t>Memulai</a:t>
            </a:r>
            <a:r>
              <a:rPr lang="en-US" dirty="0"/>
              <a:t> VB.NET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427703" y="838200"/>
            <a:ext cx="825909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Basic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Windows Form App (.NET Framework)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4B716-B867-4797-93F7-63D0147A5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84" y="1691085"/>
            <a:ext cx="6685936" cy="4328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0" y="-117987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M2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73014"/>
              </p:ext>
            </p:extLst>
          </p:nvPr>
        </p:nvGraphicFramePr>
        <p:xfrm>
          <a:off x="375141" y="866264"/>
          <a:ext cx="8267413" cy="5486735"/>
        </p:xfrm>
        <a:graphic>
          <a:graphicData uri="http://schemas.openxmlformats.org/drawingml/2006/table">
            <a:tbl>
              <a:tblPr firstRow="1" firstCol="1" bandRow="1">
                <a:tableStyleId>{6670A475-34AD-421F-BD8E-2760C18436EB}</a:tableStyleId>
              </a:tblPr>
              <a:tblGrid>
                <a:gridCol w="1211583">
                  <a:extLst>
                    <a:ext uri="{9D8B030D-6E8A-4147-A177-3AD203B41FA5}">
                      <a16:colId xmlns:a16="http://schemas.microsoft.com/office/drawing/2014/main" val="1410118759"/>
                    </a:ext>
                  </a:extLst>
                </a:gridCol>
                <a:gridCol w="5256686">
                  <a:extLst>
                    <a:ext uri="{9D8B030D-6E8A-4147-A177-3AD203B41FA5}">
                      <a16:colId xmlns:a16="http://schemas.microsoft.com/office/drawing/2014/main" val="554744903"/>
                    </a:ext>
                  </a:extLst>
                </a:gridCol>
                <a:gridCol w="1799144">
                  <a:extLst>
                    <a:ext uri="{9D8B030D-6E8A-4147-A177-3AD203B41FA5}">
                      <a16:colId xmlns:a16="http://schemas.microsoft.com/office/drawing/2014/main" val="58242875"/>
                    </a:ext>
                  </a:extLst>
                </a:gridCol>
              </a:tblGrid>
              <a:tr h="3112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Jenis Variabel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Keterangan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Banyak RAM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extLst>
                  <a:ext uri="{0D108BD9-81ED-4DB2-BD59-A6C34878D82A}">
                    <a16:rowId xmlns:a16="http://schemas.microsoft.com/office/drawing/2014/main" val="2735555866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Boolean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Berisi 2 nilai, yaitu: True dan False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2 byte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extLst>
                  <a:ext uri="{0D108BD9-81ED-4DB2-BD59-A6C34878D82A}">
                    <a16:rowId xmlns:a16="http://schemas.microsoft.com/office/drawing/2014/main" val="3056608889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Date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1 January 0001 s/d 31 Desembet 9999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8 byte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extLst>
                  <a:ext uri="{0D108BD9-81ED-4DB2-BD59-A6C34878D82A}">
                    <a16:rowId xmlns:a16="http://schemas.microsoft.com/office/drawing/2014/main" val="2624108829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String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Berisi karakter ASCII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 byte + </a:t>
                      </a:r>
                      <a:endParaRPr lang="en-US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 byte per Karakter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extLst>
                  <a:ext uri="{0D108BD9-81ED-4DB2-BD59-A6C34878D82A}">
                    <a16:rowId xmlns:a16="http://schemas.microsoft.com/office/drawing/2014/main" val="2698438702"/>
                  </a:ext>
                </a:extLst>
              </a:tr>
              <a:tr h="3869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Byte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Tipe data numerik yg berupa bilangan bulat (tanpa pecahan)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0 – 255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 1 byte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extLst>
                  <a:ext uri="{0D108BD9-81ED-4DB2-BD59-A6C34878D82A}">
                    <a16:rowId xmlns:a16="http://schemas.microsoft.com/office/drawing/2014/main" val="2462224013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Char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Berisi karakter 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0 sampai 65,535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1 byte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extLst>
                  <a:ext uri="{0D108BD9-81ED-4DB2-BD59-A6C34878D82A}">
                    <a16:rowId xmlns:a16="http://schemas.microsoft.com/office/drawing/2014/main" val="1982832912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Integer 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-32,768 sampai 32,767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2 byte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extLst>
                  <a:ext uri="{0D108BD9-81ED-4DB2-BD59-A6C34878D82A}">
                    <a16:rowId xmlns:a16="http://schemas.microsoft.com/office/drawing/2014/main" val="2163346226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Integer 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-2,147,483,648 sampai 2,147,483,647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4 byte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extLst>
                  <a:ext uri="{0D108BD9-81ED-4DB2-BD59-A6C34878D82A}">
                    <a16:rowId xmlns:a16="http://schemas.microsoft.com/office/drawing/2014/main" val="3409056651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Long (Integer 64)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-9,223,372,036,854,775,808 sampai 9,223,372,036,854,775,807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8 byte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extLst>
                  <a:ext uri="{0D108BD9-81ED-4DB2-BD59-A6C34878D82A}">
                    <a16:rowId xmlns:a16="http://schemas.microsoft.com/office/drawing/2014/main" val="929404758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Single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Utk Negatif: -3.402823E+38 s/d -1.401298E-45                          Utk Positif: 1.401298E-45 s/d 3.402823E+38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4 byte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extLst>
                  <a:ext uri="{0D108BD9-81ED-4DB2-BD59-A6C34878D82A}">
                    <a16:rowId xmlns:a16="http://schemas.microsoft.com/office/drawing/2014/main" val="2295144790"/>
                  </a:ext>
                </a:extLst>
              </a:tr>
              <a:tr h="8769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Double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Utk Negatif: -1.7976931348232E s/d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                       -4.9406564584127E-324             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Utk Positif: 4.94065645841247E-324 s/d                                            1.79769313486231E+308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4 byte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extLst>
                  <a:ext uri="{0D108BD9-81ED-4DB2-BD59-A6C34878D82A}">
                    <a16:rowId xmlns:a16="http://schemas.microsoft.com/office/drawing/2014/main" val="3912905013"/>
                  </a:ext>
                </a:extLst>
              </a:tr>
              <a:tr h="6544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Decimal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0 s/d 79,228,162,514,264,337,593,543,950,33 tanpa desimal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7.9228162514264337593543950335 s/d 1E-28 untuk nilai yg lebih kecil dari 0 (nol)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 dirty="0">
                          <a:effectLst/>
                        </a:rPr>
                        <a:t>16 byte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extLst>
                  <a:ext uri="{0D108BD9-81ED-4DB2-BD59-A6C34878D82A}">
                    <a16:rowId xmlns:a16="http://schemas.microsoft.com/office/drawing/2014/main" val="1957241527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Object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400">
                          <a:effectLst/>
                        </a:rPr>
                        <a:t>Untuk menyimpan data berupa obyek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16 byte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81" marR="65181" marT="0" marB="0"/>
                </a:tc>
                <a:extLst>
                  <a:ext uri="{0D108BD9-81ED-4DB2-BD59-A6C34878D82A}">
                    <a16:rowId xmlns:a16="http://schemas.microsoft.com/office/drawing/2014/main" val="406843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M2 -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Variabel</a:t>
            </a:r>
            <a:endParaRPr dirty="0"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169606" y="8382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id-ID" sz="1600" b="1" dirty="0"/>
              <a:t>DEKLARASI VARIABEL</a:t>
            </a:r>
            <a:endParaRPr lang="en-US" sz="1600" dirty="0"/>
          </a:p>
          <a:p>
            <a:pPr marL="25400" indent="0">
              <a:buNone/>
            </a:pPr>
            <a:r>
              <a:rPr lang="id-ID" sz="1600" dirty="0"/>
              <a:t>Ada 2 cara dalam mendeklarasi variabel dalam Visual Basic.NET:</a:t>
            </a:r>
            <a:endParaRPr lang="en-US" sz="1600" dirty="0"/>
          </a:p>
          <a:p>
            <a:pPr marL="25400" lvl="0" indent="0">
              <a:buNone/>
            </a:pPr>
            <a:r>
              <a:rPr lang="en-US" sz="1600" dirty="0"/>
              <a:t>1. </a:t>
            </a:r>
            <a:r>
              <a:rPr lang="id-ID" sz="1600" dirty="0"/>
              <a:t>Deklarasi Eksplisit</a:t>
            </a:r>
            <a:endParaRPr lang="en-US" sz="1600" dirty="0"/>
          </a:p>
          <a:p>
            <a:pPr marL="58738" lvl="1" indent="0">
              <a:buNone/>
            </a:pPr>
            <a:r>
              <a:rPr lang="en-US" sz="1600" dirty="0"/>
              <a:t>-</a:t>
            </a:r>
            <a:r>
              <a:rPr lang="id-ID" sz="1600" dirty="0"/>
              <a:t>Harus mengunakan perintah </a:t>
            </a:r>
            <a:r>
              <a:rPr lang="id-ID" sz="1600" b="1" dirty="0"/>
              <a:t>Dim </a:t>
            </a:r>
            <a:r>
              <a:rPr lang="id-ID" sz="1600" dirty="0"/>
              <a:t>&amp;</a:t>
            </a:r>
            <a:r>
              <a:rPr lang="id-ID" sz="1600" b="1" dirty="0"/>
              <a:t> </a:t>
            </a:r>
            <a:r>
              <a:rPr lang="id-ID" sz="1600" dirty="0"/>
              <a:t>menggunakan kata</a:t>
            </a:r>
            <a:r>
              <a:rPr lang="id-ID" sz="1600" b="1" dirty="0"/>
              <a:t> </a:t>
            </a:r>
            <a:r>
              <a:rPr lang="id-ID" sz="1600" dirty="0"/>
              <a:t>kunci</a:t>
            </a:r>
            <a:r>
              <a:rPr lang="id-ID" sz="1600" b="1" dirty="0"/>
              <a:t> </a:t>
            </a:r>
            <a:r>
              <a:rPr lang="id-ID" sz="1600" dirty="0"/>
              <a:t>Option Explicit yg bernilai ON.</a:t>
            </a:r>
            <a:endParaRPr lang="en-US" sz="1600" dirty="0"/>
          </a:p>
          <a:p>
            <a:pPr marL="58738" lvl="1" indent="0">
              <a:buNone/>
            </a:pPr>
            <a:r>
              <a:rPr lang="en-US" sz="1600" dirty="0"/>
              <a:t>-</a:t>
            </a:r>
            <a:r>
              <a:rPr lang="id-ID" sz="1600" dirty="0"/>
              <a:t>Dim adalah singkatan dari Dimension, merupakan kata kunci yang menunjukkan deklarasi variabel.</a:t>
            </a:r>
            <a:endParaRPr lang="en-US" sz="1600" dirty="0"/>
          </a:p>
          <a:p>
            <a:pPr marL="58738" lvl="1" indent="0">
              <a:buNone/>
            </a:pPr>
            <a:r>
              <a:rPr lang="en-US" sz="1600" dirty="0"/>
              <a:t>-</a:t>
            </a:r>
            <a:r>
              <a:rPr lang="id-ID" sz="1600" dirty="0"/>
              <a:t>Deklarasi ini akan membuat Visual Basic.NET mengalokasikan memori sesuai dengan nama dan tipe yg dihendaki.</a:t>
            </a:r>
            <a:endParaRPr lang="en-US" sz="1600" dirty="0"/>
          </a:p>
          <a:p>
            <a:pPr marL="25400" indent="0">
              <a:buNone/>
            </a:pPr>
            <a:r>
              <a:rPr lang="id-ID" sz="1600" b="1" dirty="0"/>
              <a:t>Contoh:</a:t>
            </a:r>
            <a:endParaRPr lang="en-US" sz="1600" dirty="0"/>
          </a:p>
          <a:p>
            <a:pPr marL="25400" indent="0">
              <a:buNone/>
            </a:pP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Explicit On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Form1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Dim Jumlah As Integer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Sub Form1_Load(ByVal sender As System.Object, ByVal e As System.EventArgs) Handles MyBase.Load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Jumlah = 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End Sub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Class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 M2 - </a:t>
            </a:r>
            <a:r>
              <a:rPr lang="en-US" dirty="0" err="1"/>
              <a:t>Variabel</a:t>
            </a:r>
            <a:endParaRPr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lvl="0" indent="0">
              <a:buNone/>
            </a:pPr>
            <a:r>
              <a:rPr lang="en-US" sz="1600" dirty="0"/>
              <a:t>2. </a:t>
            </a:r>
            <a:r>
              <a:rPr lang="id-ID" sz="1600" dirty="0"/>
              <a:t>Deklarasi Implisit</a:t>
            </a:r>
            <a:endParaRPr lang="en-US" sz="1600" dirty="0"/>
          </a:p>
          <a:p>
            <a:pPr marL="25400" lvl="0" indent="0">
              <a:buNone/>
            </a:pPr>
            <a:r>
              <a:rPr lang="en-US" sz="1600" dirty="0"/>
              <a:t>-</a:t>
            </a:r>
            <a:r>
              <a:rPr lang="id-ID" sz="1600" dirty="0"/>
              <a:t>Tanpa mengunakan perintah </a:t>
            </a:r>
            <a:r>
              <a:rPr lang="id-ID" sz="1600" b="1" dirty="0"/>
              <a:t>Dim </a:t>
            </a:r>
            <a:r>
              <a:rPr lang="id-ID" sz="1600" dirty="0"/>
              <a:t>&amp;</a:t>
            </a:r>
            <a:r>
              <a:rPr lang="id-ID" sz="1600" b="1" dirty="0"/>
              <a:t> </a:t>
            </a:r>
            <a:r>
              <a:rPr lang="id-ID" sz="1600" dirty="0"/>
              <a:t>menggunakan kata</a:t>
            </a:r>
            <a:r>
              <a:rPr lang="id-ID" sz="1600" b="1" dirty="0"/>
              <a:t> </a:t>
            </a:r>
            <a:r>
              <a:rPr lang="id-ID" sz="1600" dirty="0"/>
              <a:t>kunci</a:t>
            </a:r>
            <a:r>
              <a:rPr lang="id-ID" sz="1600" b="1" dirty="0"/>
              <a:t> </a:t>
            </a:r>
            <a:r>
              <a:rPr lang="id-ID" sz="1600" dirty="0"/>
              <a:t>Option Explicit yg bernilai OFF.</a:t>
            </a:r>
            <a:endParaRPr lang="en-US" sz="1600" dirty="0"/>
          </a:p>
          <a:p>
            <a:pPr marL="25400" lvl="0" indent="0">
              <a:buNone/>
            </a:pPr>
            <a:r>
              <a:rPr lang="en-US" sz="1600" dirty="0"/>
              <a:t>-</a:t>
            </a:r>
            <a:r>
              <a:rPr lang="id-ID" sz="1600" dirty="0"/>
              <a:t>Deklarasi ini akan membuat Visual Basic.NET mengalokasikan nama variabel beserta tipe datanya dan langsung mengisi nilai dari variabel tersebut.</a:t>
            </a:r>
            <a:endParaRPr lang="en-US" sz="1600" dirty="0"/>
          </a:p>
          <a:p>
            <a:pPr marL="25400" indent="0">
              <a:buNone/>
            </a:pPr>
            <a:r>
              <a:rPr lang="id-ID" sz="1600" dirty="0"/>
              <a:t> </a:t>
            </a:r>
            <a:endParaRPr lang="en-US" sz="1600" dirty="0"/>
          </a:p>
          <a:p>
            <a:pPr marL="25400" indent="0">
              <a:buNone/>
            </a:pPr>
            <a:r>
              <a:rPr lang="id-ID" sz="1600" dirty="0"/>
              <a:t>Contoh:</a:t>
            </a:r>
            <a:endParaRPr lang="en-US" sz="1600" dirty="0"/>
          </a:p>
          <a:p>
            <a:pPr marL="25400" indent="0">
              <a:buNone/>
            </a:pPr>
            <a:r>
              <a:rPr lang="id-ID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 Explicit Off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Form1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Sub Form1_Load(ByVal sender As System.Object, ByVal e As System.EventArgs) Handles MyBase.Load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Jumlah = 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Class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1737</Words>
  <Application>Microsoft Office PowerPoint</Application>
  <PresentationFormat>On-screen Show (4:3)</PresentationFormat>
  <Paragraphs>352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Times New Roman</vt:lpstr>
      <vt:lpstr>Office Theme</vt:lpstr>
      <vt:lpstr>Modul Training Asisten VB.NET</vt:lpstr>
      <vt:lpstr>SILABUS</vt:lpstr>
      <vt:lpstr>Download and Instal</vt:lpstr>
      <vt:lpstr> M1 – Pengenalan VB.NET</vt:lpstr>
      <vt:lpstr> M1 – Memulai VB.NET</vt:lpstr>
      <vt:lpstr> M1 – Memulai VB.NET</vt:lpstr>
      <vt:lpstr> M2 – Tipe Data</vt:lpstr>
      <vt:lpstr> M2 - Variabel</vt:lpstr>
      <vt:lpstr> M2 - Variabel</vt:lpstr>
      <vt:lpstr> M2 - Operator</vt:lpstr>
      <vt:lpstr> M2 - Operator</vt:lpstr>
      <vt:lpstr> M2 - Operator</vt:lpstr>
      <vt:lpstr> M3 - Kondisi</vt:lpstr>
      <vt:lpstr> M3 - Kondisi</vt:lpstr>
      <vt:lpstr> M3 - Kondisi</vt:lpstr>
      <vt:lpstr> M3 - Kondisi</vt:lpstr>
      <vt:lpstr> M4 - Perulangan</vt:lpstr>
      <vt:lpstr> M4 - Perulangan</vt:lpstr>
      <vt:lpstr> M4 - Perulangan</vt:lpstr>
      <vt:lpstr> M4 - Perulangan</vt:lpstr>
      <vt:lpstr> M4 - Perulangan</vt:lpstr>
      <vt:lpstr> M8 - Ujian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Training Asisten VB.Net</dc:title>
  <dc:creator>Mutiara Shanti</dc:creator>
  <cp:lastModifiedBy>Muhammad Yahdi</cp:lastModifiedBy>
  <cp:revision>34</cp:revision>
  <dcterms:modified xsi:type="dcterms:W3CDTF">2020-03-12T03:43:13Z</dcterms:modified>
</cp:coreProperties>
</file>