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6" r:id="rId3"/>
    <p:sldId id="27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6224" autoAdjust="0"/>
  </p:normalViewPr>
  <p:slideViewPr>
    <p:cSldViewPr snapToGrid="0">
      <p:cViewPr>
        <p:scale>
          <a:sx n="53" d="100"/>
          <a:sy n="53" d="100"/>
        </p:scale>
        <p:origin x="-188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7" descr="INDONESIAN CULTU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G1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i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0"/>
          <a:stretch>
            <a:fillRect/>
          </a:stretch>
        </p:blipFill>
        <p:spPr bwMode="auto"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9"/>
            <a:ext cx="9144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EADER1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DB1088-20D4-450C-A47C-1B3B24D139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57977-93C9-4F1D-9F27-38E1D0C25261}" type="slidenum">
              <a:rPr 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54351" y="2733420"/>
            <a:ext cx="4398818" cy="1482436"/>
          </a:xfrm>
        </p:spPr>
        <p:txBody>
          <a:bodyPr/>
          <a:lstStyle/>
          <a:p>
            <a:pPr algn="ctr"/>
            <a:r>
              <a:rPr lang="en-ID" sz="32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MATERI UML</a:t>
            </a:r>
            <a:br>
              <a:rPr lang="en-ID" sz="32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32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[UNIFIED MODELLING LANGUAGE]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/>
          </a:p>
        </p:txBody>
      </p:sp>
      <p:sp>
        <p:nvSpPr>
          <p:cNvPr id="5124" name="Subtitle 8"/>
          <p:cNvSpPr txBox="1">
            <a:spLocks/>
          </p:cNvSpPr>
          <p:nvPr/>
        </p:nvSpPr>
        <p:spPr bwMode="auto">
          <a:xfrm>
            <a:off x="304799" y="5039503"/>
            <a:ext cx="3897923" cy="131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endParaRPr lang="en-US" alt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62800" y="6156960"/>
            <a:ext cx="1605280" cy="142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    </a:t>
            </a:r>
            <a:endParaRPr lang="en-ID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Pertemuan 1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0" y="585566"/>
            <a:ext cx="3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 dirty="0" smtClean="0">
                <a:latin typeface="Agency FB" panose="020B0503020202020204" pitchFamily="34" charset="0"/>
              </a:rPr>
              <a:t> </a:t>
            </a:r>
            <a:r>
              <a:rPr lang="en-ID" sz="4000" b="1" dirty="0" smtClean="0"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latin typeface="Agency FB" panose="020B0503020202020204" pitchFamily="34" charset="0"/>
              </a:rPr>
            </a:br>
            <a:r>
              <a:rPr lang="en-ID" sz="3200" dirty="0" err="1" smtClean="0">
                <a:latin typeface="Agency FB" panose="020B0503020202020204" pitchFamily="34" charset="0"/>
              </a:rPr>
              <a:t>Contoh</a:t>
            </a:r>
            <a:r>
              <a:rPr lang="en-ID" sz="3200" dirty="0" smtClean="0">
                <a:latin typeface="Agency FB" panose="020B0503020202020204" pitchFamily="34" charset="0"/>
              </a:rPr>
              <a:t> Activity Diagram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54" y="812335"/>
            <a:ext cx="5603966" cy="47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89" y="866006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id-ID" sz="2800" dirty="0" smtClean="0"/>
              <a:t>      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5842"/>
            <a:ext cx="30078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3200" dirty="0" err="1" smtClean="0">
                <a:latin typeface="Agency FB" panose="020B0503020202020204" pitchFamily="34" charset="0"/>
              </a:rPr>
              <a:t>Contoh</a:t>
            </a:r>
            <a:r>
              <a:rPr lang="en-ID" sz="3200" dirty="0" smtClean="0">
                <a:latin typeface="Agency FB" panose="020B0503020202020204" pitchFamily="34" charset="0"/>
              </a:rPr>
              <a:t> </a:t>
            </a:r>
            <a:r>
              <a:rPr lang="en-ID" sz="3200" dirty="0" smtClean="0">
                <a:latin typeface="Agency FB" panose="020B0503020202020204" pitchFamily="34" charset="0"/>
              </a:rPr>
              <a:t>Sequence</a:t>
            </a:r>
            <a:endParaRPr lang="id-ID" sz="3200" dirty="0" smtClean="0">
              <a:latin typeface="Agency FB" panose="020B0503020202020204" pitchFamily="34" charset="0"/>
            </a:endParaRPr>
          </a:p>
          <a:p>
            <a:r>
              <a:rPr lang="en-ID" sz="3200" dirty="0" smtClean="0">
                <a:latin typeface="Agency FB" panose="020B0503020202020204" pitchFamily="34" charset="0"/>
              </a:rPr>
              <a:t> </a:t>
            </a:r>
            <a:r>
              <a:rPr lang="en-ID" sz="3200" dirty="0" smtClean="0">
                <a:latin typeface="Agency FB" panose="020B0503020202020204" pitchFamily="34" charset="0"/>
              </a:rPr>
              <a:t>Diagram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6" y="782885"/>
            <a:ext cx="6028273" cy="47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en-ID" sz="4000" dirty="0">
                <a:latin typeface="Agency FB" panose="020B0503020202020204" pitchFamily="34" charset="0"/>
              </a:rPr>
              <a:t>Class </a:t>
            </a:r>
            <a:r>
              <a:rPr lang="en-ID" sz="4000" dirty="0" smtClean="0">
                <a:latin typeface="Agency FB" panose="020B0503020202020204" pitchFamily="34" charset="0"/>
              </a:rPr>
              <a:t>Diagram</a:t>
            </a:r>
            <a:endParaRPr lang="id-ID" sz="4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D" sz="2400" dirty="0" err="1">
                <a:latin typeface="Century Gothic" panose="020B0502020202020204" pitchFamily="34" charset="0"/>
              </a:rPr>
              <a:t>Apa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itu</a:t>
            </a:r>
            <a:r>
              <a:rPr lang="en-ID" sz="2400" dirty="0">
                <a:latin typeface="Century Gothic" panose="020B0502020202020204" pitchFamily="34" charset="0"/>
              </a:rPr>
              <a:t> Class Diagram ? </a:t>
            </a:r>
            <a:endParaRPr lang="id-ID" sz="2400" dirty="0" smtClean="0">
              <a:latin typeface="Century Gothic" panose="020B0502020202020204" pitchFamily="34" charset="0"/>
            </a:endParaRPr>
          </a:p>
          <a:p>
            <a:pPr marL="0" lvl="0" indent="0">
              <a:buNone/>
            </a:pPr>
            <a:r>
              <a:rPr lang="en-US" altLang="en-US" sz="2400" dirty="0" smtClean="0">
                <a:latin typeface="Century Gothic" panose="020B0502020202020204" pitchFamily="34" charset="0"/>
              </a:rPr>
              <a:t>Diagram </a:t>
            </a:r>
            <a:r>
              <a:rPr lang="en-US" altLang="en-US" sz="2400" dirty="0" err="1">
                <a:latin typeface="Century Gothic" panose="020B0502020202020204" pitchFamily="34" charset="0"/>
              </a:rPr>
              <a:t>kelas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atau</a:t>
            </a:r>
            <a:r>
              <a:rPr lang="en-US" altLang="en-US" sz="2400" dirty="0">
                <a:latin typeface="Century Gothic" panose="020B0502020202020204" pitchFamily="34" charset="0"/>
              </a:rPr>
              <a:t> class diagram </a:t>
            </a:r>
            <a:r>
              <a:rPr lang="en-US" altLang="en-US" sz="2400" dirty="0" err="1">
                <a:latin typeface="Century Gothic" panose="020B0502020202020204" pitchFamily="34" charset="0"/>
              </a:rPr>
              <a:t>menggambarkan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struktur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dari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segi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pendefinisian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kelas-kelas</a:t>
            </a:r>
            <a:r>
              <a:rPr lang="en-US" altLang="en-US" sz="2400" dirty="0">
                <a:latin typeface="Century Gothic" panose="020B0502020202020204" pitchFamily="34" charset="0"/>
              </a:rPr>
              <a:t> yang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dibuat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untuk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membangun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400" dirty="0">
                <a:latin typeface="Century Gothic" panose="020B0502020202020204" pitchFamily="34" charset="0"/>
              </a:rPr>
              <a:t>. </a:t>
            </a:r>
            <a:r>
              <a:rPr lang="en-US" altLang="en-US" sz="2400" dirty="0" err="1">
                <a:latin typeface="Century Gothic" panose="020B0502020202020204" pitchFamily="34" charset="0"/>
              </a:rPr>
              <a:t>Kelas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memiliki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apa</a:t>
            </a:r>
            <a:r>
              <a:rPr lang="en-US" altLang="en-US" sz="2400" dirty="0">
                <a:latin typeface="Century Gothic" panose="020B0502020202020204" pitchFamily="34" charset="0"/>
              </a:rPr>
              <a:t> yang </a:t>
            </a:r>
            <a:r>
              <a:rPr lang="en-US" altLang="en-US" sz="2400" dirty="0" err="1">
                <a:latin typeface="Century Gothic" panose="020B0502020202020204" pitchFamily="34" charset="0"/>
              </a:rPr>
              <a:t>disebut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atribut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metode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atau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operasi</a:t>
            </a:r>
            <a:r>
              <a:rPr lang="en-US" altLang="en-US" sz="2400" dirty="0">
                <a:latin typeface="Century Gothic" panose="020B0502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1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   </a:t>
            </a:r>
            <a:endParaRPr lang="en-ID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9402" y="266702"/>
            <a:ext cx="2518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4000" dirty="0" smtClean="0">
                <a:latin typeface="Agency FB" panose="020B0503020202020204" pitchFamily="34" charset="0"/>
              </a:rPr>
              <a:t>Class Diagram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/>
          <a:srcRect l="34186" t="38541" r="49413" b="19791"/>
          <a:stretch>
            <a:fillRect/>
          </a:stretch>
        </p:blipFill>
        <p:spPr>
          <a:xfrm>
            <a:off x="759194" y="1980476"/>
            <a:ext cx="2966945" cy="322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858295" y="1980475"/>
            <a:ext cx="202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entury Gothic" panose="020B0502020202020204" pitchFamily="34" charset="0"/>
              </a:rPr>
              <a:t>Kelas </a:t>
            </a:r>
            <a:r>
              <a:rPr lang="en-ID" dirty="0" err="1" smtClean="0">
                <a:latin typeface="Century Gothic" panose="020B0502020202020204" pitchFamily="34" charset="0"/>
              </a:rPr>
              <a:t>Nama</a:t>
            </a:r>
            <a:r>
              <a:rPr lang="en-ID" dirty="0" smtClean="0">
                <a:latin typeface="Century Gothic" panose="020B0502020202020204" pitchFamily="34" charset="0"/>
              </a:rPr>
              <a:t> </a:t>
            </a:r>
            <a:r>
              <a:rPr lang="en-ID" dirty="0" smtClean="0">
                <a:latin typeface="Century Gothic" panose="020B0502020202020204" pitchFamily="34" charset="0"/>
              </a:rPr>
              <a:t/>
            </a:r>
            <a:br>
              <a:rPr lang="en-ID" dirty="0" smtClean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8295" y="2944354"/>
            <a:ext cx="220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entury Gothic" panose="020B0502020202020204" pitchFamily="34" charset="0"/>
              </a:rPr>
              <a:t>Kelas </a:t>
            </a:r>
            <a:r>
              <a:rPr lang="en-ID" dirty="0" err="1" smtClean="0">
                <a:latin typeface="Century Gothic" panose="020B0502020202020204" pitchFamily="34" charset="0"/>
              </a:rPr>
              <a:t>Atribut</a:t>
            </a:r>
            <a:r>
              <a:rPr lang="en-ID" dirty="0" smtClean="0">
                <a:latin typeface="Century Gothic" panose="020B0502020202020204" pitchFamily="34" charset="0"/>
              </a:rPr>
              <a:t> </a:t>
            </a:r>
            <a:r>
              <a:rPr lang="en-ID" dirty="0" smtClean="0">
                <a:latin typeface="Century Gothic" panose="020B0502020202020204" pitchFamily="34" charset="0"/>
              </a:rPr>
              <a:t/>
            </a:r>
            <a:br>
              <a:rPr lang="en-ID" dirty="0" smtClean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8295" y="4232212"/>
            <a:ext cx="236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Century Gothic" panose="020B0502020202020204" pitchFamily="34" charset="0"/>
              </a:rPr>
              <a:t>Kelas </a:t>
            </a:r>
            <a:r>
              <a:rPr lang="en-ID" dirty="0" err="1" smtClean="0">
                <a:latin typeface="Century Gothic" panose="020B0502020202020204" pitchFamily="34" charset="0"/>
              </a:rPr>
              <a:t>Operasi</a:t>
            </a:r>
            <a:r>
              <a:rPr lang="en-ID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ID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ID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 smtClean="0"/>
              <a:t>  </a:t>
            </a:r>
            <a:endParaRPr lang="en-US" sz="2000" dirty="0"/>
          </a:p>
        </p:txBody>
      </p:sp>
      <p:graphicFrame>
        <p:nvGraphicFramePr>
          <p:cNvPr id="15" name="Tabl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80154"/>
              </p:ext>
            </p:extLst>
          </p:nvPr>
        </p:nvGraphicFramePr>
        <p:xfrm>
          <a:off x="345869" y="1074202"/>
          <a:ext cx="8421613" cy="4927032"/>
        </p:xfrm>
        <a:graphic>
          <a:graphicData uri="http://schemas.openxmlformats.org/drawingml/2006/table">
            <a:tbl>
              <a:tblPr/>
              <a:tblGrid>
                <a:gridCol w="2540806"/>
                <a:gridCol w="5880807"/>
              </a:tblGrid>
              <a:tr h="1041469">
                <a:tc>
                  <a:txBody>
                    <a:bodyPr/>
                    <a:lstStyle/>
                    <a:p>
                      <a:pPr lvl="0" algn="l"/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Association</a:t>
                      </a:r>
                    </a:p>
                    <a:p>
                      <a:pPr lvl="0" algn="l"/>
                      <a:endParaRPr lang="id-ID" altLang="en-US" dirty="0"/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id-ID" altLang="en-US" sz="1800" b="0" dirty="0">
                          <a:solidFill>
                            <a:srgbClr val="000000"/>
                          </a:solidFill>
                        </a:rPr>
                        <a:t>ini mewakili hubungan statis antara dua kelas bersama dengan multiplisitas. Misalnya seorang karyawan dapat memiliki satu alamat utama, tetapi dapat memiliki beberapa nomor ponsel.</a:t>
                      </a:r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695431">
                <a:tc>
                  <a:txBody>
                    <a:bodyPr/>
                    <a:lstStyle/>
                    <a:p>
                      <a:pPr lvl="0" algn="l"/>
                      <a:r>
                        <a:rPr lang="id-ID" altLang="en-US" sz="1800" b="0" dirty="0">
                          <a:solidFill>
                            <a:srgbClr val="000000"/>
                          </a:solidFill>
                        </a:rPr>
                        <a:t>Generalisasi</a:t>
                      </a:r>
                    </a:p>
                    <a:p>
                      <a:pPr lvl="0" algn="l"/>
                      <a:endParaRPr lang="id-ID" altLang="en-US" dirty="0"/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disebut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juga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inheritance (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pewarisan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),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sebuah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elemen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dapat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merupakan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spesialisasi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dari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elemen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lainnya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754598">
                <a:tc>
                  <a:txBody>
                    <a:bodyPr/>
                    <a:lstStyle/>
                    <a:p>
                      <a:pPr lvl="0" algn="l"/>
                      <a:r>
                        <a:rPr lang="id-ID" altLang="en-US" sz="1800" b="0" dirty="0">
                          <a:solidFill>
                            <a:srgbClr val="000000"/>
                          </a:solidFill>
                        </a:rPr>
                        <a:t>Depedency</a:t>
                      </a:r>
                    </a:p>
                    <a:p>
                      <a:pPr lvl="0" algn="l"/>
                      <a:endParaRPr lang="id-ID" altLang="en-US" dirty="0"/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sebuah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element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bergantung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dalam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beberapa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cara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ke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 element </a:t>
                      </a:r>
                      <a:r>
                        <a:rPr lang="en-US" altLang="en-US" sz="1800" b="0" dirty="0" err="1">
                          <a:solidFill>
                            <a:srgbClr val="000000"/>
                          </a:solidFill>
                        </a:rPr>
                        <a:t>lainnya</a:t>
                      </a:r>
                      <a:r>
                        <a:rPr lang="en-US" altLang="en-US" sz="1800" b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1041084">
                <a:tc>
                  <a:txBody>
                    <a:bodyPr/>
                    <a:lstStyle/>
                    <a:p>
                      <a:pPr lvl="0" algn="l"/>
                      <a:r>
                        <a:rPr lang="id-ID" altLang="en-US" sz="1800" b="0" dirty="0">
                          <a:solidFill>
                            <a:srgbClr val="000000"/>
                          </a:solidFill>
                        </a:rPr>
                        <a:t>Aggregation </a:t>
                      </a:r>
                    </a:p>
                    <a:p>
                      <a:pPr lvl="0" algn="l"/>
                      <a:endParaRPr lang="id-ID" altLang="en-US" dirty="0"/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id-ID" altLang="zh-CN" sz="1800" b="0">
                          <a:solidFill>
                            <a:srgbClr val="000000"/>
                          </a:solidFill>
                          <a:latin typeface="Calibri"/>
                          <a:ea typeface="宋体" charset="-122"/>
                        </a:rPr>
                        <a:t>merupakan relasi dimana sebuah class merupakan bagian utuh dari class lainya sering digambarkan dengan kata “has a” berarti memiliki contoh sekolah memiliki murid .</a:t>
                      </a:r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1247199">
                <a:tc>
                  <a:txBody>
                    <a:bodyPr/>
                    <a:lstStyle/>
                    <a:p>
                      <a:pPr lvl="0" algn="l"/>
                      <a:r>
                        <a:rPr lang="id-ID" altLang="en-US" sz="1800" b="0" dirty="0">
                          <a:solidFill>
                            <a:srgbClr val="000000"/>
                          </a:solidFill>
                        </a:rPr>
                        <a:t>Composition</a:t>
                      </a:r>
                    </a:p>
                    <a:p>
                      <a:pPr lvl="0" algn="l"/>
                      <a:endParaRPr lang="id-ID" altLang="en-US" dirty="0"/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id-ID" altLang="en-US" sz="1800" b="0" dirty="0">
                          <a:solidFill>
                            <a:srgbClr val="000000"/>
                          </a:solidFill>
                        </a:rPr>
                        <a:t>Bentuk khusus dari agregesi dimana kelas yang menjadi bagian diciptakan setelah kelas menjadi whole dibuat. Misalnya kelas whole dihapus, maka kelas yang menjadi part ikut musnah</a:t>
                      </a:r>
                    </a:p>
                  </a:txBody>
                  <a:tcPr>
                    <a:lnL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4287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49983" y="1821284"/>
            <a:ext cx="151130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992" y="2695515"/>
            <a:ext cx="151130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5400000">
            <a:off x="1907144" y="2618336"/>
            <a:ext cx="254000" cy="1543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2845" y="3572470"/>
            <a:ext cx="1588481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9811" y="4345158"/>
            <a:ext cx="1588481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 rot="16200000">
            <a:off x="2099354" y="4183575"/>
            <a:ext cx="203200" cy="323165"/>
          </a:xfrm>
          <a:prstGeom prst="diamond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0890" y="5392451"/>
            <a:ext cx="1588481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 rot="16200000">
            <a:off x="2099355" y="5230868"/>
            <a:ext cx="203200" cy="323165"/>
          </a:xfrm>
          <a:prstGeom prst="diamond">
            <a:avLst/>
          </a:prstGeom>
          <a:solidFill>
            <a:schemeClr val="tx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5130" y="746351"/>
            <a:ext cx="3642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 smtClean="0">
                <a:latin typeface="Century Gothic" panose="020B0502020202020204" pitchFamily="34" charset="0"/>
              </a:rPr>
              <a:t>Relasi</a:t>
            </a:r>
            <a:r>
              <a:rPr lang="en-ID" sz="2000" dirty="0" smtClean="0">
                <a:latin typeface="Century Gothic" panose="020B0502020202020204" pitchFamily="34" charset="0"/>
              </a:rPr>
              <a:t> </a:t>
            </a:r>
            <a:r>
              <a:rPr lang="en-ID" sz="2000" dirty="0" err="1" smtClean="0">
                <a:latin typeface="Century Gothic" panose="020B0502020202020204" pitchFamily="34" charset="0"/>
              </a:rPr>
              <a:t>Dalam</a:t>
            </a:r>
            <a:r>
              <a:rPr lang="en-ID" sz="2000" dirty="0" smtClean="0">
                <a:latin typeface="Century Gothic" panose="020B0502020202020204" pitchFamily="34" charset="0"/>
              </a:rPr>
              <a:t> Class Diagram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 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83062" y="0"/>
            <a:ext cx="3743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4000" dirty="0" err="1" smtClean="0">
                <a:latin typeface="Agency FB" panose="020B0503020202020204" pitchFamily="34" charset="0"/>
              </a:rPr>
              <a:t>Contoh</a:t>
            </a:r>
            <a:r>
              <a:rPr lang="en-ID" sz="4000" dirty="0" smtClean="0">
                <a:latin typeface="Agency FB" panose="020B0503020202020204" pitchFamily="34" charset="0"/>
              </a:rPr>
              <a:t> Class Diagram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2" y="1330735"/>
            <a:ext cx="6465973" cy="42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3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8420"/>
            <a:ext cx="8610600" cy="5015180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25614" y="266701"/>
            <a:ext cx="37946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4000" dirty="0" smtClean="0">
                <a:latin typeface="Agency FB" panose="020B0503020202020204" pitchFamily="34" charset="0"/>
              </a:rPr>
              <a:t>Collaboration Diagram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554" y="2312349"/>
            <a:ext cx="8344645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id-ID" altLang="en-US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Menggambarkan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interaksi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antar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obyek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,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namun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lebih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menekankan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pada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peran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setiap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obyek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bukan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pada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waktu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penyampaian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message.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Setiap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message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memiliki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sequence number,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dimana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message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dari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level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tertinggi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memiliki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nomor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1. Message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dari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level yang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sama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memiliki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prefiks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yang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sama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.</a:t>
            </a:r>
          </a:p>
          <a:p>
            <a:pPr lvl="0"/>
            <a:endParaRPr lang="id-ID" altLang="en-US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551" y="1850684"/>
            <a:ext cx="502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 smtClean="0">
                <a:latin typeface="Century Gothic" panose="020B0502020202020204" pitchFamily="34" charset="0"/>
              </a:rPr>
              <a:t>Apa</a:t>
            </a:r>
            <a:r>
              <a:rPr lang="en-ID" sz="2400" dirty="0" smtClean="0">
                <a:latin typeface="Century Gothic" panose="020B0502020202020204" pitchFamily="34" charset="0"/>
              </a:rPr>
              <a:t> </a:t>
            </a:r>
            <a:r>
              <a:rPr lang="en-ID" sz="2400" dirty="0" err="1" smtClean="0">
                <a:latin typeface="Century Gothic" panose="020B0502020202020204" pitchFamily="34" charset="0"/>
              </a:rPr>
              <a:t>itu</a:t>
            </a:r>
            <a:r>
              <a:rPr lang="en-ID" sz="2400" dirty="0" smtClean="0">
                <a:latin typeface="Century Gothic" panose="020B0502020202020204" pitchFamily="34" charset="0"/>
              </a:rPr>
              <a:t> Collaboration Diagram ? 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     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79402" y="0"/>
            <a:ext cx="50193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4000" dirty="0" err="1" smtClean="0">
                <a:latin typeface="Agency FB" panose="020B0503020202020204" pitchFamily="34" charset="0"/>
              </a:rPr>
              <a:t>Contoh</a:t>
            </a:r>
            <a:r>
              <a:rPr lang="en-ID" sz="4000" dirty="0" smtClean="0">
                <a:latin typeface="Agency FB" panose="020B0503020202020204" pitchFamily="34" charset="0"/>
              </a:rPr>
              <a:t> Collaboration Diagram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401" y="1323439"/>
            <a:ext cx="8272927" cy="4564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9401" y="1281341"/>
            <a:ext cx="8272927" cy="460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" y="266702"/>
            <a:ext cx="3724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4000" dirty="0" err="1" smtClean="0">
                <a:latin typeface="Agency FB" panose="020B0503020202020204" pitchFamily="34" charset="0"/>
              </a:rPr>
              <a:t>Deployement</a:t>
            </a:r>
            <a:r>
              <a:rPr lang="en-ID" sz="4000" dirty="0" smtClean="0">
                <a:latin typeface="Agency FB" panose="020B0503020202020204" pitchFamily="34" charset="0"/>
              </a:rPr>
              <a:t> Diagram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022" y="2312346"/>
            <a:ext cx="8188884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US" altLang="en-US" sz="2400" dirty="0" err="1" smtClean="0">
                <a:latin typeface="Century Gothic" panose="020B0502020202020204" pitchFamily="34" charset="0"/>
              </a:rPr>
              <a:t>Menggambarkan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bagaimana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detail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komponen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di deploy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dalam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infrastrukture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sistem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,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dimana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akan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diletakkan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,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bagaimana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kemampuan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jaringan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,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bagaimana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spesifikasi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server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dan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hal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lain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bersifat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fisik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.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Berikut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contoh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 smtClean="0">
                <a:latin typeface="Century Gothic" panose="020B0502020202020204" pitchFamily="34" charset="0"/>
              </a:rPr>
              <a:t>gambar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 Deployment Diagram</a:t>
            </a: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lvl="0" algn="ctr"/>
            <a:endParaRPr lang="id-ID" altLang="en-US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958" y="1850684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>
                <a:latin typeface="Century Gothic" panose="020B0502020202020204" pitchFamily="34" charset="0"/>
              </a:rPr>
              <a:t>Apa</a:t>
            </a:r>
            <a:r>
              <a:rPr lang="en-ID" sz="2400" dirty="0" smtClean="0">
                <a:latin typeface="Century Gothic" panose="020B0502020202020204" pitchFamily="34" charset="0"/>
              </a:rPr>
              <a:t> </a:t>
            </a:r>
            <a:r>
              <a:rPr lang="en-ID" sz="2400" dirty="0" err="1" smtClean="0">
                <a:latin typeface="Century Gothic" panose="020B0502020202020204" pitchFamily="34" charset="0"/>
              </a:rPr>
              <a:t>itu</a:t>
            </a:r>
            <a:r>
              <a:rPr lang="en-ID" sz="2400" dirty="0" smtClean="0">
                <a:latin typeface="Century Gothic" panose="020B0502020202020204" pitchFamily="34" charset="0"/>
              </a:rPr>
              <a:t> </a:t>
            </a:r>
            <a:r>
              <a:rPr lang="en-ID" sz="2400" dirty="0" err="1" smtClean="0">
                <a:latin typeface="Century Gothic" panose="020B0502020202020204" pitchFamily="34" charset="0"/>
              </a:rPr>
              <a:t>Deployement</a:t>
            </a:r>
            <a:r>
              <a:rPr lang="en-ID" sz="2400" dirty="0" smtClean="0">
                <a:latin typeface="Century Gothic" panose="020B0502020202020204" pitchFamily="34" charset="0"/>
              </a:rPr>
              <a:t> Diagram ? 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Pertemuan 3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480060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  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79403" y="69478"/>
            <a:ext cx="49487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ID" sz="4000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</a:br>
            <a:r>
              <a:rPr lang="en-ID" sz="4000" dirty="0" err="1" smtClean="0">
                <a:latin typeface="Agency FB" panose="020B0503020202020204" pitchFamily="34" charset="0"/>
              </a:rPr>
              <a:t>Contoh</a:t>
            </a:r>
            <a:r>
              <a:rPr lang="en-ID" sz="4000" dirty="0" smtClean="0">
                <a:latin typeface="Agency FB" panose="020B0503020202020204" pitchFamily="34" charset="0"/>
              </a:rPr>
              <a:t> </a:t>
            </a:r>
            <a:r>
              <a:rPr lang="en-ID" sz="4000" dirty="0" err="1" smtClean="0">
                <a:latin typeface="Agency FB" panose="020B0503020202020204" pitchFamily="34" charset="0"/>
              </a:rPr>
              <a:t>Deployement</a:t>
            </a:r>
            <a:r>
              <a:rPr lang="en-ID" sz="4000" dirty="0" smtClean="0">
                <a:latin typeface="Agency FB" panose="020B0503020202020204" pitchFamily="34" charset="0"/>
              </a:rPr>
              <a:t> Diagram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9402" y="1599829"/>
            <a:ext cx="7950197" cy="3707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8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SILABUS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181600"/>
          </a:xfrm>
        </p:spPr>
        <p:txBody>
          <a:bodyPr/>
          <a:lstStyle/>
          <a:p>
            <a:pPr marL="0" indent="0" algn="ctr">
              <a:buNone/>
            </a:pPr>
            <a:endParaRPr lang="id-ID" altLang="en-US" sz="2400" b="1" dirty="0" smtClean="0">
              <a:latin typeface="Gill Sans MT" pitchFamily="34" charset="0"/>
            </a:endParaRPr>
          </a:p>
          <a:p>
            <a:pPr marL="0" indent="0">
              <a:buNone/>
            </a:pPr>
            <a:r>
              <a:rPr lang="id-ID" altLang="en-US" sz="2400" b="1" dirty="0"/>
              <a:t>PERTEMUAN </a:t>
            </a:r>
            <a:r>
              <a:rPr lang="id-ID" altLang="en-US" sz="2400" b="1" dirty="0" smtClean="0"/>
              <a:t>1		PERTEMUAN 3</a:t>
            </a:r>
            <a:endParaRPr lang="en-US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id-ID" altLang="en-US" sz="2400" dirty="0" smtClean="0"/>
              <a:t>Intro UML			Collaboration Diagram       	</a:t>
            </a:r>
            <a:endParaRPr lang="id-ID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id-ID" altLang="en-US" sz="2400" dirty="0"/>
              <a:t>Use Case </a:t>
            </a:r>
            <a:r>
              <a:rPr lang="id-ID" altLang="en-US" sz="2400" dirty="0" smtClean="0"/>
              <a:t>Diagram		</a:t>
            </a:r>
            <a:r>
              <a:rPr lang="id-ID" altLang="en-US" sz="2400" dirty="0"/>
              <a:t>Deployment </a:t>
            </a:r>
            <a:r>
              <a:rPr lang="id-ID" altLang="en-US" sz="2400" dirty="0" smtClean="0"/>
              <a:t>Diagram</a:t>
            </a:r>
            <a:endParaRPr lang="en-US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id-ID" altLang="en-US" sz="2400" dirty="0"/>
              <a:t>Activity Diagram</a:t>
            </a:r>
          </a:p>
          <a:p>
            <a:pPr marL="0" indent="0">
              <a:buNone/>
            </a:pPr>
            <a:r>
              <a:rPr lang="id-ID" altLang="en-US" sz="2400" dirty="0" smtClean="0"/>
              <a:t>		</a:t>
            </a:r>
            <a:endParaRPr lang="en-US" altLang="en-US" sz="2400" dirty="0"/>
          </a:p>
          <a:p>
            <a:pPr marL="0" indent="0">
              <a:buNone/>
            </a:pPr>
            <a:r>
              <a:rPr lang="id-ID" altLang="en-US" sz="2400" b="1" dirty="0"/>
              <a:t>PERTEMUAN </a:t>
            </a:r>
            <a:r>
              <a:rPr lang="id-ID" altLang="en-US" sz="2400" b="1" dirty="0" smtClean="0"/>
              <a:t>2		PERTEMUAN 4</a:t>
            </a:r>
            <a:endParaRPr lang="en-US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id-ID" altLang="en-US" sz="2400" dirty="0"/>
              <a:t>Sequence </a:t>
            </a:r>
            <a:r>
              <a:rPr lang="id-ID" altLang="en-US" sz="2400" dirty="0" smtClean="0"/>
              <a:t>Diagram		Ujian</a:t>
            </a:r>
            <a:endParaRPr lang="en-US" altLang="en-US" sz="2400" dirty="0"/>
          </a:p>
          <a:p>
            <a:pPr marL="285750" indent="-285750">
              <a:buFont typeface="Arial" charset="0"/>
              <a:buChar char="•"/>
            </a:pPr>
            <a:r>
              <a:rPr lang="id-ID" altLang="en-US" sz="2400" dirty="0"/>
              <a:t>Class Diagram</a:t>
            </a:r>
            <a:endParaRPr lang="en-US" altLang="en-US" sz="2400" dirty="0"/>
          </a:p>
          <a:p>
            <a:pPr marL="0" indent="0">
              <a:buNone/>
            </a:pPr>
            <a:endParaRPr lang="en-ID" sz="2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Pertemuan 4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id-ID" dirty="0" smtClean="0"/>
              <a:t>		</a:t>
            </a:r>
          </a:p>
          <a:p>
            <a:pPr marL="1828800" lvl="4" indent="0">
              <a:buNone/>
            </a:pPr>
            <a:endParaRPr lang="id-ID" dirty="0"/>
          </a:p>
          <a:p>
            <a:pPr marL="1828800" lvl="4" indent="0">
              <a:buNone/>
            </a:pPr>
            <a:endParaRPr lang="id-ID" dirty="0" smtClean="0"/>
          </a:p>
          <a:p>
            <a:pPr marL="1828800" lvl="4" indent="0">
              <a:buNone/>
            </a:pPr>
            <a:endParaRPr lang="id-ID" dirty="0"/>
          </a:p>
          <a:p>
            <a:pPr marL="1828800" lvl="4" indent="0">
              <a:buNone/>
            </a:pPr>
            <a:r>
              <a:rPr lang="id-ID" dirty="0" smtClean="0"/>
              <a:t>			</a:t>
            </a:r>
          </a:p>
          <a:p>
            <a:pPr marL="1828800" lvl="4" indent="0">
              <a:buNone/>
            </a:pPr>
            <a:r>
              <a:rPr lang="id-ID" dirty="0"/>
              <a:t>	</a:t>
            </a:r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UJIAN UML</a:t>
            </a:r>
          </a:p>
        </p:txBody>
      </p:sp>
    </p:spTree>
    <p:extLst>
      <p:ext uri="{BB962C8B-B14F-4D97-AF65-F5344CB8AC3E}">
        <p14:creationId xmlns:p14="http://schemas.microsoft.com/office/powerpoint/2010/main" val="15606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3600" dirty="0" smtClean="0">
                <a:latin typeface="Agency FB" panose="020B0503020202020204" pitchFamily="34" charset="0"/>
              </a:rPr>
              <a:t>UML Intro</a:t>
            </a:r>
            <a:endParaRPr lang="id-ID" sz="3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id-ID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D" sz="2800" dirty="0" err="1">
                <a:latin typeface="Century Gothic" panose="020B0502020202020204" pitchFamily="34" charset="0"/>
              </a:rPr>
              <a:t>Apa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itu</a:t>
            </a:r>
            <a:r>
              <a:rPr lang="en-ID" sz="2800" dirty="0">
                <a:latin typeface="Century Gothic" panose="020B0502020202020204" pitchFamily="34" charset="0"/>
              </a:rPr>
              <a:t> UML ? </a:t>
            </a:r>
            <a:endParaRPr lang="id-ID" sz="2800" dirty="0" smtClean="0">
              <a:latin typeface="Century Gothic" panose="020B0502020202020204" pitchFamily="34" charset="0"/>
            </a:endParaRPr>
          </a:p>
          <a:p>
            <a:pPr marL="0" lvl="0" indent="0" algn="ctr">
              <a:buNone/>
            </a:pPr>
            <a:r>
              <a:rPr lang="id-ID" altLang="en-US" sz="2800" dirty="0" smtClean="0"/>
              <a:t>	</a:t>
            </a:r>
            <a:r>
              <a:rPr lang="id-ID" altLang="en-US" dirty="0" smtClean="0"/>
              <a:t>UML </a:t>
            </a:r>
            <a:r>
              <a:rPr lang="id-ID" altLang="en-US" dirty="0"/>
              <a:t>adalah UML merupakan singkatan dari </a:t>
            </a:r>
            <a:r>
              <a:rPr lang="id-ID" altLang="en-US" i="1" dirty="0"/>
              <a:t>“Unified Modelling Language”</a:t>
            </a:r>
            <a:r>
              <a:rPr lang="id-ID" altLang="en-US" dirty="0"/>
              <a:t> yaitu suatu metode permodelan secara visual untuk sarana perancangan sistem berorientasi objek</a:t>
            </a:r>
          </a:p>
          <a:p>
            <a:pPr marL="0" indent="0">
              <a:buNone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D" dirty="0" smtClean="0">
                <a:latin typeface="Agency FB" panose="020B0503020202020204" pitchFamily="34" charset="0"/>
              </a:rPr>
              <a:t> </a:t>
            </a: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ID" sz="4000" dirty="0" err="1" smtClean="0">
                <a:latin typeface="Agency FB" panose="020B0503020202020204" pitchFamily="34" charset="0"/>
              </a:rPr>
              <a:t>Jenis</a:t>
            </a:r>
            <a:r>
              <a:rPr lang="en-ID" sz="4000" dirty="0" smtClean="0">
                <a:latin typeface="Agency FB" panose="020B0503020202020204" pitchFamily="34" charset="0"/>
              </a:rPr>
              <a:t> Diagram</a:t>
            </a:r>
            <a:endParaRPr lang="id-ID" sz="40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id-ID" sz="4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d-ID" sz="2400" dirty="0">
                <a:latin typeface="Century Gothic" panose="020B0502020202020204" pitchFamily="34" charset="0"/>
              </a:rPr>
              <a:t>	</a:t>
            </a:r>
            <a:r>
              <a:rPr lang="en-ID" sz="2400" dirty="0" smtClean="0">
                <a:latin typeface="Century Gothic" panose="020B0502020202020204" pitchFamily="34" charset="0"/>
              </a:rPr>
              <a:t>Diagram </a:t>
            </a:r>
            <a:r>
              <a:rPr lang="en-ID" sz="2400" dirty="0" err="1" smtClean="0">
                <a:latin typeface="Century Gothic" panose="020B0502020202020204" pitchFamily="34" charset="0"/>
              </a:rPr>
              <a:t>Struktur</a:t>
            </a:r>
            <a:r>
              <a:rPr lang="id-ID" sz="2400" dirty="0" smtClean="0">
                <a:latin typeface="Century Gothic" panose="020B0502020202020204" pitchFamily="34" charset="0"/>
              </a:rPr>
              <a:t>		</a:t>
            </a:r>
            <a:r>
              <a:rPr lang="en-ID" sz="2400" dirty="0" smtClean="0">
                <a:latin typeface="Century Gothic" panose="020B0502020202020204" pitchFamily="34" charset="0"/>
              </a:rPr>
              <a:t>Diagram </a:t>
            </a:r>
            <a:r>
              <a:rPr lang="en-ID" sz="2400" dirty="0" err="1" smtClean="0">
                <a:latin typeface="Century Gothic" panose="020B0502020202020204" pitchFamily="34" charset="0"/>
              </a:rPr>
              <a:t>Perilaku</a:t>
            </a:r>
            <a:endParaRPr lang="id-ID" sz="2400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id-ID" sz="2400" dirty="0" smtClean="0">
                <a:latin typeface="Century Gothic" panose="020B0502020202020204" pitchFamily="34" charset="0"/>
              </a:rPr>
              <a:t>					</a:t>
            </a:r>
            <a:r>
              <a:rPr lang="id-ID" sz="2000" dirty="0" smtClean="0">
                <a:latin typeface="Century Gothic" panose="020B0502020202020204" pitchFamily="34" charset="0"/>
              </a:rPr>
              <a:t>1. Diagram usecase</a:t>
            </a:r>
          </a:p>
          <a:p>
            <a:pPr marL="0" indent="0" algn="just">
              <a:buNone/>
            </a:pPr>
            <a:r>
              <a:rPr lang="id-ID" sz="2000" dirty="0">
                <a:latin typeface="Century Gothic" panose="020B0502020202020204" pitchFamily="34" charset="0"/>
              </a:rPr>
              <a:t>	</a:t>
            </a:r>
            <a:r>
              <a:rPr lang="id-ID" sz="2000" dirty="0" smtClean="0">
                <a:latin typeface="Century Gothic" panose="020B0502020202020204" pitchFamily="34" charset="0"/>
              </a:rPr>
              <a:t>				2. Diagram sequence</a:t>
            </a:r>
          </a:p>
          <a:p>
            <a:pPr marL="0" indent="0" algn="just">
              <a:buNone/>
            </a:pPr>
            <a:r>
              <a:rPr lang="id-ID" sz="2000" dirty="0">
                <a:latin typeface="Century Gothic" panose="020B0502020202020204" pitchFamily="34" charset="0"/>
              </a:rPr>
              <a:t>	</a:t>
            </a:r>
            <a:r>
              <a:rPr lang="id-ID" sz="2000" dirty="0" smtClean="0">
                <a:latin typeface="Century Gothic" panose="020B0502020202020204" pitchFamily="34" charset="0"/>
              </a:rPr>
              <a:t>				3. Diagram statechart</a:t>
            </a:r>
          </a:p>
          <a:p>
            <a:pPr marL="0" indent="0" algn="just">
              <a:buNone/>
            </a:pPr>
            <a:r>
              <a:rPr lang="id-ID" sz="2000" dirty="0">
                <a:latin typeface="Century Gothic" panose="020B0502020202020204" pitchFamily="34" charset="0"/>
              </a:rPr>
              <a:t>	</a:t>
            </a:r>
            <a:r>
              <a:rPr lang="id-ID" sz="2000" dirty="0" smtClean="0">
                <a:latin typeface="Century Gothic" panose="020B0502020202020204" pitchFamily="34" charset="0"/>
              </a:rPr>
              <a:t>				4. Diagram Aktifitas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345" y="2673928"/>
            <a:ext cx="3865419" cy="22980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lvl="1" indent="-228600" algn="just" latinLnBrk="1">
              <a:lnSpc>
                <a:spcPct val="70000"/>
              </a:lnSpc>
              <a:spcBef>
                <a:spcPts val="1000"/>
              </a:spcBef>
            </a:pPr>
            <a:endParaRPr lang="en-US" altLang="en-US" sz="20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  <a:ea typeface="宋体" charset="-122"/>
            </a:endParaRPr>
          </a:p>
          <a:p>
            <a:pPr marL="685800" lvl="1" indent="-228600" algn="just" latinLnBrk="1">
              <a:lnSpc>
                <a:spcPct val="70000"/>
              </a:lnSpc>
              <a:spcBef>
                <a:spcPts val="1000"/>
              </a:spcBef>
            </a:pPr>
            <a:r>
              <a:rPr lang="en-US" altLang="en-US" sz="2000" dirty="0" smtClean="0">
                <a:latin typeface="Century Gothic" panose="020B0502020202020204" pitchFamily="34" charset="0"/>
                <a:ea typeface="宋体" charset="-122"/>
              </a:rPr>
              <a:t>1</a:t>
            </a:r>
            <a:r>
              <a:rPr lang="en-US" altLang="en-US" sz="2000" dirty="0">
                <a:latin typeface="Century Gothic" panose="020B0502020202020204" pitchFamily="34" charset="0"/>
                <a:ea typeface="宋体" charset="-122"/>
              </a:rPr>
              <a:t>. Diagram </a:t>
            </a:r>
            <a:r>
              <a:rPr lang="en-US" altLang="en-US" sz="2000" dirty="0" err="1" smtClean="0">
                <a:latin typeface="Century Gothic" panose="020B0502020202020204" pitchFamily="34" charset="0"/>
                <a:ea typeface="宋体" charset="-122"/>
              </a:rPr>
              <a:t>Kelas</a:t>
            </a:r>
            <a:endParaRPr lang="en-US" altLang="en-US" sz="2000" dirty="0" smtClean="0">
              <a:latin typeface="Century Gothic" panose="020B0502020202020204" pitchFamily="34" charset="0"/>
              <a:ea typeface="宋体" charset="-122"/>
            </a:endParaRPr>
          </a:p>
          <a:p>
            <a:pPr marL="685800" lvl="1" indent="-228600" algn="just" latinLnBrk="1">
              <a:lnSpc>
                <a:spcPct val="70000"/>
              </a:lnSpc>
              <a:spcBef>
                <a:spcPts val="1000"/>
              </a:spcBef>
            </a:pPr>
            <a:r>
              <a:rPr lang="en-US" altLang="en-US" sz="2000" dirty="0" smtClean="0">
                <a:latin typeface="Century Gothic" panose="020B0502020202020204" pitchFamily="34" charset="0"/>
                <a:ea typeface="宋体" charset="-122"/>
              </a:rPr>
              <a:t>2. Diagram </a:t>
            </a:r>
            <a:r>
              <a:rPr lang="en-US" altLang="en-US" sz="2000" dirty="0" err="1" smtClean="0">
                <a:latin typeface="Century Gothic" panose="020B0502020202020204" pitchFamily="34" charset="0"/>
                <a:ea typeface="宋体" charset="-122"/>
              </a:rPr>
              <a:t>Obyek</a:t>
            </a:r>
            <a:endParaRPr lang="en-US" altLang="en-US" sz="2000" dirty="0" smtClean="0">
              <a:latin typeface="Century Gothic" panose="020B0502020202020204" pitchFamily="34" charset="0"/>
              <a:ea typeface="宋体" charset="-122"/>
            </a:endParaRPr>
          </a:p>
          <a:p>
            <a:pPr marL="685800" lvl="1" indent="-228600" algn="just" latinLnBrk="1">
              <a:lnSpc>
                <a:spcPct val="70000"/>
              </a:lnSpc>
              <a:spcBef>
                <a:spcPts val="1000"/>
              </a:spcBef>
            </a:pPr>
            <a:r>
              <a:rPr lang="en-US" altLang="en-US" sz="2000" dirty="0" smtClean="0">
                <a:latin typeface="Century Gothic" panose="020B0502020202020204" pitchFamily="34" charset="0"/>
                <a:ea typeface="宋体" charset="-122"/>
              </a:rPr>
              <a:t>3</a:t>
            </a:r>
            <a:r>
              <a:rPr lang="en-US" altLang="en-US" sz="2000" dirty="0">
                <a:latin typeface="Century Gothic" panose="020B0502020202020204" pitchFamily="34" charset="0"/>
                <a:ea typeface="宋体" charset="-122"/>
              </a:rPr>
              <a:t>. Diagram </a:t>
            </a:r>
            <a:r>
              <a:rPr lang="en-US" altLang="en-US" sz="2000" dirty="0" err="1">
                <a:latin typeface="Century Gothic" panose="020B0502020202020204" pitchFamily="34" charset="0"/>
                <a:ea typeface="宋体" charset="-122"/>
              </a:rPr>
              <a:t>Komponen</a:t>
            </a:r>
            <a:endParaRPr lang="en-US" altLang="en-US" sz="2000" dirty="0">
              <a:latin typeface="Century Gothic" panose="020B0502020202020204" pitchFamily="34" charset="0"/>
              <a:ea typeface="宋体" charset="-122"/>
            </a:endParaRPr>
          </a:p>
          <a:p>
            <a:pPr marL="685800" lvl="1" indent="-228600" algn="just" latinLnBrk="1">
              <a:lnSpc>
                <a:spcPct val="70000"/>
              </a:lnSpc>
              <a:spcBef>
                <a:spcPts val="1000"/>
              </a:spcBef>
            </a:pPr>
            <a:r>
              <a:rPr lang="en-US" altLang="en-US" sz="2000" dirty="0" smtClean="0">
                <a:latin typeface="Century Gothic" panose="020B0502020202020204" pitchFamily="34" charset="0"/>
                <a:ea typeface="宋体" charset="-122"/>
              </a:rPr>
              <a:t>4</a:t>
            </a:r>
            <a:r>
              <a:rPr lang="en-US" altLang="en-US" sz="2000" dirty="0">
                <a:latin typeface="Century Gothic" panose="020B0502020202020204" pitchFamily="34" charset="0"/>
                <a:ea typeface="宋体" charset="-122"/>
              </a:rPr>
              <a:t>. Diagram </a:t>
            </a:r>
            <a:r>
              <a:rPr lang="en-US" altLang="en-US" sz="2000" dirty="0" smtClean="0">
                <a:latin typeface="Century Gothic" panose="020B0502020202020204" pitchFamily="34" charset="0"/>
                <a:ea typeface="宋体" charset="-122"/>
              </a:rPr>
              <a:t>Deployment</a:t>
            </a:r>
            <a:endParaRPr lang="en-US" altLang="en-US" sz="2000" dirty="0">
              <a:latin typeface="Century Gothic" panose="020B0502020202020204" pitchFamily="34" charset="0"/>
              <a:ea typeface="宋体" charset="-122"/>
            </a:endParaRPr>
          </a:p>
          <a:p>
            <a:pPr lvl="1" algn="just"/>
            <a:endParaRPr lang="en-ID" altLang="en-US" sz="2000" dirty="0" smtClean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lvl="1" algn="just"/>
            <a:endParaRPr lang="id-ID" altLang="en-US" sz="20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>
                <a:latin typeface="Agency FB" panose="020B0503020202020204" pitchFamily="34" charset="0"/>
              </a:rPr>
              <a:t>Use Case </a:t>
            </a:r>
            <a:r>
              <a:rPr lang="en-ID" dirty="0" smtClean="0">
                <a:latin typeface="Agency FB" panose="020B0503020202020204" pitchFamily="34" charset="0"/>
              </a:rPr>
              <a:t>Diagram</a:t>
            </a:r>
            <a:endParaRPr lang="id-ID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id-ID" dirty="0" smtClean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D" sz="2800" dirty="0" err="1">
                <a:latin typeface="Century Gothic" panose="020B0502020202020204" pitchFamily="34" charset="0"/>
              </a:rPr>
              <a:t>Apa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itu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Usecase</a:t>
            </a:r>
            <a:r>
              <a:rPr lang="en-ID" sz="2800" dirty="0">
                <a:latin typeface="Century Gothic" panose="020B0502020202020204" pitchFamily="34" charset="0"/>
              </a:rPr>
              <a:t> Diagram ? </a:t>
            </a:r>
            <a:endParaRPr lang="en-US" sz="2800" dirty="0">
              <a:latin typeface="Century Gothic" panose="020B0502020202020204" pitchFamily="34" charset="0"/>
            </a:endParaRPr>
          </a:p>
          <a:p>
            <a:pPr marL="0" lvl="0" indent="0" algn="just">
              <a:buNone/>
            </a:pPr>
            <a:r>
              <a:rPr lang="id-ID" altLang="en-US" sz="2400" dirty="0" smtClean="0">
                <a:latin typeface="Century Gothic" panose="020B0502020202020204" pitchFamily="34" charset="0"/>
              </a:rPr>
              <a:t>	Diagram </a:t>
            </a:r>
            <a:r>
              <a:rPr lang="id-ID" altLang="en-US" sz="2400" dirty="0">
                <a:latin typeface="Century Gothic" panose="020B0502020202020204" pitchFamily="34" charset="0"/>
              </a:rPr>
              <a:t>use case merupakan model diagram UML yang digunakan untuk menggambarkan requirement fungsional yang diharapkan dari sebuah sistem yang menekankan pada “siapa” melakukan “apa” dalam lingkungan sistem perangkat lunak akan dibangun.</a:t>
            </a:r>
          </a:p>
          <a:p>
            <a:pPr marL="0" indent="0" algn="just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altLang="id-ID" sz="2400" dirty="0" err="1"/>
              <a:t>Komponen-komponen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teribat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dalam</a:t>
            </a:r>
            <a:r>
              <a:rPr lang="en-US" altLang="id-ID" sz="2400" dirty="0"/>
              <a:t> use case diagram :</a:t>
            </a:r>
            <a:endParaRPr lang="id-ID" altLang="id-ID" sz="2400" dirty="0"/>
          </a:p>
          <a:p>
            <a:pPr marL="0" indent="0" algn="just"/>
            <a:r>
              <a:rPr lang="en-US" altLang="id-ID" sz="2400" b="1" dirty="0"/>
              <a:t>Actor</a:t>
            </a:r>
            <a:endParaRPr lang="en-US" altLang="en-US" sz="2400" dirty="0"/>
          </a:p>
          <a:p>
            <a:pPr marL="0" indent="0">
              <a:buFont typeface="Arial" charset="0"/>
              <a:buNone/>
            </a:pPr>
            <a:r>
              <a:rPr lang="en-US" altLang="id-ID" sz="2000" dirty="0" err="1" smtClean="0"/>
              <a:t>mempresentasikan</a:t>
            </a:r>
            <a:r>
              <a:rPr lang="en-US" altLang="id-ID" sz="2000" dirty="0" smtClean="0"/>
              <a:t> </a:t>
            </a:r>
            <a:r>
              <a:rPr lang="en-US" altLang="id-ID" sz="2000" dirty="0" err="1"/>
              <a:t>seseorang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atau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sesuatu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seperti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perangkat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 lain) yang </a:t>
            </a:r>
            <a:r>
              <a:rPr lang="en-US" altLang="id-ID" sz="2000" dirty="0" err="1"/>
              <a:t>berinteraksi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sistem</a:t>
            </a:r>
            <a:r>
              <a:rPr lang="en-US" altLang="id-ID" sz="2000" dirty="0"/>
              <a:t>.</a:t>
            </a:r>
            <a:endParaRPr lang="en-US" altLang="en-US" sz="2000" dirty="0"/>
          </a:p>
          <a:p>
            <a:pPr marL="0" indent="0">
              <a:buFont typeface="Arial" charset="0"/>
              <a:buNone/>
            </a:pPr>
            <a:r>
              <a:rPr lang="sv-SE" altLang="id-ID" sz="2000" dirty="0" smtClean="0"/>
              <a:t>Actor </a:t>
            </a:r>
            <a:r>
              <a:rPr lang="sv-SE" altLang="id-ID" sz="2000" dirty="0"/>
              <a:t>digambarkan dengan stick man.</a:t>
            </a:r>
            <a:endParaRPr lang="en-US" altLang="en-US" sz="2000" dirty="0"/>
          </a:p>
          <a:p>
            <a:pPr marL="0" indent="0">
              <a:buFont typeface="Arial" charset="0"/>
              <a:buNone/>
            </a:pPr>
            <a:r>
              <a:rPr lang="id-ID" altLang="en-US" sz="2000" dirty="0" smtClean="0"/>
              <a:t>1. 			2.</a:t>
            </a:r>
            <a:endParaRPr lang="id-ID" altLang="en-US" sz="2000" dirty="0"/>
          </a:p>
          <a:p>
            <a:pPr marL="0" indent="0">
              <a:buNone/>
            </a:pPr>
            <a:r>
              <a:rPr lang="id-ID" sz="2000" dirty="0" smtClean="0"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id-ID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2000" dirty="0" smtClean="0">
              <a:cs typeface="Times New Roman" panose="02020603050405020304" pitchFamily="18" charset="0"/>
            </a:endParaRPr>
          </a:p>
          <a:p>
            <a:r>
              <a:rPr lang="en-ID" sz="2000" b="1" dirty="0"/>
              <a:t>USE CASE</a:t>
            </a:r>
            <a:endParaRPr lang="en-US" sz="2000" b="1" dirty="0"/>
          </a:p>
          <a:p>
            <a:pPr marL="0" lvl="0" indent="0">
              <a:buNone/>
            </a:pPr>
            <a:r>
              <a:rPr lang="en-GB" altLang="zh-CN" sz="2000" dirty="0">
                <a:ea typeface="宋体" charset="-122"/>
              </a:rPr>
              <a:t>Use case </a:t>
            </a:r>
            <a:r>
              <a:rPr lang="en-GB" altLang="zh-CN" sz="2000" dirty="0" err="1">
                <a:ea typeface="宋体" charset="-122"/>
              </a:rPr>
              <a:t>adalah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gambaran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fungsionalitas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dari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suatu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sistem</a:t>
            </a:r>
            <a:r>
              <a:rPr lang="en-GB" altLang="zh-CN" sz="2000" dirty="0">
                <a:ea typeface="宋体" charset="-122"/>
              </a:rPr>
              <a:t>, </a:t>
            </a:r>
            <a:r>
              <a:rPr lang="en-GB" altLang="zh-CN" sz="2000" dirty="0" err="1">
                <a:ea typeface="宋体" charset="-122"/>
              </a:rPr>
              <a:t>sehingga</a:t>
            </a:r>
            <a:r>
              <a:rPr lang="en-GB" altLang="zh-CN" sz="2000" dirty="0">
                <a:ea typeface="宋体" charset="-122"/>
              </a:rPr>
              <a:t> customer </a:t>
            </a:r>
            <a:r>
              <a:rPr lang="en-GB" altLang="zh-CN" sz="2000" dirty="0" err="1">
                <a:ea typeface="宋体" charset="-122"/>
              </a:rPr>
              <a:t>ataupengguna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sistem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paham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dan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mengerti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mengenai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kegunaan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sistem</a:t>
            </a:r>
            <a:r>
              <a:rPr lang="en-GB" altLang="zh-CN" sz="2000" dirty="0">
                <a:ea typeface="宋体" charset="-122"/>
              </a:rPr>
              <a:t> yang </a:t>
            </a:r>
            <a:r>
              <a:rPr lang="en-GB" altLang="zh-CN" sz="2000" dirty="0" err="1">
                <a:ea typeface="宋体" charset="-122"/>
              </a:rPr>
              <a:t>akan</a:t>
            </a:r>
            <a:r>
              <a:rPr lang="en-GB" altLang="zh-CN" sz="2000" dirty="0">
                <a:ea typeface="宋体" charset="-122"/>
              </a:rPr>
              <a:t> </a:t>
            </a:r>
            <a:r>
              <a:rPr lang="en-GB" altLang="zh-CN" sz="2000" dirty="0" err="1">
                <a:ea typeface="宋体" charset="-122"/>
              </a:rPr>
              <a:t>dibangun</a:t>
            </a:r>
            <a:endParaRPr lang="en-GB" altLang="zh-CN" sz="2000" dirty="0">
              <a:ea typeface="宋体" charset="-122"/>
            </a:endParaRPr>
          </a:p>
          <a:p>
            <a:pPr marL="0" indent="0"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95234" y="2738450"/>
            <a:ext cx="489875" cy="45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6322" y="3346428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044372" y="3197214"/>
            <a:ext cx="10407" cy="71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4636" y="3859994"/>
            <a:ext cx="244939" cy="374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040173" y="3859994"/>
            <a:ext cx="244936" cy="34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31557" y="2967832"/>
            <a:ext cx="1562100" cy="860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862635"/>
            <a:ext cx="8610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 smtClean="0"/>
              <a:t>Usecase</a:t>
            </a:r>
            <a:endParaRPr lang="id-ID" sz="2800" dirty="0" smtClean="0"/>
          </a:p>
          <a:p>
            <a:pPr marL="0" indent="0" algn="just">
              <a:buNone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0860" y="2692568"/>
            <a:ext cx="489875" cy="45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00834" y="1519250"/>
            <a:ext cx="489875" cy="45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99183" y="3263735"/>
            <a:ext cx="489875" cy="54010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1875" y="3415870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270" y="3865216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75303" y="2172233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47222" y="3117692"/>
            <a:ext cx="10407" cy="71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7755670" y="1978014"/>
            <a:ext cx="10407" cy="71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910095" y="3722251"/>
            <a:ext cx="10407" cy="71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0860" y="3803841"/>
            <a:ext cx="244939" cy="374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510730" y="2665656"/>
            <a:ext cx="244939" cy="374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85493" y="4395368"/>
            <a:ext cx="244939" cy="374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65797" y="3826264"/>
            <a:ext cx="244936" cy="34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766077" y="2692568"/>
            <a:ext cx="244936" cy="34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921622" y="4404907"/>
            <a:ext cx="244936" cy="34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474081" y="1265740"/>
            <a:ext cx="3493105" cy="723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chemeClr val="tx1"/>
                </a:solidFill>
              </a:rPr>
              <a:t>Menunjukan</a:t>
            </a:r>
            <a:r>
              <a:rPr lang="en-ID" dirty="0" smtClean="0"/>
              <a:t> </a:t>
            </a:r>
            <a:r>
              <a:rPr lang="en-ID" dirty="0" err="1" smtClean="0">
                <a:solidFill>
                  <a:schemeClr val="tx1"/>
                </a:solidFill>
              </a:rPr>
              <a:t>Blanko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474081" y="2204503"/>
            <a:ext cx="3493105" cy="7974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chemeClr val="tx1"/>
                </a:solidFill>
              </a:rPr>
              <a:t>Validasi</a:t>
            </a:r>
            <a:r>
              <a:rPr lang="id-ID" dirty="0" smtClean="0">
                <a:solidFill>
                  <a:schemeClr val="tx1"/>
                </a:solidFill>
              </a:rPr>
              <a:t> Blanko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88413" y="3257247"/>
            <a:ext cx="3551890" cy="7974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chemeClr val="tx1"/>
                </a:solidFill>
              </a:rPr>
              <a:t>Entri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data </a:t>
            </a:r>
            <a:r>
              <a:rPr lang="en-ID" dirty="0" smtClean="0">
                <a:solidFill>
                  <a:schemeClr val="tx1"/>
                </a:solidFill>
              </a:rPr>
              <a:t>KRS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15297" y="4178249"/>
            <a:ext cx="3625004" cy="7974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Menyerahkan foto &amp; </a:t>
            </a:r>
            <a:r>
              <a:rPr lang="en-ID" dirty="0" err="1" smtClean="0">
                <a:solidFill>
                  <a:schemeClr val="tx1"/>
                </a:solidFill>
              </a:rPr>
              <a:t>Blanko</a:t>
            </a:r>
            <a:r>
              <a:rPr lang="id-ID" dirty="0" smtClean="0">
                <a:solidFill>
                  <a:schemeClr val="tx1"/>
                </a:solidFill>
              </a:rPr>
              <a:t> merah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8990" y="5195491"/>
            <a:ext cx="3554428" cy="7974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Menyerahkan KRS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10735" y="1627513"/>
            <a:ext cx="1424506" cy="1065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</p:cNvCxnSpPr>
          <p:nvPr/>
        </p:nvCxnSpPr>
        <p:spPr>
          <a:xfrm flipH="1">
            <a:off x="1162595" y="2603234"/>
            <a:ext cx="1311486" cy="61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49575" y="3602649"/>
            <a:ext cx="1345492" cy="53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9575" y="3865216"/>
            <a:ext cx="1345492" cy="57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918850" y="4249602"/>
            <a:ext cx="1732910" cy="121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67186" y="1748632"/>
            <a:ext cx="1464634" cy="11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40303" y="2239251"/>
            <a:ext cx="1391517" cy="36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40301" y="4079528"/>
            <a:ext cx="1592898" cy="45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122108" y="4436805"/>
            <a:ext cx="1473516" cy="9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8091"/>
            <a:ext cx="8610600" cy="4885509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latin typeface="Agency FB" panose="020B0503020202020204" pitchFamily="34" charset="0"/>
              </a:rPr>
              <a:t>Activity </a:t>
            </a:r>
            <a:r>
              <a:rPr lang="en-ID" dirty="0" smtClean="0">
                <a:latin typeface="Agency FB" panose="020B0503020202020204" pitchFamily="34" charset="0"/>
              </a:rPr>
              <a:t>Diagram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D" sz="2800" dirty="0" err="1">
                <a:latin typeface="Century Gothic" panose="020B0502020202020204" pitchFamily="34" charset="0"/>
              </a:rPr>
              <a:t>Apa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itu</a:t>
            </a:r>
            <a:r>
              <a:rPr lang="en-ID" sz="2800" dirty="0">
                <a:latin typeface="Century Gothic" panose="020B0502020202020204" pitchFamily="34" charset="0"/>
              </a:rPr>
              <a:t> Activity Diagram ?</a:t>
            </a:r>
            <a:r>
              <a:rPr lang="en-ID" dirty="0">
                <a:latin typeface="Century Gothic" panose="020B0502020202020204" pitchFamily="34" charset="0"/>
              </a:rPr>
              <a:t> </a:t>
            </a:r>
            <a:endParaRPr lang="en-US" dirty="0">
              <a:latin typeface="Century Gothic" panose="020B0502020202020204" pitchFamily="34" charset="0"/>
            </a:endParaRPr>
          </a:p>
          <a:p>
            <a:pPr marL="0" lvl="0" indent="0">
              <a:buNone/>
            </a:pPr>
            <a:r>
              <a:rPr lang="id-ID" altLang="en-US" sz="2400" dirty="0" smtClean="0">
                <a:latin typeface="Century Gothic" panose="020B0502020202020204" pitchFamily="34" charset="0"/>
              </a:rPr>
              <a:t>	</a:t>
            </a:r>
            <a:r>
              <a:rPr lang="en-US" altLang="en-US" sz="2400" dirty="0" smtClean="0">
                <a:latin typeface="Century Gothic" panose="020B0502020202020204" pitchFamily="34" charset="0"/>
              </a:rPr>
              <a:t>Diagram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aktivitas</a:t>
            </a:r>
            <a:r>
              <a:rPr lang="en-US" altLang="en-US" sz="2400" dirty="0">
                <a:latin typeface="Century Gothic" panose="020B0502020202020204" pitchFamily="34" charset="0"/>
              </a:rPr>
              <a:t>  </a:t>
            </a:r>
            <a:r>
              <a:rPr lang="en-US" altLang="en-US" sz="2400" dirty="0" err="1">
                <a:latin typeface="Century Gothic" panose="020B0502020202020204" pitchFamily="34" charset="0"/>
              </a:rPr>
              <a:t>atau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i="1" dirty="0">
                <a:latin typeface="Century Gothic" panose="020B0502020202020204" pitchFamily="34" charset="0"/>
              </a:rPr>
              <a:t>activity diagram</a:t>
            </a:r>
            <a:r>
              <a:rPr lang="en-US" altLang="en-US" sz="2400" dirty="0">
                <a:latin typeface="Century Gothic" panose="020B0502020202020204" pitchFamily="34" charset="0"/>
              </a:rPr>
              <a:t>  </a:t>
            </a:r>
            <a:r>
              <a:rPr lang="en-US" altLang="en-US" sz="2400" dirty="0" err="1">
                <a:latin typeface="Century Gothic" panose="020B0502020202020204" pitchFamily="34" charset="0"/>
              </a:rPr>
              <a:t>menggambarkan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i="1" dirty="0">
                <a:latin typeface="Century Gothic" panose="020B0502020202020204" pitchFamily="34" charset="0"/>
              </a:rPr>
              <a:t>workflow </a:t>
            </a:r>
            <a:r>
              <a:rPr lang="en-US" altLang="en-US" sz="2400" dirty="0">
                <a:latin typeface="Century Gothic" panose="020B0502020202020204" pitchFamily="34" charset="0"/>
              </a:rPr>
              <a:t>(</a:t>
            </a:r>
            <a:r>
              <a:rPr lang="en-US" altLang="en-US" sz="2400" dirty="0" err="1">
                <a:latin typeface="Century Gothic" panose="020B0502020202020204" pitchFamily="34" charset="0"/>
              </a:rPr>
              <a:t>aliran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kerja</a:t>
            </a:r>
            <a:r>
              <a:rPr lang="en-US" altLang="en-US" sz="2400" dirty="0">
                <a:latin typeface="Century Gothic" panose="020B0502020202020204" pitchFamily="34" charset="0"/>
              </a:rPr>
              <a:t>) </a:t>
            </a:r>
            <a:r>
              <a:rPr lang="en-US" altLang="en-US" sz="2400" dirty="0" err="1">
                <a:latin typeface="Century Gothic" panose="020B0502020202020204" pitchFamily="34" charset="0"/>
              </a:rPr>
              <a:t>atau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aktivitas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dari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sebuah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atau</a:t>
            </a:r>
            <a:r>
              <a:rPr lang="en-US" altLang="en-US" sz="2400" dirty="0">
                <a:latin typeface="Century Gothic" panose="020B0502020202020204" pitchFamily="34" charset="0"/>
              </a:rPr>
              <a:t> proses </a:t>
            </a:r>
            <a:r>
              <a:rPr lang="en-US" altLang="en-US" sz="2400" dirty="0" err="1">
                <a:latin typeface="Century Gothic" panose="020B0502020202020204" pitchFamily="34" charset="0"/>
              </a:rPr>
              <a:t>bisnis</a:t>
            </a:r>
            <a:r>
              <a:rPr lang="en-US" altLang="en-US" sz="2400" dirty="0">
                <a:latin typeface="Century Gothic" panose="020B0502020202020204" pitchFamily="34" charset="0"/>
              </a:rPr>
              <a:t>. Yang </a:t>
            </a:r>
            <a:r>
              <a:rPr lang="en-US" altLang="en-US" sz="2400" dirty="0" err="1">
                <a:latin typeface="Century Gothic" panose="020B0502020202020204" pitchFamily="34" charset="0"/>
              </a:rPr>
              <a:t>perlu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diperhatikan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disini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adalah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bahwa</a:t>
            </a:r>
            <a:r>
              <a:rPr lang="en-US" altLang="en-US" sz="2400" dirty="0">
                <a:latin typeface="Century Gothic" panose="020B0502020202020204" pitchFamily="34" charset="0"/>
              </a:rPr>
              <a:t> diagram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aktivitas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menggambarkan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aktivitas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bukan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apa</a:t>
            </a:r>
            <a:r>
              <a:rPr lang="en-US" altLang="en-US" sz="2400" dirty="0">
                <a:latin typeface="Century Gothic" panose="020B0502020202020204" pitchFamily="34" charset="0"/>
              </a:rPr>
              <a:t> yang </a:t>
            </a:r>
            <a:r>
              <a:rPr lang="en-US" altLang="en-US" sz="2400" dirty="0" err="1">
                <a:latin typeface="Century Gothic" panose="020B0502020202020204" pitchFamily="34" charset="0"/>
              </a:rPr>
              <a:t>dilakukan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oleh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aktor</a:t>
            </a:r>
            <a:r>
              <a:rPr lang="en-US" altLang="en-US" sz="2400" dirty="0">
                <a:latin typeface="Century Gothic" panose="020B0502020202020204" pitchFamily="34" charset="0"/>
              </a:rPr>
              <a:t>, </a:t>
            </a:r>
            <a:r>
              <a:rPr lang="en-US" altLang="en-US" sz="2400" dirty="0" err="1">
                <a:latin typeface="Century Gothic" panose="020B0502020202020204" pitchFamily="34" charset="0"/>
              </a:rPr>
              <a:t>jadi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aktivitas</a:t>
            </a:r>
            <a:r>
              <a:rPr lang="en-US" altLang="en-US" sz="2400" dirty="0">
                <a:latin typeface="Century Gothic" panose="020B0502020202020204" pitchFamily="34" charset="0"/>
              </a:rPr>
              <a:t> yang </a:t>
            </a:r>
            <a:r>
              <a:rPr lang="en-US" altLang="en-US" sz="2400" dirty="0" err="1">
                <a:latin typeface="Century Gothic" panose="020B0502020202020204" pitchFamily="34" charset="0"/>
              </a:rPr>
              <a:t>dapat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dilakukan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oleh</a:t>
            </a:r>
            <a:r>
              <a:rPr lang="en-US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en-US" sz="2400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400" dirty="0">
                <a:latin typeface="Century Gothic" panose="020B0502020202020204" pitchFamily="34" charset="0"/>
              </a:rPr>
              <a:t>.</a:t>
            </a:r>
            <a:br>
              <a:rPr lang="en-US" altLang="en-US" sz="2400" dirty="0">
                <a:latin typeface="Century Gothic" panose="020B0502020202020204" pitchFamily="34" charset="0"/>
              </a:rPr>
            </a:br>
            <a:endParaRPr lang="en-US" altLang="en-US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41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en-ID" dirty="0" err="1">
                <a:latin typeface="Agency FB" panose="020B0503020202020204" pitchFamily="34" charset="0"/>
              </a:rPr>
              <a:t>Elemen</a:t>
            </a:r>
            <a:r>
              <a:rPr lang="en-ID" dirty="0">
                <a:latin typeface="Agency FB" panose="020B0503020202020204" pitchFamily="34" charset="0"/>
              </a:rPr>
              <a:t> Activity </a:t>
            </a:r>
            <a:r>
              <a:rPr lang="en-ID" dirty="0" smtClean="0">
                <a:latin typeface="Agency FB" panose="020B0503020202020204" pitchFamily="34" charset="0"/>
              </a:rPr>
              <a:t>Diagram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00050" lvl="1" indent="0">
              <a:buNone/>
            </a:pPr>
            <a:r>
              <a:rPr lang="id-ID" b="1" dirty="0" smtClean="0">
                <a:latin typeface="Century Gothic" panose="020B0502020202020204" pitchFamily="34" charset="0"/>
              </a:rPr>
              <a:t>           </a:t>
            </a:r>
            <a:r>
              <a:rPr lang="en-ID" b="1" dirty="0" smtClean="0">
                <a:latin typeface="Century Gothic" panose="020B0502020202020204" pitchFamily="34" charset="0"/>
              </a:rPr>
              <a:t>SIMBOL</a:t>
            </a:r>
            <a:endParaRPr lang="en-US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39604" y="2578100"/>
            <a:ext cx="342008" cy="3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78495" y="3196651"/>
            <a:ext cx="342008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2517" y="3181290"/>
            <a:ext cx="431371" cy="33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077" y="3859242"/>
            <a:ext cx="563219" cy="2794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2306985" y="4401461"/>
            <a:ext cx="310833" cy="355600"/>
          </a:xfrm>
          <a:prstGeom prst="diamon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46301" y="5118100"/>
            <a:ext cx="62599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12827" y="1533099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>
                <a:latin typeface="Century Gothic" panose="020B0502020202020204" pitchFamily="34" charset="0"/>
              </a:rPr>
              <a:t>KETERANGAN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2485" y="2373868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latin typeface="Century Gothic" panose="020B0502020202020204" pitchFamily="34" charset="0"/>
              </a:rPr>
              <a:t>Titik</a:t>
            </a:r>
            <a:r>
              <a:rPr lang="en-ID" dirty="0">
                <a:latin typeface="Century Gothic" panose="020B0502020202020204" pitchFamily="34" charset="0"/>
              </a:rPr>
              <a:t> </a:t>
            </a:r>
            <a:r>
              <a:rPr lang="en-ID" dirty="0" err="1">
                <a:latin typeface="Century Gothic" panose="020B0502020202020204" pitchFamily="34" charset="0"/>
              </a:rPr>
              <a:t>Awal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0462" y="297330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latin typeface="Century Gothic" panose="020B0502020202020204" pitchFamily="34" charset="0"/>
              </a:rPr>
              <a:t>Titik</a:t>
            </a:r>
            <a:r>
              <a:rPr lang="en-ID" dirty="0">
                <a:latin typeface="Century Gothic" panose="020B0502020202020204" pitchFamily="34" charset="0"/>
              </a:rPr>
              <a:t> </a:t>
            </a:r>
            <a:r>
              <a:rPr lang="en-ID" dirty="0" err="1">
                <a:latin typeface="Century Gothic" panose="020B0502020202020204" pitchFamily="34" charset="0"/>
              </a:rPr>
              <a:t>Akhir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999" y="36745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latin typeface="Century Gothic" panose="020B0502020202020204" pitchFamily="34" charset="0"/>
              </a:rPr>
              <a:t>Activity / Action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72485" y="438398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>
                <a:latin typeface="Century Gothic" panose="020B0502020202020204" pitchFamily="34" charset="0"/>
              </a:rPr>
              <a:t>Kondisi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3813138" y="4933434"/>
            <a:ext cx="391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latin typeface="Century Gothic" panose="020B0502020202020204" pitchFamily="34" charset="0"/>
              </a:rPr>
              <a:t>Fork &amp; Join </a:t>
            </a:r>
            <a:r>
              <a:rPr lang="en-ID" dirty="0" err="1">
                <a:latin typeface="Century Gothic" panose="020B0502020202020204" pitchFamily="34" charset="0"/>
              </a:rPr>
              <a:t>atau</a:t>
            </a:r>
            <a:r>
              <a:rPr lang="en-ID" dirty="0">
                <a:latin typeface="Century Gothic" panose="020B0502020202020204" pitchFamily="34" charset="0"/>
              </a:rPr>
              <a:t> </a:t>
            </a:r>
            <a:r>
              <a:rPr lang="en-ID" dirty="0" err="1">
                <a:latin typeface="Century Gothic" panose="020B0502020202020204" pitchFamily="34" charset="0"/>
              </a:rPr>
              <a:t>penggabungan</a:t>
            </a:r>
            <a:r>
              <a:rPr lang="en-ID" dirty="0">
                <a:latin typeface="Century Gothic" panose="020B0502020202020204" pitchFamily="34" charset="0"/>
              </a:rPr>
              <a:t>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324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MATERI UML [UNIFIED MODELLING LANGUAGE]  </vt:lpstr>
      <vt:lpstr>SILABUS</vt:lpstr>
      <vt:lpstr>Pertemuan 1</vt:lpstr>
      <vt:lpstr>Pertemuan 1</vt:lpstr>
      <vt:lpstr>Pertemuan 1</vt:lpstr>
      <vt:lpstr>Pertemuan 1</vt:lpstr>
      <vt:lpstr>Pertemuan 1</vt:lpstr>
      <vt:lpstr>Pertemuan 1</vt:lpstr>
      <vt:lpstr>Pertemuan 1</vt:lpstr>
      <vt:lpstr>Pertemuan 1</vt:lpstr>
      <vt:lpstr>Pertemuan 2</vt:lpstr>
      <vt:lpstr>Pertemuan </vt:lpstr>
      <vt:lpstr>Pertemuan </vt:lpstr>
      <vt:lpstr>Pertemuan 2 </vt:lpstr>
      <vt:lpstr>Pertemuan 2</vt:lpstr>
      <vt:lpstr>Pertemuan 3 </vt:lpstr>
      <vt:lpstr>Pertemuan 3</vt:lpstr>
      <vt:lpstr>Pertemuan 3</vt:lpstr>
      <vt:lpstr>Pertemuan 3</vt:lpstr>
      <vt:lpstr>Pertemuan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Toshiba</dc:creator>
  <cp:lastModifiedBy>HP</cp:lastModifiedBy>
  <cp:revision>37</cp:revision>
  <dcterms:created xsi:type="dcterms:W3CDTF">2019-09-18T13:51:25Z</dcterms:created>
  <dcterms:modified xsi:type="dcterms:W3CDTF">2020-03-11T18:25:36Z</dcterms:modified>
</cp:coreProperties>
</file>