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9" r:id="rId2"/>
    <p:sldId id="270" r:id="rId3"/>
    <p:sldId id="256" r:id="rId4"/>
    <p:sldId id="257" r:id="rId5"/>
    <p:sldId id="258"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27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3/5/2022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482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3999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6061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5763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2763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3/5/2022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5546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3/5/2022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90652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3370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6618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680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174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8349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3/5/2022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996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3/5/2022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7667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3/5/2022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9758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8159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8284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3/5/2022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7463808"/>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4165B-ED70-48D8-A542-B90987BF1DD4}"/>
              </a:ext>
            </a:extLst>
          </p:cNvPr>
          <p:cNvSpPr>
            <a:spLocks noGrp="1"/>
          </p:cNvSpPr>
          <p:nvPr>
            <p:ph type="ctrTitle"/>
          </p:nvPr>
        </p:nvSpPr>
        <p:spPr/>
        <p:txBody>
          <a:bodyPr/>
          <a:lstStyle/>
          <a:p>
            <a:r>
              <a:rPr lang="en-IN" dirty="0"/>
              <a:t>BDSN ET PROJECT ON SPARKS ML</a:t>
            </a:r>
          </a:p>
        </p:txBody>
      </p:sp>
      <p:sp>
        <p:nvSpPr>
          <p:cNvPr id="5" name="Subtitle 4">
            <a:extLst>
              <a:ext uri="{FF2B5EF4-FFF2-40B4-BE49-F238E27FC236}">
                <a16:creationId xmlns:a16="http://schemas.microsoft.com/office/drawing/2014/main" id="{F0D07FF9-701F-4C7E-9391-5EB9BE73ECB8}"/>
              </a:ext>
            </a:extLst>
          </p:cNvPr>
          <p:cNvSpPr>
            <a:spLocks noGrp="1"/>
          </p:cNvSpPr>
          <p:nvPr>
            <p:ph type="subTitle" idx="1"/>
          </p:nvPr>
        </p:nvSpPr>
        <p:spPr/>
        <p:txBody>
          <a:bodyPr/>
          <a:lstStyle/>
          <a:p>
            <a:r>
              <a:rPr lang="en-IN" dirty="0"/>
              <a:t>Submitted by Pusparna Chakraborty a21024</a:t>
            </a:r>
          </a:p>
        </p:txBody>
      </p:sp>
    </p:spTree>
    <p:extLst>
      <p:ext uri="{BB962C8B-B14F-4D97-AF65-F5344CB8AC3E}">
        <p14:creationId xmlns:p14="http://schemas.microsoft.com/office/powerpoint/2010/main" val="3461380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B4A5-81DB-4AAF-8E2A-19CF018EC3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94F869-D8AD-42BE-86F7-E9BA9B001288}"/>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73929120-1D45-4A0F-B8E5-210BB4EA8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99F764-80FB-483A-A372-BF425E9F5602}"/>
              </a:ext>
            </a:extLst>
          </p:cNvPr>
          <p:cNvSpPr txBox="1"/>
          <p:nvPr/>
        </p:nvSpPr>
        <p:spPr>
          <a:xfrm>
            <a:off x="6465046" y="5407278"/>
            <a:ext cx="4411579" cy="954107"/>
          </a:xfrm>
          <a:prstGeom prst="rect">
            <a:avLst/>
          </a:prstGeom>
          <a:noFill/>
        </p:spPr>
        <p:txBody>
          <a:bodyPr wrap="square" rtlCol="0">
            <a:spAutoFit/>
          </a:bodyPr>
          <a:lstStyle/>
          <a:p>
            <a:r>
              <a:rPr lang="en-IN" sz="2800" dirty="0">
                <a:solidFill>
                  <a:schemeClr val="bg1"/>
                </a:solidFill>
              </a:rPr>
              <a:t>Exploratory Data Analysis</a:t>
            </a:r>
          </a:p>
        </p:txBody>
      </p:sp>
    </p:spTree>
    <p:extLst>
      <p:ext uri="{BB962C8B-B14F-4D97-AF65-F5344CB8AC3E}">
        <p14:creationId xmlns:p14="http://schemas.microsoft.com/office/powerpoint/2010/main" val="386814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6AE7-27CA-4CA4-939E-354663A0C63A}"/>
              </a:ext>
            </a:extLst>
          </p:cNvPr>
          <p:cNvSpPr>
            <a:spLocks noGrp="1"/>
          </p:cNvSpPr>
          <p:nvPr>
            <p:ph type="title"/>
          </p:nvPr>
        </p:nvSpPr>
        <p:spPr/>
        <p:txBody>
          <a:bodyPr/>
          <a:lstStyle/>
          <a:p>
            <a:r>
              <a:rPr lang="en-IN" dirty="0"/>
              <a:t>Target Variable Distribution</a:t>
            </a:r>
            <a:br>
              <a:rPr lang="en-IN" dirty="0"/>
            </a:br>
            <a:endParaRPr lang="en-IN" dirty="0"/>
          </a:p>
        </p:txBody>
      </p:sp>
      <p:sp>
        <p:nvSpPr>
          <p:cNvPr id="3" name="Content Placeholder 2">
            <a:extLst>
              <a:ext uri="{FF2B5EF4-FFF2-40B4-BE49-F238E27FC236}">
                <a16:creationId xmlns:a16="http://schemas.microsoft.com/office/drawing/2014/main" id="{FBA5CE07-4FA4-4378-B967-3210E5F02EDD}"/>
              </a:ext>
            </a:extLst>
          </p:cNvPr>
          <p:cNvSpPr>
            <a:spLocks noGrp="1"/>
          </p:cNvSpPr>
          <p:nvPr>
            <p:ph idx="1"/>
          </p:nvPr>
        </p:nvSpPr>
        <p:spPr/>
        <p:txBody>
          <a:bodyPr/>
          <a:lstStyle/>
          <a:p>
            <a:pPr algn="l"/>
            <a:r>
              <a:rPr lang="en-GB" b="0" i="0" dirty="0">
                <a:solidFill>
                  <a:srgbClr val="292929"/>
                </a:solidFill>
                <a:effectLst/>
                <a:latin typeface="charter"/>
              </a:rPr>
              <a:t>Our target variable is “Outcome”. This classification dataset does not have exactly equal number of instances in each class, but this difference is not important for now.</a:t>
            </a:r>
          </a:p>
          <a:p>
            <a:endParaRPr lang="en-IN" dirty="0"/>
          </a:p>
        </p:txBody>
      </p:sp>
      <p:pic>
        <p:nvPicPr>
          <p:cNvPr id="5" name="Picture 4">
            <a:extLst>
              <a:ext uri="{FF2B5EF4-FFF2-40B4-BE49-F238E27FC236}">
                <a16:creationId xmlns:a16="http://schemas.microsoft.com/office/drawing/2014/main" id="{F63D1D18-B231-4472-8E7C-46F4BCE2B022}"/>
              </a:ext>
            </a:extLst>
          </p:cNvPr>
          <p:cNvPicPr>
            <a:picLocks noChangeAspect="1"/>
          </p:cNvPicPr>
          <p:nvPr/>
        </p:nvPicPr>
        <p:blipFill>
          <a:blip r:embed="rId2"/>
          <a:stretch>
            <a:fillRect/>
          </a:stretch>
        </p:blipFill>
        <p:spPr>
          <a:xfrm>
            <a:off x="3449394" y="3513889"/>
            <a:ext cx="4172532" cy="1857634"/>
          </a:xfrm>
          <a:prstGeom prst="rect">
            <a:avLst/>
          </a:prstGeom>
        </p:spPr>
      </p:pic>
    </p:spTree>
    <p:extLst>
      <p:ext uri="{BB962C8B-B14F-4D97-AF65-F5344CB8AC3E}">
        <p14:creationId xmlns:p14="http://schemas.microsoft.com/office/powerpoint/2010/main" val="374006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D91D7-995C-4150-B532-3A910A5323C9}"/>
              </a:ext>
            </a:extLst>
          </p:cNvPr>
          <p:cNvSpPr>
            <a:spLocks noGrp="1"/>
          </p:cNvSpPr>
          <p:nvPr>
            <p:ph type="title"/>
          </p:nvPr>
        </p:nvSpPr>
        <p:spPr/>
        <p:txBody>
          <a:bodyPr/>
          <a:lstStyle/>
          <a:p>
            <a:r>
              <a:rPr lang="en-IN" dirty="0"/>
              <a:t>Feature Engineering</a:t>
            </a:r>
          </a:p>
        </p:txBody>
      </p:sp>
      <p:sp>
        <p:nvSpPr>
          <p:cNvPr id="3" name="Content Placeholder 2">
            <a:extLst>
              <a:ext uri="{FF2B5EF4-FFF2-40B4-BE49-F238E27FC236}">
                <a16:creationId xmlns:a16="http://schemas.microsoft.com/office/drawing/2014/main" id="{81EB881F-AB4D-4A59-9EC3-A3C7CCA989DA}"/>
              </a:ext>
            </a:extLst>
          </p:cNvPr>
          <p:cNvSpPr>
            <a:spLocks noGrp="1"/>
          </p:cNvSpPr>
          <p:nvPr>
            <p:ph idx="1"/>
          </p:nvPr>
        </p:nvSpPr>
        <p:spPr/>
        <p:txBody>
          <a:bodyPr>
            <a:normAutofit lnSpcReduction="10000"/>
          </a:bodyPr>
          <a:lstStyle/>
          <a:p>
            <a:pPr algn="l"/>
            <a:r>
              <a:rPr lang="en-GB" b="1" i="0" dirty="0">
                <a:solidFill>
                  <a:srgbClr val="292929"/>
                </a:solidFill>
                <a:effectLst/>
                <a:latin typeface="sohne"/>
              </a:rPr>
              <a:t>User Defined Functions (UDF)</a:t>
            </a:r>
          </a:p>
          <a:p>
            <a:pPr algn="l"/>
            <a:r>
              <a:rPr lang="en-GB" b="0" i="0" dirty="0">
                <a:solidFill>
                  <a:srgbClr val="292929"/>
                </a:solidFill>
                <a:effectLst/>
                <a:latin typeface="charter"/>
              </a:rPr>
              <a:t>We may want to make various transformations in our data. A </a:t>
            </a:r>
            <a:r>
              <a:rPr lang="en-GB" b="1" i="0" dirty="0">
                <a:solidFill>
                  <a:srgbClr val="292929"/>
                </a:solidFill>
                <a:effectLst/>
                <a:latin typeface="charter"/>
              </a:rPr>
              <a:t>User defined function</a:t>
            </a:r>
            <a:r>
              <a:rPr lang="en-GB" b="0" i="0" dirty="0">
                <a:solidFill>
                  <a:srgbClr val="292929"/>
                </a:solidFill>
                <a:effectLst/>
                <a:latin typeface="charter"/>
              </a:rPr>
              <a:t>(</a:t>
            </a:r>
            <a:r>
              <a:rPr lang="en-GB" b="1" i="0" dirty="0">
                <a:solidFill>
                  <a:srgbClr val="292929"/>
                </a:solidFill>
                <a:effectLst/>
                <a:latin typeface="charter"/>
              </a:rPr>
              <a:t>UDF</a:t>
            </a:r>
            <a:r>
              <a:rPr lang="en-GB" b="0" i="0" dirty="0">
                <a:solidFill>
                  <a:srgbClr val="292929"/>
                </a:solidFill>
                <a:effectLst/>
                <a:latin typeface="charter"/>
              </a:rPr>
              <a:t>) is a function provided by the user at times where built-in functions are not capable of doing the required work. We can use our UDFs for data manipulation.</a:t>
            </a:r>
          </a:p>
          <a:p>
            <a:pPr algn="l"/>
            <a:r>
              <a:rPr lang="en-GB" b="1" i="0" dirty="0">
                <a:solidFill>
                  <a:srgbClr val="292929"/>
                </a:solidFill>
                <a:effectLst/>
                <a:latin typeface="sohne"/>
              </a:rPr>
              <a:t>a) Change Column Name and Convert the Target Variable (</a:t>
            </a:r>
            <a:r>
              <a:rPr lang="en-GB" b="1" i="0" dirty="0" err="1">
                <a:solidFill>
                  <a:srgbClr val="292929"/>
                </a:solidFill>
                <a:effectLst/>
                <a:latin typeface="sohne"/>
              </a:rPr>
              <a:t>OutCome</a:t>
            </a:r>
            <a:r>
              <a:rPr lang="en-GB" b="1" i="0" dirty="0">
                <a:solidFill>
                  <a:srgbClr val="292929"/>
                </a:solidFill>
                <a:effectLst/>
                <a:latin typeface="sohne"/>
              </a:rPr>
              <a:t>)</a:t>
            </a:r>
          </a:p>
          <a:p>
            <a:pPr algn="l"/>
            <a:r>
              <a:rPr lang="en-GB" b="0" i="0" dirty="0">
                <a:solidFill>
                  <a:srgbClr val="292929"/>
                </a:solidFill>
                <a:effectLst/>
                <a:latin typeface="charter"/>
              </a:rPr>
              <a:t>We want to change the “Outcome” values from 0 to “No”, and from 1 to “Yes”. We’ll use </a:t>
            </a:r>
            <a:r>
              <a:rPr lang="en-GB" b="0" i="0" dirty="0" err="1">
                <a:solidFill>
                  <a:srgbClr val="292929"/>
                </a:solidFill>
                <a:effectLst/>
                <a:latin typeface="charter"/>
              </a:rPr>
              <a:t>y_udf</a:t>
            </a:r>
            <a:r>
              <a:rPr lang="en-GB" b="0" i="0" dirty="0">
                <a:solidFill>
                  <a:srgbClr val="292929"/>
                </a:solidFill>
                <a:effectLst/>
                <a:latin typeface="charter"/>
              </a:rPr>
              <a:t> to change the name and the values of the target variable </a:t>
            </a:r>
          </a:p>
          <a:p>
            <a:pPr algn="l"/>
            <a:r>
              <a:rPr lang="en-GB" b="0" i="0" dirty="0">
                <a:solidFill>
                  <a:srgbClr val="292929"/>
                </a:solidFill>
                <a:effectLst/>
                <a:latin typeface="charter"/>
              </a:rPr>
              <a:t>Now, the data type of this column became “String”</a:t>
            </a:r>
          </a:p>
          <a:p>
            <a:pPr algn="l"/>
            <a:r>
              <a:rPr lang="en-GB" b="1" i="0" dirty="0">
                <a:solidFill>
                  <a:srgbClr val="292929"/>
                </a:solidFill>
                <a:effectLst/>
                <a:latin typeface="sohne"/>
              </a:rPr>
              <a:t>b) Create a new column — Age Groups</a:t>
            </a:r>
          </a:p>
          <a:p>
            <a:pPr algn="l"/>
            <a:r>
              <a:rPr lang="en-GB" b="0" i="0" dirty="0">
                <a:solidFill>
                  <a:srgbClr val="292929"/>
                </a:solidFill>
                <a:effectLst/>
                <a:latin typeface="charter"/>
              </a:rPr>
              <a:t>Our goal is to create groups according to age ranges with the </a:t>
            </a:r>
            <a:r>
              <a:rPr lang="en-GB" b="0" i="0" dirty="0" err="1">
                <a:solidFill>
                  <a:srgbClr val="292929"/>
                </a:solidFill>
                <a:effectLst/>
                <a:latin typeface="charter"/>
              </a:rPr>
              <a:t>udf_multiple</a:t>
            </a:r>
            <a:r>
              <a:rPr lang="en-GB" b="0" i="0" dirty="0">
                <a:solidFill>
                  <a:srgbClr val="292929"/>
                </a:solidFill>
                <a:effectLst/>
                <a:latin typeface="charter"/>
              </a:rPr>
              <a:t> UDF.</a:t>
            </a:r>
          </a:p>
          <a:p>
            <a:endParaRPr lang="en-IN" dirty="0"/>
          </a:p>
        </p:txBody>
      </p:sp>
    </p:spTree>
    <p:extLst>
      <p:ext uri="{BB962C8B-B14F-4D97-AF65-F5344CB8AC3E}">
        <p14:creationId xmlns:p14="http://schemas.microsoft.com/office/powerpoint/2010/main" val="450965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E62-26C6-460D-9074-B872735220B4}"/>
              </a:ext>
            </a:extLst>
          </p:cNvPr>
          <p:cNvSpPr>
            <a:spLocks noGrp="1"/>
          </p:cNvSpPr>
          <p:nvPr>
            <p:ph type="title"/>
          </p:nvPr>
        </p:nvSpPr>
        <p:spPr/>
        <p:txBody>
          <a:bodyPr/>
          <a:lstStyle/>
          <a:p>
            <a:r>
              <a:rPr lang="en-GB" dirty="0"/>
              <a:t>Window Function - Age Groups Distribution</a:t>
            </a:r>
            <a:endParaRPr lang="en-IN" dirty="0"/>
          </a:p>
        </p:txBody>
      </p:sp>
      <p:sp>
        <p:nvSpPr>
          <p:cNvPr id="3" name="Content Placeholder 2">
            <a:extLst>
              <a:ext uri="{FF2B5EF4-FFF2-40B4-BE49-F238E27FC236}">
                <a16:creationId xmlns:a16="http://schemas.microsoft.com/office/drawing/2014/main" id="{BDFE15F4-88E3-4D6F-8735-9503D583647E}"/>
              </a:ext>
            </a:extLst>
          </p:cNvPr>
          <p:cNvSpPr>
            <a:spLocks noGrp="1"/>
          </p:cNvSpPr>
          <p:nvPr>
            <p:ph idx="1"/>
          </p:nvPr>
        </p:nvSpPr>
        <p:spPr/>
        <p:txBody>
          <a:bodyPr/>
          <a:lstStyle/>
          <a:p>
            <a:r>
              <a:rPr lang="en-GB" b="0" i="0" dirty="0">
                <a:solidFill>
                  <a:srgbClr val="292929"/>
                </a:solidFill>
                <a:effectLst/>
                <a:latin typeface="charter"/>
              </a:rPr>
              <a:t>We can use the “</a:t>
            </a:r>
            <a:r>
              <a:rPr lang="en-GB" b="0" i="0" dirty="0" err="1">
                <a:solidFill>
                  <a:srgbClr val="292929"/>
                </a:solidFill>
                <a:effectLst/>
                <a:latin typeface="charter"/>
              </a:rPr>
              <a:t>groupBy</a:t>
            </a:r>
            <a:r>
              <a:rPr lang="en-GB" b="0" i="0" dirty="0">
                <a:solidFill>
                  <a:srgbClr val="292929"/>
                </a:solidFill>
                <a:effectLst/>
                <a:latin typeface="charter"/>
              </a:rPr>
              <a:t>” and “Window” functions to see the Glucose distribution by age group. The Window allows us to see the percentage of each age group in the total dataset.</a:t>
            </a:r>
            <a:endParaRPr lang="en-IN" dirty="0"/>
          </a:p>
        </p:txBody>
      </p:sp>
      <p:pic>
        <p:nvPicPr>
          <p:cNvPr id="5" name="Picture 4">
            <a:extLst>
              <a:ext uri="{FF2B5EF4-FFF2-40B4-BE49-F238E27FC236}">
                <a16:creationId xmlns:a16="http://schemas.microsoft.com/office/drawing/2014/main" id="{6AEE3D14-B0E7-4864-A7A1-CDA041E31DB5}"/>
              </a:ext>
            </a:extLst>
          </p:cNvPr>
          <p:cNvPicPr>
            <a:picLocks noChangeAspect="1"/>
          </p:cNvPicPr>
          <p:nvPr/>
        </p:nvPicPr>
        <p:blipFill>
          <a:blip r:embed="rId2"/>
          <a:stretch>
            <a:fillRect/>
          </a:stretch>
        </p:blipFill>
        <p:spPr>
          <a:xfrm>
            <a:off x="307146" y="4137752"/>
            <a:ext cx="6186139" cy="1223725"/>
          </a:xfrm>
          <a:prstGeom prst="rect">
            <a:avLst/>
          </a:prstGeom>
        </p:spPr>
      </p:pic>
      <p:pic>
        <p:nvPicPr>
          <p:cNvPr id="2050" name="Picture 2">
            <a:extLst>
              <a:ext uri="{FF2B5EF4-FFF2-40B4-BE49-F238E27FC236}">
                <a16:creationId xmlns:a16="http://schemas.microsoft.com/office/drawing/2014/main" id="{0B5BE29C-7DDC-4906-A294-A679043CDB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6510" y="3429001"/>
            <a:ext cx="4061911" cy="3004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260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B59E-A6EC-4974-9C31-80175635F3B3}"/>
              </a:ext>
            </a:extLst>
          </p:cNvPr>
          <p:cNvSpPr>
            <a:spLocks noGrp="1"/>
          </p:cNvSpPr>
          <p:nvPr>
            <p:ph type="title"/>
          </p:nvPr>
        </p:nvSpPr>
        <p:spPr/>
        <p:txBody>
          <a:bodyPr/>
          <a:lstStyle/>
          <a:p>
            <a:r>
              <a:rPr lang="en-IN" dirty="0"/>
              <a:t>Pearson Correlation</a:t>
            </a:r>
          </a:p>
        </p:txBody>
      </p:sp>
      <p:sp>
        <p:nvSpPr>
          <p:cNvPr id="3" name="Content Placeholder 2">
            <a:extLst>
              <a:ext uri="{FF2B5EF4-FFF2-40B4-BE49-F238E27FC236}">
                <a16:creationId xmlns:a16="http://schemas.microsoft.com/office/drawing/2014/main" id="{BC0A6B67-DD42-4342-AFF3-2EFAC218A6AD}"/>
              </a:ext>
            </a:extLst>
          </p:cNvPr>
          <p:cNvSpPr>
            <a:spLocks noGrp="1"/>
          </p:cNvSpPr>
          <p:nvPr>
            <p:ph idx="1"/>
          </p:nvPr>
        </p:nvSpPr>
        <p:spPr>
          <a:xfrm>
            <a:off x="1154954" y="2603500"/>
            <a:ext cx="10411404" cy="2241216"/>
          </a:xfrm>
        </p:spPr>
        <p:txBody>
          <a:bodyPr/>
          <a:lstStyle/>
          <a:p>
            <a:r>
              <a:rPr lang="en-GB" b="0" i="0" dirty="0">
                <a:solidFill>
                  <a:srgbClr val="292929"/>
                </a:solidFill>
                <a:effectLst/>
                <a:latin typeface="charter"/>
              </a:rPr>
              <a:t>We can use the </a:t>
            </a:r>
            <a:r>
              <a:rPr lang="en-GB" b="0" i="0" dirty="0" err="1">
                <a:solidFill>
                  <a:srgbClr val="292929"/>
                </a:solidFill>
                <a:effectLst/>
                <a:latin typeface="charter"/>
              </a:rPr>
              <a:t>PySpark</a:t>
            </a:r>
            <a:r>
              <a:rPr lang="en-GB" b="0" i="0" dirty="0">
                <a:solidFill>
                  <a:srgbClr val="292929"/>
                </a:solidFill>
                <a:effectLst/>
                <a:latin typeface="charter"/>
              </a:rPr>
              <a:t> statistics library to determine if there is a high correlation between our data. First of all, we determine the numerical columns and make a list of them into the “</a:t>
            </a:r>
            <a:r>
              <a:rPr lang="en-GB" b="0" i="0" dirty="0" err="1">
                <a:solidFill>
                  <a:srgbClr val="292929"/>
                </a:solidFill>
                <a:effectLst/>
                <a:latin typeface="charter"/>
              </a:rPr>
              <a:t>df_corr</a:t>
            </a:r>
            <a:r>
              <a:rPr lang="en-GB" b="0" i="0" dirty="0">
                <a:solidFill>
                  <a:srgbClr val="292929"/>
                </a:solidFill>
                <a:effectLst/>
                <a:latin typeface="charter"/>
              </a:rPr>
              <a:t>” </a:t>
            </a:r>
            <a:r>
              <a:rPr lang="en-GB" b="0" i="0" dirty="0" err="1">
                <a:solidFill>
                  <a:srgbClr val="292929"/>
                </a:solidFill>
                <a:effectLst/>
                <a:latin typeface="charter"/>
              </a:rPr>
              <a:t>dataframe</a:t>
            </a:r>
            <a:endParaRPr lang="en-GB" b="0" i="0" dirty="0">
              <a:solidFill>
                <a:srgbClr val="292929"/>
              </a:solidFill>
              <a:effectLst/>
              <a:latin typeface="charter"/>
            </a:endParaRPr>
          </a:p>
          <a:p>
            <a:r>
              <a:rPr lang="en-GB" b="0" i="0" dirty="0">
                <a:solidFill>
                  <a:srgbClr val="292929"/>
                </a:solidFill>
                <a:effectLst/>
                <a:latin typeface="charter"/>
              </a:rPr>
              <a:t>We checked whether there is a “</a:t>
            </a:r>
            <a:r>
              <a:rPr lang="en-GB" b="1" i="1" dirty="0" err="1">
                <a:solidFill>
                  <a:srgbClr val="292929"/>
                </a:solidFill>
                <a:effectLst/>
                <a:latin typeface="charter"/>
              </a:rPr>
              <a:t>pearson</a:t>
            </a:r>
            <a:r>
              <a:rPr lang="en-GB" b="0" i="0" dirty="0">
                <a:solidFill>
                  <a:srgbClr val="292929"/>
                </a:solidFill>
                <a:effectLst/>
                <a:latin typeface="charter"/>
              </a:rPr>
              <a:t>” correlation between numerical variables. As you can </a:t>
            </a:r>
            <a:r>
              <a:rPr lang="en-GB" b="0" i="0" dirty="0" err="1">
                <a:solidFill>
                  <a:srgbClr val="292929"/>
                </a:solidFill>
                <a:effectLst/>
                <a:latin typeface="charter"/>
              </a:rPr>
              <a:t>see,the</a:t>
            </a:r>
            <a:r>
              <a:rPr lang="en-GB" b="0" i="0" dirty="0">
                <a:solidFill>
                  <a:srgbClr val="292929"/>
                </a:solidFill>
                <a:effectLst/>
                <a:latin typeface="charter"/>
              </a:rPr>
              <a:t> highest correlation is 0,43 and between Insulin and </a:t>
            </a:r>
            <a:r>
              <a:rPr lang="en-GB" b="0" i="0" dirty="0" err="1">
                <a:solidFill>
                  <a:srgbClr val="292929"/>
                </a:solidFill>
                <a:effectLst/>
                <a:latin typeface="charter"/>
              </a:rPr>
              <a:t>SkinThickness</a:t>
            </a:r>
            <a:r>
              <a:rPr lang="en-GB" b="0" i="0" dirty="0">
                <a:solidFill>
                  <a:srgbClr val="292929"/>
                </a:solidFill>
                <a:effectLst/>
                <a:latin typeface="charter"/>
              </a:rPr>
              <a:t>. It’s obvious that there aren’t highly correlated numeric variables. Therefore, we will keep all of them for the model.</a:t>
            </a:r>
            <a:endParaRPr lang="en-IN" dirty="0"/>
          </a:p>
        </p:txBody>
      </p:sp>
      <p:pic>
        <p:nvPicPr>
          <p:cNvPr id="5" name="Picture 4">
            <a:extLst>
              <a:ext uri="{FF2B5EF4-FFF2-40B4-BE49-F238E27FC236}">
                <a16:creationId xmlns:a16="http://schemas.microsoft.com/office/drawing/2014/main" id="{8A379FEE-F328-4FD8-B0FA-187CF9668C5C}"/>
              </a:ext>
            </a:extLst>
          </p:cNvPr>
          <p:cNvPicPr>
            <a:picLocks noChangeAspect="1"/>
          </p:cNvPicPr>
          <p:nvPr/>
        </p:nvPicPr>
        <p:blipFill>
          <a:blip r:embed="rId2"/>
          <a:stretch>
            <a:fillRect/>
          </a:stretch>
        </p:blipFill>
        <p:spPr>
          <a:xfrm>
            <a:off x="1566622" y="4203166"/>
            <a:ext cx="9358051" cy="2452394"/>
          </a:xfrm>
          <a:prstGeom prst="rect">
            <a:avLst/>
          </a:prstGeom>
        </p:spPr>
      </p:pic>
    </p:spTree>
    <p:extLst>
      <p:ext uri="{BB962C8B-B14F-4D97-AF65-F5344CB8AC3E}">
        <p14:creationId xmlns:p14="http://schemas.microsoft.com/office/powerpoint/2010/main" val="2976987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E0D2D-C3AE-44B7-851A-DB59E94B7EA6}"/>
              </a:ext>
            </a:extLst>
          </p:cNvPr>
          <p:cNvSpPr>
            <a:spLocks noGrp="1"/>
          </p:cNvSpPr>
          <p:nvPr>
            <p:ph type="title"/>
          </p:nvPr>
        </p:nvSpPr>
        <p:spPr/>
        <p:txBody>
          <a:bodyPr/>
          <a:lstStyle/>
          <a:p>
            <a:r>
              <a:rPr lang="en-IN" dirty="0"/>
              <a:t>Getting Ready for Modelling</a:t>
            </a:r>
          </a:p>
        </p:txBody>
      </p:sp>
      <p:sp>
        <p:nvSpPr>
          <p:cNvPr id="3" name="Content Placeholder 2">
            <a:extLst>
              <a:ext uri="{FF2B5EF4-FFF2-40B4-BE49-F238E27FC236}">
                <a16:creationId xmlns:a16="http://schemas.microsoft.com/office/drawing/2014/main" id="{9E1793A5-7F58-4A4F-98C2-12659377D55F}"/>
              </a:ext>
            </a:extLst>
          </p:cNvPr>
          <p:cNvSpPr>
            <a:spLocks noGrp="1"/>
          </p:cNvSpPr>
          <p:nvPr>
            <p:ph idx="1"/>
          </p:nvPr>
        </p:nvSpPr>
        <p:spPr/>
        <p:txBody>
          <a:bodyPr/>
          <a:lstStyle/>
          <a:p>
            <a:pPr algn="l"/>
            <a:r>
              <a:rPr lang="en-GB" b="0" i="0" dirty="0">
                <a:solidFill>
                  <a:srgbClr val="292929"/>
                </a:solidFill>
                <a:effectLst/>
                <a:latin typeface="charter"/>
              </a:rPr>
              <a:t>Firstly, we should apply 5 important transformers/estimators from the pyspark.ml library before we start to build the model.</a:t>
            </a:r>
          </a:p>
          <a:p>
            <a:pPr algn="l"/>
            <a:r>
              <a:rPr lang="en-GB" b="0" i="0" dirty="0">
                <a:solidFill>
                  <a:srgbClr val="292929"/>
                </a:solidFill>
                <a:effectLst/>
                <a:latin typeface="charter"/>
              </a:rPr>
              <a:t>After applying them, the data will be ready to build a model.</a:t>
            </a:r>
          </a:p>
          <a:p>
            <a:pPr algn="l">
              <a:buFont typeface="Arial" panose="020B0604020202020204" pitchFamily="34" charset="0"/>
              <a:buChar char="•"/>
            </a:pPr>
            <a:r>
              <a:rPr lang="en-GB" b="0" i="0" dirty="0" err="1">
                <a:solidFill>
                  <a:srgbClr val="292929"/>
                </a:solidFill>
                <a:effectLst/>
                <a:latin typeface="charter"/>
              </a:rPr>
              <a:t>StringIndexer</a:t>
            </a:r>
            <a:endParaRPr lang="en-GB" b="0" i="0" dirty="0">
              <a:solidFill>
                <a:srgbClr val="292929"/>
              </a:solidFill>
              <a:effectLst/>
              <a:latin typeface="charter"/>
            </a:endParaRPr>
          </a:p>
          <a:p>
            <a:pPr algn="l">
              <a:buFont typeface="Arial" panose="020B0604020202020204" pitchFamily="34" charset="0"/>
              <a:buChar char="•"/>
            </a:pPr>
            <a:r>
              <a:rPr lang="en-GB" b="0" i="0" dirty="0" err="1">
                <a:solidFill>
                  <a:srgbClr val="292929"/>
                </a:solidFill>
                <a:effectLst/>
                <a:latin typeface="charter"/>
              </a:rPr>
              <a:t>OneHotEncoder</a:t>
            </a:r>
            <a:endParaRPr lang="en-GB" b="0" i="0" dirty="0">
              <a:solidFill>
                <a:srgbClr val="292929"/>
              </a:solidFill>
              <a:effectLst/>
              <a:latin typeface="charter"/>
            </a:endParaRPr>
          </a:p>
          <a:p>
            <a:pPr algn="l">
              <a:buFont typeface="Arial" panose="020B0604020202020204" pitchFamily="34" charset="0"/>
              <a:buChar char="•"/>
            </a:pPr>
            <a:r>
              <a:rPr lang="en-GB" b="0" i="0" dirty="0" err="1">
                <a:solidFill>
                  <a:srgbClr val="292929"/>
                </a:solidFill>
                <a:effectLst/>
                <a:latin typeface="charter"/>
              </a:rPr>
              <a:t>VectorAssembler</a:t>
            </a:r>
            <a:endParaRPr lang="en-GB" b="0" i="0" dirty="0">
              <a:solidFill>
                <a:srgbClr val="292929"/>
              </a:solidFill>
              <a:effectLst/>
              <a:latin typeface="charter"/>
            </a:endParaRPr>
          </a:p>
          <a:p>
            <a:pPr algn="l">
              <a:buFont typeface="Arial" panose="020B0604020202020204" pitchFamily="34" charset="0"/>
              <a:buChar char="•"/>
            </a:pPr>
            <a:r>
              <a:rPr lang="en-GB" b="0" i="0" dirty="0" err="1">
                <a:solidFill>
                  <a:srgbClr val="292929"/>
                </a:solidFill>
                <a:effectLst/>
                <a:latin typeface="charter"/>
              </a:rPr>
              <a:t>LabelIndexer</a:t>
            </a:r>
            <a:endParaRPr lang="en-GB" b="0" i="0" dirty="0">
              <a:solidFill>
                <a:srgbClr val="292929"/>
              </a:solidFill>
              <a:effectLst/>
              <a:latin typeface="charter"/>
            </a:endParaRPr>
          </a:p>
          <a:p>
            <a:pPr algn="l">
              <a:buFont typeface="Arial" panose="020B0604020202020204" pitchFamily="34" charset="0"/>
              <a:buChar char="•"/>
            </a:pPr>
            <a:r>
              <a:rPr lang="en-GB" b="0" i="0" dirty="0" err="1">
                <a:solidFill>
                  <a:srgbClr val="292929"/>
                </a:solidFill>
                <a:effectLst/>
                <a:latin typeface="charter"/>
              </a:rPr>
              <a:t>StandardScaler</a:t>
            </a:r>
            <a:endParaRPr lang="en-GB" b="0" i="0" dirty="0">
              <a:solidFill>
                <a:srgbClr val="292929"/>
              </a:solidFill>
              <a:effectLst/>
              <a:latin typeface="charter"/>
            </a:endParaRPr>
          </a:p>
          <a:p>
            <a:endParaRPr lang="en-IN" dirty="0"/>
          </a:p>
        </p:txBody>
      </p:sp>
    </p:spTree>
    <p:extLst>
      <p:ext uri="{BB962C8B-B14F-4D97-AF65-F5344CB8AC3E}">
        <p14:creationId xmlns:p14="http://schemas.microsoft.com/office/powerpoint/2010/main" val="3957506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DAE2B-24DD-4834-8974-84A05E696FD1}"/>
              </a:ext>
            </a:extLst>
          </p:cNvPr>
          <p:cNvSpPr>
            <a:spLocks noGrp="1"/>
          </p:cNvSpPr>
          <p:nvPr>
            <p:ph type="title"/>
          </p:nvPr>
        </p:nvSpPr>
        <p:spPr/>
        <p:txBody>
          <a:bodyPr/>
          <a:lstStyle/>
          <a:p>
            <a:r>
              <a:rPr lang="en-IN" dirty="0" err="1"/>
              <a:t>StringIndexer</a:t>
            </a:r>
            <a:endParaRPr lang="en-IN" dirty="0"/>
          </a:p>
        </p:txBody>
      </p:sp>
      <p:sp>
        <p:nvSpPr>
          <p:cNvPr id="3" name="Content Placeholder 2">
            <a:extLst>
              <a:ext uri="{FF2B5EF4-FFF2-40B4-BE49-F238E27FC236}">
                <a16:creationId xmlns:a16="http://schemas.microsoft.com/office/drawing/2014/main" id="{2D56D59F-C8CD-4D64-84BE-4FC913C73CD6}"/>
              </a:ext>
            </a:extLst>
          </p:cNvPr>
          <p:cNvSpPr>
            <a:spLocks noGrp="1"/>
          </p:cNvSpPr>
          <p:nvPr>
            <p:ph idx="1"/>
          </p:nvPr>
        </p:nvSpPr>
        <p:spPr/>
        <p:txBody>
          <a:bodyPr/>
          <a:lstStyle/>
          <a:p>
            <a:r>
              <a:rPr lang="en-GB" b="0" i="0" dirty="0" err="1">
                <a:solidFill>
                  <a:srgbClr val="292929"/>
                </a:solidFill>
                <a:effectLst/>
                <a:latin typeface="charter"/>
              </a:rPr>
              <a:t>StringIndexer</a:t>
            </a:r>
            <a:r>
              <a:rPr lang="en-GB" b="0" i="0" dirty="0">
                <a:solidFill>
                  <a:srgbClr val="292929"/>
                </a:solidFill>
                <a:effectLst/>
                <a:latin typeface="charter"/>
              </a:rPr>
              <a:t> converts a single column to an index column. </a:t>
            </a:r>
            <a:r>
              <a:rPr lang="en-GB" b="0" i="0" dirty="0" err="1">
                <a:solidFill>
                  <a:srgbClr val="292929"/>
                </a:solidFill>
                <a:effectLst/>
                <a:latin typeface="charter"/>
              </a:rPr>
              <a:t>StringIndexer</a:t>
            </a:r>
            <a:r>
              <a:rPr lang="en-GB" b="0" i="0" dirty="0">
                <a:solidFill>
                  <a:srgbClr val="292929"/>
                </a:solidFill>
                <a:effectLst/>
                <a:latin typeface="charter"/>
              </a:rPr>
              <a:t> simply replace each category with a number. The most frequent values gets the first index value(0.0). As we see below, “Under 25” has taken 0.0 index value. “Over 50” group has the least population in our dataset. It takes the biggest index value.</a:t>
            </a:r>
            <a:endParaRPr lang="en-IN" dirty="0"/>
          </a:p>
        </p:txBody>
      </p:sp>
      <p:pic>
        <p:nvPicPr>
          <p:cNvPr id="5" name="Picture 4">
            <a:extLst>
              <a:ext uri="{FF2B5EF4-FFF2-40B4-BE49-F238E27FC236}">
                <a16:creationId xmlns:a16="http://schemas.microsoft.com/office/drawing/2014/main" id="{83D17138-C52F-4D88-A044-12A24D4B94E0}"/>
              </a:ext>
            </a:extLst>
          </p:cNvPr>
          <p:cNvPicPr>
            <a:picLocks noChangeAspect="1"/>
          </p:cNvPicPr>
          <p:nvPr/>
        </p:nvPicPr>
        <p:blipFill>
          <a:blip r:embed="rId2"/>
          <a:stretch>
            <a:fillRect/>
          </a:stretch>
        </p:blipFill>
        <p:spPr>
          <a:xfrm>
            <a:off x="1338153" y="3902008"/>
            <a:ext cx="8395013" cy="2688849"/>
          </a:xfrm>
          <a:prstGeom prst="rect">
            <a:avLst/>
          </a:prstGeom>
        </p:spPr>
      </p:pic>
    </p:spTree>
    <p:extLst>
      <p:ext uri="{BB962C8B-B14F-4D97-AF65-F5344CB8AC3E}">
        <p14:creationId xmlns:p14="http://schemas.microsoft.com/office/powerpoint/2010/main" val="25545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488B4-FCF9-4D3E-ADFB-52A5B154BF6C}"/>
              </a:ext>
            </a:extLst>
          </p:cNvPr>
          <p:cNvSpPr>
            <a:spLocks noGrp="1"/>
          </p:cNvSpPr>
          <p:nvPr>
            <p:ph type="title"/>
          </p:nvPr>
        </p:nvSpPr>
        <p:spPr/>
        <p:txBody>
          <a:bodyPr/>
          <a:lstStyle/>
          <a:p>
            <a:r>
              <a:rPr lang="en-IN" dirty="0" err="1"/>
              <a:t>OneHotEncoder</a:t>
            </a:r>
            <a:endParaRPr lang="en-IN" dirty="0"/>
          </a:p>
        </p:txBody>
      </p:sp>
      <p:sp>
        <p:nvSpPr>
          <p:cNvPr id="3" name="Content Placeholder 2">
            <a:extLst>
              <a:ext uri="{FF2B5EF4-FFF2-40B4-BE49-F238E27FC236}">
                <a16:creationId xmlns:a16="http://schemas.microsoft.com/office/drawing/2014/main" id="{1CB4B6D6-E59D-4C8F-A2F7-A9DC615834C5}"/>
              </a:ext>
            </a:extLst>
          </p:cNvPr>
          <p:cNvSpPr>
            <a:spLocks noGrp="1"/>
          </p:cNvSpPr>
          <p:nvPr>
            <p:ph idx="1"/>
          </p:nvPr>
        </p:nvSpPr>
        <p:spPr>
          <a:xfrm>
            <a:off x="1154954" y="2603500"/>
            <a:ext cx="8825659" cy="1895740"/>
          </a:xfrm>
        </p:spPr>
        <p:txBody>
          <a:bodyPr>
            <a:normAutofit fontScale="92500"/>
          </a:bodyPr>
          <a:lstStyle/>
          <a:p>
            <a:pPr algn="l"/>
            <a:r>
              <a:rPr lang="en-GB" b="0" i="0" dirty="0">
                <a:solidFill>
                  <a:srgbClr val="292929"/>
                </a:solidFill>
                <a:effectLst/>
                <a:latin typeface="charter"/>
              </a:rPr>
              <a:t>We use “</a:t>
            </a:r>
            <a:r>
              <a:rPr lang="en-GB" b="0" i="0" dirty="0" err="1">
                <a:solidFill>
                  <a:srgbClr val="292929"/>
                </a:solidFill>
                <a:effectLst/>
                <a:latin typeface="charter"/>
              </a:rPr>
              <a:t>OneHotEncoderEstimator</a:t>
            </a:r>
            <a:r>
              <a:rPr lang="en-GB" b="0" i="0" dirty="0">
                <a:solidFill>
                  <a:srgbClr val="292929"/>
                </a:solidFill>
                <a:effectLst/>
                <a:latin typeface="charter"/>
              </a:rPr>
              <a:t>” to convert categorical variables into binary </a:t>
            </a:r>
            <a:r>
              <a:rPr lang="en-GB" b="0" i="0" dirty="0" err="1">
                <a:solidFill>
                  <a:srgbClr val="292929"/>
                </a:solidFill>
                <a:effectLst/>
                <a:latin typeface="charter"/>
              </a:rPr>
              <a:t>SparseVectors</a:t>
            </a:r>
            <a:r>
              <a:rPr lang="en-GB" b="0" i="0" dirty="0">
                <a:solidFill>
                  <a:srgbClr val="292929"/>
                </a:solidFill>
                <a:effectLst/>
                <a:latin typeface="charter"/>
              </a:rPr>
              <a:t>.</a:t>
            </a:r>
          </a:p>
          <a:p>
            <a:pPr algn="l"/>
            <a:r>
              <a:rPr lang="en-GB" b="0" i="0" dirty="0">
                <a:solidFill>
                  <a:srgbClr val="292929"/>
                </a:solidFill>
                <a:effectLst/>
                <a:latin typeface="charter"/>
              </a:rPr>
              <a:t>With </a:t>
            </a:r>
            <a:r>
              <a:rPr lang="en-GB" b="0" i="0" dirty="0" err="1">
                <a:solidFill>
                  <a:srgbClr val="292929"/>
                </a:solidFill>
                <a:effectLst/>
                <a:latin typeface="charter"/>
              </a:rPr>
              <a:t>OneHotEncoder</a:t>
            </a:r>
            <a:r>
              <a:rPr lang="en-GB" b="0" i="0" dirty="0">
                <a:solidFill>
                  <a:srgbClr val="292929"/>
                </a:solidFill>
                <a:effectLst/>
                <a:latin typeface="charter"/>
              </a:rPr>
              <a:t>, we create a dummy variable for each value in categorical columns and give it a value 1 or 0. This method produces different results with pandas. If we made this transform on Pandas, 4 new columns would be produced for four groups. However, 3 columns are produced on Spark. If our age group is “Over 50+”, then </a:t>
            </a:r>
            <a:r>
              <a:rPr lang="en-GB" b="0" i="0" dirty="0" err="1">
                <a:solidFill>
                  <a:srgbClr val="292929"/>
                </a:solidFill>
                <a:effectLst/>
                <a:latin typeface="charter"/>
              </a:rPr>
              <a:t>Age_encoded</a:t>
            </a:r>
            <a:r>
              <a:rPr lang="en-GB" b="0" i="0" dirty="0">
                <a:solidFill>
                  <a:srgbClr val="292929"/>
                </a:solidFill>
                <a:effectLst/>
                <a:latin typeface="charter"/>
              </a:rPr>
              <a:t> will be (0.0,0.0,0.0)</a:t>
            </a:r>
          </a:p>
          <a:p>
            <a:endParaRPr lang="en-IN" dirty="0"/>
          </a:p>
        </p:txBody>
      </p:sp>
      <p:pic>
        <p:nvPicPr>
          <p:cNvPr id="5" name="Picture 4">
            <a:extLst>
              <a:ext uri="{FF2B5EF4-FFF2-40B4-BE49-F238E27FC236}">
                <a16:creationId xmlns:a16="http://schemas.microsoft.com/office/drawing/2014/main" id="{ACF747AE-FBD3-46CC-AF2B-7378B7A24B6E}"/>
              </a:ext>
            </a:extLst>
          </p:cNvPr>
          <p:cNvPicPr>
            <a:picLocks noChangeAspect="1"/>
          </p:cNvPicPr>
          <p:nvPr/>
        </p:nvPicPr>
        <p:blipFill>
          <a:blip r:embed="rId2"/>
          <a:stretch>
            <a:fillRect/>
          </a:stretch>
        </p:blipFill>
        <p:spPr>
          <a:xfrm>
            <a:off x="389728" y="4598688"/>
            <a:ext cx="11412543" cy="1895740"/>
          </a:xfrm>
          <a:prstGeom prst="rect">
            <a:avLst/>
          </a:prstGeom>
        </p:spPr>
      </p:pic>
    </p:spTree>
    <p:extLst>
      <p:ext uri="{BB962C8B-B14F-4D97-AF65-F5344CB8AC3E}">
        <p14:creationId xmlns:p14="http://schemas.microsoft.com/office/powerpoint/2010/main" val="311555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3863-B01D-4CC1-9768-901ED2380CDD}"/>
              </a:ext>
            </a:extLst>
          </p:cNvPr>
          <p:cNvSpPr>
            <a:spLocks noGrp="1"/>
          </p:cNvSpPr>
          <p:nvPr>
            <p:ph type="title"/>
          </p:nvPr>
        </p:nvSpPr>
        <p:spPr/>
        <p:txBody>
          <a:bodyPr/>
          <a:lstStyle/>
          <a:p>
            <a:r>
              <a:rPr lang="en-IN" dirty="0" err="1"/>
              <a:t>VectorAssembler</a:t>
            </a:r>
            <a:endParaRPr lang="en-IN" dirty="0"/>
          </a:p>
        </p:txBody>
      </p:sp>
      <p:sp>
        <p:nvSpPr>
          <p:cNvPr id="3" name="Content Placeholder 2">
            <a:extLst>
              <a:ext uri="{FF2B5EF4-FFF2-40B4-BE49-F238E27FC236}">
                <a16:creationId xmlns:a16="http://schemas.microsoft.com/office/drawing/2014/main" id="{592E5F51-7F7D-4EEE-AAF2-A3BC75A5A9F5}"/>
              </a:ext>
            </a:extLst>
          </p:cNvPr>
          <p:cNvSpPr>
            <a:spLocks noGrp="1"/>
          </p:cNvSpPr>
          <p:nvPr>
            <p:ph idx="1"/>
          </p:nvPr>
        </p:nvSpPr>
        <p:spPr>
          <a:xfrm>
            <a:off x="529390" y="2603500"/>
            <a:ext cx="6112042" cy="3765216"/>
          </a:xfrm>
        </p:spPr>
        <p:txBody>
          <a:bodyPr>
            <a:normAutofit fontScale="92500" lnSpcReduction="20000"/>
          </a:bodyPr>
          <a:lstStyle/>
          <a:p>
            <a:r>
              <a:rPr lang="en-GB" b="0" i="0" dirty="0">
                <a:solidFill>
                  <a:srgbClr val="292929"/>
                </a:solidFill>
                <a:effectLst/>
                <a:latin typeface="charter"/>
              </a:rPr>
              <a:t>Transform all features into a vector using </a:t>
            </a:r>
            <a:r>
              <a:rPr lang="en-GB" b="0" i="0" dirty="0" err="1">
                <a:solidFill>
                  <a:srgbClr val="292929"/>
                </a:solidFill>
                <a:effectLst/>
                <a:latin typeface="charter"/>
              </a:rPr>
              <a:t>VectorAssembler</a:t>
            </a:r>
            <a:r>
              <a:rPr lang="en-GB" b="0" i="0" dirty="0">
                <a:solidFill>
                  <a:srgbClr val="292929"/>
                </a:solidFill>
                <a:effectLst/>
                <a:latin typeface="charter"/>
              </a:rPr>
              <a:t>.</a:t>
            </a:r>
          </a:p>
          <a:p>
            <a:endParaRPr lang="en-GB" dirty="0">
              <a:solidFill>
                <a:srgbClr val="292929"/>
              </a:solidFill>
              <a:latin typeface="charter"/>
            </a:endParaRPr>
          </a:p>
          <a:p>
            <a:endParaRPr lang="en-GB" dirty="0">
              <a:solidFill>
                <a:srgbClr val="292929"/>
              </a:solidFill>
              <a:latin typeface="charter"/>
            </a:endParaRPr>
          </a:p>
          <a:p>
            <a:endParaRPr lang="en-GB" dirty="0">
              <a:solidFill>
                <a:srgbClr val="292929"/>
              </a:solidFill>
              <a:latin typeface="charter"/>
            </a:endParaRPr>
          </a:p>
          <a:p>
            <a:endParaRPr lang="en-GB" dirty="0">
              <a:solidFill>
                <a:srgbClr val="292929"/>
              </a:solidFill>
              <a:latin typeface="charter"/>
            </a:endParaRPr>
          </a:p>
          <a:p>
            <a:endParaRPr lang="en-GB" dirty="0">
              <a:solidFill>
                <a:srgbClr val="292929"/>
              </a:solidFill>
              <a:latin typeface="charter"/>
            </a:endParaRPr>
          </a:p>
          <a:p>
            <a:endParaRPr lang="en-GB" dirty="0">
              <a:solidFill>
                <a:srgbClr val="292929"/>
              </a:solidFill>
              <a:latin typeface="charter"/>
            </a:endParaRPr>
          </a:p>
          <a:p>
            <a:endParaRPr lang="en-GB" dirty="0">
              <a:solidFill>
                <a:srgbClr val="292929"/>
              </a:solidFill>
              <a:latin typeface="charter"/>
            </a:endParaRPr>
          </a:p>
          <a:p>
            <a:pPr algn="l"/>
            <a:r>
              <a:rPr lang="en-GB" b="0" i="0" dirty="0">
                <a:solidFill>
                  <a:srgbClr val="292929"/>
                </a:solidFill>
                <a:effectLst/>
                <a:latin typeface="charter"/>
              </a:rPr>
              <a:t>Convert label into label indices using the </a:t>
            </a:r>
            <a:r>
              <a:rPr lang="en-GB" b="0" i="0" dirty="0" err="1">
                <a:solidFill>
                  <a:srgbClr val="292929"/>
                </a:solidFill>
                <a:effectLst/>
                <a:latin typeface="charter"/>
              </a:rPr>
              <a:t>StringIndexer</a:t>
            </a:r>
            <a:r>
              <a:rPr lang="en-GB" b="0" i="0" dirty="0">
                <a:solidFill>
                  <a:srgbClr val="292929"/>
                </a:solidFill>
                <a:effectLst/>
                <a:latin typeface="charter"/>
              </a:rPr>
              <a:t>.</a:t>
            </a:r>
          </a:p>
          <a:p>
            <a:pPr algn="l"/>
            <a:r>
              <a:rPr lang="en-GB" b="1" i="0" dirty="0">
                <a:solidFill>
                  <a:srgbClr val="292929"/>
                </a:solidFill>
                <a:effectLst/>
                <a:latin typeface="charter"/>
              </a:rPr>
              <a:t>“No” has been assigned with the value “0.0”</a:t>
            </a:r>
            <a:r>
              <a:rPr lang="en-GB" b="0" i="0" dirty="0">
                <a:solidFill>
                  <a:srgbClr val="292929"/>
                </a:solidFill>
                <a:effectLst/>
                <a:latin typeface="charter"/>
              </a:rPr>
              <a:t>, </a:t>
            </a:r>
            <a:r>
              <a:rPr lang="en-GB" b="1" i="0" dirty="0">
                <a:solidFill>
                  <a:srgbClr val="292929"/>
                </a:solidFill>
                <a:effectLst/>
                <a:latin typeface="charter"/>
              </a:rPr>
              <a:t>“yes ”is assigned with the value “1.0”.</a:t>
            </a:r>
            <a:endParaRPr lang="en-GB" b="0" i="0" dirty="0">
              <a:solidFill>
                <a:srgbClr val="292929"/>
              </a:solidFill>
              <a:effectLst/>
              <a:latin typeface="charter"/>
            </a:endParaRPr>
          </a:p>
          <a:p>
            <a:endParaRPr lang="en-IN" dirty="0"/>
          </a:p>
        </p:txBody>
      </p:sp>
      <p:pic>
        <p:nvPicPr>
          <p:cNvPr id="5" name="Picture 4">
            <a:extLst>
              <a:ext uri="{FF2B5EF4-FFF2-40B4-BE49-F238E27FC236}">
                <a16:creationId xmlns:a16="http://schemas.microsoft.com/office/drawing/2014/main" id="{83535E76-0443-4D60-94E1-B3CA5A4CE662}"/>
              </a:ext>
            </a:extLst>
          </p:cNvPr>
          <p:cNvPicPr>
            <a:picLocks noChangeAspect="1"/>
          </p:cNvPicPr>
          <p:nvPr/>
        </p:nvPicPr>
        <p:blipFill>
          <a:blip r:embed="rId2"/>
          <a:stretch>
            <a:fillRect/>
          </a:stretch>
        </p:blipFill>
        <p:spPr>
          <a:xfrm>
            <a:off x="417094" y="2944168"/>
            <a:ext cx="11357811" cy="1458734"/>
          </a:xfrm>
          <a:prstGeom prst="rect">
            <a:avLst/>
          </a:prstGeom>
        </p:spPr>
      </p:pic>
      <p:pic>
        <p:nvPicPr>
          <p:cNvPr id="7" name="Picture 6">
            <a:extLst>
              <a:ext uri="{FF2B5EF4-FFF2-40B4-BE49-F238E27FC236}">
                <a16:creationId xmlns:a16="http://schemas.microsoft.com/office/drawing/2014/main" id="{D4E9CEA9-944C-431F-AA5D-6050297305AD}"/>
              </a:ext>
            </a:extLst>
          </p:cNvPr>
          <p:cNvPicPr>
            <a:picLocks noChangeAspect="1"/>
          </p:cNvPicPr>
          <p:nvPr/>
        </p:nvPicPr>
        <p:blipFill>
          <a:blip r:embed="rId3"/>
          <a:stretch>
            <a:fillRect/>
          </a:stretch>
        </p:blipFill>
        <p:spPr>
          <a:xfrm>
            <a:off x="6797951" y="4739800"/>
            <a:ext cx="2029108" cy="1781424"/>
          </a:xfrm>
          <a:prstGeom prst="rect">
            <a:avLst/>
          </a:prstGeom>
        </p:spPr>
      </p:pic>
      <p:sp>
        <p:nvSpPr>
          <p:cNvPr id="8" name="TextBox 7">
            <a:extLst>
              <a:ext uri="{FF2B5EF4-FFF2-40B4-BE49-F238E27FC236}">
                <a16:creationId xmlns:a16="http://schemas.microsoft.com/office/drawing/2014/main" id="{73BA64D8-D682-4EC6-80F7-459489DD3DF7}"/>
              </a:ext>
            </a:extLst>
          </p:cNvPr>
          <p:cNvSpPr txBox="1"/>
          <p:nvPr/>
        </p:nvSpPr>
        <p:spPr>
          <a:xfrm>
            <a:off x="434193" y="4596403"/>
            <a:ext cx="5101467" cy="584775"/>
          </a:xfrm>
          <a:prstGeom prst="rect">
            <a:avLst/>
          </a:prstGeom>
          <a:solidFill>
            <a:srgbClr val="442754"/>
          </a:solidFill>
        </p:spPr>
        <p:txBody>
          <a:bodyPr wrap="square" rtlCol="0">
            <a:spAutoFit/>
          </a:bodyPr>
          <a:lstStyle/>
          <a:p>
            <a:pPr algn="l"/>
            <a:r>
              <a:rPr lang="en-IN" sz="3200" b="0" i="0" dirty="0" err="1">
                <a:solidFill>
                  <a:srgbClr val="D5D5D5"/>
                </a:solidFill>
                <a:effectLst/>
                <a:latin typeface="Roboto" panose="02000000000000000000" pitchFamily="2" charset="0"/>
              </a:rPr>
              <a:t>LabelIndexer</a:t>
            </a:r>
            <a:endParaRPr lang="en-IN" sz="3200" b="0" i="0" dirty="0">
              <a:solidFill>
                <a:srgbClr val="D5D5D5"/>
              </a:solidFill>
              <a:effectLst/>
              <a:latin typeface="Roboto" panose="02000000000000000000" pitchFamily="2" charset="0"/>
            </a:endParaRPr>
          </a:p>
        </p:txBody>
      </p:sp>
    </p:spTree>
    <p:extLst>
      <p:ext uri="{BB962C8B-B14F-4D97-AF65-F5344CB8AC3E}">
        <p14:creationId xmlns:p14="http://schemas.microsoft.com/office/powerpoint/2010/main" val="1119893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C4EF-BE8B-4BC0-900B-4BDD54FDBC00}"/>
              </a:ext>
            </a:extLst>
          </p:cNvPr>
          <p:cNvSpPr>
            <a:spLocks noGrp="1"/>
          </p:cNvSpPr>
          <p:nvPr>
            <p:ph type="title"/>
          </p:nvPr>
        </p:nvSpPr>
        <p:spPr/>
        <p:txBody>
          <a:bodyPr/>
          <a:lstStyle/>
          <a:p>
            <a:r>
              <a:rPr lang="en-IN" dirty="0" err="1"/>
              <a:t>StandardScaler</a:t>
            </a:r>
            <a:endParaRPr lang="en-IN" dirty="0"/>
          </a:p>
        </p:txBody>
      </p:sp>
      <p:sp>
        <p:nvSpPr>
          <p:cNvPr id="3" name="Content Placeholder 2">
            <a:extLst>
              <a:ext uri="{FF2B5EF4-FFF2-40B4-BE49-F238E27FC236}">
                <a16:creationId xmlns:a16="http://schemas.microsoft.com/office/drawing/2014/main" id="{44BB3F4A-C459-4D6C-AE4B-9A96BC1CE103}"/>
              </a:ext>
            </a:extLst>
          </p:cNvPr>
          <p:cNvSpPr>
            <a:spLocks noGrp="1"/>
          </p:cNvSpPr>
          <p:nvPr>
            <p:ph idx="1"/>
          </p:nvPr>
        </p:nvSpPr>
        <p:spPr/>
        <p:txBody>
          <a:bodyPr/>
          <a:lstStyle/>
          <a:p>
            <a:pPr algn="l"/>
            <a:r>
              <a:rPr lang="en-GB" b="0" i="0" dirty="0">
                <a:solidFill>
                  <a:srgbClr val="292929"/>
                </a:solidFill>
                <a:effectLst/>
                <a:latin typeface="charter"/>
              </a:rPr>
              <a:t>Standardization of a dataset is a common requirement for many machine learning estimators: they might behave badly if the individual features do not look like more or less normally distributed data (e.g. Gaussian with 0 mean and unit variance).</a:t>
            </a:r>
          </a:p>
          <a:p>
            <a:pPr algn="l"/>
            <a:r>
              <a:rPr lang="en-GB" b="0" i="0" dirty="0" err="1">
                <a:solidFill>
                  <a:srgbClr val="292929"/>
                </a:solidFill>
                <a:effectLst/>
                <a:latin typeface="charter"/>
              </a:rPr>
              <a:t>StandardScaler</a:t>
            </a:r>
            <a:r>
              <a:rPr lang="en-GB" b="0" i="0" dirty="0">
                <a:solidFill>
                  <a:srgbClr val="292929"/>
                </a:solidFill>
                <a:effectLst/>
                <a:latin typeface="charter"/>
              </a:rPr>
              <a:t> standardize features by removing the mean and scaling to unit variance.</a:t>
            </a:r>
          </a:p>
          <a:p>
            <a:endParaRPr lang="en-IN" dirty="0"/>
          </a:p>
        </p:txBody>
      </p:sp>
      <p:pic>
        <p:nvPicPr>
          <p:cNvPr id="5" name="Picture 4">
            <a:extLst>
              <a:ext uri="{FF2B5EF4-FFF2-40B4-BE49-F238E27FC236}">
                <a16:creationId xmlns:a16="http://schemas.microsoft.com/office/drawing/2014/main" id="{B72C1F79-2157-44F1-987A-0659327E0DDB}"/>
              </a:ext>
            </a:extLst>
          </p:cNvPr>
          <p:cNvPicPr>
            <a:picLocks noChangeAspect="1"/>
          </p:cNvPicPr>
          <p:nvPr/>
        </p:nvPicPr>
        <p:blipFill>
          <a:blip r:embed="rId2"/>
          <a:stretch>
            <a:fillRect/>
          </a:stretch>
        </p:blipFill>
        <p:spPr>
          <a:xfrm>
            <a:off x="2742591" y="4095481"/>
            <a:ext cx="5134692" cy="1924319"/>
          </a:xfrm>
          <a:prstGeom prst="rect">
            <a:avLst/>
          </a:prstGeom>
        </p:spPr>
      </p:pic>
    </p:spTree>
    <p:extLst>
      <p:ext uri="{BB962C8B-B14F-4D97-AF65-F5344CB8AC3E}">
        <p14:creationId xmlns:p14="http://schemas.microsoft.com/office/powerpoint/2010/main" val="4273270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F942B0-35DE-4FF1-95AA-0255DA1C4EE2}"/>
              </a:ext>
            </a:extLst>
          </p:cNvPr>
          <p:cNvSpPr>
            <a:spLocks noGrp="1"/>
          </p:cNvSpPr>
          <p:nvPr>
            <p:ph type="ctrTitle"/>
          </p:nvPr>
        </p:nvSpPr>
        <p:spPr/>
        <p:txBody>
          <a:bodyPr/>
          <a:lstStyle/>
          <a:p>
            <a:r>
              <a:rPr lang="en-GB" sz="2800" dirty="0"/>
              <a:t>Diabetes is a disease that occurs when your blood glucose, also called blood sugar, is too high. Blood glucose is your main source of energy and comes from the food you eat. Insulin, a hormone made by the pancreas, helps glucose from food get into your cells to be used for energy.</a:t>
            </a:r>
            <a:endParaRPr lang="en-IN" sz="2800" dirty="0"/>
          </a:p>
        </p:txBody>
      </p:sp>
      <p:sp>
        <p:nvSpPr>
          <p:cNvPr id="5" name="Subtitle 4">
            <a:extLst>
              <a:ext uri="{FF2B5EF4-FFF2-40B4-BE49-F238E27FC236}">
                <a16:creationId xmlns:a16="http://schemas.microsoft.com/office/drawing/2014/main" id="{5B7B8669-AC46-464F-B0AE-FB6A1511C49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03978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A4438-EC40-4894-B0AD-229C1445BE9B}"/>
              </a:ext>
            </a:extLst>
          </p:cNvPr>
          <p:cNvSpPr>
            <a:spLocks noGrp="1"/>
          </p:cNvSpPr>
          <p:nvPr>
            <p:ph type="title"/>
          </p:nvPr>
        </p:nvSpPr>
        <p:spPr/>
        <p:txBody>
          <a:bodyPr/>
          <a:lstStyle/>
          <a:p>
            <a:r>
              <a:rPr lang="en-IN" dirty="0"/>
              <a:t>Model Pipeline</a:t>
            </a:r>
          </a:p>
        </p:txBody>
      </p:sp>
      <p:sp>
        <p:nvSpPr>
          <p:cNvPr id="3" name="Content Placeholder 2">
            <a:extLst>
              <a:ext uri="{FF2B5EF4-FFF2-40B4-BE49-F238E27FC236}">
                <a16:creationId xmlns:a16="http://schemas.microsoft.com/office/drawing/2014/main" id="{CAF41D84-EB71-45A3-AD15-96011209587E}"/>
              </a:ext>
            </a:extLst>
          </p:cNvPr>
          <p:cNvSpPr>
            <a:spLocks noGrp="1"/>
          </p:cNvSpPr>
          <p:nvPr>
            <p:ph idx="1"/>
          </p:nvPr>
        </p:nvSpPr>
        <p:spPr>
          <a:xfrm>
            <a:off x="272639" y="2468032"/>
            <a:ext cx="6224414" cy="3416300"/>
          </a:xfrm>
        </p:spPr>
        <p:txBody>
          <a:bodyPr>
            <a:normAutofit fontScale="92500" lnSpcReduction="10000"/>
          </a:bodyPr>
          <a:lstStyle/>
          <a:p>
            <a:r>
              <a:rPr lang="en-GB" b="0" i="0" dirty="0">
                <a:solidFill>
                  <a:srgbClr val="292929"/>
                </a:solidFill>
                <a:effectLst/>
                <a:latin typeface="charter"/>
              </a:rPr>
              <a:t>We use pipeline to chain multiple Transformers and Estimators together to specify our machine learning workflow. A Pipeline’s stages are specified as an ordered array.</a:t>
            </a:r>
          </a:p>
          <a:p>
            <a:r>
              <a:rPr lang="en-GB" b="1" i="0" dirty="0">
                <a:solidFill>
                  <a:srgbClr val="292929"/>
                </a:solidFill>
                <a:effectLst/>
                <a:latin typeface="sohne"/>
              </a:rPr>
              <a:t>An Easier Way To Build Pipeline</a:t>
            </a:r>
          </a:p>
          <a:p>
            <a:r>
              <a:rPr lang="en-GB" b="0" i="0" dirty="0">
                <a:solidFill>
                  <a:srgbClr val="292929"/>
                </a:solidFill>
                <a:effectLst/>
                <a:latin typeface="charter"/>
              </a:rPr>
              <a:t>First of all we determine categorical columns. </a:t>
            </a:r>
            <a:r>
              <a:rPr lang="en-GB" b="0" i="0" dirty="0" err="1">
                <a:solidFill>
                  <a:srgbClr val="292929"/>
                </a:solidFill>
                <a:effectLst/>
                <a:latin typeface="charter"/>
              </a:rPr>
              <a:t>Then,it</a:t>
            </a:r>
            <a:r>
              <a:rPr lang="en-GB" b="0" i="0" dirty="0">
                <a:solidFill>
                  <a:srgbClr val="292929"/>
                </a:solidFill>
                <a:effectLst/>
                <a:latin typeface="charter"/>
              </a:rPr>
              <a:t> indexes each categorical column using the </a:t>
            </a:r>
            <a:r>
              <a:rPr lang="en-GB" b="0" i="0" dirty="0" err="1">
                <a:solidFill>
                  <a:srgbClr val="292929"/>
                </a:solidFill>
                <a:effectLst/>
                <a:latin typeface="charter"/>
              </a:rPr>
              <a:t>StringIndexer</a:t>
            </a:r>
            <a:r>
              <a:rPr lang="en-GB" b="0" i="0" dirty="0">
                <a:solidFill>
                  <a:srgbClr val="292929"/>
                </a:solidFill>
                <a:effectLst/>
                <a:latin typeface="charter"/>
              </a:rPr>
              <a:t>. After that, it converts the indexed categories into one-hot encoded variables. The resulting output has the binary vectors appended to the end of each row. We use the </a:t>
            </a:r>
            <a:r>
              <a:rPr lang="en-GB" b="0" i="0" dirty="0" err="1">
                <a:solidFill>
                  <a:srgbClr val="292929"/>
                </a:solidFill>
                <a:effectLst/>
                <a:latin typeface="charter"/>
              </a:rPr>
              <a:t>StringIndexer</a:t>
            </a:r>
            <a:r>
              <a:rPr lang="en-GB" b="0" i="0" dirty="0">
                <a:solidFill>
                  <a:srgbClr val="292929"/>
                </a:solidFill>
                <a:effectLst/>
                <a:latin typeface="charter"/>
              </a:rPr>
              <a:t> again to encode our labels to label indices. Next, we use the </a:t>
            </a:r>
            <a:r>
              <a:rPr lang="en-GB" b="0" i="0" dirty="0" err="1">
                <a:solidFill>
                  <a:srgbClr val="292929"/>
                </a:solidFill>
                <a:effectLst/>
                <a:latin typeface="charter"/>
              </a:rPr>
              <a:t>VectorAssembler</a:t>
            </a:r>
            <a:r>
              <a:rPr lang="en-GB" b="0" i="0" dirty="0">
                <a:solidFill>
                  <a:srgbClr val="292929"/>
                </a:solidFill>
                <a:effectLst/>
                <a:latin typeface="charter"/>
              </a:rPr>
              <a:t> to combine all the feature columns into a single vector column. As a final step, we use </a:t>
            </a:r>
            <a:r>
              <a:rPr lang="en-GB" b="0" i="0" dirty="0" err="1">
                <a:solidFill>
                  <a:srgbClr val="292929"/>
                </a:solidFill>
                <a:effectLst/>
                <a:latin typeface="charter"/>
              </a:rPr>
              <a:t>StandardScaler</a:t>
            </a:r>
            <a:r>
              <a:rPr lang="en-GB" b="0" i="0" dirty="0">
                <a:solidFill>
                  <a:srgbClr val="292929"/>
                </a:solidFill>
                <a:effectLst/>
                <a:latin typeface="charter"/>
              </a:rPr>
              <a:t> to distribute our features normally.</a:t>
            </a:r>
            <a:endParaRPr lang="en-IN" dirty="0"/>
          </a:p>
        </p:txBody>
      </p:sp>
      <p:pic>
        <p:nvPicPr>
          <p:cNvPr id="5" name="Picture 4">
            <a:extLst>
              <a:ext uri="{FF2B5EF4-FFF2-40B4-BE49-F238E27FC236}">
                <a16:creationId xmlns:a16="http://schemas.microsoft.com/office/drawing/2014/main" id="{16FD8685-7E96-42C4-9DAD-97542DFEBB0C}"/>
              </a:ext>
            </a:extLst>
          </p:cNvPr>
          <p:cNvPicPr>
            <a:picLocks noChangeAspect="1"/>
          </p:cNvPicPr>
          <p:nvPr/>
        </p:nvPicPr>
        <p:blipFill>
          <a:blip r:embed="rId2"/>
          <a:stretch>
            <a:fillRect/>
          </a:stretch>
        </p:blipFill>
        <p:spPr>
          <a:xfrm>
            <a:off x="6625389" y="2489714"/>
            <a:ext cx="5359044" cy="3282343"/>
          </a:xfrm>
          <a:prstGeom prst="rect">
            <a:avLst/>
          </a:prstGeom>
        </p:spPr>
      </p:pic>
    </p:spTree>
    <p:extLst>
      <p:ext uri="{BB962C8B-B14F-4D97-AF65-F5344CB8AC3E}">
        <p14:creationId xmlns:p14="http://schemas.microsoft.com/office/powerpoint/2010/main" val="2586426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7D3F55-D5D5-4D91-B0BB-5F842C4B8335}"/>
              </a:ext>
            </a:extLst>
          </p:cNvPr>
          <p:cNvSpPr>
            <a:spLocks noGrp="1"/>
          </p:cNvSpPr>
          <p:nvPr>
            <p:ph idx="4294967295"/>
          </p:nvPr>
        </p:nvSpPr>
        <p:spPr>
          <a:xfrm>
            <a:off x="0" y="1080169"/>
            <a:ext cx="5567363" cy="3416300"/>
          </a:xfrm>
        </p:spPr>
        <p:txBody>
          <a:bodyPr/>
          <a:lstStyle/>
          <a:p>
            <a:r>
              <a:rPr lang="en-GB" b="0" i="0" dirty="0">
                <a:solidFill>
                  <a:srgbClr val="292929"/>
                </a:solidFill>
                <a:effectLst/>
                <a:latin typeface="charter"/>
              </a:rPr>
              <a:t>Run the stages as a Pipeline. This puts the data through all of the feature transformations we described in a single call.</a:t>
            </a:r>
            <a:endParaRPr lang="en-IN" dirty="0"/>
          </a:p>
        </p:txBody>
      </p:sp>
      <p:pic>
        <p:nvPicPr>
          <p:cNvPr id="5" name="Picture 4">
            <a:extLst>
              <a:ext uri="{FF2B5EF4-FFF2-40B4-BE49-F238E27FC236}">
                <a16:creationId xmlns:a16="http://schemas.microsoft.com/office/drawing/2014/main" id="{912A2CC6-08F5-431A-8F84-7B8CB029716C}"/>
              </a:ext>
            </a:extLst>
          </p:cNvPr>
          <p:cNvPicPr>
            <a:picLocks noChangeAspect="1"/>
          </p:cNvPicPr>
          <p:nvPr/>
        </p:nvPicPr>
        <p:blipFill>
          <a:blip r:embed="rId2"/>
          <a:stretch>
            <a:fillRect/>
          </a:stretch>
        </p:blipFill>
        <p:spPr>
          <a:xfrm>
            <a:off x="332633" y="2373563"/>
            <a:ext cx="4148536" cy="3416300"/>
          </a:xfrm>
          <a:prstGeom prst="rect">
            <a:avLst/>
          </a:prstGeom>
        </p:spPr>
      </p:pic>
      <p:pic>
        <p:nvPicPr>
          <p:cNvPr id="7" name="Picture 6">
            <a:extLst>
              <a:ext uri="{FF2B5EF4-FFF2-40B4-BE49-F238E27FC236}">
                <a16:creationId xmlns:a16="http://schemas.microsoft.com/office/drawing/2014/main" id="{63EB488C-0398-48BF-832F-3692EDA50764}"/>
              </a:ext>
            </a:extLst>
          </p:cNvPr>
          <p:cNvPicPr>
            <a:picLocks noChangeAspect="1"/>
          </p:cNvPicPr>
          <p:nvPr/>
        </p:nvPicPr>
        <p:blipFill>
          <a:blip r:embed="rId3"/>
          <a:stretch>
            <a:fillRect/>
          </a:stretch>
        </p:blipFill>
        <p:spPr>
          <a:xfrm>
            <a:off x="5899996" y="2511987"/>
            <a:ext cx="4220164" cy="2838846"/>
          </a:xfrm>
          <a:prstGeom prst="rect">
            <a:avLst/>
          </a:prstGeom>
        </p:spPr>
      </p:pic>
      <p:sp>
        <p:nvSpPr>
          <p:cNvPr id="8" name="Content Placeholder 2">
            <a:extLst>
              <a:ext uri="{FF2B5EF4-FFF2-40B4-BE49-F238E27FC236}">
                <a16:creationId xmlns:a16="http://schemas.microsoft.com/office/drawing/2014/main" id="{FFA193A0-92F3-4330-BE11-F65F0976E8DD}"/>
              </a:ext>
            </a:extLst>
          </p:cNvPr>
          <p:cNvSpPr txBox="1">
            <a:spLocks/>
          </p:cNvSpPr>
          <p:nvPr/>
        </p:nvSpPr>
        <p:spPr>
          <a:xfrm>
            <a:off x="5599202" y="1143669"/>
            <a:ext cx="5566689"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dirty="0">
                <a:solidFill>
                  <a:srgbClr val="292929"/>
                </a:solidFill>
                <a:latin typeface="charter"/>
              </a:rPr>
              <a:t>Train / Test Split</a:t>
            </a:r>
            <a:endParaRPr lang="en-IN" dirty="0"/>
          </a:p>
        </p:txBody>
      </p:sp>
    </p:spTree>
    <p:extLst>
      <p:ext uri="{BB962C8B-B14F-4D97-AF65-F5344CB8AC3E}">
        <p14:creationId xmlns:p14="http://schemas.microsoft.com/office/powerpoint/2010/main" val="2673676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8275-8BE9-4B2A-9FE8-A9E59B3338F0}"/>
              </a:ext>
            </a:extLst>
          </p:cNvPr>
          <p:cNvSpPr>
            <a:spLocks noGrp="1"/>
          </p:cNvSpPr>
          <p:nvPr>
            <p:ph type="title"/>
          </p:nvPr>
        </p:nvSpPr>
        <p:spPr/>
        <p:txBody>
          <a:bodyPr/>
          <a:lstStyle/>
          <a:p>
            <a:r>
              <a:rPr lang="en-IN" dirty="0"/>
              <a:t>Model Training</a:t>
            </a:r>
          </a:p>
        </p:txBody>
      </p:sp>
      <p:pic>
        <p:nvPicPr>
          <p:cNvPr id="5" name="Content Placeholder 4">
            <a:extLst>
              <a:ext uri="{FF2B5EF4-FFF2-40B4-BE49-F238E27FC236}">
                <a16:creationId xmlns:a16="http://schemas.microsoft.com/office/drawing/2014/main" id="{C8C8ED29-FB43-4D0F-8A3D-16C2044D2FA9}"/>
              </a:ext>
            </a:extLst>
          </p:cNvPr>
          <p:cNvPicPr>
            <a:picLocks noGrp="1" noChangeAspect="1"/>
          </p:cNvPicPr>
          <p:nvPr>
            <p:ph idx="1"/>
          </p:nvPr>
        </p:nvPicPr>
        <p:blipFill>
          <a:blip r:embed="rId2"/>
          <a:stretch>
            <a:fillRect/>
          </a:stretch>
        </p:blipFill>
        <p:spPr>
          <a:xfrm>
            <a:off x="1154954" y="3593706"/>
            <a:ext cx="8824913" cy="3027903"/>
          </a:xfrm>
        </p:spPr>
      </p:pic>
      <p:sp>
        <p:nvSpPr>
          <p:cNvPr id="6" name="TextBox 5">
            <a:extLst>
              <a:ext uri="{FF2B5EF4-FFF2-40B4-BE49-F238E27FC236}">
                <a16:creationId xmlns:a16="http://schemas.microsoft.com/office/drawing/2014/main" id="{A3095DB3-D9D6-4098-AE6E-56B936DE948F}"/>
              </a:ext>
            </a:extLst>
          </p:cNvPr>
          <p:cNvSpPr txBox="1"/>
          <p:nvPr/>
        </p:nvSpPr>
        <p:spPr>
          <a:xfrm>
            <a:off x="553453" y="2340965"/>
            <a:ext cx="11085094" cy="1200329"/>
          </a:xfrm>
          <a:prstGeom prst="rect">
            <a:avLst/>
          </a:prstGeom>
          <a:noFill/>
        </p:spPr>
        <p:txBody>
          <a:bodyPr wrap="square" rtlCol="0">
            <a:spAutoFit/>
          </a:bodyPr>
          <a:lstStyle/>
          <a:p>
            <a:r>
              <a:rPr lang="en-GB" i="0" dirty="0">
                <a:solidFill>
                  <a:srgbClr val="202124"/>
                </a:solidFill>
                <a:effectLst/>
                <a:latin typeface="arial" panose="020B0604020202020204" pitchFamily="34" charset="0"/>
              </a:rPr>
              <a:t>Logistic Regression It is used in statistical software to understand the relationship between the dependent variable and one or more independent variables by estimating probabilities using a logistic regression equation. This type of analysis can help you predict the likelihood of an event happening or a choice being made.</a:t>
            </a:r>
            <a:endParaRPr lang="en-IN" dirty="0"/>
          </a:p>
        </p:txBody>
      </p:sp>
    </p:spTree>
    <p:extLst>
      <p:ext uri="{BB962C8B-B14F-4D97-AF65-F5344CB8AC3E}">
        <p14:creationId xmlns:p14="http://schemas.microsoft.com/office/powerpoint/2010/main" val="339359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CE33-A3EF-4263-9E79-A1EBED3182B8}"/>
              </a:ext>
            </a:extLst>
          </p:cNvPr>
          <p:cNvSpPr>
            <a:spLocks noGrp="1"/>
          </p:cNvSpPr>
          <p:nvPr>
            <p:ph type="title"/>
          </p:nvPr>
        </p:nvSpPr>
        <p:spPr/>
        <p:txBody>
          <a:bodyPr/>
          <a:lstStyle/>
          <a:p>
            <a:r>
              <a:rPr lang="en-IN" dirty="0"/>
              <a:t>Model Evaluation</a:t>
            </a:r>
          </a:p>
        </p:txBody>
      </p:sp>
      <p:sp>
        <p:nvSpPr>
          <p:cNvPr id="3" name="Content Placeholder 2">
            <a:extLst>
              <a:ext uri="{FF2B5EF4-FFF2-40B4-BE49-F238E27FC236}">
                <a16:creationId xmlns:a16="http://schemas.microsoft.com/office/drawing/2014/main" id="{E338DCB3-5E7F-47B2-8D27-16C66EA66C36}"/>
              </a:ext>
            </a:extLst>
          </p:cNvPr>
          <p:cNvSpPr>
            <a:spLocks noGrp="1"/>
          </p:cNvSpPr>
          <p:nvPr>
            <p:ph idx="1"/>
          </p:nvPr>
        </p:nvSpPr>
        <p:spPr>
          <a:xfrm>
            <a:off x="438935" y="2495235"/>
            <a:ext cx="7375275" cy="3416300"/>
          </a:xfrm>
        </p:spPr>
        <p:txBody>
          <a:bodyPr/>
          <a:lstStyle/>
          <a:p>
            <a:r>
              <a:rPr lang="en-IN" dirty="0"/>
              <a:t>Confusion Matrix</a:t>
            </a:r>
          </a:p>
          <a:p>
            <a:r>
              <a:rPr lang="en-GB" b="0" i="0" dirty="0">
                <a:solidFill>
                  <a:srgbClr val="292929"/>
                </a:solidFill>
                <a:effectLst/>
                <a:latin typeface="charter"/>
              </a:rPr>
              <a:t>ROC is a probability curve and AUC represents degree or measure of separability. ROC tells how much model is capable of distinguishing between classes. Higher the AUC, better the model is at distinguishing between patients with diabetes and no diabetes.</a:t>
            </a:r>
          </a:p>
          <a:p>
            <a:endParaRPr lang="en-IN" dirty="0"/>
          </a:p>
        </p:txBody>
      </p:sp>
      <p:pic>
        <p:nvPicPr>
          <p:cNvPr id="3074" name="Picture 2">
            <a:extLst>
              <a:ext uri="{FF2B5EF4-FFF2-40B4-BE49-F238E27FC236}">
                <a16:creationId xmlns:a16="http://schemas.microsoft.com/office/drawing/2014/main" id="{CCE92A9A-46C1-4BFE-8559-A8B28D566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7681" y="4363453"/>
            <a:ext cx="3247964" cy="23392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F93359E-4A69-498A-A973-9D64A201C0F3}"/>
              </a:ext>
            </a:extLst>
          </p:cNvPr>
          <p:cNvPicPr>
            <a:picLocks noChangeAspect="1"/>
          </p:cNvPicPr>
          <p:nvPr/>
        </p:nvPicPr>
        <p:blipFill>
          <a:blip r:embed="rId3"/>
          <a:stretch>
            <a:fillRect/>
          </a:stretch>
        </p:blipFill>
        <p:spPr>
          <a:xfrm>
            <a:off x="438935" y="4900445"/>
            <a:ext cx="7165388" cy="861146"/>
          </a:xfrm>
          <a:prstGeom prst="rect">
            <a:avLst/>
          </a:prstGeom>
        </p:spPr>
      </p:pic>
      <p:pic>
        <p:nvPicPr>
          <p:cNvPr id="3076" name="Picture 4">
            <a:extLst>
              <a:ext uri="{FF2B5EF4-FFF2-40B4-BE49-F238E27FC236}">
                <a16:creationId xmlns:a16="http://schemas.microsoft.com/office/drawing/2014/main" id="{B12D85F3-C84E-4743-88EA-AFC198AF3C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0487" y="2294945"/>
            <a:ext cx="2122653" cy="1908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15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BA47-EBBA-448E-A106-C205F589930F}"/>
              </a:ext>
            </a:extLst>
          </p:cNvPr>
          <p:cNvSpPr>
            <a:spLocks noGrp="1"/>
          </p:cNvSpPr>
          <p:nvPr>
            <p:ph type="title"/>
          </p:nvPr>
        </p:nvSpPr>
        <p:spPr/>
        <p:txBody>
          <a:bodyPr/>
          <a:lstStyle/>
          <a:p>
            <a:r>
              <a:rPr lang="en-IN" dirty="0"/>
              <a:t>Best Model Performance</a:t>
            </a:r>
          </a:p>
        </p:txBody>
      </p:sp>
      <p:sp>
        <p:nvSpPr>
          <p:cNvPr id="3" name="Content Placeholder 2">
            <a:extLst>
              <a:ext uri="{FF2B5EF4-FFF2-40B4-BE49-F238E27FC236}">
                <a16:creationId xmlns:a16="http://schemas.microsoft.com/office/drawing/2014/main" id="{B54902C8-F679-47F3-8DC7-CCFE8E910D8E}"/>
              </a:ext>
            </a:extLst>
          </p:cNvPr>
          <p:cNvSpPr>
            <a:spLocks noGrp="1"/>
          </p:cNvSpPr>
          <p:nvPr>
            <p:ph idx="1"/>
          </p:nvPr>
        </p:nvSpPr>
        <p:spPr/>
        <p:txBody>
          <a:bodyPr/>
          <a:lstStyle/>
          <a:p>
            <a:r>
              <a:rPr lang="en-GB" b="1" i="0" dirty="0">
                <a:solidFill>
                  <a:srgbClr val="292929"/>
                </a:solidFill>
                <a:effectLst/>
                <a:latin typeface="sohne"/>
              </a:rPr>
              <a:t>Cross Validation and Parameter Tuning</a:t>
            </a:r>
            <a:endParaRPr lang="en-GB" dirty="0"/>
          </a:p>
          <a:p>
            <a:r>
              <a:rPr lang="en-GB" dirty="0"/>
              <a:t>Now we will try tuning the model with the </a:t>
            </a:r>
            <a:r>
              <a:rPr lang="en-GB" dirty="0" err="1"/>
              <a:t>ParamGridBuilder</a:t>
            </a:r>
            <a:r>
              <a:rPr lang="en-GB" dirty="0"/>
              <a:t> and the </a:t>
            </a:r>
            <a:r>
              <a:rPr lang="en-GB" dirty="0" err="1"/>
              <a:t>CrossValidator</a:t>
            </a:r>
            <a:r>
              <a:rPr lang="en-GB" dirty="0"/>
              <a:t> </a:t>
            </a:r>
          </a:p>
          <a:p>
            <a:r>
              <a:rPr lang="en-IN" b="0" i="0" dirty="0">
                <a:solidFill>
                  <a:srgbClr val="292929"/>
                </a:solidFill>
                <a:effectLst/>
                <a:latin typeface="charter"/>
              </a:rPr>
              <a:t>As we indicate 3 values for </a:t>
            </a:r>
            <a:r>
              <a:rPr lang="en-IN" b="0" i="0" dirty="0" err="1">
                <a:solidFill>
                  <a:srgbClr val="292929"/>
                </a:solidFill>
                <a:effectLst/>
                <a:latin typeface="charter"/>
              </a:rPr>
              <a:t>regParam</a:t>
            </a:r>
            <a:r>
              <a:rPr lang="en-IN" b="0" i="0" dirty="0">
                <a:solidFill>
                  <a:srgbClr val="292929"/>
                </a:solidFill>
                <a:effectLst/>
                <a:latin typeface="charter"/>
              </a:rPr>
              <a:t> (Regularization Parameter), 3 values for </a:t>
            </a:r>
            <a:r>
              <a:rPr lang="en-IN" b="0" i="0" dirty="0" err="1">
                <a:solidFill>
                  <a:srgbClr val="292929"/>
                </a:solidFill>
                <a:effectLst/>
                <a:latin typeface="charter"/>
              </a:rPr>
              <a:t>maxIter</a:t>
            </a:r>
            <a:r>
              <a:rPr lang="en-IN" b="0" i="0" dirty="0">
                <a:solidFill>
                  <a:srgbClr val="292929"/>
                </a:solidFill>
                <a:effectLst/>
                <a:latin typeface="charter"/>
              </a:rPr>
              <a:t> (Number of iterations), and 2 values for </a:t>
            </a:r>
            <a:r>
              <a:rPr lang="en-IN" b="0" i="0" dirty="0" err="1">
                <a:solidFill>
                  <a:srgbClr val="292929"/>
                </a:solidFill>
                <a:effectLst/>
                <a:latin typeface="charter"/>
              </a:rPr>
              <a:t>elasticNetParam</a:t>
            </a:r>
            <a:r>
              <a:rPr lang="en-IN" b="0" i="0" dirty="0">
                <a:solidFill>
                  <a:srgbClr val="292929"/>
                </a:solidFill>
                <a:effectLst/>
                <a:latin typeface="charter"/>
              </a:rPr>
              <a:t> (Elastic Net Parameter ), this grid will have 3 x 3 x 3 = 27 parameter settings for </a:t>
            </a:r>
            <a:r>
              <a:rPr lang="en-IN" b="0" i="0" dirty="0" err="1">
                <a:solidFill>
                  <a:srgbClr val="292929"/>
                </a:solidFill>
                <a:effectLst/>
                <a:latin typeface="charter"/>
              </a:rPr>
              <a:t>CrossValidator</a:t>
            </a:r>
            <a:r>
              <a:rPr lang="en-IN" b="0" i="0" dirty="0">
                <a:solidFill>
                  <a:srgbClr val="292929"/>
                </a:solidFill>
                <a:effectLst/>
                <a:latin typeface="charter"/>
              </a:rPr>
              <a:t> to choose from. We will create a 5-fold cross validator.</a:t>
            </a:r>
            <a:endParaRPr lang="en-IN" dirty="0"/>
          </a:p>
        </p:txBody>
      </p:sp>
      <p:pic>
        <p:nvPicPr>
          <p:cNvPr id="5" name="Picture 4">
            <a:extLst>
              <a:ext uri="{FF2B5EF4-FFF2-40B4-BE49-F238E27FC236}">
                <a16:creationId xmlns:a16="http://schemas.microsoft.com/office/drawing/2014/main" id="{7F655147-FD13-4CB5-B351-D7CBA011A4D6}"/>
              </a:ext>
            </a:extLst>
          </p:cNvPr>
          <p:cNvPicPr>
            <a:picLocks noChangeAspect="1"/>
          </p:cNvPicPr>
          <p:nvPr/>
        </p:nvPicPr>
        <p:blipFill>
          <a:blip r:embed="rId2"/>
          <a:stretch>
            <a:fillRect/>
          </a:stretch>
        </p:blipFill>
        <p:spPr>
          <a:xfrm>
            <a:off x="2715866" y="5121108"/>
            <a:ext cx="5639587" cy="1171739"/>
          </a:xfrm>
          <a:prstGeom prst="rect">
            <a:avLst/>
          </a:prstGeom>
        </p:spPr>
      </p:pic>
    </p:spTree>
    <p:extLst>
      <p:ext uri="{BB962C8B-B14F-4D97-AF65-F5344CB8AC3E}">
        <p14:creationId xmlns:p14="http://schemas.microsoft.com/office/powerpoint/2010/main" val="3084959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604D77-75D5-40E0-AD89-7D081B51C5B6}"/>
              </a:ext>
            </a:extLst>
          </p:cNvPr>
          <p:cNvSpPr>
            <a:spLocks noGrp="1"/>
          </p:cNvSpPr>
          <p:nvPr>
            <p:ph type="ctrTitle"/>
          </p:nvPr>
        </p:nvSpPr>
        <p:spPr>
          <a:xfrm>
            <a:off x="1154955" y="1361797"/>
            <a:ext cx="8825658" cy="2677648"/>
          </a:xfrm>
        </p:spPr>
        <p:txBody>
          <a:bodyPr/>
          <a:lstStyle/>
          <a:p>
            <a:pPr algn="ctr"/>
            <a:r>
              <a:rPr lang="en-IN" dirty="0"/>
              <a:t>THANK YOU</a:t>
            </a:r>
          </a:p>
        </p:txBody>
      </p:sp>
      <p:sp>
        <p:nvSpPr>
          <p:cNvPr id="5" name="Subtitle 4">
            <a:extLst>
              <a:ext uri="{FF2B5EF4-FFF2-40B4-BE49-F238E27FC236}">
                <a16:creationId xmlns:a16="http://schemas.microsoft.com/office/drawing/2014/main" id="{0A08EFE8-49AE-4243-969F-680A1DC6742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8766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10E1-DC5D-43D6-BA07-26F2073B98BE}"/>
              </a:ext>
            </a:extLst>
          </p:cNvPr>
          <p:cNvSpPr>
            <a:spLocks noGrp="1"/>
          </p:cNvSpPr>
          <p:nvPr>
            <p:ph type="ctrTitle"/>
          </p:nvPr>
        </p:nvSpPr>
        <p:spPr>
          <a:xfrm>
            <a:off x="1154955" y="2324323"/>
            <a:ext cx="9673466" cy="2677648"/>
          </a:xfrm>
        </p:spPr>
        <p:txBody>
          <a:bodyPr/>
          <a:lstStyle/>
          <a:p>
            <a:r>
              <a:rPr lang="en-GB" b="0" i="0" dirty="0">
                <a:effectLst/>
                <a:latin typeface="Inter"/>
              </a:rPr>
              <a:t>Can you build a machine learning model to accurately predict whether or not the patients in the dataset have diabetes or not?</a:t>
            </a:r>
            <a:endParaRPr lang="en-IN" dirty="0"/>
          </a:p>
        </p:txBody>
      </p:sp>
      <p:sp>
        <p:nvSpPr>
          <p:cNvPr id="3" name="Subtitle 2">
            <a:extLst>
              <a:ext uri="{FF2B5EF4-FFF2-40B4-BE49-F238E27FC236}">
                <a16:creationId xmlns:a16="http://schemas.microsoft.com/office/drawing/2014/main" id="{09D3E93A-46B5-487D-B589-3336B64CC871}"/>
              </a:ext>
            </a:extLst>
          </p:cNvPr>
          <p:cNvSpPr>
            <a:spLocks noGrp="1"/>
          </p:cNvSpPr>
          <p:nvPr>
            <p:ph type="subTitle" idx="1"/>
          </p:nvPr>
        </p:nvSpPr>
        <p:spPr>
          <a:xfrm>
            <a:off x="1154955" y="1110072"/>
            <a:ext cx="8825658" cy="861420"/>
          </a:xfrm>
        </p:spPr>
        <p:txBody>
          <a:bodyPr/>
          <a:lstStyle/>
          <a:p>
            <a:r>
              <a:rPr lang="en-IN" dirty="0"/>
              <a:t>Problem statement</a:t>
            </a:r>
          </a:p>
        </p:txBody>
      </p:sp>
    </p:spTree>
    <p:extLst>
      <p:ext uri="{BB962C8B-B14F-4D97-AF65-F5344CB8AC3E}">
        <p14:creationId xmlns:p14="http://schemas.microsoft.com/office/powerpoint/2010/main" val="56003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3F8E-3A35-4777-ACE7-1F617B8081EA}"/>
              </a:ext>
            </a:extLst>
          </p:cNvPr>
          <p:cNvSpPr>
            <a:spLocks noGrp="1"/>
          </p:cNvSpPr>
          <p:nvPr>
            <p:ph type="title"/>
          </p:nvPr>
        </p:nvSpPr>
        <p:spPr>
          <a:xfrm>
            <a:off x="1187076" y="1134089"/>
            <a:ext cx="8761413" cy="706964"/>
          </a:xfrm>
        </p:spPr>
        <p:txBody>
          <a:bodyPr/>
          <a:lstStyle/>
          <a:p>
            <a:r>
              <a:rPr lang="en-IN" b="0" i="0" dirty="0">
                <a:solidFill>
                  <a:schemeClr val="bg1"/>
                </a:solidFill>
                <a:effectLst/>
                <a:latin typeface="Inter"/>
              </a:rPr>
              <a:t>Context</a:t>
            </a:r>
            <a:br>
              <a:rPr lang="en-IN" b="0" i="0" dirty="0">
                <a:solidFill>
                  <a:schemeClr val="bg1"/>
                </a:solidFill>
                <a:effectLst/>
                <a:latin typeface="Inter"/>
              </a:rPr>
            </a:br>
            <a:endParaRPr lang="en-IN" dirty="0">
              <a:solidFill>
                <a:schemeClr val="bg1"/>
              </a:solidFill>
            </a:endParaRPr>
          </a:p>
        </p:txBody>
      </p:sp>
      <p:sp>
        <p:nvSpPr>
          <p:cNvPr id="3" name="Content Placeholder 2">
            <a:extLst>
              <a:ext uri="{FF2B5EF4-FFF2-40B4-BE49-F238E27FC236}">
                <a16:creationId xmlns:a16="http://schemas.microsoft.com/office/drawing/2014/main" id="{4F06D8BD-87E9-4579-87B8-DA4FD91F74CD}"/>
              </a:ext>
            </a:extLst>
          </p:cNvPr>
          <p:cNvSpPr>
            <a:spLocks noGrp="1"/>
          </p:cNvSpPr>
          <p:nvPr>
            <p:ph idx="1"/>
          </p:nvPr>
        </p:nvSpPr>
        <p:spPr/>
        <p:txBody>
          <a:bodyPr/>
          <a:lstStyle/>
          <a:p>
            <a:r>
              <a:rPr lang="en-GB" b="0" i="0" dirty="0">
                <a:effectLst/>
                <a:latin typeface="Inter"/>
              </a:rPr>
              <a:t>This dataset is originally from the National Institute of Diabetes and Digestive and Kidney Diseases. The objective of the dataset is to diagnostically predict whether or not a patient has diabetes, based on certain diagnostic measurements included in the dataset. Several constraints were placed on the selection of these instances from a larger database. In particular, all patients here are females at least 21 years old of Pima Indian heritage.</a:t>
            </a:r>
            <a:endParaRPr lang="en-IN" dirty="0"/>
          </a:p>
        </p:txBody>
      </p:sp>
      <p:pic>
        <p:nvPicPr>
          <p:cNvPr id="5" name="Picture 4">
            <a:extLst>
              <a:ext uri="{FF2B5EF4-FFF2-40B4-BE49-F238E27FC236}">
                <a16:creationId xmlns:a16="http://schemas.microsoft.com/office/drawing/2014/main" id="{D33A45C2-B87B-46CD-8642-CC923AFEDB72}"/>
              </a:ext>
            </a:extLst>
          </p:cNvPr>
          <p:cNvPicPr>
            <a:picLocks noChangeAspect="1"/>
          </p:cNvPicPr>
          <p:nvPr/>
        </p:nvPicPr>
        <p:blipFill rotWithShape="1">
          <a:blip r:embed="rId2"/>
          <a:srcRect t="15884"/>
          <a:stretch/>
        </p:blipFill>
        <p:spPr>
          <a:xfrm>
            <a:off x="365913" y="4496469"/>
            <a:ext cx="11460174" cy="2035344"/>
          </a:xfrm>
          <a:prstGeom prst="rect">
            <a:avLst/>
          </a:prstGeom>
        </p:spPr>
      </p:pic>
    </p:spTree>
    <p:extLst>
      <p:ext uri="{BB962C8B-B14F-4D97-AF65-F5344CB8AC3E}">
        <p14:creationId xmlns:p14="http://schemas.microsoft.com/office/powerpoint/2010/main" val="2176836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A6B3-B072-41B9-937E-FF662669FFD7}"/>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05D19C5F-3B56-41E4-ACAA-39EC38F8985E}"/>
              </a:ext>
            </a:extLst>
          </p:cNvPr>
          <p:cNvSpPr>
            <a:spLocks noGrp="1"/>
          </p:cNvSpPr>
          <p:nvPr>
            <p:ph idx="1"/>
          </p:nvPr>
        </p:nvSpPr>
        <p:spPr>
          <a:xfrm>
            <a:off x="1154953" y="2502568"/>
            <a:ext cx="10234941" cy="3962400"/>
          </a:xfrm>
        </p:spPr>
        <p:txBody>
          <a:bodyPr>
            <a:normAutofit fontScale="92500" lnSpcReduction="20000"/>
          </a:bodyPr>
          <a:lstStyle/>
          <a:p>
            <a:r>
              <a:rPr lang="en-GB" dirty="0"/>
              <a:t>The datasets consist of several medical predictor variables and one target variable, Outcome. Predictor variables include the number of pregnancies the patient has had, their BMI, insulin level, age, and so on.</a:t>
            </a:r>
          </a:p>
          <a:p>
            <a:r>
              <a:rPr lang="en-GB" dirty="0"/>
              <a:t>Pregnancies: Number of times pregnant</a:t>
            </a:r>
          </a:p>
          <a:p>
            <a:r>
              <a:rPr lang="en-GB" dirty="0"/>
              <a:t>Glucose: Plasma glucose concentration a 2 hours in an oral glucose tolerance test</a:t>
            </a:r>
          </a:p>
          <a:p>
            <a:r>
              <a:rPr lang="en-GB" dirty="0" err="1"/>
              <a:t>BloodPressure</a:t>
            </a:r>
            <a:r>
              <a:rPr lang="en-GB" dirty="0"/>
              <a:t>: Diastolic blood pressure (mm Hg)</a:t>
            </a:r>
          </a:p>
          <a:p>
            <a:r>
              <a:rPr lang="en-GB" dirty="0" err="1"/>
              <a:t>SkinThickness</a:t>
            </a:r>
            <a:r>
              <a:rPr lang="en-GB" dirty="0"/>
              <a:t>: Triceps skinfold thickness (mm)</a:t>
            </a:r>
          </a:p>
          <a:p>
            <a:r>
              <a:rPr lang="en-GB" dirty="0"/>
              <a:t>Insulin: 2-Hour serum insulin (mu U/ml)</a:t>
            </a:r>
          </a:p>
          <a:p>
            <a:r>
              <a:rPr lang="en-GB" dirty="0"/>
              <a:t>BMI: Body mass index (weight in kg/(height in m)²)</a:t>
            </a:r>
          </a:p>
          <a:p>
            <a:r>
              <a:rPr lang="en-GB" dirty="0" err="1"/>
              <a:t>DiabetesPedigreeFunction</a:t>
            </a:r>
            <a:r>
              <a:rPr lang="en-GB" dirty="0"/>
              <a:t> : Diabetes pedigree function</a:t>
            </a:r>
          </a:p>
          <a:p>
            <a:r>
              <a:rPr lang="en-GB" dirty="0"/>
              <a:t>Age: Age (years)</a:t>
            </a:r>
          </a:p>
          <a:p>
            <a:r>
              <a:rPr lang="en-GB" dirty="0"/>
              <a:t>Outcome: Class variable (0 or 1) 268 of 768 is 1, the others are 0</a:t>
            </a:r>
            <a:endParaRPr lang="en-IN" dirty="0"/>
          </a:p>
        </p:txBody>
      </p:sp>
    </p:spTree>
    <p:extLst>
      <p:ext uri="{BB962C8B-B14F-4D97-AF65-F5344CB8AC3E}">
        <p14:creationId xmlns:p14="http://schemas.microsoft.com/office/powerpoint/2010/main" val="1476110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D86E86-6442-4866-AA77-DDF0B3126CC5}"/>
              </a:ext>
            </a:extLst>
          </p:cNvPr>
          <p:cNvSpPr>
            <a:spLocks noGrp="1"/>
          </p:cNvSpPr>
          <p:nvPr>
            <p:ph type="ctrTitle"/>
          </p:nvPr>
        </p:nvSpPr>
        <p:spPr>
          <a:xfrm>
            <a:off x="1154955" y="1219200"/>
            <a:ext cx="8825658" cy="2677648"/>
          </a:xfrm>
        </p:spPr>
        <p:txBody>
          <a:bodyPr/>
          <a:lstStyle/>
          <a:p>
            <a:r>
              <a:rPr lang="en-IN" dirty="0"/>
              <a:t>Procedure use for creating the model</a:t>
            </a:r>
          </a:p>
        </p:txBody>
      </p:sp>
      <p:sp>
        <p:nvSpPr>
          <p:cNvPr id="5" name="Subtitle 4">
            <a:extLst>
              <a:ext uri="{FF2B5EF4-FFF2-40B4-BE49-F238E27FC236}">
                <a16:creationId xmlns:a16="http://schemas.microsoft.com/office/drawing/2014/main" id="{EF4A15E1-13F2-447B-BB89-7CEAC29779F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36021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D13B4-63EF-4DBC-8EDE-6827433519B9}"/>
              </a:ext>
            </a:extLst>
          </p:cNvPr>
          <p:cNvSpPr>
            <a:spLocks noGrp="1"/>
          </p:cNvSpPr>
          <p:nvPr>
            <p:ph type="title"/>
          </p:nvPr>
        </p:nvSpPr>
        <p:spPr/>
        <p:txBody>
          <a:bodyPr/>
          <a:lstStyle/>
          <a:p>
            <a:r>
              <a:rPr lang="en-IN" dirty="0"/>
              <a:t>Load Data</a:t>
            </a:r>
          </a:p>
        </p:txBody>
      </p:sp>
      <p:sp>
        <p:nvSpPr>
          <p:cNvPr id="3" name="Content Placeholder 2">
            <a:extLst>
              <a:ext uri="{FF2B5EF4-FFF2-40B4-BE49-F238E27FC236}">
                <a16:creationId xmlns:a16="http://schemas.microsoft.com/office/drawing/2014/main" id="{08496998-2226-4658-BB9A-E74289FC17CA}"/>
              </a:ext>
            </a:extLst>
          </p:cNvPr>
          <p:cNvSpPr>
            <a:spLocks noGrp="1"/>
          </p:cNvSpPr>
          <p:nvPr>
            <p:ph idx="1"/>
          </p:nvPr>
        </p:nvSpPr>
        <p:spPr>
          <a:xfrm>
            <a:off x="1154954" y="2603500"/>
            <a:ext cx="9400751" cy="3416300"/>
          </a:xfrm>
        </p:spPr>
        <p:txBody>
          <a:bodyPr>
            <a:normAutofit/>
          </a:bodyPr>
          <a:lstStyle/>
          <a:p>
            <a:pPr algn="l"/>
            <a:r>
              <a:rPr lang="en-GB" b="0" i="0" dirty="0">
                <a:solidFill>
                  <a:srgbClr val="292929"/>
                </a:solidFill>
                <a:effectLst/>
                <a:latin typeface="charter"/>
              </a:rPr>
              <a:t>We can use the </a:t>
            </a:r>
            <a:r>
              <a:rPr lang="en-GB" b="1" i="0" dirty="0">
                <a:solidFill>
                  <a:srgbClr val="292929"/>
                </a:solidFill>
                <a:effectLst/>
                <a:latin typeface="charter"/>
              </a:rPr>
              <a:t>read()</a:t>
            </a:r>
            <a:r>
              <a:rPr lang="en-GB" b="0" i="0" dirty="0">
                <a:solidFill>
                  <a:srgbClr val="292929"/>
                </a:solidFill>
                <a:effectLst/>
                <a:latin typeface="charter"/>
              </a:rPr>
              <a:t> function similar to pandas to read data in csv format. We can manually specify the options;</a:t>
            </a:r>
          </a:p>
          <a:p>
            <a:pPr algn="l">
              <a:buFont typeface="Arial" panose="020B0604020202020204" pitchFamily="34" charset="0"/>
              <a:buChar char="•"/>
            </a:pPr>
            <a:r>
              <a:rPr lang="en-GB" b="1" i="0" dirty="0">
                <a:solidFill>
                  <a:srgbClr val="292929"/>
                </a:solidFill>
                <a:effectLst/>
                <a:latin typeface="charter"/>
              </a:rPr>
              <a:t>header</a:t>
            </a:r>
            <a:r>
              <a:rPr lang="en-GB" b="0" i="0" dirty="0">
                <a:solidFill>
                  <a:srgbClr val="292929"/>
                </a:solidFill>
                <a:effectLst/>
                <a:latin typeface="charter"/>
              </a:rPr>
              <a:t>: If a data set has column headers, the header option is set to “True”.</a:t>
            </a:r>
          </a:p>
          <a:p>
            <a:pPr algn="l">
              <a:buFont typeface="Arial" panose="020B0604020202020204" pitchFamily="34" charset="0"/>
              <a:buChar char="•"/>
            </a:pPr>
            <a:r>
              <a:rPr lang="en-GB" b="1" i="0" dirty="0">
                <a:solidFill>
                  <a:srgbClr val="292929"/>
                </a:solidFill>
                <a:effectLst/>
                <a:latin typeface="charter"/>
              </a:rPr>
              <a:t>Sep: </a:t>
            </a:r>
            <a:r>
              <a:rPr lang="en-GB" b="0" i="0" dirty="0">
                <a:solidFill>
                  <a:srgbClr val="292929"/>
                </a:solidFill>
                <a:effectLst/>
                <a:latin typeface="charter"/>
              </a:rPr>
              <a:t>Use the </a:t>
            </a:r>
            <a:r>
              <a:rPr lang="en-GB" b="0" i="0" dirty="0" err="1">
                <a:solidFill>
                  <a:srgbClr val="292929"/>
                </a:solidFill>
                <a:effectLst/>
                <a:latin typeface="charter"/>
              </a:rPr>
              <a:t>sep</a:t>
            </a:r>
            <a:r>
              <a:rPr lang="en-GB" b="0" i="0" dirty="0">
                <a:solidFill>
                  <a:srgbClr val="292929"/>
                </a:solidFill>
                <a:effectLst/>
                <a:latin typeface="charter"/>
              </a:rPr>
              <a:t> option to</a:t>
            </a:r>
            <a:r>
              <a:rPr lang="en-GB" b="1" i="0" dirty="0">
                <a:solidFill>
                  <a:srgbClr val="292929"/>
                </a:solidFill>
                <a:effectLst/>
                <a:latin typeface="charter"/>
              </a:rPr>
              <a:t> </a:t>
            </a:r>
            <a:r>
              <a:rPr lang="en-GB" b="0" i="0" dirty="0">
                <a:solidFill>
                  <a:srgbClr val="292929"/>
                </a:solidFill>
                <a:effectLst/>
                <a:latin typeface="charter"/>
              </a:rPr>
              <a:t>set the single character as a separator for each field and value. Our file is separated by “,”.</a:t>
            </a:r>
          </a:p>
          <a:p>
            <a:pPr algn="l">
              <a:buFont typeface="Arial" panose="020B0604020202020204" pitchFamily="34" charset="0"/>
              <a:buChar char="•"/>
            </a:pPr>
            <a:r>
              <a:rPr lang="en-GB" b="1" i="0" dirty="0" err="1">
                <a:solidFill>
                  <a:srgbClr val="292929"/>
                </a:solidFill>
                <a:effectLst/>
                <a:latin typeface="charter"/>
              </a:rPr>
              <a:t>inferSchema</a:t>
            </a:r>
            <a:r>
              <a:rPr lang="en-GB" b="1" i="0" dirty="0">
                <a:solidFill>
                  <a:srgbClr val="292929"/>
                </a:solidFill>
                <a:effectLst/>
                <a:latin typeface="charter"/>
              </a:rPr>
              <a:t>: </a:t>
            </a:r>
            <a:r>
              <a:rPr lang="en-GB" b="0" i="0" dirty="0">
                <a:solidFill>
                  <a:srgbClr val="292929"/>
                </a:solidFill>
                <a:effectLst/>
                <a:latin typeface="charter"/>
              </a:rPr>
              <a:t>“</a:t>
            </a:r>
            <a:r>
              <a:rPr lang="en-GB" b="0" i="0" dirty="0" err="1">
                <a:solidFill>
                  <a:srgbClr val="292929"/>
                </a:solidFill>
                <a:effectLst/>
                <a:latin typeface="charter"/>
              </a:rPr>
              <a:t>inferSchema</a:t>
            </a:r>
            <a:r>
              <a:rPr lang="en-GB" b="0" i="0" dirty="0">
                <a:solidFill>
                  <a:srgbClr val="292929"/>
                </a:solidFill>
                <a:effectLst/>
                <a:latin typeface="charter"/>
              </a:rPr>
              <a:t>” automatically predicts the data type for each variable. If we specify “True” it will read a sample of data from the file to extract the schema. If it is defined as “False”, all the columns will be denoted as “string”. Hence, we will have to specify all the column data types by hand.</a:t>
            </a:r>
          </a:p>
          <a:p>
            <a:endParaRPr lang="en-IN" dirty="0"/>
          </a:p>
        </p:txBody>
      </p:sp>
      <p:pic>
        <p:nvPicPr>
          <p:cNvPr id="5" name="Picture 4">
            <a:extLst>
              <a:ext uri="{FF2B5EF4-FFF2-40B4-BE49-F238E27FC236}">
                <a16:creationId xmlns:a16="http://schemas.microsoft.com/office/drawing/2014/main" id="{E2A2383B-E481-4181-A7ED-9D854CCB71DE}"/>
              </a:ext>
            </a:extLst>
          </p:cNvPr>
          <p:cNvPicPr>
            <a:picLocks noChangeAspect="1"/>
          </p:cNvPicPr>
          <p:nvPr/>
        </p:nvPicPr>
        <p:blipFill>
          <a:blip r:embed="rId2"/>
          <a:stretch>
            <a:fillRect/>
          </a:stretch>
        </p:blipFill>
        <p:spPr>
          <a:xfrm>
            <a:off x="1635165" y="5884332"/>
            <a:ext cx="8440328" cy="447737"/>
          </a:xfrm>
          <a:prstGeom prst="rect">
            <a:avLst/>
          </a:prstGeom>
        </p:spPr>
      </p:pic>
    </p:spTree>
    <p:extLst>
      <p:ext uri="{BB962C8B-B14F-4D97-AF65-F5344CB8AC3E}">
        <p14:creationId xmlns:p14="http://schemas.microsoft.com/office/powerpoint/2010/main" val="2701884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0618-1B0D-4908-8108-DDD20973A6AD}"/>
              </a:ext>
            </a:extLst>
          </p:cNvPr>
          <p:cNvSpPr>
            <a:spLocks noGrp="1"/>
          </p:cNvSpPr>
          <p:nvPr>
            <p:ph type="title"/>
          </p:nvPr>
        </p:nvSpPr>
        <p:spPr/>
        <p:txBody>
          <a:bodyPr/>
          <a:lstStyle/>
          <a:p>
            <a:r>
              <a:rPr lang="en-IN" dirty="0"/>
              <a:t>Data Exploration</a:t>
            </a:r>
          </a:p>
        </p:txBody>
      </p:sp>
      <p:sp>
        <p:nvSpPr>
          <p:cNvPr id="3" name="Content Placeholder 2">
            <a:extLst>
              <a:ext uri="{FF2B5EF4-FFF2-40B4-BE49-F238E27FC236}">
                <a16:creationId xmlns:a16="http://schemas.microsoft.com/office/drawing/2014/main" id="{1E9BBB90-8868-48A6-8196-101114756EF0}"/>
              </a:ext>
            </a:extLst>
          </p:cNvPr>
          <p:cNvSpPr>
            <a:spLocks noGrp="1"/>
          </p:cNvSpPr>
          <p:nvPr>
            <p:ph idx="1"/>
          </p:nvPr>
        </p:nvSpPr>
        <p:spPr/>
        <p:txBody>
          <a:bodyPr/>
          <a:lstStyle/>
          <a:p>
            <a:r>
              <a:rPr lang="en-GB" b="0" i="0" dirty="0">
                <a:solidFill>
                  <a:srgbClr val="292929"/>
                </a:solidFill>
                <a:effectLst/>
                <a:latin typeface="charter"/>
              </a:rPr>
              <a:t>Run the </a:t>
            </a:r>
            <a:r>
              <a:rPr lang="en-GB" b="0" i="0" dirty="0" err="1">
                <a:solidFill>
                  <a:srgbClr val="292929"/>
                </a:solidFill>
                <a:effectLst/>
                <a:latin typeface="charter"/>
              </a:rPr>
              <a:t>printSchema</a:t>
            </a:r>
            <a:r>
              <a:rPr lang="en-GB" b="0" i="0" dirty="0">
                <a:solidFill>
                  <a:srgbClr val="292929"/>
                </a:solidFill>
                <a:effectLst/>
                <a:latin typeface="charter"/>
              </a:rPr>
              <a:t>() function on the dataset to see the data types of the columns in the table.</a:t>
            </a:r>
            <a:endParaRPr lang="en-IN" dirty="0"/>
          </a:p>
        </p:txBody>
      </p:sp>
      <p:pic>
        <p:nvPicPr>
          <p:cNvPr id="5" name="Picture 4">
            <a:extLst>
              <a:ext uri="{FF2B5EF4-FFF2-40B4-BE49-F238E27FC236}">
                <a16:creationId xmlns:a16="http://schemas.microsoft.com/office/drawing/2014/main" id="{80D46162-70B6-4F57-AC67-1CF25947633C}"/>
              </a:ext>
            </a:extLst>
          </p:cNvPr>
          <p:cNvPicPr>
            <a:picLocks noChangeAspect="1"/>
          </p:cNvPicPr>
          <p:nvPr/>
        </p:nvPicPr>
        <p:blipFill>
          <a:blip r:embed="rId2"/>
          <a:stretch>
            <a:fillRect/>
          </a:stretch>
        </p:blipFill>
        <p:spPr>
          <a:xfrm>
            <a:off x="1291680" y="3321749"/>
            <a:ext cx="8487960" cy="2562583"/>
          </a:xfrm>
          <a:prstGeom prst="rect">
            <a:avLst/>
          </a:prstGeom>
        </p:spPr>
      </p:pic>
    </p:spTree>
    <p:extLst>
      <p:ext uri="{BB962C8B-B14F-4D97-AF65-F5344CB8AC3E}">
        <p14:creationId xmlns:p14="http://schemas.microsoft.com/office/powerpoint/2010/main" val="356320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E11A-BC78-48E5-8679-9A8528687CB5}"/>
              </a:ext>
            </a:extLst>
          </p:cNvPr>
          <p:cNvSpPr>
            <a:spLocks noGrp="1"/>
          </p:cNvSpPr>
          <p:nvPr>
            <p:ph type="title"/>
          </p:nvPr>
        </p:nvSpPr>
        <p:spPr/>
        <p:txBody>
          <a:bodyPr/>
          <a:lstStyle/>
          <a:p>
            <a:r>
              <a:rPr lang="en-IN" dirty="0"/>
              <a:t>Statistics</a:t>
            </a:r>
          </a:p>
        </p:txBody>
      </p:sp>
      <p:sp>
        <p:nvSpPr>
          <p:cNvPr id="3" name="Content Placeholder 2">
            <a:extLst>
              <a:ext uri="{FF2B5EF4-FFF2-40B4-BE49-F238E27FC236}">
                <a16:creationId xmlns:a16="http://schemas.microsoft.com/office/drawing/2014/main" id="{FBFB87A1-78A1-442E-AB53-57E298DDABE6}"/>
              </a:ext>
            </a:extLst>
          </p:cNvPr>
          <p:cNvSpPr>
            <a:spLocks noGrp="1"/>
          </p:cNvSpPr>
          <p:nvPr>
            <p:ph idx="1"/>
          </p:nvPr>
        </p:nvSpPr>
        <p:spPr>
          <a:xfrm>
            <a:off x="1154954" y="2603500"/>
            <a:ext cx="4652288" cy="3416300"/>
          </a:xfrm>
        </p:spPr>
        <p:txBody>
          <a:bodyPr/>
          <a:lstStyle/>
          <a:p>
            <a:r>
              <a:rPr lang="en-GB" b="0" i="0" dirty="0">
                <a:solidFill>
                  <a:srgbClr val="292929"/>
                </a:solidFill>
                <a:effectLst/>
                <a:latin typeface="charter"/>
              </a:rPr>
              <a:t>Use the describe() function to extract the statistics of the numerical columns in the table.</a:t>
            </a:r>
          </a:p>
          <a:p>
            <a:pPr marL="0" indent="0">
              <a:buNone/>
            </a:pPr>
            <a:endParaRPr lang="en-IN" dirty="0"/>
          </a:p>
        </p:txBody>
      </p:sp>
      <p:pic>
        <p:nvPicPr>
          <p:cNvPr id="5" name="Picture 4">
            <a:extLst>
              <a:ext uri="{FF2B5EF4-FFF2-40B4-BE49-F238E27FC236}">
                <a16:creationId xmlns:a16="http://schemas.microsoft.com/office/drawing/2014/main" id="{F143FFFE-41BA-44B8-B9C7-77DFEBCD9DD8}"/>
              </a:ext>
            </a:extLst>
          </p:cNvPr>
          <p:cNvPicPr>
            <a:picLocks noChangeAspect="1"/>
          </p:cNvPicPr>
          <p:nvPr/>
        </p:nvPicPr>
        <p:blipFill>
          <a:blip r:embed="rId2"/>
          <a:stretch>
            <a:fillRect/>
          </a:stretch>
        </p:blipFill>
        <p:spPr>
          <a:xfrm>
            <a:off x="6096000" y="2514111"/>
            <a:ext cx="5934903" cy="3505689"/>
          </a:xfrm>
          <a:prstGeom prst="rect">
            <a:avLst/>
          </a:prstGeom>
        </p:spPr>
      </p:pic>
    </p:spTree>
    <p:extLst>
      <p:ext uri="{BB962C8B-B14F-4D97-AF65-F5344CB8AC3E}">
        <p14:creationId xmlns:p14="http://schemas.microsoft.com/office/powerpoint/2010/main" val="2003253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96</TotalTime>
  <Words>1457</Words>
  <Application>Microsoft Office PowerPoint</Application>
  <PresentationFormat>Widescreen</PresentationFormat>
  <Paragraphs>88</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vt:lpstr>
      <vt:lpstr>Century Gothic</vt:lpstr>
      <vt:lpstr>charter</vt:lpstr>
      <vt:lpstr>Inter</vt:lpstr>
      <vt:lpstr>Roboto</vt:lpstr>
      <vt:lpstr>sohne</vt:lpstr>
      <vt:lpstr>Wingdings 3</vt:lpstr>
      <vt:lpstr>Ion Boardroom</vt:lpstr>
      <vt:lpstr>BDSN ET PROJECT ON SPARKS ML</vt:lpstr>
      <vt:lpstr>Diabetes is a disease that occurs when your blood glucose, also called blood sugar, is too high. Blood glucose is your main source of energy and comes from the food you eat. Insulin, a hormone made by the pancreas, helps glucose from food get into your cells to be used for energy.</vt:lpstr>
      <vt:lpstr>Can you build a machine learning model to accurately predict whether or not the patients in the dataset have diabetes or not?</vt:lpstr>
      <vt:lpstr>Context </vt:lpstr>
      <vt:lpstr>Content</vt:lpstr>
      <vt:lpstr>Procedure use for creating the model</vt:lpstr>
      <vt:lpstr>Load Data</vt:lpstr>
      <vt:lpstr>Data Exploration</vt:lpstr>
      <vt:lpstr>Statistics</vt:lpstr>
      <vt:lpstr>PowerPoint Presentation</vt:lpstr>
      <vt:lpstr>Target Variable Distribution </vt:lpstr>
      <vt:lpstr>Feature Engineering</vt:lpstr>
      <vt:lpstr>Window Function - Age Groups Distribution</vt:lpstr>
      <vt:lpstr>Pearson Correlation</vt:lpstr>
      <vt:lpstr>Getting Ready for Modelling</vt:lpstr>
      <vt:lpstr>StringIndexer</vt:lpstr>
      <vt:lpstr>OneHotEncoder</vt:lpstr>
      <vt:lpstr>VectorAssembler</vt:lpstr>
      <vt:lpstr>StandardScaler</vt:lpstr>
      <vt:lpstr>Model Pipeline</vt:lpstr>
      <vt:lpstr>PowerPoint Presentation</vt:lpstr>
      <vt:lpstr>Model Training</vt:lpstr>
      <vt:lpstr>Model Evaluation</vt:lpstr>
      <vt:lpstr>Best Model Performance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BDSN ET PROJECT ON SPARKS ML</dc:title>
  <dc:creator>Pusparna Chakraborty</dc:creator>
  <cp:lastModifiedBy>Pusparna Chakraborty</cp:lastModifiedBy>
  <cp:revision>10</cp:revision>
  <dcterms:created xsi:type="dcterms:W3CDTF">2022-03-05T15:47:10Z</dcterms:created>
  <dcterms:modified xsi:type="dcterms:W3CDTF">2022-03-05T17:23:42Z</dcterms:modified>
</cp:coreProperties>
</file>