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HOSPITAL SELECTION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Puspendu Roy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5D4E-674A-4AD7-9DA6-4B8205352E61}"/>
              </a:ext>
            </a:extLst>
          </p:cNvPr>
          <p:cNvSpPr>
            <a:spLocks noGrp="1"/>
          </p:cNvSpPr>
          <p:nvPr>
            <p:ph type="title"/>
          </p:nvPr>
        </p:nvSpPr>
        <p:spPr/>
        <p:txBody>
          <a:bodyPr>
            <a:normAutofit fontScale="90000"/>
          </a:bodyPr>
          <a:lstStyle/>
          <a:p>
            <a:r>
              <a:rPr lang="en-IN" sz="7200" b="1" kern="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Introduction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9910F87-BA72-4220-AECF-EEC8D8374953}"/>
              </a:ext>
            </a:extLst>
          </p:cNvPr>
          <p:cNvSpPr>
            <a:spLocks noGrp="1"/>
          </p:cNvSpPr>
          <p:nvPr>
            <p:ph idx="1"/>
          </p:nvPr>
        </p:nvSpPr>
        <p:spPr/>
        <p:txBody>
          <a:bodyPr>
            <a:normAutofit fontScale="92500" lnSpcReduction="20000"/>
          </a:bodyPr>
          <a:lstStyle/>
          <a:p>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Problem</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IN" sz="1800" dirty="0">
                <a:solidFill>
                  <a:srgbClr val="000000"/>
                </a:solidFill>
                <a:effectLst/>
                <a:latin typeface="Helvetica" panose="020B0604020202020204" pitchFamily="34" charset="0"/>
                <a:ea typeface="Times New Roman" panose="02020603050405020304" pitchFamily="18" charset="0"/>
              </a:rPr>
              <a:t>Some Time when a person he / she does not know that place very well so it is very hard for him to find an hospital at the time of emergency some time person may get know the name of the hospital from another person but he does not know about the quality of that particular hospital so in this project we make hospital recommendation system where user will put the detail of the level of quality of hospital and as per his/her quality level we recommended hospital to him .</a:t>
            </a:r>
            <a:endParaRPr lang="en-IN"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IN" sz="1800" dirty="0">
                <a:solidFill>
                  <a:srgbClr val="000000"/>
                </a:solidFill>
                <a:effectLst/>
                <a:latin typeface="Helvetica" panose="020B0604020202020204" pitchFamily="34" charset="0"/>
                <a:ea typeface="Times New Roman" panose="02020603050405020304" pitchFamily="18" charset="0"/>
              </a:rPr>
              <a:t>Now by using </a:t>
            </a:r>
            <a:r>
              <a:rPr lang="en-IN" sz="1800" b="1" i="1" dirty="0">
                <a:solidFill>
                  <a:srgbClr val="000000"/>
                </a:solidFill>
                <a:effectLst/>
                <a:latin typeface="Helvetica" panose="020B0604020202020204" pitchFamily="34" charset="0"/>
                <a:ea typeface="Times New Roman" panose="02020603050405020304" pitchFamily="18" charset="0"/>
              </a:rPr>
              <a:t>Foursquare location</a:t>
            </a:r>
            <a:r>
              <a:rPr lang="en-IN" sz="1800" dirty="0">
                <a:solidFill>
                  <a:srgbClr val="000000"/>
                </a:solidFill>
                <a:effectLst/>
                <a:latin typeface="Helvetica" panose="020B0604020202020204" pitchFamily="34" charset="0"/>
                <a:ea typeface="Times New Roman" panose="02020603050405020304" pitchFamily="18" charset="0"/>
              </a:rPr>
              <a:t> this API is used to show the location of those recommended hospital in the world map so by using foursquare API we can explore that particular address to see nearby places where we can take shelter or can take food </a:t>
            </a:r>
            <a:endParaRPr lang="en-IN"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IN" sz="1800" dirty="0">
                <a:solidFill>
                  <a:srgbClr val="000000"/>
                </a:solidFill>
                <a:effectLst/>
                <a:latin typeface="Helvetica" panose="020B0604020202020204" pitchFamily="34" charset="0"/>
                <a:ea typeface="Times New Roman" panose="02020603050405020304" pitchFamily="18" charset="0"/>
              </a:rPr>
              <a:t>So here our main target are those people who have transferable job and who need hospital at the time of emergency . this project will help them to find good hospital as per his quality factor and he also able to find nearby food and rest places </a:t>
            </a:r>
            <a:endParaRPr lang="en-IN" sz="1800" dirty="0">
              <a:effectLst/>
              <a:latin typeface="Times New Roman" panose="02020603050405020304" pitchFamily="18" charset="0"/>
              <a:ea typeface="Times New Roman" panose="02020603050405020304" pitchFamily="18" charset="0"/>
            </a:endParaRPr>
          </a:p>
          <a:p>
            <a:pPr marL="0" marR="0">
              <a:lnSpc>
                <a:spcPct val="107000"/>
              </a:lnSpc>
              <a:spcBef>
                <a:spcPts val="765"/>
              </a:spcBef>
              <a:spcAft>
                <a:spcPts val="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08019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5078-A6EA-4D00-8085-B30CD343E54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C686332-3B4E-465F-8CBE-BAABFFF77049}"/>
              </a:ext>
            </a:extLst>
          </p:cNvPr>
          <p:cNvSpPr>
            <a:spLocks noGrp="1"/>
          </p:cNvSpPr>
          <p:nvPr>
            <p:ph idx="1"/>
          </p:nvPr>
        </p:nvSpPr>
        <p:spPr>
          <a:xfrm>
            <a:off x="1066800" y="2103120"/>
            <a:ext cx="6035336" cy="4112286"/>
          </a:xfrm>
        </p:spPr>
        <p:txBody>
          <a:bodyPr/>
          <a:lstStyle/>
          <a:p>
            <a:pPr marL="0" marR="0">
              <a:lnSpc>
                <a:spcPct val="107000"/>
              </a:lnSpc>
              <a:spcBef>
                <a:spcPts val="765"/>
              </a:spcBef>
              <a:spcAft>
                <a:spcPts val="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Background</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Finding a hospital is different than to find a good hospital some time we are not able to find best hospital at the time of emergency in google map because in google map we can  not provide some parameter such as Meets criteria for promoting interoperability of EHRs ,Mortality national comparison footnote, Safety of care national comparison footnote, Readmission national comparison etc so for that we created an project where we can use these feature to recommend a new hospital for our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26" name="Picture 2" descr="Partners Connected Health to Develop AI Tool to Predict Risk of Hospital  Readmissions">
            <a:extLst>
              <a:ext uri="{FF2B5EF4-FFF2-40B4-BE49-F238E27FC236}">
                <a16:creationId xmlns:a16="http://schemas.microsoft.com/office/drawing/2014/main" id="{C62274CE-1A2E-4481-A68A-740690B34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2136" y="1701256"/>
            <a:ext cx="4774337" cy="4229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823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00B1-1846-4921-B766-69DF66CC67EB}"/>
              </a:ext>
            </a:extLst>
          </p:cNvPr>
          <p:cNvSpPr>
            <a:spLocks noGrp="1"/>
          </p:cNvSpPr>
          <p:nvPr>
            <p:ph type="title"/>
          </p:nvPr>
        </p:nvSpPr>
        <p:spPr>
          <a:xfrm>
            <a:off x="1066800" y="642594"/>
            <a:ext cx="10058400" cy="955387"/>
          </a:xfrm>
        </p:spPr>
        <p:txBody>
          <a:bodyPr>
            <a:noAutofit/>
          </a:bodyPr>
          <a:lstStyle/>
          <a:p>
            <a:r>
              <a:rPr lang="en-IN" sz="5400" b="1" dirty="0">
                <a:solidFill>
                  <a:srgbClr val="1F1F1F"/>
                </a:solidFill>
                <a:effectLst/>
                <a:latin typeface="Helvetica" panose="020B0604020202020204" pitchFamily="34" charset="0"/>
                <a:ea typeface="Calibri" panose="020F0502020204030204" pitchFamily="34" charset="0"/>
                <a:cs typeface="Times New Roman" panose="02020603050405020304" pitchFamily="18" charset="0"/>
              </a:rPr>
              <a:t>Methodology</a:t>
            </a:r>
            <a:br>
              <a:rPr lang="en-IN" sz="5400" dirty="0">
                <a:effectLst/>
                <a:latin typeface="Calibri" panose="020F0502020204030204" pitchFamily="34" charset="0"/>
                <a:ea typeface="Calibri" panose="020F0502020204030204" pitchFamily="34" charset="0"/>
                <a:cs typeface="Times New Roman" panose="02020603050405020304" pitchFamily="18" charset="0"/>
              </a:rPr>
            </a:br>
            <a:endParaRPr lang="en-IN" sz="5400" dirty="0"/>
          </a:p>
        </p:txBody>
      </p:sp>
      <p:sp>
        <p:nvSpPr>
          <p:cNvPr id="4" name="Rectangle 1">
            <a:extLst>
              <a:ext uri="{FF2B5EF4-FFF2-40B4-BE49-F238E27FC236}">
                <a16:creationId xmlns:a16="http://schemas.microsoft.com/office/drawing/2014/main" id="{3F5EADA6-683F-4C47-9C9C-5E82E0481DB7}"/>
              </a:ext>
            </a:extLst>
          </p:cNvPr>
          <p:cNvSpPr>
            <a:spLocks noGrp="1" noChangeArrowheads="1"/>
          </p:cNvSpPr>
          <p:nvPr>
            <p:ph idx="1"/>
          </p:nvPr>
        </p:nvSpPr>
        <p:spPr bwMode="auto">
          <a:xfrm>
            <a:off x="514993" y="1164134"/>
            <a:ext cx="4351450" cy="56938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To predict the type of hospital I am using the decision tree classifier in decision tree each internal node corresponding to a test each branch correspond to a result of a test  each node assign a classification </a:t>
            </a:r>
            <a:endParaRPr kumimoji="0" lang="en-US" altLang="en-US" sz="16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 to apply this first chose an attribute from your data set which is  are following for  case </a:t>
            </a:r>
            <a:endParaRPr kumimoji="0" lang="en-US" altLang="en-US" sz="16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'Emergency </a:t>
            </a:r>
            <a:r>
              <a:rPr kumimoji="0" lang="en-US" altLang="en-US" sz="16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Services''Hospital</a:t>
            </a:r>
            <a:r>
              <a:rPr kumimoji="0" lang="en-US" altLang="en-US" sz="16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 overall rating </a:t>
            </a:r>
            <a:r>
              <a:rPr kumimoji="0" lang="en-US" altLang="en-US" sz="16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footnote''Mortality</a:t>
            </a:r>
            <a:r>
              <a:rPr kumimoji="0" lang="en-US" altLang="en-US" sz="16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 national comparison </a:t>
            </a:r>
            <a:r>
              <a:rPr kumimoji="0" lang="en-US" altLang="en-US" sz="16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footnote''Safety</a:t>
            </a:r>
            <a:r>
              <a:rPr kumimoji="0" lang="en-US" altLang="en-US" sz="16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 of care national comparison </a:t>
            </a:r>
            <a:r>
              <a:rPr kumimoji="0" lang="en-US" altLang="en-US" sz="16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footnote''Readmission</a:t>
            </a:r>
            <a:r>
              <a:rPr kumimoji="0" lang="en-US" altLang="en-US" sz="16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 national comparison </a:t>
            </a:r>
            <a:r>
              <a:rPr kumimoji="0" lang="en-US" altLang="en-US" sz="16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footnote''Patient</a:t>
            </a:r>
            <a:r>
              <a:rPr kumimoji="0" lang="en-US" altLang="en-US" sz="16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 experience national comparison </a:t>
            </a:r>
            <a:r>
              <a:rPr kumimoji="0" lang="en-US" altLang="en-US" sz="16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footnote''Effectiveness</a:t>
            </a:r>
            <a:r>
              <a:rPr kumimoji="0" lang="en-US" altLang="en-US" sz="16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 of care national comparison footnoten.1''Timeliness of care national comparison </a:t>
            </a:r>
            <a:r>
              <a:rPr kumimoji="0" lang="en-US" altLang="en-US" sz="16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footnote''Efficient</a:t>
            </a:r>
            <a:r>
              <a:rPr kumimoji="0" lang="en-US" altLang="en-US" sz="16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 use of medical imaging national comparison footnote'</a:t>
            </a:r>
            <a:r>
              <a:rPr kumimoji="0" lang="en-US" altLang="en-US" sz="16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Calculate the significance of a attribute in splitting the data </a:t>
            </a:r>
            <a:endParaRPr kumimoji="0" lang="en-US" altLang="en-US" sz="16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Split the data  and then based on the value of the best attribute chose that feature to predict the model </a:t>
            </a:r>
            <a:endParaRPr kumimoji="0" lang="en-US" altLang="en-US" sz="16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1" name="Picture 3" descr="Decision Trees: The Complete Guide to Decision Tree Classifier l Explorium">
            <a:extLst>
              <a:ext uri="{FF2B5EF4-FFF2-40B4-BE49-F238E27FC236}">
                <a16:creationId xmlns:a16="http://schemas.microsoft.com/office/drawing/2014/main" id="{BC360136-2DC9-4F72-9B93-AF3F003D6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1777" y="2014193"/>
            <a:ext cx="6722497" cy="3352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58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B180-8CD3-4B9D-B5E0-132A0FEE8528}"/>
              </a:ext>
            </a:extLst>
          </p:cNvPr>
          <p:cNvSpPr>
            <a:spLocks noGrp="1"/>
          </p:cNvSpPr>
          <p:nvPr>
            <p:ph type="title"/>
          </p:nvPr>
        </p:nvSpPr>
        <p:spPr/>
        <p:txBody>
          <a:bodyPr>
            <a:noAutofit/>
          </a:bodyPr>
          <a:lstStyle/>
          <a:p>
            <a:r>
              <a:rPr lang="en-IN" sz="4800" b="1" dirty="0">
                <a:effectLst/>
                <a:latin typeface="Helvetica" panose="020B0604020202020204" pitchFamily="34" charset="0"/>
                <a:ea typeface="Calibri" panose="020F0502020204030204" pitchFamily="34" charset="0"/>
                <a:cs typeface="Times New Roman" panose="02020603050405020304" pitchFamily="18" charset="0"/>
              </a:rPr>
              <a:t>Result</a:t>
            </a:r>
            <a:br>
              <a:rPr lang="en-IN" sz="4800" dirty="0">
                <a:effectLst/>
                <a:latin typeface="Calibri" panose="020F0502020204030204" pitchFamily="34" charset="0"/>
                <a:ea typeface="Calibri" panose="020F0502020204030204" pitchFamily="34" charset="0"/>
                <a:cs typeface="Times New Roman" panose="02020603050405020304" pitchFamily="18" charset="0"/>
              </a:rPr>
            </a:br>
            <a:endParaRPr lang="en-IN" sz="4800" dirty="0"/>
          </a:p>
        </p:txBody>
      </p:sp>
      <p:sp>
        <p:nvSpPr>
          <p:cNvPr id="3" name="Content Placeholder 2">
            <a:extLst>
              <a:ext uri="{FF2B5EF4-FFF2-40B4-BE49-F238E27FC236}">
                <a16:creationId xmlns:a16="http://schemas.microsoft.com/office/drawing/2014/main" id="{A2BF9CAC-11CA-44FB-BBE8-E206A8FD67EE}"/>
              </a:ext>
            </a:extLst>
          </p:cNvPr>
          <p:cNvSpPr>
            <a:spLocks noGrp="1"/>
          </p:cNvSpPr>
          <p:nvPr>
            <p:ph idx="1"/>
          </p:nvPr>
        </p:nvSpPr>
        <p:spPr/>
        <p:txBody>
          <a:bodyPr/>
          <a:lstStyle/>
          <a:p>
            <a:r>
              <a:rPr lang="en-IN" sz="1800" dirty="0">
                <a:effectLst/>
                <a:latin typeface="Helvetica" panose="020B0604020202020204" pitchFamily="34" charset="0"/>
                <a:ea typeface="Calibri" panose="020F0502020204030204" pitchFamily="34" charset="0"/>
              </a:rPr>
              <a:t>Predict the value based on the user input of quality factor</a:t>
            </a:r>
          </a:p>
          <a:p>
            <a:endParaRPr lang="en-IN" dirty="0"/>
          </a:p>
        </p:txBody>
      </p:sp>
      <p:pic>
        <p:nvPicPr>
          <p:cNvPr id="7" name="Picture 6">
            <a:extLst>
              <a:ext uri="{FF2B5EF4-FFF2-40B4-BE49-F238E27FC236}">
                <a16:creationId xmlns:a16="http://schemas.microsoft.com/office/drawing/2014/main" id="{FADFBF26-A0E9-46FE-9E6E-2F3DB210D552}"/>
              </a:ext>
            </a:extLst>
          </p:cNvPr>
          <p:cNvPicPr/>
          <p:nvPr/>
        </p:nvPicPr>
        <p:blipFill rotWithShape="1">
          <a:blip r:embed="rId2">
            <a:extLst>
              <a:ext uri="{28A0092B-C50C-407E-A947-70E740481C1C}">
                <a14:useLocalDpi xmlns:a14="http://schemas.microsoft.com/office/drawing/2010/main" val="0"/>
              </a:ext>
            </a:extLst>
          </a:blip>
          <a:srcRect l="16979" t="42324" r="16767" b="20413"/>
          <a:stretch/>
        </p:blipFill>
        <p:spPr bwMode="auto">
          <a:xfrm>
            <a:off x="1178305" y="2466022"/>
            <a:ext cx="10220623" cy="37493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01110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D5B7-4AB6-46CD-8A4A-F7A5CB381B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087B6A-715D-4F23-8193-2F92785AE5FE}"/>
              </a:ext>
            </a:extLst>
          </p:cNvPr>
          <p:cNvSpPr>
            <a:spLocks noGrp="1"/>
          </p:cNvSpPr>
          <p:nvPr>
            <p:ph idx="1"/>
          </p:nvPr>
        </p:nvSpPr>
        <p:spPr/>
        <p:txBody>
          <a:bodyPr/>
          <a:lstStyle/>
          <a:p>
            <a:pPr marL="0" marR="0">
              <a:lnSpc>
                <a:spcPct val="107000"/>
              </a:lnSpc>
              <a:spcBef>
                <a:spcPts val="0"/>
              </a:spcBef>
              <a:spcAft>
                <a:spcPts val="800"/>
              </a:spcAft>
            </a:pPr>
            <a:r>
              <a:rPr lang="en-IN" sz="1800" dirty="0">
                <a:effectLst/>
                <a:latin typeface="Helvetica" panose="020B0604020202020204" pitchFamily="34" charset="0"/>
                <a:ea typeface="Calibri" panose="020F0502020204030204" pitchFamily="34" charset="0"/>
                <a:cs typeface="Times New Roman" panose="02020603050405020304" pitchFamily="18" charset="0"/>
              </a:rPr>
              <a:t>Nearby Places in Hospitals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Helvetica" panose="020B0604020202020204" pitchFamily="34" charset="0"/>
                <a:ea typeface="Calibri" panose="020F0502020204030204" pitchFamily="34" charset="0"/>
                <a:cs typeface="Times New Roman" panose="02020603050405020304" pitchFamily="18" charset="0"/>
              </a:rPr>
              <a:t>Nearby place in hospital to take rest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D2E0361-21DE-4FD7-AA1F-49DCE56690FE}"/>
              </a:ext>
            </a:extLst>
          </p:cNvPr>
          <p:cNvPicPr/>
          <p:nvPr/>
        </p:nvPicPr>
        <p:blipFill rotWithShape="1">
          <a:blip r:embed="rId2">
            <a:extLst>
              <a:ext uri="{28A0092B-C50C-407E-A947-70E740481C1C}">
                <a14:useLocalDpi xmlns:a14="http://schemas.microsoft.com/office/drawing/2010/main" val="0"/>
              </a:ext>
            </a:extLst>
          </a:blip>
          <a:srcRect l="9064" t="30297" r="22995" b="6301"/>
          <a:stretch/>
        </p:blipFill>
        <p:spPr bwMode="auto">
          <a:xfrm>
            <a:off x="855292" y="2954886"/>
            <a:ext cx="7880335" cy="33571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08530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DB2C-3272-4A05-A1FB-1751648409D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5B84932-FA96-40FE-A1EF-7714F14C9040}"/>
              </a:ext>
            </a:extLst>
          </p:cNvPr>
          <p:cNvSpPr>
            <a:spLocks noGrp="1"/>
          </p:cNvSpPr>
          <p:nvPr>
            <p:ph idx="1"/>
          </p:nvPr>
        </p:nvSpPr>
        <p:spPr/>
        <p:txBody>
          <a:bodyPr/>
          <a:lstStyle/>
          <a:p>
            <a:r>
              <a:rPr lang="en-IN" sz="1800" dirty="0">
                <a:effectLst/>
                <a:latin typeface="Helvetica" panose="020B0604020202020204" pitchFamily="34" charset="0"/>
                <a:ea typeface="Calibri" panose="020F0502020204030204" pitchFamily="34" charset="0"/>
                <a:cs typeface="Times New Roman" panose="02020603050405020304" pitchFamily="18" charset="0"/>
              </a:rPr>
              <a:t>Nearby place in hospital to take food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B30DC4D-F7A6-4877-A035-8D6609D2334B}"/>
              </a:ext>
            </a:extLst>
          </p:cNvPr>
          <p:cNvPicPr/>
          <p:nvPr/>
        </p:nvPicPr>
        <p:blipFill rotWithShape="1">
          <a:blip r:embed="rId2">
            <a:extLst>
              <a:ext uri="{28A0092B-C50C-407E-A947-70E740481C1C}">
                <a14:useLocalDpi xmlns:a14="http://schemas.microsoft.com/office/drawing/2010/main" val="0"/>
              </a:ext>
            </a:extLst>
          </a:blip>
          <a:srcRect l="9064" t="29653" r="21904" b="8437"/>
          <a:stretch/>
        </p:blipFill>
        <p:spPr bwMode="auto">
          <a:xfrm>
            <a:off x="846828" y="2553462"/>
            <a:ext cx="9105040" cy="384962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05425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6DDC-D5B9-46EC-BB74-688305B3CC84}"/>
              </a:ext>
            </a:extLst>
          </p:cNvPr>
          <p:cNvSpPr>
            <a:spLocks noGrp="1"/>
          </p:cNvSpPr>
          <p:nvPr>
            <p:ph type="title"/>
          </p:nvPr>
        </p:nvSpPr>
        <p:spPr/>
        <p:txBody>
          <a:bodyPr/>
          <a:lstStyle/>
          <a:p>
            <a:r>
              <a:rPr lang="en-IN" sz="4400" b="1" dirty="0">
                <a:effectLst/>
                <a:latin typeface="Helvetica" panose="020B0604020202020204" pitchFamily="34" charset="0"/>
                <a:ea typeface="Calibri" panose="020F0502020204030204" pitchFamily="34" charset="0"/>
                <a:cs typeface="Times New Roman" panose="02020603050405020304" pitchFamily="18" charset="0"/>
              </a:rPr>
              <a:t>Discussion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C321FD9-632F-44EE-BFED-71EEFA26D4FB}"/>
              </a:ext>
            </a:extLst>
          </p:cNvPr>
          <p:cNvSpPr>
            <a:spLocks noGrp="1"/>
          </p:cNvSpPr>
          <p:nvPr>
            <p:ph idx="1"/>
          </p:nvPr>
        </p:nvSpPr>
        <p:spPr>
          <a:xfrm>
            <a:off x="1066800" y="2103120"/>
            <a:ext cx="6141868" cy="3849624"/>
          </a:xfrm>
        </p:spPr>
        <p:txBody>
          <a:bodyPr>
            <a:normAutofit fontScale="92500" lnSpcReduction="10000"/>
          </a:bodyPr>
          <a:lstStyle/>
          <a:p>
            <a:r>
              <a:rPr lang="en-IN" sz="1800" dirty="0">
                <a:effectLst/>
                <a:latin typeface="Helvetica" panose="020B0604020202020204" pitchFamily="34" charset="0"/>
                <a:ea typeface="Calibri" panose="020F0502020204030204" pitchFamily="34" charset="0"/>
                <a:cs typeface="Times New Roman" panose="02020603050405020304" pitchFamily="18" charset="0"/>
              </a:rPr>
              <a:t>In this project we explore the data of hospital set where different rating according to national standard is given so we chose it as an feature to predict the type of hospital in as per those hospital and we get an accuracy of 0.97 for our selected variable which is an strong indication to used this model to predict our hospital type after predicting the type of hospital we have to get the nearby places in hospital which we get in new York odiously we will get in new work as our hospital is also in the new work so there we find rest places and foodies .This Project can be extended to a AI level so that once I select the hospital the hospital stored my data and when I reached there then a display board should display my appointed doctor and his cabin number and the time when he will be free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098" name="Picture 2" descr="Spark Effective Discussions with Canvas Discussion Boards | Courses at  UChicago">
            <a:extLst>
              <a:ext uri="{FF2B5EF4-FFF2-40B4-BE49-F238E27FC236}">
                <a16:creationId xmlns:a16="http://schemas.microsoft.com/office/drawing/2014/main" id="{6987AE5A-A59C-44EC-BD84-898FFED05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8668" y="2387621"/>
            <a:ext cx="4558964" cy="284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10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04FB-BAC6-4982-88E8-DA9433371868}"/>
              </a:ext>
            </a:extLst>
          </p:cNvPr>
          <p:cNvSpPr>
            <a:spLocks noGrp="1"/>
          </p:cNvSpPr>
          <p:nvPr>
            <p:ph type="title"/>
          </p:nvPr>
        </p:nvSpPr>
        <p:spPr/>
        <p:txBody>
          <a:bodyPr>
            <a:normAutofit/>
          </a:bodyPr>
          <a:lstStyle/>
          <a:p>
            <a:r>
              <a:rPr lang="en-IN" sz="3600" b="1" dirty="0">
                <a:effectLst/>
                <a:latin typeface="Helvetica" panose="020B0604020202020204" pitchFamily="34" charset="0"/>
                <a:ea typeface="Calibri" panose="020F0502020204030204" pitchFamily="34" charset="0"/>
                <a:cs typeface="Times New Roman" panose="02020603050405020304" pitchFamily="18" charset="0"/>
              </a:rPr>
              <a:t>Conclusion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B49B413B-F99B-493D-A66B-80D98624F748}"/>
              </a:ext>
            </a:extLst>
          </p:cNvPr>
          <p:cNvSpPr>
            <a:spLocks noGrp="1"/>
          </p:cNvSpPr>
          <p:nvPr>
            <p:ph idx="1"/>
          </p:nvPr>
        </p:nvSpPr>
        <p:spPr/>
        <p:txBody>
          <a:bodyPr/>
          <a:lstStyle/>
          <a:p>
            <a:r>
              <a:rPr lang="en-IN" sz="1800" dirty="0">
                <a:effectLst/>
                <a:latin typeface="Helvetica" panose="020B0604020202020204" pitchFamily="34" charset="0"/>
                <a:ea typeface="Calibri" panose="020F0502020204030204" pitchFamily="34" charset="0"/>
                <a:cs typeface="Times New Roman" panose="02020603050405020304" pitchFamily="18" charset="0"/>
              </a:rPr>
              <a:t>In this project we explore the data where we find the hospital type as per user and we explore that area first we get an accuracy of 0.97 then we proceed with our data set and find the hospital type here in this case we find a hospital type of  critical type hospital  and  then analysed its surrounding  place to get know the best place to halt and take food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0799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{BF9EAEAD-970B-4FBA-98AD-2DD588498B83}tf78438558_win32</Template>
  <TotalTime>0</TotalTime>
  <Words>684</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Unicode MS</vt:lpstr>
      <vt:lpstr>Calibri</vt:lpstr>
      <vt:lpstr>Calibri Light</vt:lpstr>
      <vt:lpstr>Century Gothic</vt:lpstr>
      <vt:lpstr>Garamond</vt:lpstr>
      <vt:lpstr>Helvetica</vt:lpstr>
      <vt:lpstr>Times New Roman</vt:lpstr>
      <vt:lpstr>SavonVTI</vt:lpstr>
      <vt:lpstr>HOSPITAL SELECTION</vt:lpstr>
      <vt:lpstr>Introduction </vt:lpstr>
      <vt:lpstr>PowerPoint Presentation</vt:lpstr>
      <vt:lpstr>Methodology </vt:lpstr>
      <vt:lpstr>Result </vt:lpstr>
      <vt:lpstr>PowerPoint Presentation</vt:lpstr>
      <vt:lpstr>PowerPoint Presentation</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SELECTION</dc:title>
  <dc:creator>Puspendu Roy</dc:creator>
  <cp:lastModifiedBy>Puspendu Roy</cp:lastModifiedBy>
  <cp:revision>2</cp:revision>
  <dcterms:created xsi:type="dcterms:W3CDTF">2020-12-15T14:35:36Z</dcterms:created>
  <dcterms:modified xsi:type="dcterms:W3CDTF">2020-12-15T14:48:45Z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