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8"/>
  </p:notesMasterIdLst>
  <p:sldIdLst>
    <p:sldId id="256" r:id="rId2"/>
    <p:sldId id="257" r:id="rId3"/>
    <p:sldId id="260" r:id="rId4"/>
    <p:sldId id="273" r:id="rId5"/>
    <p:sldId id="259" r:id="rId6"/>
    <p:sldId id="274" r:id="rId7"/>
    <p:sldId id="261" r:id="rId8"/>
    <p:sldId id="268" r:id="rId9"/>
    <p:sldId id="263" r:id="rId10"/>
    <p:sldId id="264" r:id="rId11"/>
    <p:sldId id="270" r:id="rId12"/>
    <p:sldId id="271" r:id="rId13"/>
    <p:sldId id="272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45" autoAdjust="0"/>
    <p:restoredTop sz="94603"/>
  </p:normalViewPr>
  <p:slideViewPr>
    <p:cSldViewPr snapToGrid="0">
      <p:cViewPr varScale="1">
        <p:scale>
          <a:sx n="62" d="100"/>
          <a:sy n="62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357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6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459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222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233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624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489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411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816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412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06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72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01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43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78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26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08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66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90078A6-5AA2-49B6-8A00-D839C8DDCBA2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7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  <p:sldLayoutId id="214748376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909806"/>
            <a:ext cx="8689976" cy="1345888"/>
          </a:xfrm>
        </p:spPr>
        <p:txBody>
          <a:bodyPr>
            <a:normAutofit fontScale="90000"/>
          </a:bodyPr>
          <a:lstStyle/>
          <a:p>
            <a:br>
              <a:rPr lang="en-IN" sz="4400" b="1" kern="1400" dirty="0"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516" y="4775576"/>
            <a:ext cx="8689976" cy="744537"/>
          </a:xfrm>
        </p:spPr>
        <p:txBody>
          <a:bodyPr>
            <a:normAutofit/>
          </a:bodyPr>
          <a:lstStyle/>
          <a:p>
            <a:r>
              <a:rPr lang="en-US" sz="2000" u="sng" kern="14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Guidance of  </a:t>
            </a:r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Mrs. Vaishali Sonanis Mam. </a:t>
            </a: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sz="2000" dirty="0"/>
          </a:p>
        </p:txBody>
      </p:sp>
      <p:pic>
        <p:nvPicPr>
          <p:cNvPr id="5" name="Picture 4" descr="A colorful logo with text&#10;&#10;AI-generated content may be incorrect.">
            <a:extLst>
              <a:ext uri="{FF2B5EF4-FFF2-40B4-BE49-F238E27FC236}">
                <a16:creationId xmlns:a16="http://schemas.microsoft.com/office/drawing/2014/main" id="{762EF04C-07FB-6DA9-DE58-B4B426333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055" y="1725623"/>
            <a:ext cx="5766899" cy="2184183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7D186A-2992-E0C3-4A97-64C48096CBE7}"/>
              </a:ext>
            </a:extLst>
          </p:cNvPr>
          <p:cNvSpPr txBox="1"/>
          <p:nvPr/>
        </p:nvSpPr>
        <p:spPr>
          <a:xfrm>
            <a:off x="2356338" y="4091287"/>
            <a:ext cx="6822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AUTOMATION TESTING- MINI PROJECT</a:t>
            </a:r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9307-614D-47FE-FF23-53140EB760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70962"/>
            <a:ext cx="10363826" cy="482023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32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B_001</a:t>
            </a:r>
            <a:endParaRPr lang="en-IN" sz="32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8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:-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SEARCH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filed accepting wrong format(Allowing only special characters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) and redirecting to all categories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sz="1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TC_010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sz="1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TC_Multiple </a:t>
            </a:r>
            <a:r>
              <a:rPr lang="en-IN" sz="1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SEARCH</a:t>
            </a:r>
            <a:r>
              <a:rPr lang="en-IN" sz="1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Ø"/>
            </a:pP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Search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itchFamily="2" charset="2"/>
              <a:buChar char="Ø"/>
            </a:pP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1)Enter only special characters in search bar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IN" sz="19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                                                      2) we can Observe  the result  is showing for soph by all categories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IN" sz="19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                                                       3) It should show a message that we need to check our input or something else but it isn’t.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low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low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g.nasir hussain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:-18/8/2025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8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0A5F92-5435-8C97-4E44-F6D11953F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4" y="1146215"/>
            <a:ext cx="5404219" cy="4565569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7C15C9-1D7D-27B9-37DB-794ECD03A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6215"/>
            <a:ext cx="5521825" cy="456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5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70962"/>
            <a:ext cx="10363826" cy="4820238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32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B_002</a:t>
            </a:r>
            <a:endParaRPr lang="en-IN" sz="32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:- Donation preferences settings are not available </a:t>
            </a:r>
            <a:endParaRPr lang="en-US" sz="1900" dirty="0">
              <a:effectLst/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9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sz="1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TC_014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sz="1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</a:t>
            </a:r>
            <a:r>
              <a:rPr lang="en-IN" sz="1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_</a:t>
            </a:r>
            <a:r>
              <a:rPr lang="en-IN" sz="1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Account_Settigs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Account settings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1) Go to account settings and click on donation preferences       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IN" sz="22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                                         2).  Click on settings under donation preferences 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IN" sz="22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                                          3) we can see that there are no settings available for us.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low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</a:t>
            </a:r>
            <a:r>
              <a:rPr lang="en-US" sz="19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g.nasir hussain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52C375-DF8A-E00A-B67A-AE904602C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3" y="787319"/>
            <a:ext cx="9192986" cy="52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920175"/>
            <a:ext cx="10364451" cy="1596177"/>
          </a:xfrm>
        </p:spPr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AB90-50F7-DEBA-288E-F4E06EBD91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While testing </a:t>
            </a:r>
            <a:r>
              <a:rPr lang="en-US" sz="18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ebay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website which contains huge data we faced some challenges about: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Sometimes in certain browsers its asking to for captch verification which was </a:t>
            </a:r>
            <a:r>
              <a:rPr lang="en-US" sz="18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breaking our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automation flow.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After submitting password it may ask for passkeys storing which throws a popup alert</a:t>
            </a:r>
          </a:p>
          <a:p>
            <a:pPr marL="0" lvl="0" indent="0">
              <a:lnSpc>
                <a:spcPct val="107000"/>
              </a:lnSpc>
              <a:spcBef>
                <a:spcPts val="800"/>
              </a:spcBef>
              <a:buNone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where we couldn’t inspect that to automate that, which can lead to failing of test case.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97" y="920175"/>
            <a:ext cx="10364451" cy="1596177"/>
          </a:xfrm>
        </p:spPr>
        <p:txBody>
          <a:bodyPr/>
          <a:lstStyle/>
          <a:p>
            <a:pPr algn="l"/>
            <a:r>
              <a:rPr lang="en-IN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8742-3DC2-2E37-52B3-6F9C77130D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lot of communication And discussion with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team lead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helped me to write taste cases in easy way.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TESTNG Helped  to find out  in which part or test error was occurring 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provider made entering negative testcases simpler.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Made testing easy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because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automation of the modules. 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testing needs strong observation and in that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had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apply all possibilities  in test cases.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64196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17E85-1BE0-4E71-BBDC-F1DCC9E54BE9}"/>
              </a:ext>
            </a:extLst>
          </p:cNvPr>
          <p:cNvSpPr txBox="1"/>
          <p:nvPr/>
        </p:nvSpPr>
        <p:spPr>
          <a:xfrm>
            <a:off x="7813964" y="5496791"/>
            <a:ext cx="357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By:- Putcha Bharat</a:t>
            </a: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891895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b="1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Introduction </a:t>
            </a:r>
            <a:r>
              <a:rPr lang="en-US" sz="4400" b="1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br>
              <a:rPr lang="en-IN" sz="440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eBay is a global e-commerce corporation that facilitates consumer-to-consumer and business-to-consumer sales through its online marketplace 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The platform is a leader in online auctions and shopping, enabling people and businesses to buy and sell a wide variety of goods and services worldwide. It's a key player in the e-commerce industry, connecting millions of buyers and sellers daily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090" y="88419"/>
            <a:ext cx="10364451" cy="251695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 </a:t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7946" y="1346898"/>
            <a:ext cx="10363826" cy="4915006"/>
          </a:xfrm>
        </p:spPr>
        <p:txBody>
          <a:bodyPr>
            <a:normAutofit/>
          </a:bodyPr>
          <a:lstStyle/>
          <a:p>
            <a:r>
              <a:rPr lang="en-US" b="1" dirty="0"/>
              <a:t>Buying on eBay:</a:t>
            </a:r>
          </a:p>
          <a:p>
            <a:r>
              <a:rPr lang="en-US" b="1" dirty="0"/>
              <a:t>Search for Items:</a:t>
            </a:r>
            <a:r>
              <a:rPr lang="en-US" dirty="0"/>
              <a:t> Use search bar or browse categories; filter by price, condition, etc.</a:t>
            </a:r>
          </a:p>
          <a:p>
            <a:r>
              <a:rPr lang="en-US" b="1" dirty="0"/>
              <a:t>Choose a Listing:</a:t>
            </a:r>
            <a:r>
              <a:rPr lang="en-US" dirty="0"/>
              <a:t> Check item details, photos, and seller info.</a:t>
            </a:r>
          </a:p>
          <a:p>
            <a:r>
              <a:rPr lang="en-US" b="1" dirty="0"/>
              <a:t>Two Ways to Buy:</a:t>
            </a:r>
            <a:endParaRPr lang="en-US" dirty="0"/>
          </a:p>
          <a:p>
            <a:pPr lvl="1"/>
            <a:r>
              <a:rPr lang="en-US" i="1" dirty="0"/>
              <a:t>Buy It Now:</a:t>
            </a:r>
            <a:r>
              <a:rPr lang="en-US" dirty="0"/>
              <a:t> Instant purchase at fixed price.</a:t>
            </a:r>
          </a:p>
          <a:p>
            <a:pPr lvl="1"/>
            <a:r>
              <a:rPr lang="en-US" i="1" dirty="0"/>
              <a:t>Auction:</a:t>
            </a:r>
            <a:r>
              <a:rPr lang="en-US" dirty="0"/>
              <a:t> Place bids; highest bidder wins.</a:t>
            </a:r>
          </a:p>
          <a:p>
            <a:r>
              <a:rPr lang="en-US" b="1" dirty="0"/>
              <a:t>Checkout &amp; Payment:</a:t>
            </a:r>
            <a:r>
              <a:rPr lang="en-US" dirty="0"/>
              <a:t> Pay via card, PayPal, etc.</a:t>
            </a:r>
          </a:p>
          <a:p>
            <a:r>
              <a:rPr lang="en-US" b="1" dirty="0"/>
              <a:t>Shipping &amp; Delivery:</a:t>
            </a:r>
            <a:r>
              <a:rPr lang="en-US" dirty="0"/>
              <a:t> Seller ships item; track delivery in your account.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40EA-F5F3-69F3-37AB-0BD30657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535" y="468046"/>
            <a:ext cx="4190659" cy="874617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2CDA-CA7F-0535-E18F-D8606CDBEC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61639" y="1186474"/>
            <a:ext cx="10363826" cy="492495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Selling on eBay:</a:t>
            </a:r>
          </a:p>
          <a:p>
            <a:r>
              <a:rPr lang="en-US" b="1" dirty="0"/>
              <a:t>Create a Listing:</a:t>
            </a:r>
            <a:endParaRPr lang="en-US" dirty="0"/>
          </a:p>
          <a:p>
            <a:pPr lvl="1"/>
            <a:r>
              <a:rPr lang="en-US" dirty="0"/>
              <a:t>Write clear title &amp; description.</a:t>
            </a:r>
          </a:p>
          <a:p>
            <a:pPr lvl="1"/>
            <a:r>
              <a:rPr lang="en-US" dirty="0"/>
              <a:t>Upload quality photos.</a:t>
            </a:r>
          </a:p>
          <a:p>
            <a:pPr lvl="1"/>
            <a:r>
              <a:rPr lang="en-US" dirty="0"/>
              <a:t>Set price (fixed or auction).</a:t>
            </a:r>
          </a:p>
          <a:p>
            <a:pPr lvl="1"/>
            <a:r>
              <a:rPr lang="en-US" dirty="0"/>
              <a:t>Choose shipping method &amp; cost.</a:t>
            </a:r>
          </a:p>
          <a:p>
            <a:r>
              <a:rPr lang="en-US" b="1" dirty="0"/>
              <a:t>Manage Listing:</a:t>
            </a:r>
            <a:r>
              <a:rPr lang="en-US" dirty="0"/>
              <a:t> Monitor activity and respond to buyers.</a:t>
            </a:r>
          </a:p>
          <a:p>
            <a:r>
              <a:rPr lang="en-US" b="1" dirty="0"/>
              <a:t>Complete the Sale:</a:t>
            </a:r>
            <a:endParaRPr lang="en-US" dirty="0"/>
          </a:p>
          <a:p>
            <a:pPr lvl="1"/>
            <a:r>
              <a:rPr lang="en-US" dirty="0"/>
              <a:t>Receive payment.</a:t>
            </a:r>
          </a:p>
          <a:p>
            <a:pPr lvl="1"/>
            <a:r>
              <a:rPr lang="en-US" dirty="0"/>
              <a:t>Package and ship item.</a:t>
            </a:r>
          </a:p>
          <a:p>
            <a:pPr lvl="1"/>
            <a:r>
              <a:rPr lang="en-US" dirty="0"/>
              <a:t>Provide tracking info.</a:t>
            </a:r>
          </a:p>
          <a:p>
            <a:r>
              <a:rPr lang="en-US" b="1" dirty="0"/>
              <a:t>Receive Feedback:</a:t>
            </a:r>
            <a:r>
              <a:rPr lang="en-US" dirty="0"/>
              <a:t> Buyers leave reviews to build your seller reputation.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0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FEDE-B728-F40B-5D5C-242993C7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Responsibilities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D1EA-2277-4FD4-0B61-7F62313CA4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analyse modules, sub-module and tasks 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 the test cases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Execute all the test cases.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defect report.</a:t>
            </a:r>
          </a:p>
          <a:p>
            <a:pPr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test analysis report</a:t>
            </a:r>
          </a:p>
          <a:p>
            <a:pPr marL="0" lvl="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82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47CF-490C-D61A-43EE-D567F923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1017"/>
            <a:ext cx="6528425" cy="765783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EE49-8840-9A47-367D-5EABB802D8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67774" y="2455992"/>
            <a:ext cx="10363826" cy="4871908"/>
          </a:xfrm>
        </p:spPr>
        <p:txBody>
          <a:bodyPr/>
          <a:lstStyle/>
          <a:p>
            <a:r>
              <a:rPr lang="en-US" dirty="0"/>
              <a:t>Modules Tested = 7</a:t>
            </a:r>
          </a:p>
          <a:p>
            <a:r>
              <a:rPr lang="en-US" dirty="0"/>
              <a:t>Test Cases executed = 10</a:t>
            </a:r>
          </a:p>
          <a:p>
            <a:r>
              <a:rPr lang="en-US" dirty="0"/>
              <a:t>Defects found =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7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329" y="2064470"/>
            <a:ext cx="10963372" cy="4515439"/>
          </a:xfrm>
        </p:spPr>
        <p:txBody>
          <a:bodyPr>
            <a:normAutofit fontScale="85000" lnSpcReduction="20000"/>
          </a:bodyPr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 :  </a:t>
            </a:r>
            <a:r>
              <a:rPr lang="en-US" sz="2300" b="1" dirty="0"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 in TEST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Checked  LOGIN functionalities on Sign in page which included personal info </a:t>
            </a:r>
            <a:r>
              <a:rPr lang="en-US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23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, password.</a:t>
            </a:r>
            <a:endParaRPr lang="en-IN" sz="23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 :  </a:t>
            </a:r>
            <a:r>
              <a:rPr lang="en-US" sz="2300" b="1" dirty="0">
                <a:highlight>
                  <a:srgbClr val="00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MULTIPLE</a:t>
            </a:r>
            <a:r>
              <a:rPr lang="en-US" sz="2300" b="1" dirty="0">
                <a:effectLst/>
                <a:highlight>
                  <a:srgbClr val="00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SEARCH FUNCTIONALITY </a:t>
            </a:r>
            <a:r>
              <a:rPr lang="en-US" sz="2300" b="1" dirty="0">
                <a:highlight>
                  <a:srgbClr val="00FF00"/>
                </a:highlight>
                <a:latin typeface="Arial Black" panose="020B0A04020102020204" pitchFamily="34" charset="0"/>
                <a:cs typeface="Tahoma" panose="020B0604030504040204" pitchFamily="34" charset="0"/>
              </a:rPr>
              <a:t>TEST</a:t>
            </a:r>
            <a:endParaRPr lang="en-IN" sz="2300" dirty="0">
              <a:effectLst/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</a:t>
            </a: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functionalities OF SEARCH BUTTON USING MULTIPLE SEARCHES </a:t>
            </a:r>
            <a:r>
              <a:rPr lang="en-US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  <a:endParaRPr lang="en-IN" sz="2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 :  </a:t>
            </a:r>
            <a:r>
              <a:rPr lang="en-IN" sz="2300" dirty="0">
                <a:effectLst/>
                <a:highlight>
                  <a:srgbClr val="00FF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ADDING AND DELETING FROM CART 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</a:t>
            </a:r>
            <a:r>
              <a:rPr lang="en-IN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USING TO SEARCH IN </a:t>
            </a: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page TO ADD </a:t>
            </a:r>
            <a:r>
              <a:rPr lang="en-US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itemS </a:t>
            </a:r>
            <a:r>
              <a:rPr lang="en-US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AND DELETING FROM THE CART  USING </a:t>
            </a:r>
            <a:r>
              <a:rPr lang="en-US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 to cart button</a:t>
            </a:r>
            <a:r>
              <a:rPr lang="en-US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AND REMOVE BUTTON FOR DELETING</a:t>
            </a:r>
            <a:r>
              <a:rPr lang="en-US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sz="21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907EC-EE6A-275E-BA9E-14DFD59CF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6694" y="961534"/>
            <a:ext cx="10746556" cy="5231876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4 :  </a:t>
            </a:r>
            <a:r>
              <a:rPr lang="en-US" sz="1800" b="1" dirty="0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CHANGE ADDRESS AND NAME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IN PROFILE  </a:t>
            </a:r>
            <a:endParaRPr lang="en-IN" sz="1800" b="1" dirty="0">
              <a:solidFill>
                <a:schemeClr val="bg1"/>
              </a:solidFill>
              <a:effectLst/>
              <a:highlight>
                <a:srgbClr val="FF0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checked if all the buttons LIKE EDIT ,SAVE AND SUBMIT OF different fields IN THE ACCOUNT SETTINGS-&gt; PROFILE UPDATE PAGE are functioning  properly or not.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5 :  </a:t>
            </a:r>
            <a:r>
              <a:rPr lang="en-US" sz="1800" b="1" dirty="0">
                <a:solidFill>
                  <a:schemeClr val="bg1"/>
                </a:solidFill>
                <a:highlight>
                  <a:srgbClr val="800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SHOPPING BY CATEGORY</a:t>
            </a:r>
            <a:endParaRPr lang="en-IN" sz="1800" b="1" dirty="0">
              <a:solidFill>
                <a:schemeClr val="bg1"/>
              </a:solidFill>
              <a:effectLst/>
              <a:highlight>
                <a:srgbClr val="80008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Checked WHETHERING IT’S showING all available SUB-CATEGORIES OF products  on screen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USING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SHOP BY category LIKE ELECTRONICS,ETC….USING MOUSE OVER ACTIONS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6 :  </a:t>
            </a:r>
            <a:r>
              <a:rPr lang="en-US" sz="1800" b="1" dirty="0">
                <a:solidFill>
                  <a:schemeClr val="bg1"/>
                </a:solidFill>
                <a:highlight>
                  <a:srgbClr val="000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SHOPPING BY ALL CATEGORIES</a:t>
            </a:r>
            <a:endParaRPr lang="en-IN" sz="1800" dirty="0">
              <a:solidFill>
                <a:schemeClr val="bg1"/>
              </a:solidFill>
              <a:effectLst/>
              <a:highlight>
                <a:srgbClr val="00008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WHETHER THE SHOP BY ALL CATEGORIES IS WORKING BY USING SEARCH OPTION.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7 :  </a:t>
            </a:r>
            <a:r>
              <a:rPr lang="en-US" sz="1800" b="1" dirty="0">
                <a:solidFill>
                  <a:schemeClr val="bg1"/>
                </a:solidFill>
                <a:highlight>
                  <a:srgbClr val="008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LANGUAGE CHANGE TEST</a:t>
            </a:r>
            <a:endParaRPr lang="en-IN" sz="1800" dirty="0">
              <a:solidFill>
                <a:schemeClr val="bg1"/>
              </a:solidFill>
              <a:effectLst/>
              <a:highlight>
                <a:srgbClr val="008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                   CHEcked if the language change setting is working or not using  country site change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                   button at the bottom of the page.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01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>
                <a:latin typeface="Arial Rounded MT Bold" panose="020F0704030504030204" pitchFamily="34" charset="0"/>
              </a:rPr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running a testcase at certain point some fields are not working as it is expected which is nothing but a defect, so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created a Defect report on those defects.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404</TotalTime>
  <Words>1074</Words>
  <Application>Microsoft Office PowerPoint</Application>
  <PresentationFormat>Widescreen</PresentationFormat>
  <Paragraphs>129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Black</vt:lpstr>
      <vt:lpstr>Arial Rounded MT Bold</vt:lpstr>
      <vt:lpstr>Calibri</vt:lpstr>
      <vt:lpstr>Century Gothic</vt:lpstr>
      <vt:lpstr>Cooper Black</vt:lpstr>
      <vt:lpstr>Corbel</vt:lpstr>
      <vt:lpstr>Courier New</vt:lpstr>
      <vt:lpstr>Wingdings</vt:lpstr>
      <vt:lpstr>Wingdings 3</vt:lpstr>
      <vt:lpstr>Ion</vt:lpstr>
      <vt:lpstr> </vt:lpstr>
      <vt:lpstr>Introduction :  </vt:lpstr>
      <vt:lpstr>Overview  </vt:lpstr>
      <vt:lpstr>Overview</vt:lpstr>
      <vt:lpstr>Responsibilities</vt:lpstr>
      <vt:lpstr>Project overview</vt:lpstr>
      <vt:lpstr>Modules 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 </dc:title>
  <dc:creator>samrudhi Sakoji</dc:creator>
  <cp:lastModifiedBy>Putcha Bharath</cp:lastModifiedBy>
  <cp:revision>67</cp:revision>
  <dcterms:created xsi:type="dcterms:W3CDTF">2024-02-15T17:31:50Z</dcterms:created>
  <dcterms:modified xsi:type="dcterms:W3CDTF">2025-08-22T14:31:05Z</dcterms:modified>
</cp:coreProperties>
</file>