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C5FC40-00DF-4F9F-8774-E586C9A633D3}">
  <a:tblStyle styleId="{FAC5FC40-00DF-4F9F-8774-E586C9A633D3}" styleName="Table_0"/>
  <a:tblStyle styleId="{49CFB607-F174-4EB1-AE69-BC08B38E7553}" styleName="Table_1"/>
  <a:tblStyle styleId="{B35CC737-6340-43E8-92C1-7ACB9E3CF574}" styleName="Table_2"/>
  <a:tblStyle styleId="{9E6BBB37-7C29-4A4B-83A5-BD06958BB640}" styleName="Table_3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102" d="100"/>
          <a:sy n="102" d="100"/>
        </p:scale>
        <p:origin x="-45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992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37232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391160" y="1433988"/>
            <a:ext cx="8351399" cy="421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403761" y="1982435"/>
            <a:ext cx="8342400" cy="34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2258800" y="1912668"/>
            <a:ext cx="4621799" cy="10799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/>
          <p:nvPr/>
        </p:nvSpPr>
        <p:spPr>
          <a:xfrm>
            <a:off x="0" y="3030297"/>
            <a:ext cx="9143999" cy="795916"/>
          </a:xfrm>
          <a:custGeom>
            <a:avLst/>
            <a:gdLst/>
            <a:ahLst/>
            <a:cxnLst/>
            <a:rect l="0" t="0" r="0" b="0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9372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226265"/>
            <a:ext cx="9143999" cy="795916"/>
          </a:xfrm>
          <a:custGeom>
            <a:avLst/>
            <a:gdLst/>
            <a:ahLst/>
            <a:cxnLst/>
            <a:rect l="0" t="0" r="0" b="0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6" name="Shape 56"/>
          <p:cNvCxnSpPr/>
          <p:nvPr/>
        </p:nvCxnSpPr>
        <p:spPr>
          <a:xfrm rot="10800000" flipH="1">
            <a:off x="2258963" y="783855"/>
            <a:ext cx="4602300" cy="69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4456799" cy="4708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3434" y="3759780"/>
            <a:ext cx="4453249" cy="1033097"/>
          </a:xfrm>
          <a:custGeom>
            <a:avLst/>
            <a:gdLst/>
            <a:ahLst/>
            <a:cxnLst/>
            <a:rect l="0" t="0" r="0" b="0"/>
            <a:pathLst>
              <a:path w="4453250" h="1869860" extrusionOk="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409699" y="744077"/>
            <a:ext cx="3660000" cy="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5507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35507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2400"/>
            </a:lvl4pPr>
            <a:lvl5pPr>
              <a:spcBef>
                <a:spcPts val="0"/>
              </a:spcBef>
              <a:defRPr sz="2400"/>
            </a:lvl5pPr>
            <a:lvl6pPr>
              <a:spcBef>
                <a:spcPts val="0"/>
              </a:spcBef>
              <a:defRPr sz="2400"/>
            </a:lvl6pPr>
            <a:lvl7pPr>
              <a:spcBef>
                <a:spcPts val="0"/>
              </a:spcBef>
              <a:defRPr sz="2400"/>
            </a:lvl7pPr>
            <a:lvl8pPr>
              <a:spcBef>
                <a:spcPts val="0"/>
              </a:spcBef>
              <a:defRPr sz="2400"/>
            </a:lvl8pPr>
            <a:lvl9pPr>
              <a:spcBef>
                <a:spcPts val="0"/>
              </a:spcBef>
              <a:defRPr sz="2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021123" y="1200150"/>
            <a:ext cx="35507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93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226265"/>
            <a:ext cx="9143999" cy="795916"/>
          </a:xfrm>
          <a:custGeom>
            <a:avLst/>
            <a:gdLst/>
            <a:ahLst/>
            <a:cxnLst/>
            <a:rect l="0" t="0" r="0" b="0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9" name="Shape 69"/>
          <p:cNvCxnSpPr/>
          <p:nvPr/>
        </p:nvCxnSpPr>
        <p:spPr>
          <a:xfrm rot="10800000" flipH="1">
            <a:off x="2258963" y="783855"/>
            <a:ext cx="4602300" cy="69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 rot="10800000">
            <a:off x="-5937" y="4110402"/>
            <a:ext cx="4453249" cy="1033097"/>
          </a:xfrm>
          <a:custGeom>
            <a:avLst/>
            <a:gdLst/>
            <a:ahLst/>
            <a:cxnLst/>
            <a:rect l="0" t="0" r="0" b="0"/>
            <a:pathLst>
              <a:path w="4453250" h="1869860" extrusionOk="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388492" y="4409677"/>
            <a:ext cx="3708599" cy="36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88492" y="4493760"/>
            <a:ext cx="3644400" cy="38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6209"/>
            <a:ext cx="9144067" cy="5137200"/>
            <a:chOff x="0" y="14677"/>
            <a:chExt cx="9144067" cy="6849600"/>
          </a:xfrm>
        </p:grpSpPr>
        <p:sp>
          <p:nvSpPr>
            <p:cNvPr id="6" name="Shape 6"/>
            <p:cNvSpPr/>
            <p:nvPr/>
          </p:nvSpPr>
          <p:spPr>
            <a:xfrm>
              <a:off x="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234838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46967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70451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93935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117419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40903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64387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7871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11355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4839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83228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1806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05290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74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52258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75742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399226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22710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46194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69678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931619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516645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40129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563613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87097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6105814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34065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57549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81033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04517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280009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751484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74968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98452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219364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45420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68904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92386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1pPr>
            <a:lvl2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2pPr>
            <a:lvl3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3pPr>
            <a:lvl4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4pPr>
            <a:lvl5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5pPr>
            <a:lvl6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6pPr>
            <a:lvl7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7pPr>
            <a:lvl8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8pPr>
            <a:lvl9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539552" y="339502"/>
            <a:ext cx="8064896" cy="17281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2500" dirty="0">
                <a:latin typeface="Times New Roman"/>
                <a:ea typeface="Times New Roman"/>
                <a:cs typeface="Times New Roman"/>
                <a:sym typeface="Times New Roman"/>
              </a:rPr>
              <a:t>EIOM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400811" y="3088010"/>
            <a:ext cx="8342400" cy="34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 dirty="0">
                <a:solidFill>
                  <a:schemeClr val="accent1"/>
                </a:solidFill>
              </a:rPr>
              <a:t>Emergency Information on Mobile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974" y="2067694"/>
            <a:ext cx="866825" cy="8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10125"/>
            <a:ext cx="8149648" cy="27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 Case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Unit Test Case 13 (UTC-13):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getHelpPlacesInScope(double userLatitude, double userLongitude, double scope)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List&lt;HelpPlace&gt;</a:t>
            </a:r>
          </a:p>
        </p:txBody>
      </p:sp>
      <p:graphicFrame>
        <p:nvGraphicFramePr>
          <p:cNvPr id="155" name="Shape 155"/>
          <p:cNvGraphicFramePr/>
          <p:nvPr/>
        </p:nvGraphicFramePr>
        <p:xfrm>
          <a:off x="641887" y="1863075"/>
          <a:ext cx="7860225" cy="2989908"/>
        </p:xfrm>
        <a:graphic>
          <a:graphicData uri="http://schemas.openxmlformats.org/drawingml/2006/table">
            <a:tbl>
              <a:tblPr>
                <a:noFill/>
                <a:tableStyleId>{FAC5FC40-00DF-4F9F-8774-E586C9A633D3}</a:tableStyleId>
              </a:tblPr>
              <a:tblGrid>
                <a:gridCol w="560225"/>
                <a:gridCol w="2784175"/>
                <a:gridCol w="814875"/>
                <a:gridCol w="814875"/>
                <a:gridCol w="1018625"/>
                <a:gridCol w="1867450"/>
              </a:tblGrid>
              <a:tr h="285850"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170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User’s latitude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User’s longitude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Scope(meter)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help place object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12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385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get help places by input scope which have help place locate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18.789643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98.969758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5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get help places by input scope which have help place locate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18.789643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98.969758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4000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get help places by input scope which does not have help place locate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18.789643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98.969758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Empty List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Record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Unit Test Case 13 (UTC-13):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getHelpPlacesInScope(double userLatitude, double userLongitude, double scope)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List&lt;HelpPlace&gt;</a:t>
            </a:r>
          </a:p>
          <a:p>
            <a:pPr>
              <a:spcBef>
                <a:spcPts val="0"/>
              </a:spcBef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2" name="Shape 162"/>
          <p:cNvGraphicFramePr/>
          <p:nvPr/>
        </p:nvGraphicFramePr>
        <p:xfrm>
          <a:off x="358000" y="1947100"/>
          <a:ext cx="8422375" cy="2769210"/>
        </p:xfrm>
        <a:graphic>
          <a:graphicData uri="http://schemas.openxmlformats.org/drawingml/2006/table">
            <a:tbl>
              <a:tblPr>
                <a:noFill/>
                <a:tableStyleId>{49CFB607-F174-4EB1-AE69-BC08B38E7553}</a:tableStyleId>
              </a:tblPr>
              <a:tblGrid>
                <a:gridCol w="609050"/>
                <a:gridCol w="4110850"/>
                <a:gridCol w="1509400"/>
                <a:gridCol w="1518275"/>
                <a:gridCol w="674800"/>
              </a:tblGrid>
              <a:tr h="271475"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 b="1"/>
                    </a:p>
                    <a:p>
                      <a:pPr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 b="1"/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Description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Expected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Actual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Pass/Fail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000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List of help place object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List of help place object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7147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931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Test get help places by input scope which have help place locate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1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Test get help places by input scope which have help place locate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1,2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1,2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1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Test get help places by input scope which does not have help place locate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Empty List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Empty List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457200" y="78773"/>
            <a:ext cx="8229600" cy="278100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457210" y="3186710"/>
            <a:ext cx="8342400" cy="34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3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Part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87" y="2119075"/>
            <a:ext cx="8423824" cy="154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504275" y="1"/>
            <a:ext cx="8351399" cy="12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720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Part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350699" y="1893303"/>
            <a:ext cx="8442599" cy="1011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2: Search information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4: Automatic collecting data system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2"/>
          </p:nvPr>
        </p:nvSpPr>
        <p:spPr>
          <a:xfrm>
            <a:off x="683568" y="2939371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Emergency Information on Mobile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URS  &amp; SRS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dirty="0"/>
              <a:t>Feature 2: Search information system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2600" dirty="0">
                <a:solidFill>
                  <a:srgbClr val="191919"/>
                </a:solidFill>
              </a:rPr>
              <a:t>consist of 2 URS, consist of 13 SRS</a:t>
            </a:r>
          </a:p>
          <a:p>
            <a:pPr algn="ctr" rtl="0">
              <a:spcBef>
                <a:spcPts val="0"/>
              </a:spcBef>
              <a:buNone/>
            </a:pPr>
            <a:endParaRPr sz="2600" dirty="0">
              <a:solidFill>
                <a:srgbClr val="19191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 b="1" dirty="0"/>
              <a:t>Feature 4: </a:t>
            </a:r>
            <a:r>
              <a:rPr lang="en" sz="2500" b="1" dirty="0"/>
              <a:t>Automatic collecting data system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 dirty="0">
                <a:solidFill>
                  <a:srgbClr val="191919"/>
                </a:solidFill>
              </a:rPr>
              <a:t>consist of 2 URS, consist of 8 SRS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4800">
              <a:solidFill>
                <a:srgbClr val="CC0000"/>
              </a:solidFill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rgbClr val="CC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CC0000"/>
              </a:solidFill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41" y="1303294"/>
            <a:ext cx="5996018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3635896" y="1635646"/>
            <a:ext cx="2016224" cy="792088"/>
          </a:xfrm>
          <a:prstGeom prst="ellipse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191400" y="13325"/>
            <a:ext cx="88125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Requirement Specification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76200" y="1533250"/>
            <a:ext cx="8513099" cy="331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68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SRS-69: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The system shall provide search button UI.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SRS-70: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The system shall provide text field UI.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SRS-71: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The system shall receive all help places from server.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SRS-72: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The system shall search help places by keyword from user inputting.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3" name="Shape 203"/>
          <p:cNvSpPr txBox="1"/>
          <p:nvPr/>
        </p:nvSpPr>
        <p:spPr>
          <a:xfrm>
            <a:off x="609600" y="1200150"/>
            <a:ext cx="7405800" cy="9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URS-19: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can search help place’s name by keyword in online map.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build="p"/>
      <p:bldP spid="2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31590"/>
            <a:ext cx="6696744" cy="3819448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2915816" y="1101973"/>
            <a:ext cx="2880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th-TH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319973" y="1606029"/>
            <a:ext cx="2880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th-TH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5940153" y="3435846"/>
            <a:ext cx="2880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th-TH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444208" y="4371950"/>
            <a:ext cx="2880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th-TH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Emergency Information on Mobile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72500" y="2855250"/>
            <a:ext cx="8229600" cy="17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>
                <a:solidFill>
                  <a:srgbClr val="980000"/>
                </a:solidFill>
              </a:rPr>
              <a:t>Offline mode</a:t>
            </a:r>
            <a:r>
              <a:rPr lang="en" sz="1800" dirty="0"/>
              <a:t> in case of lost internet connection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○collects name, contract number, address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○update collected data automatically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 txBox="1"/>
          <p:nvPr/>
        </p:nvSpPr>
        <p:spPr>
          <a:xfrm>
            <a:off x="457200" y="1148000"/>
            <a:ext cx="4580700" cy="58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on a mobile device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57200" y="1577725"/>
            <a:ext cx="4580700" cy="58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Runs on Android OS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57200" y="2010575"/>
            <a:ext cx="8107800" cy="58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the </a:t>
            </a:r>
            <a:r>
              <a:rPr lang="en" sz="18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information or phone numbers</a:t>
            </a:r>
            <a:r>
              <a:rPr lang="en" sz="1800" b="1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nearest help place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57200" y="2419775"/>
            <a:ext cx="8107800" cy="58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</a:t>
            </a:r>
            <a:r>
              <a:rPr lang="en" sz="1800" b="1" dirty="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</a:t>
            </a: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95874"/>
            <a:ext cx="2444303" cy="2429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  <p:bldP spid="86" grpId="0"/>
      <p:bldP spid="87" grpId="0"/>
      <p:bldP spid="88" grpId="0"/>
      <p:bldP spid="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72" y="1203598"/>
            <a:ext cx="5062105" cy="365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1590"/>
            <a:ext cx="8229600" cy="374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 Case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/>
              <a:t>Unit Test Case 17 (UTC-17): 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insertHelpPlace(ArrayList &lt;HelpPlace&gt; helpPlace): int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/>
              <a:t>Class name: </a:t>
            </a:r>
            <a:r>
              <a:rPr lang="en" sz="1400" dirty="0"/>
              <a:t>HelpPlaceServiceImplTest    	</a:t>
            </a:r>
            <a:r>
              <a:rPr lang="en" sz="1400" b="1" dirty="0"/>
              <a:t>        	</a:t>
            </a:r>
            <a:endParaRPr sz="1400" dirty="0"/>
          </a:p>
        </p:txBody>
      </p:sp>
      <p:graphicFrame>
        <p:nvGraphicFramePr>
          <p:cNvPr id="231" name="Shape 231"/>
          <p:cNvGraphicFramePr/>
          <p:nvPr/>
        </p:nvGraphicFramePr>
        <p:xfrm>
          <a:off x="672075" y="2125500"/>
          <a:ext cx="7799825" cy="1993272"/>
        </p:xfrm>
        <a:graphic>
          <a:graphicData uri="http://schemas.openxmlformats.org/drawingml/2006/table">
            <a:tbl>
              <a:tblPr>
                <a:noFill/>
                <a:tableStyleId>{B35CC737-6340-43E8-92C1-7ACB9E3CF574}</a:tableStyleId>
              </a:tblPr>
              <a:tblGrid>
                <a:gridCol w="571025"/>
                <a:gridCol w="3388725"/>
                <a:gridCol w="1921950"/>
                <a:gridCol w="1918125"/>
              </a:tblGrid>
              <a:tr h="360200"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5255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Help Places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Help Places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525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insert array list of help places into database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1,2,3,4,5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1,2,3,4,5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insert array list of help places are not null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1,2,3,4,5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null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Record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/>
              <a:t>Unit Test Case 17 (UTC-17): </a:t>
            </a:r>
            <a:r>
              <a:rPr lang="en" sz="1400" dirty="0"/>
              <a:t>insertHelpPlace(ArrayList &lt;HelpPlace&gt; helpPlace): int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38" name="Shape 238"/>
          <p:cNvGraphicFramePr/>
          <p:nvPr>
            <p:extLst>
              <p:ext uri="{D42A27DB-BD31-4B8C-83A1-F6EECF244321}">
                <p14:modId xmlns:p14="http://schemas.microsoft.com/office/powerpoint/2010/main" val="4161851563"/>
              </p:ext>
            </p:extLst>
          </p:nvPr>
        </p:nvGraphicFramePr>
        <p:xfrm>
          <a:off x="755576" y="1851670"/>
          <a:ext cx="7658100" cy="2536578"/>
        </p:xfrm>
        <a:graphic>
          <a:graphicData uri="http://schemas.openxmlformats.org/drawingml/2006/table">
            <a:tbl>
              <a:tblPr>
                <a:noFill/>
                <a:tableStyleId>{9E6BBB37-7C29-4A4B-83A5-BD06958BB640}</a:tableStyleId>
              </a:tblPr>
              <a:tblGrid>
                <a:gridCol w="590550"/>
                <a:gridCol w="2324100"/>
                <a:gridCol w="2057400"/>
                <a:gridCol w="1752600"/>
                <a:gridCol w="933450"/>
              </a:tblGrid>
              <a:tr h="0"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Pass/Fail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0482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Help Places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Help Places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676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insert array list of help places into database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1,2,3,4,5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1,2,3,4,5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insert array list of help places are not null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1,2,3,4,5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null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457200" y="78773"/>
            <a:ext cx="8229600" cy="27090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ubTitle" idx="1"/>
          </p:nvPr>
        </p:nvSpPr>
        <p:spPr>
          <a:xfrm>
            <a:off x="457210" y="3186710"/>
            <a:ext cx="8342400" cy="34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3000" b="1">
                <a:solidFill>
                  <a:srgbClr val="FFFFFF"/>
                </a:solidFill>
              </a:rPr>
              <a:t>Mobile</a:t>
            </a:r>
            <a:r>
              <a:rPr lang="en" sz="3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88492" y="4493760"/>
            <a:ext cx="3644400" cy="38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Search Help places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00" y="713079"/>
            <a:ext cx="1782775" cy="297129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5804587" y="1954975"/>
            <a:ext cx="438900" cy="337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2857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2945400" y="1954975"/>
            <a:ext cx="438900" cy="337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2857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75" y="713079"/>
            <a:ext cx="1782774" cy="297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37" y="713081"/>
            <a:ext cx="1782775" cy="2971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88492" y="4493760"/>
            <a:ext cx="3644400" cy="38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Show Offline Map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75" y="722113"/>
            <a:ext cx="1782775" cy="28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900" y="723214"/>
            <a:ext cx="1782775" cy="282272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2939587" y="1965825"/>
            <a:ext cx="438900" cy="337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2857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706062" y="2016950"/>
            <a:ext cx="438900" cy="337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2857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76" y="774350"/>
            <a:ext cx="1777271" cy="28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467544" y="3147814"/>
            <a:ext cx="8342400" cy="34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/>
              <a:t>Emergency Information on Mobile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ctrTitle"/>
          </p:nvPr>
        </p:nvSpPr>
        <p:spPr>
          <a:xfrm>
            <a:off x="395536" y="915566"/>
            <a:ext cx="8351399" cy="42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dirty="0"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r>
              <a:rPr lang="e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PROGRAM &amp;</a:t>
            </a:r>
            <a:br>
              <a:rPr lang="e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UNIT TEST</a:t>
            </a:r>
            <a:endParaRPr lang="en"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/>
      <p:bldP spid="2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943725" y="283448"/>
            <a:ext cx="6588299" cy="51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&amp; </a:t>
            </a:r>
            <a:r>
              <a:rPr lang="en" sz="3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7200" y="1357725"/>
            <a:ext cx="35507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• Problem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</a:rPr>
              <a:t>	</a:t>
            </a:r>
            <a:r>
              <a:rPr lang="en" sz="1800">
                <a:solidFill>
                  <a:srgbClr val="F3F3F3"/>
                </a:solidFill>
              </a:rPr>
              <a:t>- Some method cannot working with feature in progress 2 (Method change request)</a:t>
            </a:r>
          </a:p>
          <a:p>
            <a:pPr rtl="0">
              <a:spcBef>
                <a:spcPts val="0"/>
              </a:spcBef>
              <a:buNone/>
            </a:pPr>
            <a:endParaRPr sz="800">
              <a:solidFill>
                <a:srgbClr val="F3F3F3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	- The connection to the server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rgbClr val="F3F3F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	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body" idx="2"/>
          </p:nvPr>
        </p:nvSpPr>
        <p:spPr>
          <a:xfrm>
            <a:off x="4773525" y="1245150"/>
            <a:ext cx="41852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• Solution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6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- Prefer change request to member in team and advisor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- Recondition some problem and get help from friend or advisor who knows about the server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228605" y="4465150"/>
            <a:ext cx="6386999" cy="38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b="1">
                <a:solidFill>
                  <a:srgbClr val="FFFFFF"/>
                </a:solidFill>
              </a:rPr>
              <a:t>Emergency Information on Mobile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084700" y="680925"/>
            <a:ext cx="4974600" cy="270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 b="1" dirty="0"/>
              <a:t>Q/A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lang="en" sz="48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</a:t>
            </a:r>
            <a:endParaRPr lang="en" sz="4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307250"/>
            <a:ext cx="8229600" cy="267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/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/>
              <a:t>●The user uses the application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/>
              <a:t> and internet to connect with the application server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/>
              <a:t>●The admin manages the the help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/>
              <a:t> and updates the data to the application server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rgbClr val="191919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600" y="1643275"/>
            <a:ext cx="3726050" cy="2408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57200" y="1186950"/>
            <a:ext cx="5312399" cy="59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part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user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 txBox="1"/>
          <p:nvPr/>
        </p:nvSpPr>
        <p:spPr>
          <a:xfrm>
            <a:off x="412175" y="1871875"/>
            <a:ext cx="5312399" cy="59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part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admin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97" grpId="0"/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504275" y="1"/>
            <a:ext cx="8351399" cy="12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Part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350699" y="1724478"/>
            <a:ext cx="8442599" cy="1011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lang="en" sz="1800" b="1">
                <a:solidFill>
                  <a:srgbClr val="EFEFEF"/>
                </a:solidFill>
              </a:rPr>
              <a:t>5</a:t>
            </a:r>
            <a:r>
              <a:rPr lang="en" sz="1800" b="1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800" b="1"/>
              <a:t>Manage Information System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EFEFEF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2"/>
          </p:nvPr>
        </p:nvSpPr>
        <p:spPr>
          <a:xfrm>
            <a:off x="793775" y="290460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Emergency Information on Mobile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URS  &amp; SRS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600" dirty="0">
              <a:solidFill>
                <a:srgbClr val="191919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2600" dirty="0">
              <a:solidFill>
                <a:srgbClr val="191919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 dirty="0">
                <a:solidFill>
                  <a:srgbClr val="191919"/>
                </a:solidFill>
              </a:rPr>
              <a:t>User Requirement Specification : consist of 3 URS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600" dirty="0">
              <a:solidFill>
                <a:srgbClr val="191919"/>
              </a:solidFill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 dirty="0">
                <a:solidFill>
                  <a:srgbClr val="191919"/>
                </a:solidFill>
              </a:rPr>
              <a:t>System Requirement Specification: consist of 6 SRS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4800">
              <a:solidFill>
                <a:srgbClr val="CC0000"/>
              </a:solidFill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>
              <a:solidFill>
                <a:srgbClr val="CC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 idx="2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11" y="1086661"/>
            <a:ext cx="59110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Shape 118"/>
          <p:cNvSpPr/>
          <p:nvPr/>
        </p:nvSpPr>
        <p:spPr>
          <a:xfrm>
            <a:off x="4572000" y="3723878"/>
            <a:ext cx="2664296" cy="652876"/>
          </a:xfrm>
          <a:prstGeom prst="ellipse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Requirement Specification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33400" y="1412025"/>
            <a:ext cx="8229600" cy="345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SRS-67: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The system shall retrieve list of help places where locate in the setting scope from the database.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SRS-68: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The system shall show list of help places where locate in setting scope in form of JSON.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126" name="Shape 126"/>
          <p:cNvSpPr txBox="1"/>
          <p:nvPr/>
        </p:nvSpPr>
        <p:spPr>
          <a:xfrm>
            <a:off x="821625" y="1200150"/>
            <a:ext cx="7203299" cy="12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URS-18: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mobile application can get list of help places where locate in the setting scope.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  <p:bldP spid="1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38935"/>
          <a:stretch/>
        </p:blipFill>
        <p:spPr>
          <a:xfrm>
            <a:off x="687475" y="1566600"/>
            <a:ext cx="4038725" cy="30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r="13584" b="29098"/>
          <a:stretch/>
        </p:blipFill>
        <p:spPr>
          <a:xfrm>
            <a:off x="5132125" y="1066624"/>
            <a:ext cx="3771900" cy="39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684025"/>
            <a:ext cx="59245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spiration-board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676</Words>
  <Application>Microsoft Office PowerPoint</Application>
  <PresentationFormat>นำเสนอทางหน้าจอ (16:9)</PresentationFormat>
  <Paragraphs>203</Paragraphs>
  <Slides>29</Slides>
  <Notes>29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29</vt:i4>
      </vt:variant>
    </vt:vector>
  </HeadingPairs>
  <TitlesOfParts>
    <vt:vector size="30" baseType="lpstr">
      <vt:lpstr>inspiration-board</vt:lpstr>
      <vt:lpstr>EIOM</vt:lpstr>
      <vt:lpstr>Emergency Information on Mobile</vt:lpstr>
      <vt:lpstr>Two parts</vt:lpstr>
      <vt:lpstr> Server Part</vt:lpstr>
      <vt:lpstr>URS  &amp; SRS</vt:lpstr>
      <vt:lpstr>         </vt:lpstr>
      <vt:lpstr>User Requirement Specification</vt:lpstr>
      <vt:lpstr>Class Diagram</vt:lpstr>
      <vt:lpstr>Class Diagram</vt:lpstr>
      <vt:lpstr>Sequence Diagram</vt:lpstr>
      <vt:lpstr>Unit Test Case</vt:lpstr>
      <vt:lpstr>Test Record</vt:lpstr>
      <vt:lpstr>User Interface</vt:lpstr>
      <vt:lpstr>JSON</vt:lpstr>
      <vt:lpstr> Mobile Part</vt:lpstr>
      <vt:lpstr>URS  &amp; SRS</vt:lpstr>
      <vt:lpstr>         </vt:lpstr>
      <vt:lpstr>User Requirement Specification</vt:lpstr>
      <vt:lpstr>Class Diagram</vt:lpstr>
      <vt:lpstr>Class Diagram</vt:lpstr>
      <vt:lpstr>Sequence Diagram</vt:lpstr>
      <vt:lpstr>Unit Test Case</vt:lpstr>
      <vt:lpstr>Test Record</vt:lpstr>
      <vt:lpstr>User Interface</vt:lpstr>
      <vt:lpstr>งานนำเสนอ PowerPoint</vt:lpstr>
      <vt:lpstr>งานนำเสนอ PowerPoint</vt:lpstr>
      <vt:lpstr>DEMO PROGRAM &amp; UNIT TEST</vt:lpstr>
      <vt:lpstr>Problem &amp; Solution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EIOM</dc:title>
  <cp:lastModifiedBy>Robot</cp:lastModifiedBy>
  <cp:revision>22</cp:revision>
  <dcterms:modified xsi:type="dcterms:W3CDTF">2014-10-29T08:21:45Z</dcterms:modified>
</cp:coreProperties>
</file>