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y="6858000" cx="9144000"/>
  <p:notesSz cx="7053250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32">
          <p15:clr>
            <a:srgbClr val="000000"/>
          </p15:clr>
        </p15:guide>
        <p15:guide id="2" pos="2222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64" roundtripDataSignature="AMtx7mjymkCJjDMnu+iGVZF7HUoAd9Las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Puthsitha Moeur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32" orient="horz"/>
        <p:guide pos="222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customschemas.google.com/relationships/presentationmetadata" Target="metadata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2-10T12:50:55.926">
    <p:pos x="6000" y="0"/>
    <p:text>Stategy
management 
Information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qELG94U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2-10T12:55:01.401">
    <p:pos x="6000" y="0"/>
    <p:text>Compare the problem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qELG94Y"/>
      </p:ext>
    </p:extLst>
  </p:cm>
  <p:cm authorId="0" idx="3" dt="2023-02-10T12:55:59.949">
    <p:pos x="6000" y="100"/>
    <p:text>component of IS
1. Database
2. Interface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qELG94c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2-10T13:02:42.532">
    <p:pos x="6000" y="0"/>
    <p:text>Effective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qELG94k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5737" y="0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1" name="Google Shape;291;p1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0" name="Google Shape;300;p1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7" name="Google Shape;317;p2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5" name="Google Shape;335;p2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2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4" name="Google Shape;344;p2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24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3" name="Google Shape;353;p2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2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2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1" name="Google Shape;371;p2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2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0" name="Google Shape;380;p2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2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9" name="Google Shape;389;p2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29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3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30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1" name="Google Shape;481;p4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40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0" name="Google Shape;490;p4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4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8" name="Google Shape;508;p4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4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4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7" name="Google Shape;517;p4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Google Shape;518;p4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0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7" name="Google Shape;567;p5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50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2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5" name="Google Shape;585;p5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6" name="Google Shape;586;p52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3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4" name="Google Shape;594;p5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Google Shape;595;p5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3" name="Google Shape;603;p5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5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5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2" name="Google Shape;612;p5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Google Shape;613;p5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6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1" name="Google Shape;621;p5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5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7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81" name="Google Shape;81;p7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2" name="Google Shape;92;p60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61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1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2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2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3"/>
          <p:cNvSpPr txBox="1"/>
          <p:nvPr>
            <p:ph idx="1" type="body"/>
          </p:nvPr>
        </p:nvSpPr>
        <p:spPr>
          <a:xfrm>
            <a:off x="533400" y="1676400"/>
            <a:ext cx="8077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6" name="Google Shape;106;p63"/>
          <p:cNvSpPr txBox="1"/>
          <p:nvPr>
            <p:ph idx="2" type="body"/>
          </p:nvPr>
        </p:nvSpPr>
        <p:spPr>
          <a:xfrm>
            <a:off x="533400" y="4038600"/>
            <a:ext cx="8077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7" name="Google Shape;107;p63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3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3" name="Google Shape;113;p64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4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18" name="Google Shape;118;p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9" name="Google Shape;119;p65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5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6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6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7" name="Google Shape;127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28" name="Google Shape;128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9" name="Google Shape;129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30" name="Google Shape;130;p67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7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0"/>
          <p:cNvSpPr txBox="1"/>
          <p:nvPr>
            <p:ph type="title"/>
          </p:nvPr>
        </p:nvSpPr>
        <p:spPr>
          <a:xfrm rot="5400000">
            <a:off x="4667250" y="2305050"/>
            <a:ext cx="58674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0"/>
          <p:cNvSpPr txBox="1"/>
          <p:nvPr>
            <p:ph idx="1" type="body"/>
          </p:nvPr>
        </p:nvSpPr>
        <p:spPr>
          <a:xfrm rot="5400000">
            <a:off x="552450" y="361950"/>
            <a:ext cx="58674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7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8"/>
          <p:cNvSpPr txBox="1"/>
          <p:nvPr>
            <p:ph idx="1" type="body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35" name="Google Shape;135;p68"/>
          <p:cNvSpPr txBox="1"/>
          <p:nvPr>
            <p:ph idx="2" type="body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36" name="Google Shape;136;p68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8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1" name="Google Shape;141;p69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9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1"/>
          <p:cNvSpPr txBox="1"/>
          <p:nvPr>
            <p:ph idx="1" type="body"/>
          </p:nvPr>
        </p:nvSpPr>
        <p:spPr>
          <a:xfrm rot="5400000">
            <a:off x="2286000" y="-76200"/>
            <a:ext cx="45720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7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7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5" name="Google Shape;35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1" name="Google Shape;41;p7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2" name="Google Shape;42;p7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3" name="Google Shape;53;p7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4" name="Google Shape;54;p7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5" name="Google Shape;55;p7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6" name="Google Shape;56;p7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6"/>
          <p:cNvSpPr txBox="1"/>
          <p:nvPr>
            <p:ph idx="1" type="body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2" name="Google Shape;62;p76"/>
          <p:cNvSpPr txBox="1"/>
          <p:nvPr>
            <p:ph idx="2" type="body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3" name="Google Shape;63;p7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9" name="Google Shape;69;p7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5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59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59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comments" Target="../comments/comment1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comments" Target="../comments/comment2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comments" Target="../comments/comment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idx="4294967295" type="ctrTitle"/>
          </p:nvPr>
        </p:nvSpPr>
        <p:spPr>
          <a:xfrm>
            <a:off x="685800" y="17526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149" name="Google Shape;149;p1"/>
          <p:cNvSpPr txBox="1"/>
          <p:nvPr>
            <p:ph idx="4294967295" type="subTitle"/>
          </p:nvPr>
        </p:nvSpPr>
        <p:spPr>
          <a:xfrm>
            <a:off x="685800" y="42672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1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10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1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Information and Decision Support Systems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27" name="Google Shape;227;p1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1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Decision Making as a Component of Problem Solving (continued)</a:t>
            </a:r>
            <a:endParaRPr/>
          </a:p>
        </p:txBody>
      </p:sp>
      <p:sp>
        <p:nvSpPr>
          <p:cNvPr id="229" name="Google Shape;229;p1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solving: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and goes beyond decision making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implementation stage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Monitoring stage: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makers evaluate the implementation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36" name="Google Shape;236;p1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1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Programmed versus Nonprogrammed Decisions</a:t>
            </a:r>
            <a:endParaRPr/>
          </a:p>
        </p:txBody>
      </p:sp>
      <p:sp>
        <p:nvSpPr>
          <p:cNvPr id="238" name="Google Shape;238;p11"/>
          <p:cNvSpPr txBox="1"/>
          <p:nvPr>
            <p:ph idx="1" type="body"/>
          </p:nvPr>
        </p:nvSpPr>
        <p:spPr>
          <a:xfrm>
            <a:off x="533400" y="1752600"/>
            <a:ext cx="8229600" cy="404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Programmed decisions: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 using a rule, procedure, or quantitative method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computerize using traditional information systems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Nonprogrammed decisions: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Decisions that deal with unusual or exceptional situations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easily quantifiable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45" name="Google Shape;245;p1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1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Optimization, Satisficing, and Heuristic Approaches</a:t>
            </a:r>
            <a:endParaRPr/>
          </a:p>
        </p:txBody>
      </p:sp>
      <p:sp>
        <p:nvSpPr>
          <p:cNvPr id="247" name="Google Shape;247;p12"/>
          <p:cNvSpPr txBox="1"/>
          <p:nvPr>
            <p:ph idx="1" type="body"/>
          </p:nvPr>
        </p:nvSpPr>
        <p:spPr>
          <a:xfrm>
            <a:off x="533400" y="1830387"/>
            <a:ext cx="8077200" cy="441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Optimization model: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Finds the best solution, usually the one that will best help the organization meet its goals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Satisficing model: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Finds a good, but not necessarily the best, problem solution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Commonly accepted guidelines or procedures that usually find a good solution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Benefits of Information and Decision Support Systems</a:t>
            </a:r>
            <a:endParaRPr/>
          </a:p>
        </p:txBody>
      </p:sp>
      <p:sp>
        <p:nvSpPr>
          <p:cNvPr id="253" name="Google Shape;253;p1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support systems: </a:t>
            </a:r>
            <a:r>
              <a:rPr lang="en-US"/>
              <a:t>គុណភាពនៃការសម្រេចចិត្ត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is typically a function of decision quality and problem complexity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complexity:កម្រ</a:t>
            </a:r>
            <a:r>
              <a:rPr lang="en-US"/>
              <a:t>ិតស្មុគស្មាញ់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how hard the problem is to solve and implement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Benefits of Information and Decision Support Systems (continued)</a:t>
            </a:r>
            <a:endParaRPr/>
          </a:p>
        </p:txBody>
      </p:sp>
      <p:sp>
        <p:nvSpPr>
          <p:cNvPr id="259" name="Google Shape;259;p1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60" name="Google Shape;260;p1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61" name="Google Shape;2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8" y="2209800"/>
            <a:ext cx="637222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2438400"/>
            <a:ext cx="2132012" cy="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68" name="Google Shape;268;p1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9" name="Google Shape;269;p1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 Overview of Management Information Systems</a:t>
            </a:r>
            <a:endParaRPr/>
          </a:p>
        </p:txBody>
      </p:sp>
      <p:sp>
        <p:nvSpPr>
          <p:cNvPr id="270" name="Google Shape;270;p1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information system (MIS):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collection of people, procedures, databases, and devices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give the organization a competitive advantage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1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Management Information Systems in Perspective</a:t>
            </a:r>
            <a:endParaRPr/>
          </a:p>
        </p:txBody>
      </p:sp>
      <p:sp>
        <p:nvSpPr>
          <p:cNvPr id="279" name="Google Shape;279;p1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an MIS: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help an organization achieve its goals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the </a:t>
            </a:r>
            <a:r>
              <a:rPr b="1" i="0" lang="en-US" sz="2400" u="none">
                <a:solidFill>
                  <a:schemeClr val="dk1"/>
                </a:solidFill>
                <a:highlight>
                  <a:srgbClr val="FFD966"/>
                </a:highlight>
              </a:rPr>
              <a:t>right information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</a:t>
            </a:r>
            <a:r>
              <a:rPr b="1" i="0" lang="en-US" sz="2400" u="none">
                <a:solidFill>
                  <a:schemeClr val="dk1"/>
                </a:solidFill>
                <a:highlight>
                  <a:srgbClr val="FFD966"/>
                </a:highlight>
              </a:rPr>
              <a:t>right</a:t>
            </a:r>
            <a:r>
              <a:rPr b="1" i="0" lang="en-US" sz="2400" u="none">
                <a:solidFill>
                  <a:schemeClr val="dk1"/>
                </a:solidFill>
                <a:highlight>
                  <a:srgbClr val="FFD966"/>
                </a:highlight>
              </a:rPr>
              <a:t> person</a:t>
            </a:r>
            <a:r>
              <a:rPr b="0" i="0" lang="en-US" sz="2400" u="none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i="0" lang="en-US" sz="2400" u="none">
                <a:solidFill>
                  <a:schemeClr val="dk1"/>
                </a:solidFill>
                <a:highlight>
                  <a:srgbClr val="FFD966"/>
                </a:highlight>
              </a:rPr>
              <a:t>right format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right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transactions: </a:t>
            </a:r>
            <a:r>
              <a:rPr lang="en-US">
                <a:highlight>
                  <a:srgbClr val="00FF00"/>
                </a:highlight>
              </a:rPr>
              <a:t>សកម្មភាពរបស់ជំនួញ</a:t>
            </a:r>
            <a:endParaRPr>
              <a:highlight>
                <a:srgbClr val="00FF00"/>
              </a:highlight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enter the organization through traditional methods, or via the </a:t>
            </a:r>
            <a:r>
              <a:rPr b="1" i="0" lang="en-US" sz="2400" u="none">
                <a:solidFill>
                  <a:schemeClr val="dk1"/>
                </a:solidFill>
              </a:rPr>
              <a:t>Internet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via an </a:t>
            </a:r>
            <a:r>
              <a:rPr b="1" i="0" lang="en-US" sz="2400" u="none">
                <a:solidFill>
                  <a:schemeClr val="dk1"/>
                </a:solidFill>
              </a:rPr>
              <a:t>extranet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Management Information Systems in Perspective (continued)</a:t>
            </a:r>
            <a:endParaRPr/>
          </a:p>
        </p:txBody>
      </p:sp>
      <p:sp>
        <p:nvSpPr>
          <p:cNvPr id="285" name="Google Shape;285;p1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86" name="Google Shape;286;p1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87" name="Google Shape;2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76400"/>
            <a:ext cx="5432425" cy="45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3200400"/>
            <a:ext cx="21939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6" name="Google Shape;296;p1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Inputs to a Management Information System</a:t>
            </a:r>
            <a:endParaRPr/>
          </a:p>
        </p:txBody>
      </p:sp>
      <p:sp>
        <p:nvSpPr>
          <p:cNvPr id="297" name="Google Shape;297;p1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data sources: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</a:rPr>
              <a:t>TPS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400" u="none">
                <a:solidFill>
                  <a:schemeClr val="dk1"/>
                </a:solidFill>
              </a:rPr>
              <a:t>ERP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systems and related databases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warehouses and data marts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functional areas throughout the firm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data sources: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suppliers, competitors, and stockholders whose data is not already captured by the TPS and ERP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5" name="Google Shape;305;p1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Outputs of a Management Information System  </a:t>
            </a:r>
            <a:endParaRPr/>
          </a:p>
        </p:txBody>
      </p:sp>
      <p:sp>
        <p:nvSpPr>
          <p:cNvPr id="306" name="Google Shape;306;p1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Scheduled reports: </a:t>
            </a:r>
            <a:r>
              <a:rPr b="1" lang="en-US">
                <a:highlight>
                  <a:srgbClr val="B7B7B7"/>
                </a:highlight>
              </a:rPr>
              <a:t>(every day , month, years)</a:t>
            </a:r>
            <a:endParaRPr b="1">
              <a:highlight>
                <a:srgbClr val="B7B7B7"/>
              </a:highlight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Produced periodically, such as daily, weekly, or monthly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1" lang="en-US" sz="2400" u="none">
                <a:solidFill>
                  <a:schemeClr val="dk1"/>
                </a:solidFill>
                <a:highlight>
                  <a:srgbClr val="F9CB9C"/>
                </a:highlight>
              </a:rPr>
              <a:t>Key-indica</a:t>
            </a:r>
            <a:r>
              <a:rPr b="1" i="1" lang="en-US" sz="2400" u="none">
                <a:solidFill>
                  <a:schemeClr val="dk1"/>
                </a:solidFill>
                <a:highlight>
                  <a:srgbClr val="F9CB9C"/>
                </a:highlight>
              </a:rPr>
              <a:t>tor (</a:t>
            </a:r>
            <a:r>
              <a:rPr b="1" i="1" lang="en-US">
                <a:highlight>
                  <a:srgbClr val="F9CB9C"/>
                </a:highlight>
              </a:rPr>
              <a:t>ពត័មាន</a:t>
            </a:r>
            <a:r>
              <a:rPr b="1" i="1" lang="en-US" sz="2400" u="none">
                <a:solidFill>
                  <a:schemeClr val="dk1"/>
                </a:solidFill>
                <a:highlight>
                  <a:srgbClr val="F9CB9C"/>
                </a:highlight>
              </a:rPr>
              <a:t>)</a:t>
            </a:r>
            <a:r>
              <a:rPr b="1" i="0" lang="en-US" sz="2400" u="none">
                <a:solidFill>
                  <a:schemeClr val="dk1"/>
                </a:solidFill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summarizes the previous day’s critical activities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Demand reports: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to provide certain information upon request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and Learning Objectives</a:t>
            </a:r>
            <a:endParaRPr/>
          </a:p>
        </p:txBody>
      </p:sp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decision-making and problem-solving skills are the key to developing effective information and decision support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stages of decision making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the importance of implementation and monitoring in problem solving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Outputs of a Management Information System (continued)</a:t>
            </a:r>
            <a:endParaRPr/>
          </a:p>
        </p:txBody>
      </p:sp>
      <p:sp>
        <p:nvSpPr>
          <p:cNvPr id="312" name="Google Shape;312;p2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reports: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Automatically produced when a situation is unusual or requires management action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 points should be set carefully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Drill-down reports: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increasingly detailed data about a situation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14" name="Google Shape;314;p2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21" name="Google Shape;321;p2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2" name="Google Shape;322;p2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a Management Information System</a:t>
            </a:r>
            <a:endParaRPr/>
          </a:p>
        </p:txBody>
      </p:sp>
      <p:sp>
        <p:nvSpPr>
          <p:cNvPr id="323" name="Google Shape;323;p21"/>
          <p:cNvSpPr txBox="1"/>
          <p:nvPr>
            <p:ph idx="1" type="body"/>
          </p:nvPr>
        </p:nvSpPr>
        <p:spPr>
          <a:xfrm>
            <a:off x="533400" y="1754187"/>
            <a:ext cx="8077200" cy="431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 perform the following functions: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reports with fixed and standard formats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hard-copy and soft-copy reports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internal data stored in computer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users to develop custom reports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 user requests for reports developed by systems personnel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30" name="Google Shape;330;p2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1" name="Google Shape;331;p2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Functional Aspects of the MIS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organizations are structured along functional lines or areas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 can be divided along functional lines to produce reports tailored to individual functions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39" name="Google Shape;339;p2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0" name="Google Shape;340;p2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Financial Management Information Systems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MIS: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financial information to executives and others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financial MIS subsystems and outputs: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Profit/loss and cost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and management of funds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48" name="Google Shape;348;p2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9" name="Google Shape;349;p2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Manufacturing Management Information Systems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Manufacturing MIS subsystems and outputs: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monitor and control the flow of materials, products, and services through the organization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information subsystems and outputs used in manufacturing: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and engineering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production scheduling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Inventory control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control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control and testing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57" name="Google Shape;357;p2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8" name="Google Shape;358;p2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Marketing Management Information Systems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MIS: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managerial activities in product development, distribution, pricing decisions, promotional effectiveness, and sales forecasting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Subsystems: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research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development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Promotion and advertising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pricing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analysis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66" name="Google Shape;366;p2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7" name="Google Shape;367;p2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Resource Management Information Systems</a:t>
            </a:r>
            <a:endParaRPr/>
          </a:p>
        </p:txBody>
      </p:sp>
      <p:sp>
        <p:nvSpPr>
          <p:cNvPr id="368" name="Google Shape;368;p2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Concerned with activities related to employees and potential employees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Subsystems: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resource planning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Personnel selection and recruiting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and skills inventory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Scheduling and job placement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Wage and salary administration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Outplacement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75" name="Google Shape;375;p2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6" name="Google Shape;376;p2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Other Management Information Systems</a:t>
            </a:r>
            <a:endParaRPr/>
          </a:p>
        </p:txBody>
      </p:sp>
      <p:sp>
        <p:nvSpPr>
          <p:cNvPr id="377" name="Google Shape;377;p2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 MIS: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aggregate information on accounts payable, accounts receivable, payroll, and many other applications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Geographic information system (GIS):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Capable of assembling, storing, manipulating, and displaying geographically referenced information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5" name="Google Shape;385;p2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 Overview of Decision Support Systems</a:t>
            </a:r>
            <a:endParaRPr/>
          </a:p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Organized collection of people, procedures, software, databases, and devices used to help make decisions that solve problems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at all levels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of a DSS: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 decision-making effectiveness regarding unstructured or semistructured business problems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93" name="Google Shape;393;p2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4" name="Google Shape;394;p2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Characteristics of a Decision Support System</a:t>
            </a:r>
            <a:endParaRPr/>
          </a:p>
        </p:txBody>
      </p:sp>
      <p:sp>
        <p:nvSpPr>
          <p:cNvPr id="395" name="Google Shape;395;p2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important characteristics: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rapid access to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large amounts of data from different 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report and presentation flexibility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both textual and graphical orientation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drill-down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and Learning Objectives (continued)</a:t>
            </a:r>
            <a:endParaRPr/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management information system (MIS) must provide the right information to the right person in the right format at the right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uses of MISs and describe their inputs and outputs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information systems in the functional areas of business organizations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3" name="Google Shape;403;p3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Capabilities of a Decision Support System</a:t>
            </a:r>
            <a:endParaRPr/>
          </a:p>
        </p:txBody>
      </p:sp>
      <p:sp>
        <p:nvSpPr>
          <p:cNvPr id="404" name="Google Shape;404;p3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problem-solving phases: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specific DSS might support only one or a few phases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various decision frequencies: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 hoc DSS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concerned with situations or decisions that come up only a few times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Institutional DSS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situations or decisions that occur more than once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Capabilities of a Decision Support System (continued)</a:t>
            </a:r>
            <a:endParaRPr/>
          </a:p>
        </p:txBody>
      </p:sp>
      <p:sp>
        <p:nvSpPr>
          <p:cNvPr id="410" name="Google Shape;410;p3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various problem structures: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structured problems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straightforward, requiring known facts and relationships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Semistructured or unstructured problems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more complex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various decision-making levels: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DSSs can provide help for managers at various levels within the organization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12" name="Google Shape;412;p3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Capabilities of a Decision Support System (continued)</a:t>
            </a:r>
            <a:endParaRPr/>
          </a:p>
        </p:txBody>
      </p:sp>
      <p:sp>
        <p:nvSpPr>
          <p:cNvPr id="418" name="Google Shape;418;p3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19" name="Google Shape;419;p3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20" name="Google Shape;4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81200"/>
            <a:ext cx="8308975" cy="28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648200"/>
            <a:ext cx="1989137" cy="164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Comparison of DSS and MIS</a:t>
            </a:r>
            <a:endParaRPr/>
          </a:p>
        </p:txBody>
      </p:sp>
      <p:sp>
        <p:nvSpPr>
          <p:cNvPr id="427" name="Google Shape;427;p3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DSS differs from an MIS in numerous ways, including: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type of problems solved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support given to users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 emphasis and approach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type, speed, output, and development of the system used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Comparison of DSS and MIS (continued)</a:t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34" name="Google Shape;434;p3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35" name="Google Shape;4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524000"/>
            <a:ext cx="687705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5715000"/>
            <a:ext cx="2435225" cy="73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42" name="Google Shape;442;p3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3" name="Google Shape;443;p3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Components of a Decision Support System</a:t>
            </a:r>
            <a:endParaRPr/>
          </a:p>
        </p:txBody>
      </p:sp>
      <p:sp>
        <p:nvSpPr>
          <p:cNvPr id="444" name="Google Shape;444;p3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core of a DSS are a database and a model 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Dialogue manager: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decision makers to easily access and manipulate the DSS and to use common business terms and phrases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Components of a Decision Support System (continued)</a:t>
            </a:r>
            <a:endParaRPr/>
          </a:p>
        </p:txBody>
      </p:sp>
      <p:sp>
        <p:nvSpPr>
          <p:cNvPr id="450" name="Google Shape;450;p3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51" name="Google Shape;451;p3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52" name="Google Shape;4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00200"/>
            <a:ext cx="5576887" cy="475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0" y="3048000"/>
            <a:ext cx="2065337" cy="17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59" name="Google Shape;459;p3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0" name="Google Shape;460;p3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Database</a:t>
            </a:r>
            <a:endParaRPr/>
          </a:p>
        </p:txBody>
      </p:sp>
      <p:sp>
        <p:nvSpPr>
          <p:cNvPr id="461" name="Google Shape;461;p3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management system: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managers and decision makers to perform qualitative analysis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data stored in company’s databases, data warehouses, and data marts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also be used to connect to external databases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DSS: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Performs qualitative analysis based on the company’s databases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67" name="Google Shape;467;p3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8" name="Google Shape;468;p3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Model Base</a:t>
            </a:r>
            <a:endParaRPr/>
          </a:p>
        </p:txBody>
      </p:sp>
      <p:sp>
        <p:nvSpPr>
          <p:cNvPr id="469" name="Google Shape;469;p3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base: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managers and decision makers to perform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quantitative analysis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both internal and external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Model-driven DSS: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Performs mathematical or quantitative analysis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management software (MMS):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Coordinates the use of models in a DSS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Model Base (continued)</a:t>
            </a:r>
            <a:endParaRPr/>
          </a:p>
        </p:txBody>
      </p:sp>
      <p:sp>
        <p:nvSpPr>
          <p:cNvPr id="475" name="Google Shape;475;p3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76" name="Google Shape;476;p3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77" name="Google Shape;4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905000"/>
            <a:ext cx="8621712" cy="201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4191000"/>
            <a:ext cx="24193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and Learning Objectives (continued)</a:t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support systems (DSSs) are used when the problems are unstructured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and discuss important characteristics of DSSs that give them the potential to be effective management support tools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and describe the basic components of a DSS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85" name="Google Shape;485;p4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6" name="Google Shape;486;p4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User Interface or Dialogue Manager</a:t>
            </a:r>
            <a:endParaRPr/>
          </a:p>
        </p:txBody>
      </p:sp>
      <p:sp>
        <p:nvSpPr>
          <p:cNvPr id="487" name="Google Shape;487;p4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users to interact with the DSS to obtain information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Assists with all aspects of communications between user and hardware and software that constitute the DSS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94" name="Google Shape;494;p4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5" name="Google Shape;495;p4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Support Systems</a:t>
            </a:r>
            <a:endParaRPr/>
          </a:p>
        </p:txBody>
      </p:sp>
      <p:sp>
        <p:nvSpPr>
          <p:cNvPr id="496" name="Google Shape;496;p4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support system (GSS):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most elements in a DSS, plus software to provide effective support in group decision making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group decision support system or computerized collaborative work system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Support Systems (continued)</a:t>
            </a:r>
            <a:endParaRPr/>
          </a:p>
        </p:txBody>
      </p:sp>
      <p:sp>
        <p:nvSpPr>
          <p:cNvPr id="502" name="Google Shape;502;p4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03" name="Google Shape;503;p4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504" name="Google Shape;5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47800"/>
            <a:ext cx="5156200" cy="45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4343400"/>
            <a:ext cx="2297112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12" name="Google Shape;512;p4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3" name="Google Shape;513;p4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Characteristics of a GSS That Enhance Decision Making</a:t>
            </a:r>
            <a:endParaRPr/>
          </a:p>
        </p:txBody>
      </p:sp>
      <p:sp>
        <p:nvSpPr>
          <p:cNvPr id="514" name="Google Shape;514;p4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design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Ease of use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Decision-making support: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Delphi approach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Brainstorming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consensus approach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Nominal group technique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21" name="Google Shape;521;p4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2" name="Google Shape;522;p4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Characteristics of a GSS That Enhance Decision Making (continued)</a:t>
            </a:r>
            <a:endParaRPr/>
          </a:p>
        </p:txBody>
      </p:sp>
      <p:sp>
        <p:nvSpPr>
          <p:cNvPr id="523" name="Google Shape;523;p4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Anonymous input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Reduction of negative group behavior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and unified communication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record keeping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29" name="Google Shape;529;p4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0" name="Google Shape;530;p4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GSS Software</a:t>
            </a:r>
            <a:endParaRPr/>
          </a:p>
        </p:txBody>
      </p:sp>
      <p:sp>
        <p:nvSpPr>
          <p:cNvPr id="531" name="Google Shape;531;p4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called groupware or workgroup software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with joint work group scheduling, communication, and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GSS software packages: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Collabnet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OpenMind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TeamWare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37" name="Google Shape;537;p4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8" name="Google Shape;538;p4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GSS Software (continued)</a:t>
            </a:r>
            <a:endParaRPr/>
          </a:p>
        </p:txBody>
      </p:sp>
      <p:sp>
        <p:nvSpPr>
          <p:cNvPr id="539" name="Google Shape;539;p4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GSSs use a number of tools, including: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E-mail, instant messaging (IM), and text messaging (TM)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Videoconferencing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scheduling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sharing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45" name="Google Shape;545;p4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6" name="Google Shape;546;p4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GSS Alternatives</a:t>
            </a:r>
            <a:endParaRPr/>
          </a:p>
        </p:txBody>
      </p:sp>
      <p:sp>
        <p:nvSpPr>
          <p:cNvPr id="547" name="Google Shape;547;p4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room: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makers are located in the same building or geographic area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makers are occasional users of the GSS approach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area decision network: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members are located in the same building or geographic area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decision making is frequent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GSS Alternatives (continued)</a:t>
            </a:r>
            <a:endParaRPr/>
          </a:p>
        </p:txBody>
      </p:sp>
      <p:sp>
        <p:nvSpPr>
          <p:cNvPr id="553" name="Google Shape;553;p4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54" name="Google Shape;554;p4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555" name="Google Shape;55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76400"/>
            <a:ext cx="5473700" cy="438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00200"/>
            <a:ext cx="2674937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62" name="Google Shape;562;p4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3" name="Google Shape;563;p4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GSS Alternatives (continued)</a:t>
            </a:r>
            <a:endParaRPr/>
          </a:p>
        </p:txBody>
      </p:sp>
      <p:sp>
        <p:nvSpPr>
          <p:cNvPr id="564" name="Google Shape;564;p4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Teleconferencing: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frequency is 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of group members is distant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 area decision network: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frequency is high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of group members is distant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184" name="Google Shape;184;p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and Learning Objectives (continued)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Specialized support systems, such as group support systems (GSSs) and executive support systems (ESSs), use the overall approach of a DSS in situations such as group and executive decision making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the goals of a GSS and identify the characteristics that distinguish it from a DSS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fundamental uses of an ESS and list the characteristics of such a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and discuss other special-purpose systems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71" name="Google Shape;571;p5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2" name="Google Shape;572;p5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Executive Support Systems</a:t>
            </a:r>
            <a:endParaRPr/>
          </a:p>
        </p:txBody>
      </p:sp>
      <p:sp>
        <p:nvSpPr>
          <p:cNvPr id="573" name="Google Shape;573;p5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Executive support system (ESS):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Specialized DSS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hardware, software, data, procedures, and people used to assist senior-level executives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an executive information system (EIS)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Executive Support Systems (continued)</a:t>
            </a:r>
            <a:endParaRPr/>
          </a:p>
        </p:txBody>
      </p:sp>
      <p:sp>
        <p:nvSpPr>
          <p:cNvPr id="579" name="Google Shape;579;p5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80" name="Google Shape;580;p5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581" name="Google Shape;58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600200"/>
            <a:ext cx="1957387" cy="46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3048000"/>
            <a:ext cx="3048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89" name="Google Shape;589;p5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0" name="Google Shape;590;p5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Capabilities of Executive Support Systems</a:t>
            </a:r>
            <a:endParaRPr/>
          </a:p>
        </p:txBody>
      </p:sp>
      <p:sp>
        <p:nvSpPr>
          <p:cNvPr id="591" name="Google Shape;591;p52"/>
          <p:cNvSpPr txBox="1"/>
          <p:nvPr>
            <p:ph idx="1" type="body"/>
          </p:nvPr>
        </p:nvSpPr>
        <p:spPr>
          <a:xfrm>
            <a:off x="533400" y="1908175"/>
            <a:ext cx="8077200" cy="434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defining overall vision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strategic planning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strategic organizing and staffing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strategic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crisis management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98" name="Google Shape;598;p5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9" name="Google Shape;599;p5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600" name="Google Shape;600;p5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solving: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Begins with decision making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implementation and monitoring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making is a component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information system: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collection of people, procedures, databases, and devices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that enters the MIS: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Originates from both internal and external sources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607" name="Google Shape;607;p5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8" name="Google Shape;608;p5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(continued)</a:t>
            </a:r>
            <a:endParaRPr/>
          </a:p>
        </p:txBody>
      </p:sp>
      <p:sp>
        <p:nvSpPr>
          <p:cNvPr id="609" name="Google Shape;609;p5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of most MISs: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Scheduled reports, key-indicator reports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Demand reports, exception reports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Drill-down reports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sources of input to functional MISs: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strategic plan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from the ERP system and TPS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from supply chain and business transactions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sources including the Internet and extranets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616" name="Google Shape;616;p5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7" name="Google Shape;617;p5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(continued)</a:t>
            </a:r>
            <a:endParaRPr/>
          </a:p>
        </p:txBody>
      </p:sp>
      <p:sp>
        <p:nvSpPr>
          <p:cNvPr id="618" name="Google Shape;618;p5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of a DSS: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database, model base, extranets, networks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interface or dialogue manager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to external databases, the Internet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corporate intranet, extranets, networks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support system (GSS):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most of the elements in a DSS, plus software to provide effective support in group decision-making settings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625" name="Google Shape;625;p5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6" name="Google Shape;626;p5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(continued)</a:t>
            </a:r>
            <a:endParaRPr/>
          </a:p>
        </p:txBody>
      </p:sp>
      <p:sp>
        <p:nvSpPr>
          <p:cNvPr id="627" name="Google Shape;627;p5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Executive support systems (ESSs)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Specialized decision support systems designed to meet the needs of senior management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easy to use, offer a wide range of computer resources, and handle a variety of internal and external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Learn About Information and Decision Support Systems?</a:t>
            </a:r>
            <a:endParaRPr/>
          </a:p>
        </p:txBody>
      </p:sp>
      <p:sp>
        <p:nvSpPr>
          <p:cNvPr id="192" name="Google Shape;192;p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potential of information systems: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in helping you and your coworkers make more informed decisions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Transportation coordinators can: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management information reports to find the least expensive way to ship products to market and to solve bottlenecks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Decision Making and Problem Solving</a:t>
            </a:r>
            <a:endParaRPr/>
          </a:p>
        </p:txBody>
      </p:sp>
      <p:sp>
        <p:nvSpPr>
          <p:cNvPr id="202" name="Google Shape;202;p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organization needs effective decision making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most cases, strategic planning and overall goals of the organization set the course for decision making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Decision Making as a Component of Problem Solving</a:t>
            </a:r>
            <a:endParaRPr/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Decision-making phase: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Intelligence stage: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and define potential problems or opportunities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stage: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alternative solutions to the problem and evaluate their feasibility 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 stage: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 course of action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Decision Making as a Component of Problem Solving (continued)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600200"/>
            <a:ext cx="4195762" cy="44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3200400"/>
            <a:ext cx="2133600" cy="17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Sample PPT_template">
  <a:themeElements>
    <a:clrScheme name="2_Sample PPT_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mple PPT_template">
  <a:themeElements>
    <a:clrScheme name="Sample PPT_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2002-11-22T15:56:32Z</dcterms:created>
  <dc:creator/>
</cp:coreProperties>
</file>