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6858000" cx="9144000"/>
  <p:notesSz cx="705325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32">
          <p15:clr>
            <a:srgbClr val="000000"/>
          </p15:clr>
        </p15:guide>
        <p15:guide id="2" pos="222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6" roundtripDataSignature="AMtx7mjmIjWTc1KqcPUvKp48LOYJhnh2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2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customschemas.google.com/relationships/presentationmetadata" Target="metadata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5737" y="0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939800" y="4421187"/>
            <a:ext cx="51736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7" name="Google Shape;357;p2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2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6" name="Google Shape;366;p2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4" name="Google Shape;384;p2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p3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3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8" name="Google Shape;428;p3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3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3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2" name="Google Shape;472;p3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4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4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8" name="Google Shape;508;p4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4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4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6" name="Google Shape;536;p4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4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3" name="Google Shape;563;p4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0" name="Google Shape;580;p50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50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9" name="Google Shape;589;p51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51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8" name="Google Shape;598;p52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52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53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Google Shape;608;p53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6" name="Google Shape;616;p54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Google Shape;617;p54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5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6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3" name="Google Shape;633;p5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5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:notes"/>
          <p:cNvSpPr txBox="1"/>
          <p:nvPr/>
        </p:nvSpPr>
        <p:spPr>
          <a:xfrm>
            <a:off x="3995737" y="8842375"/>
            <a:ext cx="3055937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fld id="{00000000-1234-1234-1234-123412341234}" type="slidenum">
              <a:rPr b="0" i="0" lang="en-US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2" name="Google Shape;642;p5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5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704850" y="4421187"/>
            <a:ext cx="5643562" cy="4189412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200150" y="698500"/>
            <a:ext cx="46545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5" name="Google Shape;75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3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3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4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4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5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5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65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5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6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5" name="Google Shape;115;p67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7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7" name="Google Shape;127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8" name="Google Shape;128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9" name="Google Shape;129;p69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9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2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4" name="Google Shape;134;p70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5" name="Google Shape;135;p70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0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3"/>
          <p:cNvSpPr txBox="1"/>
          <p:nvPr>
            <p:ph type="ctrTitle"/>
          </p:nvPr>
        </p:nvSpPr>
        <p:spPr>
          <a:xfrm>
            <a:off x="685800" y="17526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3"/>
          <p:cNvSpPr txBox="1"/>
          <p:nvPr>
            <p:ph idx="1" type="subTitle"/>
          </p:nvPr>
        </p:nvSpPr>
        <p:spPr>
          <a:xfrm>
            <a:off x="685800" y="4267200"/>
            <a:ext cx="769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i="1" sz="3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1" name="Google Shape;151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3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7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9" name="Google Shape;59;p7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0" name="Google Shape;60;p7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1" name="Google Shape;61;p7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2" name="Google Shape;62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9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8" name="Google Shape;68;p79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9" name="Google Shape;69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6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61"/>
          <p:cNvSpPr txBox="1"/>
          <p:nvPr>
            <p:ph idx="11" type="ft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61"/>
          <p:cNvSpPr txBox="1"/>
          <p:nvPr>
            <p:ph idx="12" type="sldNum"/>
          </p:nvPr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8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6" name="Google Shape;146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7" name="Google Shape;147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1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 Management and Specialized Information Systems</a:t>
            </a:r>
            <a:endParaRPr/>
          </a:p>
        </p:txBody>
      </p:sp>
      <p:sp>
        <p:nvSpPr>
          <p:cNvPr id="162" name="Google Shape;16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Knowledge Management Systems (continued)</a:t>
            </a:r>
            <a:endParaRPr/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3600"/>
            <a:ext cx="856615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810000"/>
            <a:ext cx="2924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1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Overview of Knowledge Management Systems</a:t>
            </a:r>
            <a:endParaRPr/>
          </a:p>
        </p:txBody>
      </p:sp>
      <p:sp>
        <p:nvSpPr>
          <p:cNvPr id="244" name="Google Shape;244;p1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Explicit knowledge: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measured and documented in reports, papers, and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Tacit knowledge: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measure and document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not objective or formalized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1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and Knowledge Management Workers and Communities of Practice</a:t>
            </a:r>
            <a:endParaRPr/>
          </a:p>
        </p:txBody>
      </p:sp>
      <p:sp>
        <p:nvSpPr>
          <p:cNvPr id="252" name="Google Shape;252;p1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workers: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Secretaries, administrative assistants, bookkeepers,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workers: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Create, use, and disseminate knowledge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Professionals in science, engineering, or business; writers; researchers; educators; corporate designers;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and Knowledge Management Workers and Communities of Practice (continued)</a:t>
            </a:r>
            <a:endParaRPr/>
          </a:p>
        </p:txBody>
      </p:sp>
      <p:sp>
        <p:nvSpPr>
          <p:cNvPr id="260" name="Google Shape;260;p13"/>
          <p:cNvSpPr txBox="1"/>
          <p:nvPr>
            <p:ph idx="1" type="body"/>
          </p:nvPr>
        </p:nvSpPr>
        <p:spPr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Chief knowledge officer (CKO):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Top-level executive who helps the organization use a KMS to create, store, and use knowledge to achieve organizational goals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Communities of practice (COP):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of people dedicated to a common discipline or practice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used to create, store, and share knowledge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66" name="Google Shape;266;p1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Obtaining, Storing, Sharing, and Using Knowledge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workers: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work in teams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collaborative work software and group support systems to share knowledge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repository: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documents, reports, files, and databases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Obtaining, Storing, Sharing, and Using Knowledge (continued)</a:t>
            </a:r>
            <a:endParaRPr/>
          </a:p>
        </p:txBody>
      </p:sp>
      <p:sp>
        <p:nvSpPr>
          <p:cNvPr id="274" name="Google Shape;274;p1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362200"/>
            <a:ext cx="83978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4343400"/>
            <a:ext cx="2452687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Technology to Support Knowledge Management</a:t>
            </a:r>
            <a:endParaRPr/>
          </a:p>
        </p:txBody>
      </p:sp>
      <p:sp>
        <p:nvSpPr>
          <p:cNvPr id="285" name="Google Shape;285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KMS: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based on learning new knowledge and changing procedures and approaches as a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offers a number of knowledge management tools, including Digital Dashboard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Technology to Support Knowledge Management (continued)</a:t>
            </a:r>
            <a:endParaRPr/>
          </a:p>
        </p:txBody>
      </p:sp>
      <p:sp>
        <p:nvSpPr>
          <p:cNvPr id="291" name="Google Shape;291;p1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57118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4191000"/>
            <a:ext cx="20478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Artificial Intelligence</a:t>
            </a:r>
            <a:endParaRPr/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(AI):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with the ability to mimic or duplicate the functions of the human brain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systems that use the notion of AI: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to make medical diagnoses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for natural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what is wrong with mechanical devices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 in designing and developing other computer systems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1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Artificial Intelligence in Perspective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systems: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people, procedures, hardware, software, data, and knowledge needed to develop computer systems and machines that demonstrate characteristics of intelligence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</a:t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management allows organizations to share knowledge and experience among managers and employees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differences among data, information, and knowledge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role of the chief knowledge officer (CKO)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some of the tools and techniques used in knowledge management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Nature of Intelligence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Test: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whether responses from a computer with intelligent behavior are indistinguishable from those from a human being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intelligent behavior include the ability to: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from experiences and apply knowledge acquired from experience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complex situations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problems when important information is missing</a:t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27" name="Google Shape;327;p2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Nature of Intelligence (continued)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533400" y="1676400"/>
            <a:ext cx="80772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intelligent behavior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ability to (continued):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what is important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quickly and correctly to a new situation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visual images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and manipulate symbols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creative and imaginative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heuristics </a:t>
            </a:r>
            <a:r>
              <a:rPr lang="en-US"/>
              <a:t>(guidline)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Brain Computer Interface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 Computer Interface (BCI):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is to directly connect the human brain to a computer and have human thought control computer activities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successful: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BCI experiment will allow people to control computers and artificial arms and legs through thought alone</a:t>
            </a:r>
            <a:endParaRPr/>
          </a:p>
        </p:txBody>
      </p:sp>
      <p:sp>
        <p:nvSpPr>
          <p:cNvPr id="336" name="Google Shape;336;p2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2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Major Branches of Artificial Intelligence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is a broad field that includes: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systems, robotics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 systems, natural language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systems, neural networks </a:t>
            </a:r>
            <a:r>
              <a:rPr lang="en-US"/>
              <a:t>(like neural brain)</a:t>
            </a:r>
            <a:endParaRPr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Major Branches of Artificial Intelligence (continued)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636587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5334000"/>
            <a:ext cx="24066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Google Shape;362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and software that stores knowledge and makes inferences, similar to a human expert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many business applications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mechanical devices that can: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Paint cars, make precision welds, and perform other tasks that require a high degree of precision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Manufacturers use robots to assemble and paint products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Contemporary robotics: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both high-precision machine capabilities and sophisticated(ad</a:t>
            </a:r>
            <a:r>
              <a:rPr lang="en-US"/>
              <a:t>vance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controlling software</a:t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79" name="Google Shape;379;p2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Vision Systems</a:t>
            </a:r>
            <a:endParaRPr/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and software that permit computers to capture, store, and manipulate visual images and pictures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at identifying people based on facial features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2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Natural Language Processing and Voice Recognition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that allows the computer to understand and react to statements and commands made in a “natural” language, such as English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 recognition: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sound waves into words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2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Learning Systems</a:t>
            </a:r>
            <a:endParaRPr/>
          </a:p>
        </p:txBody>
      </p:sp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 of software and hardware that: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the computer to change how it functions or reacts to situations based on feedback it receives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systems software: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feedback on results of actions or decisions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533400" y="15240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systems form a broad and diverse set of systems that can replicate human decision making for certain types of well-defined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term artificial intelligence and state the objective of developing artificial intelligence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characteristics of intelligent behavior and compare the performance of natural and artificial intelligence systems for each of these characteristics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major components of the artificial intelligence field and provide one example of each type of system</a:t>
            </a:r>
            <a:endParaRPr/>
          </a:p>
        </p:txBody>
      </p:sp>
      <p:sp>
        <p:nvSpPr>
          <p:cNvPr id="178" name="Google Shape;178;p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system that simulates functioning of a human brain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process many pieces of data at the same time and learn to recognize patterns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software: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Simulates a neural network using standard computers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 Artificial Intelligence Applications</a:t>
            </a:r>
            <a:endParaRPr/>
          </a:p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Genetic algorithm: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solving complex problems in which a number of related operations or models change and evolve until the best one emerges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agent: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and a knowledge base used to perform a specific task for a person, a process, or another program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23" name="Google Shape;423;p3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Overview of Expert Systems</a:t>
            </a:r>
            <a:endParaRPr/>
          </a:p>
        </p:txBody>
      </p:sp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Computerized expert systems: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heuristics, or rules of thumb, to arrive at conclusions or make suggestions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U.S. Army: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Knowledge and Information Fusion Exchange (KnIFE) expert system to help soldiers in the field make better military decisions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32" name="Google Shape;432;p3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3" name="Google Shape;433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to Use Expert Systems</a:t>
            </a:r>
            <a:endParaRPr/>
          </a:p>
        </p:txBody>
      </p:sp>
      <p:sp>
        <p:nvSpPr>
          <p:cNvPr id="434" name="Google Shape;434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and organizations should develop an expert system if it can: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high potential payoff or significantly reduce downside risk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and preserve irreplaceable human expertise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a problem that is not easily solved using traditional programming 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system more consistent than human experts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to Use Expert Systems (continued)</a:t>
            </a:r>
            <a:endParaRPr/>
          </a:p>
        </p:txBody>
      </p:sp>
      <p:sp>
        <p:nvSpPr>
          <p:cNvPr id="440" name="Google Shape;440;p3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and organizations should develop an expert system if it can (continued):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expertise needed at a number of locations at the same time or in a hostile environment that is dangerous to human health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expertise that is expensive or rare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solution faster than human experts can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expertise needed for training and development 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49" name="Google Shape;449;p3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p3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Components of Expert Systems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collection of integrated and related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all relevant information, data, rules, cases, and relationships used by expert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knowledge base by: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rules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cases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Components of Expert Systems (continued)</a:t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58" name="Google Shape;458;p3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59" name="Google Shape;4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8426450" cy="19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114800"/>
            <a:ext cx="2847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Components of Expert Systems (continued)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67" name="Google Shape;467;p3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68" name="Google Shape;4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676400"/>
            <a:ext cx="3949700" cy="46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962400"/>
            <a:ext cx="2139950" cy="6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76" name="Google Shape;476;p3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Inference Engine</a:t>
            </a:r>
            <a:endParaRPr/>
          </a:p>
        </p:txBody>
      </p:sp>
      <p:sp>
        <p:nvSpPr>
          <p:cNvPr id="478" name="Google Shape;478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seek information and relationships from the knowledge 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answers, predictions, and suggestions like a human expert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p3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Explanation Facility</a:t>
            </a:r>
            <a:endParaRPr/>
          </a:p>
        </p:txBody>
      </p:sp>
      <p:sp>
        <p:nvSpPr>
          <p:cNvPr id="487" name="Google Shape;487;p3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 user or decision maker to understand how the expert system arrived at certain conclusions or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doctor can find out the logic or rationale of a diagnosis made by a medical expert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 can enable a novice to perform at the level of an expert but must be developed and maintained very carefully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characteristics and basic components of expert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and briefly explain the steps for developing an expert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benefits associated with the use of expert systems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4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Knowledge Acquisition Facility</a:t>
            </a:r>
            <a:endParaRPr/>
          </a:p>
        </p:txBody>
      </p:sp>
      <p:sp>
        <p:nvSpPr>
          <p:cNvPr id="496" name="Google Shape;496;p4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convenient and efficient means of capturing and storing all components of knowledge 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acquisition software: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present users and decision makers with easy-to-use menus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02" name="Google Shape;502;p4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Knowledge Acquisition Facility (continued)</a:t>
            </a:r>
            <a:endParaRPr/>
          </a:p>
        </p:txBody>
      </p:sp>
      <p:pic>
        <p:nvPicPr>
          <p:cNvPr id="504" name="Google Shape;5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70008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4876800"/>
            <a:ext cx="2174875" cy="1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12" name="Google Shape;512;p4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User Interface</a:t>
            </a:r>
            <a:endParaRPr/>
          </a:p>
        </p:txBody>
      </p:sp>
      <p:sp>
        <p:nvSpPr>
          <p:cNvPr id="514" name="Google Shape;514;p4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decision makers to develop and use their own expert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purpose: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development and use of an expert system easier for users and decision makers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21" name="Google Shape;521;p4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2" name="Google Shape;522;p4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Participants in Developing and Using Expert Systems</a:t>
            </a:r>
            <a:endParaRPr/>
          </a:p>
        </p:txBody>
      </p:sp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expert: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or group with the expertise or knowledge the expert system is trying to capture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engineer: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who has training or experience in the design, development, implementation, and maintenance of an expert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user: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or group who uses and benefits from the expert system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Participants in Developing and Using Expert Systems (continued)</a:t>
            </a:r>
            <a:endParaRPr/>
          </a:p>
        </p:txBody>
      </p:sp>
      <p:sp>
        <p:nvSpPr>
          <p:cNvPr id="529" name="Google Shape;529;p4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30" name="Google Shape;530;p4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1" name="Google Shape;531;p44"/>
          <p:cNvSpPr txBox="1"/>
          <p:nvPr/>
        </p:nvSpPr>
        <p:spPr>
          <a:xfrm>
            <a:off x="5334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2" name="Google Shape;5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47800"/>
            <a:ext cx="7064375" cy="484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1752600"/>
            <a:ext cx="2293937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1" name="Google Shape;541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Expert Systems Development Tools and Techniques</a:t>
            </a:r>
            <a:endParaRPr/>
          </a:p>
        </p:txBody>
      </p:sp>
      <p:sp>
        <p:nvSpPr>
          <p:cNvPr id="542" name="Google Shape;542;p4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Theoretically, expert systems can be developed from any programming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 shells and products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of software packages and tools used to design, develop, implement, and maintain expert systems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Expert Systems Development Tools and Techniques (continued)</a:t>
            </a:r>
            <a:endParaRPr/>
          </a:p>
        </p:txBody>
      </p:sp>
      <p:sp>
        <p:nvSpPr>
          <p:cNvPr id="548" name="Google Shape;548;p4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49" name="Google Shape;549;p4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50" name="Google Shape;5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0200"/>
            <a:ext cx="4911725" cy="475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3352800"/>
            <a:ext cx="1951037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Expert Systems Development Tools and Techniques (continued)</a:t>
            </a:r>
            <a:endParaRPr/>
          </a:p>
        </p:txBody>
      </p:sp>
      <p:sp>
        <p:nvSpPr>
          <p:cNvPr id="557" name="Google Shape;557;p4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58" name="Google Shape;558;p4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59" name="Google Shape;5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6442075" cy="44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4648200"/>
            <a:ext cx="1698625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Multimedia and Virtual Reality</a:t>
            </a:r>
            <a:endParaRPr/>
          </a:p>
        </p:txBody>
      </p:sp>
      <p:sp>
        <p:nvSpPr>
          <p:cNvPr id="567" name="Google Shape;567;p4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multimedia and virtual reality: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helped many companies achieve a competitive advantage and increase profits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and technology used in multimedia: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often the foundation of virtual reality systems</a:t>
            </a:r>
            <a:endParaRPr/>
          </a:p>
        </p:txBody>
      </p:sp>
      <p:sp>
        <p:nvSpPr>
          <p:cNvPr id="568" name="Google Shape;568;p4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69" name="Google Shape;569;p4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Overview of Multimedia</a:t>
            </a:r>
            <a:endParaRPr/>
          </a:p>
        </p:txBody>
      </p:sp>
      <p:sp>
        <p:nvSpPr>
          <p:cNvPr id="575" name="Google Shape;575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Multimedia is: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and graphics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and animation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conversion and compression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 a multimedia application: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careful thought and a systematic approach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that the end use of the document or file be carefully considered</a:t>
            </a:r>
            <a:endParaRPr/>
          </a:p>
        </p:txBody>
      </p:sp>
      <p:sp>
        <p:nvSpPr>
          <p:cNvPr id="576" name="Google Shape;576;p4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77" name="Google Shape;577;p4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Multimedia and virtual reality systems can reshape the interface between people and information technology by offering new ways to communicate information, visualize processes, and express ideas creatively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use of multimedia in a business setting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term virtual reality and provide three examples of virtual reality applications </a:t>
            </a:r>
            <a:endParaRPr/>
          </a:p>
        </p:txBody>
      </p:sp>
      <p:sp>
        <p:nvSpPr>
          <p:cNvPr id="194" name="Google Shape;194;p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195" name="Google Shape;195;p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Overview of Virtual Reality</a:t>
            </a:r>
            <a:endParaRPr/>
          </a:p>
        </p:txBody>
      </p:sp>
      <p:sp>
        <p:nvSpPr>
          <p:cNvPr id="584" name="Google Shape;584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reality system: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one or more users to move and react in a computer-simulated environment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Immersive virtual reality: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becomes fully immersed in an artificial, 3D world that is completely generated by a computer</a:t>
            </a:r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86" name="Google Shape;586;p50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Interface Devices</a:t>
            </a:r>
            <a:endParaRPr/>
          </a:p>
        </p:txBody>
      </p:sp>
      <p:sp>
        <p:nvSpPr>
          <p:cNvPr id="593" name="Google Shape;593;p5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in a virtual world: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user wears a head-mounted display (HMD) with screens directed at each eye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Haptic interface: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Relays sense of touch and other sensations in a virtual world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challenging to create </a:t>
            </a:r>
            <a:endParaRPr/>
          </a:p>
        </p:txBody>
      </p:sp>
      <p:sp>
        <p:nvSpPr>
          <p:cNvPr id="594" name="Google Shape;594;p51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595" name="Google Shape;595;p51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Forms of Virtual Reality</a:t>
            </a:r>
            <a:endParaRPr/>
          </a:p>
        </p:txBody>
      </p:sp>
      <p:sp>
        <p:nvSpPr>
          <p:cNvPr id="602" name="Google Shape;602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Immersive virtual reality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that are not fully immersive: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Mouse-controlled navigation through a 3D environment on a graphics monitor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Stereo projection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Stereo viewing from the monitor via stereo glasses</a:t>
            </a:r>
            <a:endParaRPr/>
          </a:p>
        </p:txBody>
      </p:sp>
      <p:sp>
        <p:nvSpPr>
          <p:cNvPr id="603" name="Google Shape;603;p52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04" name="Google Shape;604;p52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Virtual Reality Applications</a:t>
            </a:r>
            <a:endParaRPr/>
          </a:p>
        </p:txBody>
      </p:sp>
      <p:sp>
        <p:nvSpPr>
          <p:cNvPr id="611" name="Google Shape;611;p53"/>
          <p:cNvSpPr txBox="1"/>
          <p:nvPr>
            <p:ph idx="1" type="body"/>
          </p:nvPr>
        </p:nvSpPr>
        <p:spPr>
          <a:xfrm>
            <a:off x="533400" y="16002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 program called SnowWorld helps treat burn patients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and training: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technology has also been applied by the military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and commerce: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Boeing used virtual reality to help it design and manufacture airplane parts and new planes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Entertainment: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Movies use CGI to bring realism to the silver screen</a:t>
            </a:r>
            <a:endParaRPr/>
          </a:p>
        </p:txBody>
      </p:sp>
      <p:sp>
        <p:nvSpPr>
          <p:cNvPr id="612" name="Google Shape;612;p53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13" name="Google Shape;613;p53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Specialized Systems</a:t>
            </a:r>
            <a:endParaRPr/>
          </a:p>
        </p:txBody>
      </p:sp>
      <p:sp>
        <p:nvSpPr>
          <p:cNvPr id="620" name="Google Shape;620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Segway: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sophisticated software, sensors, and gyro motors to transport people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frequency identification (RFID) tags: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small chips with information about products or packages and can be quickly scanned to perform inventory control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4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22" name="Google Shape;622;p54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Specialized Systems (continued)</a:t>
            </a:r>
            <a:endParaRPr/>
          </a:p>
        </p:txBody>
      </p:sp>
      <p:sp>
        <p:nvSpPr>
          <p:cNvPr id="628" name="Google Shape;628;p5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theory: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the use of information systems to develop competitive strategies for people, organizations, or even countries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traditional disciplines, such as science and medicine, with computer systems and technology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5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30" name="Google Shape;630;p55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637" name="Google Shape;637;p5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Awareness and understanding of a set of information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workers: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create, use, and disseminate knowledge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 field that includes: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systems, robotics, vision systems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processing, learning systems, and neural networks</a:t>
            </a:r>
            <a:endParaRPr/>
          </a:p>
        </p:txBody>
      </p:sp>
      <p:sp>
        <p:nvSpPr>
          <p:cNvPr id="638" name="Google Shape;638;p5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39" name="Google Shape;639;p5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46" name="Google Shape;646;p5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 consists of a collection of integrated and related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engine: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the rules, data, and relationships stored  in the knowledge base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reality system: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one or more users to move and react in a computer-simulated environment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48" name="Google Shape;648;p5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(continued)</a:t>
            </a:r>
            <a:endParaRPr/>
          </a:p>
        </p:txBody>
      </p:sp>
      <p:sp>
        <p:nvSpPr>
          <p:cNvPr id="654" name="Google Shape;654;p5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reality: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refer to applications that are not fully immersive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systems: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Segway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frequency identification (RFID) tags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theory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656" name="Google Shape;656;p5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and Learning Objectives (continued)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systems can help organizations and individuals achieve their goals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examples of specialized systems for organizational and individual use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Learn About Knowledge Management and Specialized Information Systems?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533400" y="1828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management and specialized information systems are used in almost every industry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about these systems: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help you discover new ways to use information systems in your day-to-day work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Knowledge Management Systems</a:t>
            </a:r>
            <a:endParaRPr/>
          </a:p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consists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raw facts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facts organized so that they have additional value beyond the value of the facts themselves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Awareness and understanding of a set of information and the ways that information can be made useful to support a specific task or reach a decision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/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Principles of Information Systems, Tenth Edition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Knowledge Management Systems (continued)</a:t>
            </a:r>
            <a:endParaRPr/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management system (KMS):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collection of people, procedures, software, databases, and devices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create, store, share, and use the organization’s knowledge and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Sample PPT_template">
  <a:themeElements>
    <a:clrScheme name="2_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mple PPT_template">
  <a:themeElements>
    <a:clrScheme name="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ample PPT_template">
  <a:themeElements>
    <a:clrScheme name="Sample PPT_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2002-11-22T15:56:32Z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