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</p:sldIdLst>
  <p:sldSz cy="6858000" cx="9144000"/>
  <p:notesSz cx="7053250" cy="93091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932">
          <p15:clr>
            <a:srgbClr val="000000"/>
          </p15:clr>
        </p15:guide>
        <p15:guide id="2" pos="2222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67" roundtripDataSignature="AMtx7miONL53hNiAyxbLbMyzFshUxqig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32" orient="horz"/>
        <p:guide pos="2222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7" Type="http://customschemas.google.com/relationships/presentationmetadata" Target="meta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95737" y="0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1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1" name="Google Shape;221;p10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p10:notes"/>
          <p:cNvSpPr txBox="1"/>
          <p:nvPr>
            <p:ph idx="1" type="body"/>
          </p:nvPr>
        </p:nvSpPr>
        <p:spPr>
          <a:xfrm>
            <a:off x="939800" y="4421187"/>
            <a:ext cx="51736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1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2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3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4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6" name="Google Shape;266;p15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p15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6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5" name="Google Shape;275;p16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Google Shape;276;p16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4" name="Google Shape;284;p17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Google Shape;285;p17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3" name="Google Shape;293;p18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4" name="Google Shape;294;p18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9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9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3" name="Google Shape;153;p2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0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0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1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1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2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2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4" name="Google Shape;334;p23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5" name="Google Shape;335;p23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4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5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1" name="Google Shape;351;p25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p25:notes"/>
          <p:cNvSpPr txBox="1"/>
          <p:nvPr>
            <p:ph idx="1" type="body"/>
          </p:nvPr>
        </p:nvSpPr>
        <p:spPr>
          <a:xfrm>
            <a:off x="939800" y="4421187"/>
            <a:ext cx="51736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6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0" name="Google Shape;360;p26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1" name="Google Shape;361;p26:notes"/>
          <p:cNvSpPr txBox="1"/>
          <p:nvPr>
            <p:ph idx="1" type="body"/>
          </p:nvPr>
        </p:nvSpPr>
        <p:spPr>
          <a:xfrm>
            <a:off x="939800" y="4421187"/>
            <a:ext cx="51736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1" name="Google Shape;371;p27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2" name="Google Shape;372;p27:notes"/>
          <p:cNvSpPr txBox="1"/>
          <p:nvPr>
            <p:ph idx="1" type="body"/>
          </p:nvPr>
        </p:nvSpPr>
        <p:spPr>
          <a:xfrm>
            <a:off x="939800" y="4421187"/>
            <a:ext cx="51736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8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8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9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8" name="Google Shape;388;p29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9" name="Google Shape;389;p29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0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0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1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1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2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2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3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3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4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4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5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5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6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45" name="Google Shape;445;p36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6" name="Google Shape;446;p36:notes"/>
          <p:cNvSpPr txBox="1"/>
          <p:nvPr>
            <p:ph idx="1" type="body"/>
          </p:nvPr>
        </p:nvSpPr>
        <p:spPr>
          <a:xfrm>
            <a:off x="939800" y="4421187"/>
            <a:ext cx="51736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7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7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8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8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9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9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0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78" name="Google Shape;478;p40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9" name="Google Shape;479;p40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1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1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2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42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3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03" name="Google Shape;503;p43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4" name="Google Shape;504;p43:notes"/>
          <p:cNvSpPr txBox="1"/>
          <p:nvPr>
            <p:ph idx="1" type="body"/>
          </p:nvPr>
        </p:nvSpPr>
        <p:spPr>
          <a:xfrm>
            <a:off x="939800" y="4421187"/>
            <a:ext cx="51736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4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4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5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5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6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6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7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7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8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8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9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9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5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0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50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1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68" name="Google Shape;568;p51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9" name="Google Shape;569;p51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2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52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3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89" name="Google Shape;589;p53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0" name="Google Shape;590;p53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4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54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5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06" name="Google Shape;606;p55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7" name="Google Shape;607;p55:notes"/>
          <p:cNvSpPr txBox="1"/>
          <p:nvPr>
            <p:ph idx="1" type="body"/>
          </p:nvPr>
        </p:nvSpPr>
        <p:spPr>
          <a:xfrm>
            <a:off x="939800" y="4421187"/>
            <a:ext cx="51736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6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15" name="Google Shape;615;p56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6" name="Google Shape;616;p56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7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24" name="Google Shape;624;p57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5" name="Google Shape;625;p57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8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33" name="Google Shape;633;p58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4" name="Google Shape;634;p58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9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42" name="Google Shape;642;p59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3" name="Google Shape;643;p59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6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0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51" name="Google Shape;651;p60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2" name="Google Shape;652;p60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4" name="Google Shape;194;p7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3" name="Google Shape;203;p8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" name="Google Shape;204;p8:notes"/>
          <p:cNvSpPr txBox="1"/>
          <p:nvPr>
            <p:ph idx="1" type="body"/>
          </p:nvPr>
        </p:nvSpPr>
        <p:spPr>
          <a:xfrm>
            <a:off x="939800" y="4421187"/>
            <a:ext cx="51736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2" name="Google Shape;212;p9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p9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/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2pPr>
            <a:lvl3pPr lvl="2" algn="ctr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lvl3pPr>
            <a:lvl4pPr lvl="3" algn="ctr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18" name="Google Shape;18;p6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75" name="Google Shape;75;p8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3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3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8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8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8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4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4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2" name="Google Shape;92;p64"/>
          <p:cNvSpPr txBox="1"/>
          <p:nvPr>
            <p:ph idx="11" type="ftr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64"/>
          <p:cNvSpPr txBox="1"/>
          <p:nvPr>
            <p:ph idx="12" type="sldNum"/>
          </p:nvPr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5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65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7" name="Google Shape;97;p65"/>
          <p:cNvSpPr txBox="1"/>
          <p:nvPr>
            <p:ph idx="11" type="ftr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65"/>
          <p:cNvSpPr txBox="1"/>
          <p:nvPr>
            <p:ph idx="12" type="sldNum"/>
          </p:nvPr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6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66"/>
          <p:cNvSpPr txBox="1"/>
          <p:nvPr>
            <p:ph idx="11" type="ftr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6"/>
          <p:cNvSpPr txBox="1"/>
          <p:nvPr>
            <p:ph idx="12" type="sldNum"/>
          </p:nvPr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7"/>
          <p:cNvSpPr txBox="1"/>
          <p:nvPr>
            <p:ph idx="11" type="ftr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67"/>
          <p:cNvSpPr txBox="1"/>
          <p:nvPr>
            <p:ph idx="12" type="sldNum"/>
          </p:nvPr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over Text" type="objOverTx">
  <p:cSld name="OBJECT_OVER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8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68"/>
          <p:cNvSpPr txBox="1"/>
          <p:nvPr>
            <p:ph idx="1" type="body"/>
          </p:nvPr>
        </p:nvSpPr>
        <p:spPr>
          <a:xfrm>
            <a:off x="533400" y="1676400"/>
            <a:ext cx="80772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9" name="Google Shape;109;p68"/>
          <p:cNvSpPr txBox="1"/>
          <p:nvPr>
            <p:ph idx="2" type="body"/>
          </p:nvPr>
        </p:nvSpPr>
        <p:spPr>
          <a:xfrm>
            <a:off x="533400" y="4038600"/>
            <a:ext cx="80772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0" name="Google Shape;110;p68"/>
          <p:cNvSpPr txBox="1"/>
          <p:nvPr>
            <p:ph idx="11" type="ftr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68"/>
          <p:cNvSpPr txBox="1"/>
          <p:nvPr>
            <p:ph idx="12" type="sldNum"/>
          </p:nvPr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6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6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116" name="Google Shape;116;p69"/>
          <p:cNvSpPr txBox="1"/>
          <p:nvPr>
            <p:ph idx="11" type="ftr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69"/>
          <p:cNvSpPr txBox="1"/>
          <p:nvPr>
            <p:ph idx="12" type="sldNum"/>
          </p:nvPr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7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121" name="Google Shape;121;p7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122" name="Google Shape;122;p70"/>
          <p:cNvSpPr txBox="1"/>
          <p:nvPr>
            <p:ph idx="11" type="ftr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70"/>
          <p:cNvSpPr txBox="1"/>
          <p:nvPr>
            <p:ph idx="12" type="sldNum"/>
          </p:nvPr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7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127" name="Google Shape;127;p7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128" name="Google Shape;128;p7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129" name="Google Shape;129;p7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130" name="Google Shape;130;p71"/>
          <p:cNvSpPr txBox="1"/>
          <p:nvPr>
            <p:ph idx="11" type="ftr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71"/>
          <p:cNvSpPr txBox="1"/>
          <p:nvPr>
            <p:ph idx="12" type="sldNum"/>
          </p:nvPr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4"/>
          <p:cNvSpPr txBox="1"/>
          <p:nvPr>
            <p:ph type="title"/>
          </p:nvPr>
        </p:nvSpPr>
        <p:spPr>
          <a:xfrm rot="5400000">
            <a:off x="4667250" y="2305050"/>
            <a:ext cx="5867400" cy="20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4"/>
          <p:cNvSpPr txBox="1"/>
          <p:nvPr>
            <p:ph idx="1" type="body"/>
          </p:nvPr>
        </p:nvSpPr>
        <p:spPr>
          <a:xfrm rot="5400000">
            <a:off x="552450" y="361950"/>
            <a:ext cx="5867400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7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2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72"/>
          <p:cNvSpPr txBox="1"/>
          <p:nvPr>
            <p:ph idx="1" type="body"/>
          </p:nvPr>
        </p:nvSpPr>
        <p:spPr>
          <a:xfrm>
            <a:off x="533400" y="1676400"/>
            <a:ext cx="396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135" name="Google Shape;135;p72"/>
          <p:cNvSpPr txBox="1"/>
          <p:nvPr>
            <p:ph idx="2" type="body"/>
          </p:nvPr>
        </p:nvSpPr>
        <p:spPr>
          <a:xfrm>
            <a:off x="4648200" y="1676400"/>
            <a:ext cx="396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136" name="Google Shape;136;p72"/>
          <p:cNvSpPr txBox="1"/>
          <p:nvPr>
            <p:ph idx="11" type="ftr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72"/>
          <p:cNvSpPr txBox="1"/>
          <p:nvPr>
            <p:ph idx="12" type="sldNum"/>
          </p:nvPr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7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1" name="Google Shape;141;p73"/>
          <p:cNvSpPr txBox="1"/>
          <p:nvPr>
            <p:ph idx="11" type="ftr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73"/>
          <p:cNvSpPr txBox="1"/>
          <p:nvPr>
            <p:ph idx="12" type="sldNum"/>
          </p:nvPr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5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5"/>
          <p:cNvSpPr txBox="1"/>
          <p:nvPr>
            <p:ph idx="1" type="body"/>
          </p:nvPr>
        </p:nvSpPr>
        <p:spPr>
          <a:xfrm rot="5400000">
            <a:off x="2286000" y="-76200"/>
            <a:ext cx="4572000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7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7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37" name="Google Shape;37;p7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43" name="Google Shape;43;p7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44" name="Google Shape;44;p7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9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9" name="Google Shape;59;p8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60" name="Google Shape;60;p8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61" name="Google Shape;61;p8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62" name="Google Shape;62;p8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1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1"/>
          <p:cNvSpPr txBox="1"/>
          <p:nvPr>
            <p:ph idx="1" type="body"/>
          </p:nvPr>
        </p:nvSpPr>
        <p:spPr>
          <a:xfrm>
            <a:off x="533400" y="1676400"/>
            <a:ext cx="396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68" name="Google Shape;68;p81"/>
          <p:cNvSpPr txBox="1"/>
          <p:nvPr>
            <p:ph idx="2" type="body"/>
          </p:nvPr>
        </p:nvSpPr>
        <p:spPr>
          <a:xfrm>
            <a:off x="4648200" y="1676400"/>
            <a:ext cx="396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69" name="Google Shape;69;p8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1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1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6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6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6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3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63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63"/>
          <p:cNvSpPr txBox="1"/>
          <p:nvPr>
            <p:ph idx="11" type="ftr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63"/>
          <p:cNvSpPr txBox="1"/>
          <p:nvPr>
            <p:ph idx="12" type="sldNum"/>
          </p:nvPr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0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149" name="Google Shape;149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0" i="1" lang="en-US" sz="3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14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0" i="1" lang="en-US" sz="3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Personal and Social Impact of Computers</a:t>
            </a:r>
            <a:endParaRPr/>
          </a:p>
        </p:txBody>
      </p:sp>
      <p:sp>
        <p:nvSpPr>
          <p:cNvPr id="150" name="Google Shape;150;p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Preventing Computer-Related Waste and Mistakes</a:t>
            </a:r>
            <a:endParaRPr/>
          </a:p>
        </p:txBody>
      </p:sp>
      <p:sp>
        <p:nvSpPr>
          <p:cNvPr id="225" name="Google Shape;225;p10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Preventing waste and mistakes involves: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Establishing, implementing, monitoring, and   reviewing effective policies and procedures</a:t>
            </a:r>
            <a:endParaRPr/>
          </a:p>
        </p:txBody>
      </p:sp>
      <p:sp>
        <p:nvSpPr>
          <p:cNvPr id="226" name="Google Shape;226;p10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Principles of Information Systems, Tenth Edition  </a:t>
            </a:r>
            <a:endParaRPr/>
          </a:p>
        </p:txBody>
      </p:sp>
      <p:sp>
        <p:nvSpPr>
          <p:cNvPr id="227" name="Google Shape;227;p10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8" name="Google Shape;228;p10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  </a:t>
            </a:r>
            <a:endParaRPr/>
          </a:p>
        </p:txBody>
      </p:sp>
      <p:sp>
        <p:nvSpPr>
          <p:cNvPr id="229" name="Google Shape;229;p10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Establishing Policies and Procedures</a:t>
            </a:r>
            <a:endParaRPr/>
          </a:p>
        </p:txBody>
      </p:sp>
      <p:sp>
        <p:nvSpPr>
          <p:cNvPr id="235" name="Google Shape;235;p11"/>
          <p:cNvSpPr txBox="1"/>
          <p:nvPr>
            <p:ph idx="1" type="body"/>
          </p:nvPr>
        </p:nvSpPr>
        <p:spPr>
          <a:xfrm>
            <a:off x="533400" y="14478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 of computer-related mistakes: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Data-entry or data-capture errors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Errors in computer programs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Mishandling of computer output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Inadequate planning for and control of equipment malfunctions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Inadequate planning for and control of environmental difficulties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Installing computing capacity inadequate for the level of activity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Failure to provide access to the most current information</a:t>
            </a:r>
            <a:endParaRPr/>
          </a:p>
        </p:txBody>
      </p:sp>
      <p:sp>
        <p:nvSpPr>
          <p:cNvPr id="236" name="Google Shape;236;p11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Principles of Information Systems, Tenth Edition  </a:t>
            </a:r>
            <a:endParaRPr/>
          </a:p>
        </p:txBody>
      </p:sp>
      <p:sp>
        <p:nvSpPr>
          <p:cNvPr id="237" name="Google Shape;237;p11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8" name="Google Shape;238;p11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  </a:t>
            </a:r>
            <a:endParaRPr/>
          </a:p>
        </p:txBody>
      </p:sp>
      <p:sp>
        <p:nvSpPr>
          <p:cNvPr id="239" name="Google Shape;239;p11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  </a:t>
            </a:r>
            <a:endParaRPr/>
          </a:p>
        </p:txBody>
      </p:sp>
      <p:sp>
        <p:nvSpPr>
          <p:cNvPr id="245" name="Google Shape;245;p12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6" name="Google Shape;246;p12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Implementing Policies and Procedures</a:t>
            </a:r>
            <a:endParaRPr/>
          </a:p>
        </p:txBody>
      </p:sp>
      <p:sp>
        <p:nvSpPr>
          <p:cNvPr id="247" name="Google Shape;247;p12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Policies to minimize waste and mistakes: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Changes to critical tables, HTML, and URLs should be tightly controlled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manual should be available covering operating procedures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system report should indicate its general content in its title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should have controls to prevent invalid and unreasonable data entry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  </a:t>
            </a:r>
            <a:endParaRPr/>
          </a:p>
        </p:txBody>
      </p:sp>
      <p:sp>
        <p:nvSpPr>
          <p:cNvPr id="253" name="Google Shape;253;p13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4" name="Google Shape;254;p13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Monitoring Policies and Procedures</a:t>
            </a:r>
            <a:endParaRPr/>
          </a:p>
        </p:txBody>
      </p:sp>
      <p:sp>
        <p:nvSpPr>
          <p:cNvPr id="255" name="Google Shape;255;p13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Monitor routine practices and take corrective action if necessary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 internal audits to measure actual results against established goals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4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  </a:t>
            </a:r>
            <a:endParaRPr/>
          </a:p>
        </p:txBody>
      </p:sp>
      <p:sp>
        <p:nvSpPr>
          <p:cNvPr id="261" name="Google Shape;261;p14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2" name="Google Shape;262;p14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Reviewing Policies and Procedures</a:t>
            </a:r>
            <a:endParaRPr/>
          </a:p>
        </p:txBody>
      </p:sp>
      <p:sp>
        <p:nvSpPr>
          <p:cNvPr id="263" name="Google Shape;263;p14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Questions to be answered: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current policies cover existing practices adequately?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the organization plan any new activities in the future?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contingencies and disasters covered?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5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  </a:t>
            </a:r>
            <a:endParaRPr/>
          </a:p>
        </p:txBody>
      </p:sp>
      <p:sp>
        <p:nvSpPr>
          <p:cNvPr id="270" name="Google Shape;270;p15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1" name="Google Shape;271;p15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Computer Crime</a:t>
            </a:r>
            <a:endParaRPr/>
          </a:p>
        </p:txBody>
      </p:sp>
      <p:sp>
        <p:nvSpPr>
          <p:cNvPr id="272" name="Google Shape;272;p15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four categories of computer crime reported to law enforcement organizations during 2009: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Undelivered merchandise or nonpayment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Identity theft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Credit card fraud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Auction fraud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  </a:t>
            </a:r>
            <a:endParaRPr/>
          </a:p>
        </p:txBody>
      </p:sp>
      <p:sp>
        <p:nvSpPr>
          <p:cNvPr id="279" name="Google Shape;279;p16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0" name="Google Shape;280;p16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The Computer as a Tool to Commit Crime</a:t>
            </a:r>
            <a:endParaRPr/>
          </a:p>
        </p:txBody>
      </p:sp>
      <p:sp>
        <p:nvSpPr>
          <p:cNvPr id="281" name="Google Shape;281;p16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Social engineering: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social skills to get computer users to provide information to access an information system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Dumpster diving: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Going through trash cans to find secret or confidential information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  </a:t>
            </a:r>
            <a:endParaRPr/>
          </a:p>
        </p:txBody>
      </p:sp>
      <p:sp>
        <p:nvSpPr>
          <p:cNvPr id="288" name="Google Shape;288;p17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9" name="Google Shape;289;p17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Cyberterrorism</a:t>
            </a:r>
            <a:endParaRPr/>
          </a:p>
        </p:txBody>
      </p:sp>
      <p:sp>
        <p:nvSpPr>
          <p:cNvPr id="290" name="Google Shape;290;p17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Homeland Security Department’s Information Analysis and Infrastructure Protection Directorate: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Serves as a focal point for threat assessment, warning, investigation, and response for threats or attacks against the country’s critical infrastructure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Cyberterrorist: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Intimidates or coerces a government or organization to advance his or her political or social objectives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  </a:t>
            </a:r>
            <a:endParaRPr/>
          </a:p>
        </p:txBody>
      </p:sp>
      <p:sp>
        <p:nvSpPr>
          <p:cNvPr id="297" name="Google Shape;297;p18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8" name="Google Shape;298;p18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Identity Theft</a:t>
            </a:r>
            <a:endParaRPr/>
          </a:p>
        </p:txBody>
      </p:sp>
      <p:sp>
        <p:nvSpPr>
          <p:cNvPr id="299" name="Google Shape;299;p18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Imposter obtains personal identification information   in order to impersonate someone else: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obtain credit, merchandise, and services in the name of the victim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have false credentials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than 6 million customers of online brokerage firm TD Ameritrade were: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Involved in a class action lawsuit resulting from a data theft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Internet Gambling</a:t>
            </a:r>
            <a:endParaRPr/>
          </a:p>
        </p:txBody>
      </p:sp>
      <p:sp>
        <p:nvSpPr>
          <p:cNvPr id="305" name="Google Shape;305;p19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Revenues generated by Internet gambling represent a major untapped source of income for state and federal governments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 showed that: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people of all income levels played state lottery games, those people with an annual income of less than $10,000 spent nearly three times as much </a:t>
            </a:r>
            <a:endParaRPr/>
          </a:p>
        </p:txBody>
      </p:sp>
      <p:sp>
        <p:nvSpPr>
          <p:cNvPr id="306" name="Google Shape;306;p19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  </a:t>
            </a:r>
            <a:endParaRPr/>
          </a:p>
        </p:txBody>
      </p:sp>
      <p:sp>
        <p:nvSpPr>
          <p:cNvPr id="307" name="Google Shape;307;p19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  </a:t>
            </a:r>
            <a:endParaRPr/>
          </a:p>
        </p:txBody>
      </p:sp>
      <p:sp>
        <p:nvSpPr>
          <p:cNvPr id="157" name="Google Shape;157;p2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8" name="Google Shape;158;p2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and Learning Objectives</a:t>
            </a:r>
            <a:endParaRPr/>
          </a:p>
        </p:txBody>
      </p:sp>
      <p:sp>
        <p:nvSpPr>
          <p:cNvPr id="159" name="Google Shape;159;p2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Policies and procedures must be established to avoid waste and mistakes associated with computer usage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 some examples of waste and mistakes in an IS environment, their causes, and possible solutions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policies and procedures useful in eliminating waste and mistakes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 the principles and limits of an individual’s right to privacy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0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The Computer as a Tool to Fight Crime</a:t>
            </a:r>
            <a:endParaRPr/>
          </a:p>
        </p:txBody>
      </p:sp>
      <p:sp>
        <p:nvSpPr>
          <p:cNvPr id="313" name="Google Shape;313;p20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Leads Online Web-based service system: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by law enforcement to recover stolen property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Contains more than 250 million records in its database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law enforcement officers to search the database by item serial number or by individual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0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  </a:t>
            </a:r>
            <a:endParaRPr/>
          </a:p>
        </p:txBody>
      </p:sp>
      <p:sp>
        <p:nvSpPr>
          <p:cNvPr id="315" name="Google Shape;315;p20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1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Monitoring Sex Offenders</a:t>
            </a:r>
            <a:endParaRPr/>
          </a:p>
        </p:txBody>
      </p:sp>
      <p:sp>
        <p:nvSpPr>
          <p:cNvPr id="321" name="Google Shape;321;p21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Offender Watch: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Web-based system used to track registered sex offenders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Stores the registered offender’s address, physical description, and vehicle information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GPS tracking devices and special software: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to monitor the movement of registered sex offenders</a:t>
            </a:r>
            <a:endParaRPr/>
          </a:p>
        </p:txBody>
      </p:sp>
      <p:sp>
        <p:nvSpPr>
          <p:cNvPr id="322" name="Google Shape;322;p21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  </a:t>
            </a:r>
            <a:endParaRPr/>
          </a:p>
        </p:txBody>
      </p:sp>
      <p:sp>
        <p:nvSpPr>
          <p:cNvPr id="323" name="Google Shape;323;p21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Use of Geographic Information Systems</a:t>
            </a:r>
            <a:endParaRPr/>
          </a:p>
        </p:txBody>
      </p:sp>
      <p:sp>
        <p:nvSpPr>
          <p:cNvPr id="329" name="Google Shape;329;p22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Enables law enforcement agencies to gain a quick overview of crime risk at a given address or in a given locale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GIS systems include: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National Equipment Registry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CompStat program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CargoNet</a:t>
            </a:r>
            <a:endParaRPr/>
          </a:p>
        </p:txBody>
      </p:sp>
      <p:sp>
        <p:nvSpPr>
          <p:cNvPr id="330" name="Google Shape;330;p22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  </a:t>
            </a:r>
            <a:endParaRPr/>
          </a:p>
        </p:txBody>
      </p:sp>
      <p:sp>
        <p:nvSpPr>
          <p:cNvPr id="331" name="Google Shape;331;p22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  </a:t>
            </a:r>
            <a:endParaRPr/>
          </a:p>
        </p:txBody>
      </p:sp>
      <p:sp>
        <p:nvSpPr>
          <p:cNvPr id="338" name="Google Shape;338;p23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9" name="Google Shape;339;p23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The Computer as the Object of Crime</a:t>
            </a:r>
            <a:endParaRPr/>
          </a:p>
        </p:txBody>
      </p:sp>
      <p:sp>
        <p:nvSpPr>
          <p:cNvPr id="340" name="Google Shape;340;p23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Crimes fall into several categories: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Illegal access and use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alteration and destruction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and equipment theft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and Internet piracy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Computer-related scams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International computer crime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  </a:t>
            </a:r>
            <a:endParaRPr/>
          </a:p>
        </p:txBody>
      </p:sp>
      <p:sp>
        <p:nvSpPr>
          <p:cNvPr id="346" name="Google Shape;346;p24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347" name="Google Shape;34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837" y="685800"/>
            <a:ext cx="7575550" cy="458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65750" y="5303837"/>
            <a:ext cx="2082800" cy="82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Illegal Access and Use</a:t>
            </a:r>
            <a:endParaRPr/>
          </a:p>
        </p:txBody>
      </p:sp>
      <p:sp>
        <p:nvSpPr>
          <p:cNvPr id="355" name="Google Shape;355;p25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Hacker: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Learns about and uses computer systems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Criminal hacker: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Gains unauthorized use or illegal access to computer systems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Script bunny: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Automates the job of crackers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Insider: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 who comprises corporate systems</a:t>
            </a:r>
            <a:endParaRPr/>
          </a:p>
        </p:txBody>
      </p:sp>
      <p:sp>
        <p:nvSpPr>
          <p:cNvPr id="356" name="Google Shape;356;p25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  </a:t>
            </a:r>
            <a:endParaRPr/>
          </a:p>
        </p:txBody>
      </p:sp>
      <p:sp>
        <p:nvSpPr>
          <p:cNvPr id="357" name="Google Shape;357;p25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6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Illegal Access and Use (continued)</a:t>
            </a:r>
            <a:endParaRPr/>
          </a:p>
        </p:txBody>
      </p:sp>
      <p:sp>
        <p:nvSpPr>
          <p:cNvPr id="364" name="Google Shape;364;p26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Virus: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file capable of attaching to disks or other files and replicating itself repeatedly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Worm: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Parasitic computer programs that replicate but, unlike viruses, do not infect other computer program files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Trojan horse: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Malicious program that disguises itself as a useful application or game and purposefully does something the user does not expect</a:t>
            </a:r>
            <a:endParaRPr/>
          </a:p>
        </p:txBody>
      </p:sp>
      <p:sp>
        <p:nvSpPr>
          <p:cNvPr id="365" name="Google Shape;365;p26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Principles of Information Systems, Tenth Edition  </a:t>
            </a:r>
            <a:endParaRPr/>
          </a:p>
        </p:txBody>
      </p:sp>
      <p:sp>
        <p:nvSpPr>
          <p:cNvPr id="366" name="Google Shape;366;p26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7" name="Google Shape;367;p26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  </a:t>
            </a:r>
            <a:endParaRPr/>
          </a:p>
        </p:txBody>
      </p:sp>
      <p:sp>
        <p:nvSpPr>
          <p:cNvPr id="368" name="Google Shape;368;p26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7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  </a:t>
            </a:r>
            <a:endParaRPr/>
          </a:p>
        </p:txBody>
      </p:sp>
      <p:sp>
        <p:nvSpPr>
          <p:cNvPr id="375" name="Google Shape;375;p27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6" name="Google Shape;376;p27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Illegal Access and Use (continued)</a:t>
            </a:r>
            <a:endParaRPr/>
          </a:p>
        </p:txBody>
      </p:sp>
      <p:sp>
        <p:nvSpPr>
          <p:cNvPr id="377" name="Google Shape;377;p27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Rootkit: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of programs that enable its user to gain administrator level access to a computer or network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 bomb: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of Trojan horse that executes when specific conditions occur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Variant: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Modified version of a virus that is produced by virus’s author or another person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8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Spyware</a:t>
            </a:r>
            <a:endParaRPr/>
          </a:p>
        </p:txBody>
      </p:sp>
      <p:sp>
        <p:nvSpPr>
          <p:cNvPr id="383" name="Google Shape;383;p28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installed on a personal computer to: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Intercept or take partial control over user’s interaction with the computer without knowledge or permission of the user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to a Trojan horse in that: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unknowingly install it when they download freeware or shareware from the Internet</a:t>
            </a:r>
            <a:endParaRPr/>
          </a:p>
        </p:txBody>
      </p:sp>
      <p:sp>
        <p:nvSpPr>
          <p:cNvPr id="384" name="Google Shape;384;p28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  </a:t>
            </a:r>
            <a:endParaRPr/>
          </a:p>
        </p:txBody>
      </p:sp>
      <p:sp>
        <p:nvSpPr>
          <p:cNvPr id="385" name="Google Shape;385;p28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9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  </a:t>
            </a:r>
            <a:endParaRPr/>
          </a:p>
        </p:txBody>
      </p:sp>
      <p:sp>
        <p:nvSpPr>
          <p:cNvPr id="392" name="Google Shape;392;p29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3" name="Google Shape;393;p29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Information and Equipment Theft</a:t>
            </a:r>
            <a:endParaRPr/>
          </a:p>
        </p:txBody>
      </p:sp>
      <p:sp>
        <p:nvSpPr>
          <p:cNvPr id="394" name="Google Shape;394;p29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Password sniffer: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 program hidden in a network that records identification numbers and passwords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Portable computers such as laptops and portable storage devices are especially easy for thieves to take: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and information stored in these systems are more valuable than the equipment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  </a:t>
            </a:r>
            <a:endParaRPr/>
          </a:p>
        </p:txBody>
      </p:sp>
      <p:sp>
        <p:nvSpPr>
          <p:cNvPr id="165" name="Google Shape;165;p3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6" name="Google Shape;166;p3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and Learning Objectives (continued)</a:t>
            </a:r>
            <a:endParaRPr/>
          </a:p>
        </p:txBody>
      </p:sp>
      <p:sp>
        <p:nvSpPr>
          <p:cNvPr id="167" name="Google Shape;167;p3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crime is a serious and rapidly growing area of concern requiring management attention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 the types of computer crime and their effects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specific measures to prevent computer crime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0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Safe Disposal of Personal Computers</a:t>
            </a:r>
            <a:endParaRPr/>
          </a:p>
        </p:txBody>
      </p:sp>
      <p:sp>
        <p:nvSpPr>
          <p:cNvPr id="400" name="Google Shape;400;p30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Deleting files and emptying the Recycle Bin does not make it impossible for determined individuals to view the data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disk-wiping software utilities that overwrite all sectors of your disk drive, making all data unrecoverable</a:t>
            </a:r>
            <a:endParaRPr/>
          </a:p>
        </p:txBody>
      </p:sp>
      <p:sp>
        <p:nvSpPr>
          <p:cNvPr id="401" name="Google Shape;401;p30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  </a:t>
            </a:r>
            <a:endParaRPr/>
          </a:p>
        </p:txBody>
      </p:sp>
      <p:sp>
        <p:nvSpPr>
          <p:cNvPr id="402" name="Google Shape;402;p30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1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Patent and Copyright Violations</a:t>
            </a:r>
            <a:endParaRPr/>
          </a:p>
        </p:txBody>
      </p:sp>
      <p:sp>
        <p:nvSpPr>
          <p:cNvPr id="408" name="Google Shape;408;p31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piracy: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 of unauthorized copying or distribution of copyrighted software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Penalties can be severe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Patent infringement: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Occurs when someone makes unauthorized use of another’s patent</a:t>
            </a:r>
            <a:endParaRPr/>
          </a:p>
        </p:txBody>
      </p:sp>
      <p:sp>
        <p:nvSpPr>
          <p:cNvPr id="409" name="Google Shape;409;p31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  </a:t>
            </a:r>
            <a:endParaRPr/>
          </a:p>
        </p:txBody>
      </p:sp>
      <p:sp>
        <p:nvSpPr>
          <p:cNvPr id="410" name="Google Shape;410;p31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2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  </a:t>
            </a:r>
            <a:endParaRPr/>
          </a:p>
        </p:txBody>
      </p:sp>
      <p:sp>
        <p:nvSpPr>
          <p:cNvPr id="416" name="Google Shape;416;p32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7" name="Google Shape;417;p32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Computer-Related Scams</a:t>
            </a:r>
            <a:endParaRPr/>
          </a:p>
        </p:txBody>
      </p:sp>
      <p:sp>
        <p:nvSpPr>
          <p:cNvPr id="418" name="Google Shape;418;p32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 the past few years: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Credit card customers of various banks have been targeted by scam artists trying to get personal information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Vishing: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to phishing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Instead of using the victim’s computer, it uses the victim’s phone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3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  </a:t>
            </a:r>
            <a:endParaRPr/>
          </a:p>
        </p:txBody>
      </p:sp>
      <p:sp>
        <p:nvSpPr>
          <p:cNvPr id="424" name="Google Shape;424;p33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5" name="Google Shape;425;p33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International Computer Crime</a:t>
            </a:r>
            <a:endParaRPr/>
          </a:p>
        </p:txBody>
      </p:sp>
      <p:sp>
        <p:nvSpPr>
          <p:cNvPr id="426" name="Google Shape;426;p33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crime becomes more complex when it crosses borders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Money laundering: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Disguising illegally gained funds so that they seem legal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4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  </a:t>
            </a:r>
            <a:endParaRPr/>
          </a:p>
        </p:txBody>
      </p:sp>
      <p:sp>
        <p:nvSpPr>
          <p:cNvPr id="432" name="Google Shape;432;p34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3" name="Google Shape;433;p34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Preventing Computer-Related Crime</a:t>
            </a:r>
            <a:endParaRPr/>
          </a:p>
        </p:txBody>
      </p:sp>
      <p:sp>
        <p:nvSpPr>
          <p:cNvPr id="434" name="Google Shape;434;p34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Efforts to curb computer crime are being made by: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users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Companies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officials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5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  </a:t>
            </a:r>
            <a:endParaRPr/>
          </a:p>
        </p:txBody>
      </p:sp>
      <p:sp>
        <p:nvSpPr>
          <p:cNvPr id="440" name="Google Shape;440;p35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1" name="Google Shape;441;p35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Crime Prevention by State and Federal Agencies</a:t>
            </a:r>
            <a:endParaRPr/>
          </a:p>
        </p:txBody>
      </p:sp>
      <p:sp>
        <p:nvSpPr>
          <p:cNvPr id="442" name="Google Shape;442;p35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Fraud and Abuse Act of 1986: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Mandates punishment based on the victim’s dollar loss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Emergency Response Team (CERT):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Responds to network security breaches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Monitors systems for emerging threats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6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  </a:t>
            </a:r>
            <a:endParaRPr/>
          </a:p>
        </p:txBody>
      </p:sp>
      <p:sp>
        <p:nvSpPr>
          <p:cNvPr id="449" name="Google Shape;449;p36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0" name="Google Shape;450;p36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Crime Prevention by Corporations</a:t>
            </a:r>
            <a:endParaRPr/>
          </a:p>
        </p:txBody>
      </p:sp>
      <p:sp>
        <p:nvSpPr>
          <p:cNvPr id="451" name="Google Shape;451;p36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Guidelines to protect your computer from criminal hackers: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Install strong user authentication and encryption capabilities on your firewall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Install the latest security patches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Disable guest accounts and null user accounts 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Turn audit trails 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installing caller ID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Install a corporate firewall between your corporate network and the Internet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7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  </a:t>
            </a:r>
            <a:endParaRPr/>
          </a:p>
        </p:txBody>
      </p:sp>
      <p:sp>
        <p:nvSpPr>
          <p:cNvPr id="457" name="Google Shape;457;p37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8" name="Google Shape;458;p37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Using Intrusion Detection Software</a:t>
            </a:r>
            <a:endParaRPr/>
          </a:p>
        </p:txBody>
      </p:sp>
      <p:sp>
        <p:nvSpPr>
          <p:cNvPr id="459" name="Google Shape;459;p37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intrusion detection software: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Intrusion detection system (IDS):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Monitors system and network resources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Notifies network security personnel when it senses a possible intrusion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provide false alarms</a:t>
            </a:r>
            <a:endParaRPr/>
          </a:p>
          <a:p>
            <a:pPr indent="-889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8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Using Intrusion Detection Software (continued)</a:t>
            </a:r>
            <a:endParaRPr/>
          </a:p>
        </p:txBody>
      </p:sp>
      <p:sp>
        <p:nvSpPr>
          <p:cNvPr id="465" name="Google Shape;465;p38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Dashboard: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comprehensive display on a single computer screen of: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the vital data related to an organization’s security defenses, including threats, exposures, policy compliance, and incident alerts</a:t>
            </a:r>
            <a:endParaRPr/>
          </a:p>
        </p:txBody>
      </p:sp>
      <p:sp>
        <p:nvSpPr>
          <p:cNvPr id="466" name="Google Shape;466;p38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  </a:t>
            </a:r>
            <a:endParaRPr/>
          </a:p>
        </p:txBody>
      </p:sp>
      <p:sp>
        <p:nvSpPr>
          <p:cNvPr id="467" name="Google Shape;467;p38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9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  </a:t>
            </a:r>
            <a:endParaRPr/>
          </a:p>
        </p:txBody>
      </p:sp>
      <p:sp>
        <p:nvSpPr>
          <p:cNvPr id="473" name="Google Shape;473;p39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474" name="Google Shape;47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19200"/>
            <a:ext cx="7097712" cy="493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9000" y="2819400"/>
            <a:ext cx="1747837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and Learning Objectives (continued)</a:t>
            </a:r>
            <a:endParaRPr/>
          </a:p>
        </p:txBody>
      </p:sp>
      <p:sp>
        <p:nvSpPr>
          <p:cNvPr id="173" name="Google Shape;173;p4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Jobs, equipment, and working conditions must be designed to avoid negative health effects from computers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the important negative effects of computers on the work environment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specific actions that must be taken to ensure the health and safety of employees</a:t>
            </a:r>
            <a:endParaRPr/>
          </a:p>
        </p:txBody>
      </p:sp>
      <p:sp>
        <p:nvSpPr>
          <p:cNvPr id="174" name="Google Shape;174;p4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  </a:t>
            </a:r>
            <a:endParaRPr/>
          </a:p>
        </p:txBody>
      </p:sp>
      <p:sp>
        <p:nvSpPr>
          <p:cNvPr id="175" name="Google Shape;175;p4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0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  </a:t>
            </a:r>
            <a:endParaRPr/>
          </a:p>
        </p:txBody>
      </p:sp>
      <p:sp>
        <p:nvSpPr>
          <p:cNvPr id="482" name="Google Shape;482;p40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83" name="Google Shape;483;p40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managed security service providers (MSSPs):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are outsourcing their network security operations to: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Managed security service providers (MSSPs) such as Counterpane, Guardent, IBM, Riptech, and Symantec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Guarding against theft of equipment and data: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Organizations need to take strong measures to guard against the theft of computer hardware and the data stored on it</a:t>
            </a:r>
            <a:endParaRPr/>
          </a:p>
        </p:txBody>
      </p:sp>
      <p:sp>
        <p:nvSpPr>
          <p:cNvPr id="484" name="Google Shape;484;p40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Using Intrusion Detection Software (continued)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1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Crime Prevention for Individuals and Employees</a:t>
            </a:r>
            <a:endParaRPr/>
          </a:p>
        </p:txBody>
      </p:sp>
      <p:sp>
        <p:nvSpPr>
          <p:cNvPr id="490" name="Google Shape;490;p41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Identity theft: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protect yourself, regularly check credit reports with major credit bureaus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Malware attacks: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Antivirus programs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in the background to protect your computer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e-mail services and ISP providers offer free antivirus protection</a:t>
            </a:r>
            <a:endParaRPr/>
          </a:p>
          <a:p>
            <a:pPr indent="-1778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41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  </a:t>
            </a:r>
            <a:endParaRPr/>
          </a:p>
        </p:txBody>
      </p:sp>
      <p:sp>
        <p:nvSpPr>
          <p:cNvPr id="492" name="Google Shape;492;p41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2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Crime Prevention for Individuals and Employees (continued)</a:t>
            </a:r>
            <a:endParaRPr/>
          </a:p>
        </p:txBody>
      </p:sp>
      <p:sp>
        <p:nvSpPr>
          <p:cNvPr id="498" name="Google Shape;498;p42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scams: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Tips to help you avoid becoming a victim: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agree to anything in a high-pressure meeting or seminar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judge a company based on appearances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Avoid any plan that pays commissions simply for recruiting additional distributors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Beware of shills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Beware of a company’s claim that it can set you up in a profitable home-based business</a:t>
            </a:r>
            <a:endParaRPr/>
          </a:p>
          <a:p>
            <a:pPr indent="-2032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42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  </a:t>
            </a:r>
            <a:endParaRPr/>
          </a:p>
        </p:txBody>
      </p:sp>
      <p:sp>
        <p:nvSpPr>
          <p:cNvPr id="500" name="Google Shape;500;p42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3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  </a:t>
            </a:r>
            <a:endParaRPr/>
          </a:p>
        </p:txBody>
      </p:sp>
      <p:sp>
        <p:nvSpPr>
          <p:cNvPr id="507" name="Google Shape;507;p43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8" name="Google Shape;508;p43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Privacy Issues</a:t>
            </a:r>
            <a:endParaRPr/>
          </a:p>
        </p:txBody>
      </p:sp>
      <p:sp>
        <p:nvSpPr>
          <p:cNvPr id="509" name="Google Shape;509;p43"/>
          <p:cNvSpPr txBox="1"/>
          <p:nvPr>
            <p:ph idx="1" type="body"/>
          </p:nvPr>
        </p:nvSpPr>
        <p:spPr>
          <a:xfrm>
            <a:off x="533400" y="1754187"/>
            <a:ext cx="8077200" cy="4494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 of privacy: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Deals with the right to be left alone or to be withdrawn from public view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is constantly being collected and stored on each of us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4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  </a:t>
            </a:r>
            <a:endParaRPr/>
          </a:p>
        </p:txBody>
      </p:sp>
      <p:sp>
        <p:nvSpPr>
          <p:cNvPr id="515" name="Google Shape;515;p44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16" name="Google Shape;516;p44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Privacy and the Federal Government</a:t>
            </a:r>
            <a:endParaRPr/>
          </a:p>
        </p:txBody>
      </p:sp>
      <p:sp>
        <p:nvSpPr>
          <p:cNvPr id="517" name="Google Shape;517;p44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federal government: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implemented a number of laws addressing personal privacy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European Union: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data-protection directive that requires firms transporting data across national boundaries to have certain privacy procedures in place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5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  </a:t>
            </a:r>
            <a:endParaRPr/>
          </a:p>
        </p:txBody>
      </p:sp>
      <p:sp>
        <p:nvSpPr>
          <p:cNvPr id="523" name="Google Shape;523;p45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24" name="Google Shape;524;p45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E-Mail Privacy</a:t>
            </a:r>
            <a:endParaRPr/>
          </a:p>
        </p:txBody>
      </p:sp>
      <p:sp>
        <p:nvSpPr>
          <p:cNvPr id="525" name="Google Shape;525;p45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Federal law: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Permits employers to monitor e-mail sent and received by employees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E-mail messages that have been erased from hard disks can be retrieved and used in lawsuits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of e-mail among public officials might violate “open meeting” laws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6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Instant Messaging Privacy</a:t>
            </a:r>
            <a:endParaRPr/>
          </a:p>
        </p:txBody>
      </p:sp>
      <p:sp>
        <p:nvSpPr>
          <p:cNvPr id="531" name="Google Shape;531;p46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protect your privacy and your employer’s property: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not send personal or private IMs at work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a nonrevealing, nongender-specific, unprovocative IM screen name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not open files or click links in messages from people you do not know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Never send sensitive personal data such as credit card numbers via IM</a:t>
            </a:r>
            <a:endParaRPr/>
          </a:p>
        </p:txBody>
      </p:sp>
      <p:sp>
        <p:nvSpPr>
          <p:cNvPr id="532" name="Google Shape;532;p46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  </a:t>
            </a:r>
            <a:endParaRPr/>
          </a:p>
        </p:txBody>
      </p:sp>
      <p:sp>
        <p:nvSpPr>
          <p:cNvPr id="533" name="Google Shape;533;p46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7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Privacy and Personal Sensing Devices</a:t>
            </a:r>
            <a:endParaRPr/>
          </a:p>
        </p:txBody>
      </p:sp>
      <p:sp>
        <p:nvSpPr>
          <p:cNvPr id="539" name="Google Shape;539;p47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RFID tags: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Microchips with antenna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Embedded in many of the products we buy: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Medicine containers, clothing, computer printers, car keys, library books, tires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 radio transmissions that, if appropriate measures are not taken, can lead to potential privacy concerns</a:t>
            </a:r>
            <a:endParaRPr/>
          </a:p>
        </p:txBody>
      </p:sp>
      <p:sp>
        <p:nvSpPr>
          <p:cNvPr id="540" name="Google Shape;540;p47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  </a:t>
            </a:r>
            <a:endParaRPr/>
          </a:p>
        </p:txBody>
      </p:sp>
      <p:sp>
        <p:nvSpPr>
          <p:cNvPr id="541" name="Google Shape;541;p47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8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  </a:t>
            </a:r>
            <a:endParaRPr/>
          </a:p>
        </p:txBody>
      </p:sp>
      <p:sp>
        <p:nvSpPr>
          <p:cNvPr id="547" name="Google Shape;547;p48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48" name="Google Shape;548;p48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Privacy and the Internet</a:t>
            </a:r>
            <a:endParaRPr/>
          </a:p>
        </p:txBody>
      </p:sp>
      <p:sp>
        <p:nvSpPr>
          <p:cNvPr id="549" name="Google Shape;549;p48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Huge potential for privacy invasion on the Internet: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E-mail messages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Visiting a Web site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Buying products over the Internet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Platform for Privacy Preferences (P3P):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Screening technology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Social network services: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Parents should discuss potential dangers, check their children’s profiles, and monitor their activities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9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Internet Libel Concerns</a:t>
            </a:r>
            <a:endParaRPr/>
          </a:p>
        </p:txBody>
      </p:sp>
      <p:sp>
        <p:nvSpPr>
          <p:cNvPr id="555" name="Google Shape;555;p49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Libel: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Publishing an intentionally false written statement that is damaging to a person’s or organization’s reputation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Individuals: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post information to the Internet using anonymous e-mail accounts or screen names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be careful what they post on the Internet to avoid libel charges</a:t>
            </a:r>
            <a:endParaRPr/>
          </a:p>
        </p:txBody>
      </p:sp>
      <p:sp>
        <p:nvSpPr>
          <p:cNvPr id="556" name="Google Shape;556;p49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  </a:t>
            </a:r>
            <a:endParaRPr/>
          </a:p>
        </p:txBody>
      </p:sp>
      <p:sp>
        <p:nvSpPr>
          <p:cNvPr id="557" name="Google Shape;557;p49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Practitioners in many professions subscribe to a code of ethics that states the principles and core values that are essential to their work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Outline criteria for the ethical use of information systems</a:t>
            </a:r>
            <a:endParaRPr/>
          </a:p>
        </p:txBody>
      </p:sp>
      <p:sp>
        <p:nvSpPr>
          <p:cNvPr id="181" name="Google Shape;181;p5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  </a:t>
            </a:r>
            <a:endParaRPr/>
          </a:p>
        </p:txBody>
      </p:sp>
      <p:sp>
        <p:nvSpPr>
          <p:cNvPr id="182" name="Google Shape;182;p5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3" name="Google Shape;183;p5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and Learning Objectives (continued)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0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Filtering and Classifying Internet Content</a:t>
            </a:r>
            <a:endParaRPr/>
          </a:p>
        </p:txBody>
      </p:sp>
      <p:sp>
        <p:nvSpPr>
          <p:cNvPr id="563" name="Google Shape;563;p50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Filtering software</a:t>
            </a:r>
            <a:r>
              <a:rPr b="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Help screen Internet content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Content Rating Association (ICRA):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Goals are to protect children from potentially harmful material while also safeguarding free speech on the Internet</a:t>
            </a:r>
            <a:endParaRPr/>
          </a:p>
        </p:txBody>
      </p:sp>
      <p:sp>
        <p:nvSpPr>
          <p:cNvPr id="564" name="Google Shape;564;p50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  </a:t>
            </a:r>
            <a:endParaRPr/>
          </a:p>
        </p:txBody>
      </p:sp>
      <p:sp>
        <p:nvSpPr>
          <p:cNvPr id="565" name="Google Shape;565;p50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1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Fairness in Information Use </a:t>
            </a:r>
            <a:endParaRPr/>
          </a:p>
        </p:txBody>
      </p:sp>
      <p:sp>
        <p:nvSpPr>
          <p:cNvPr id="572" name="Google Shape;572;p51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Privacy Act of 1974: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privacy protection from federal agencies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Applies to all federal agencies except the CIA and law enforcement agencies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Requires training for all federal employees who interact with a “system of records” under the act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51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Principles of Information Systems, Tenth Edition  </a:t>
            </a:r>
            <a:endParaRPr/>
          </a:p>
        </p:txBody>
      </p:sp>
      <p:sp>
        <p:nvSpPr>
          <p:cNvPr id="574" name="Google Shape;574;p51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75" name="Google Shape;575;p51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  </a:t>
            </a:r>
            <a:endParaRPr/>
          </a:p>
        </p:txBody>
      </p:sp>
      <p:sp>
        <p:nvSpPr>
          <p:cNvPr id="576" name="Google Shape;576;p51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2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Electronic Communications Privacy Act</a:t>
            </a:r>
            <a:endParaRPr/>
          </a:p>
        </p:txBody>
      </p:sp>
      <p:sp>
        <p:nvSpPr>
          <p:cNvPr id="582" name="Google Shape;582;p52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Gramm-Leach-Bliley Act: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Requires financial institutions to protect customers’ nonpublic data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 Patriot Act: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service providers and telephone companies must turn over customer information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Corporate privacy policies: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address a customer’s knowledge, control, notice, and consent over the storage and use of information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52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Principles of Information Systems, Tenth Edition  </a:t>
            </a:r>
            <a:endParaRPr/>
          </a:p>
        </p:txBody>
      </p:sp>
      <p:sp>
        <p:nvSpPr>
          <p:cNvPr id="584" name="Google Shape;584;p52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85" name="Google Shape;585;p52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  </a:t>
            </a:r>
            <a:endParaRPr/>
          </a:p>
        </p:txBody>
      </p:sp>
      <p:sp>
        <p:nvSpPr>
          <p:cNvPr id="586" name="Google Shape;586;p52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3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  </a:t>
            </a:r>
            <a:endParaRPr/>
          </a:p>
        </p:txBody>
      </p:sp>
      <p:sp>
        <p:nvSpPr>
          <p:cNvPr id="593" name="Google Shape;593;p53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94" name="Google Shape;594;p53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Individual Efforts to Protect Privacy</a:t>
            </a:r>
            <a:endParaRPr/>
          </a:p>
        </p:txBody>
      </p:sp>
      <p:sp>
        <p:nvSpPr>
          <p:cNvPr id="595" name="Google Shape;595;p53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protect personal privacy: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out what is stored about you in existing databases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careful when you share information about yourself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proactive to protect your privacy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 extra care when purchasing anything from a Web site 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4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  </a:t>
            </a:r>
            <a:endParaRPr/>
          </a:p>
        </p:txBody>
      </p:sp>
      <p:sp>
        <p:nvSpPr>
          <p:cNvPr id="601" name="Google Shape;601;p54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02" name="Google Shape;602;p54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Work Environment</a:t>
            </a:r>
            <a:endParaRPr/>
          </a:p>
        </p:txBody>
      </p:sp>
      <p:sp>
        <p:nvSpPr>
          <p:cNvPr id="603" name="Google Shape;603;p54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of computer-based information systems has changed the workforce: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Jobs that require IS literacy have increased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Less-skilled positions have decreased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Enhanced telecommunications: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been the impetus for new types of business 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created global markets in industries once limited to domestic markets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5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Health Concerns</a:t>
            </a:r>
            <a:endParaRPr/>
          </a:p>
        </p:txBody>
      </p:sp>
      <p:sp>
        <p:nvSpPr>
          <p:cNvPr id="610" name="Google Shape;610;p55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Occupational stress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Seated immobility thromboembolism (SIT)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Carpal tunnel syndrome (CTS)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Video display terminal (VDT) bill: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Employees who spend at least four hours a day working with computer screens should be given 15-minute breaks every two hours</a:t>
            </a:r>
            <a:endParaRPr/>
          </a:p>
        </p:txBody>
      </p:sp>
      <p:sp>
        <p:nvSpPr>
          <p:cNvPr id="611" name="Google Shape;611;p55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  </a:t>
            </a:r>
            <a:endParaRPr/>
          </a:p>
        </p:txBody>
      </p:sp>
      <p:sp>
        <p:nvSpPr>
          <p:cNvPr id="612" name="Google Shape;612;p55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6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Avoiding Health and Environment Problems</a:t>
            </a:r>
            <a:endParaRPr/>
          </a:p>
        </p:txBody>
      </p:sp>
      <p:sp>
        <p:nvSpPr>
          <p:cNvPr id="619" name="Google Shape;619;p56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 stressors: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Hazardous activities associated with unfavorable conditions of a poorly designed work environment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Ergonomics: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Science of designing machines, products, and systems to maximize safety, comfort, and efficiency of people who use them</a:t>
            </a:r>
            <a:endParaRPr/>
          </a:p>
        </p:txBody>
      </p:sp>
      <p:sp>
        <p:nvSpPr>
          <p:cNvPr id="620" name="Google Shape;620;p56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  </a:t>
            </a:r>
            <a:endParaRPr/>
          </a:p>
        </p:txBody>
      </p:sp>
      <p:sp>
        <p:nvSpPr>
          <p:cNvPr id="621" name="Google Shape;621;p56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7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Ethical Issues in Information Systems</a:t>
            </a:r>
            <a:endParaRPr/>
          </a:p>
        </p:txBody>
      </p:sp>
      <p:sp>
        <p:nvSpPr>
          <p:cNvPr id="628" name="Google Shape;628;p57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of ethics: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States the principles and core values essential to a set of people and, therefore, govern their behavior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become a reference point for weighing what is legal and what is ethical</a:t>
            </a:r>
            <a:endParaRPr/>
          </a:p>
        </p:txBody>
      </p:sp>
      <p:sp>
        <p:nvSpPr>
          <p:cNvPr id="629" name="Google Shape;629;p57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  </a:t>
            </a:r>
            <a:endParaRPr/>
          </a:p>
        </p:txBody>
      </p:sp>
      <p:sp>
        <p:nvSpPr>
          <p:cNvPr id="630" name="Google Shape;630;p57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8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637" name="Google Shape;637;p58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waste: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inappropriate use of computer technology and resources in both the public and private sectors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Preventing waste and mistakes involves: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Establishing, implementing, monitoring, and reviewing effective policies and procedures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crimes use computers as tools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Cyberterrorist: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Intimidates or coerces a government or organization to advance his or her political or social objectives</a:t>
            </a:r>
            <a:endParaRPr/>
          </a:p>
        </p:txBody>
      </p:sp>
      <p:sp>
        <p:nvSpPr>
          <p:cNvPr id="638" name="Google Shape;638;p58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  </a:t>
            </a:r>
            <a:endParaRPr/>
          </a:p>
        </p:txBody>
      </p:sp>
      <p:sp>
        <p:nvSpPr>
          <p:cNvPr id="639" name="Google Shape;639;p58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9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  </a:t>
            </a:r>
            <a:endParaRPr/>
          </a:p>
        </p:txBody>
      </p:sp>
      <p:sp>
        <p:nvSpPr>
          <p:cNvPr id="646" name="Google Shape;646;p59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47" name="Google Shape;647;p59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Summary (continued)</a:t>
            </a:r>
            <a:endParaRPr/>
          </a:p>
        </p:txBody>
      </p:sp>
      <p:sp>
        <p:nvSpPr>
          <p:cNvPr id="648" name="Google Shape;648;p59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detect and prevent computer crime use: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Antivirus software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Intrusion detection systems (IDSs)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Privacy issues: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concern with government agencies, e-mail use, corporations, and the Internet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develop a clear and thorough policy about privacy rights for customers, including database access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Why Learn About the Personal and Social Impact of the Internet?</a:t>
            </a:r>
            <a:endParaRPr/>
          </a:p>
        </p:txBody>
      </p:sp>
      <p:sp>
        <p:nvSpPr>
          <p:cNvPr id="189" name="Google Shape;189;p6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opportunities and threats: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Surround a wide range of nontechnical issues associated with the use of information systems and the Internet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need to know about the topics in this chapter: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help avoid becoming a victim of crime, fraud, privacy invasion, and other potential problem</a:t>
            </a:r>
            <a:endParaRPr/>
          </a:p>
        </p:txBody>
      </p:sp>
      <p:sp>
        <p:nvSpPr>
          <p:cNvPr id="190" name="Google Shape;190;p6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  </a:t>
            </a:r>
            <a:endParaRPr/>
          </a:p>
        </p:txBody>
      </p:sp>
      <p:sp>
        <p:nvSpPr>
          <p:cNvPr id="191" name="Google Shape;191;p6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0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  </a:t>
            </a:r>
            <a:endParaRPr/>
          </a:p>
        </p:txBody>
      </p:sp>
      <p:sp>
        <p:nvSpPr>
          <p:cNvPr id="655" name="Google Shape;655;p60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56" name="Google Shape;656;p60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Summary (continued)</a:t>
            </a:r>
            <a:endParaRPr/>
          </a:p>
        </p:txBody>
      </p:sp>
      <p:sp>
        <p:nvSpPr>
          <p:cNvPr id="657" name="Google Shape;657;p60"/>
          <p:cNvSpPr txBox="1"/>
          <p:nvPr>
            <p:ph idx="1" type="body"/>
          </p:nvPr>
        </p:nvSpPr>
        <p:spPr>
          <a:xfrm>
            <a:off x="533400" y="1676400"/>
            <a:ext cx="8077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Computer-related scams: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cost people and companies thousands of dollars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Ergonomics: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study of designing and positioning computer equipment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of ethics: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States the principles and core values that are essential to the members of a profession or organization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  </a:t>
            </a:r>
            <a:endParaRPr/>
          </a:p>
        </p:txBody>
      </p:sp>
      <p:sp>
        <p:nvSpPr>
          <p:cNvPr id="198" name="Google Shape;198;p7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9" name="Google Shape;199;p7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Computer Waste and Mistakes</a:t>
            </a:r>
            <a:endParaRPr/>
          </a:p>
        </p:txBody>
      </p:sp>
      <p:sp>
        <p:nvSpPr>
          <p:cNvPr id="200" name="Google Shape;200;p7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waste: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Inappropriate use of computer technology and resources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Computer-related mistakes: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Errors, failures, and other computer problems that make computer output incorrect or not useful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  </a:t>
            </a:r>
            <a:endParaRPr/>
          </a:p>
        </p:txBody>
      </p:sp>
      <p:sp>
        <p:nvSpPr>
          <p:cNvPr id="207" name="Google Shape;207;p8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8" name="Google Shape;208;p8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Computer Waste</a:t>
            </a:r>
            <a:endParaRPr/>
          </a:p>
        </p:txBody>
      </p:sp>
      <p:sp>
        <p:nvSpPr>
          <p:cNvPr id="209" name="Google Shape;209;p8"/>
          <p:cNvSpPr txBox="1"/>
          <p:nvPr>
            <p:ph idx="1" type="body"/>
          </p:nvPr>
        </p:nvSpPr>
        <p:spPr>
          <a:xfrm>
            <a:off x="533400" y="1676400"/>
            <a:ext cx="8077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Spam filter: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that attempts to block unwanted e-mail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might require first-time e-mailers to be verified before their e-mails are accepted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Image-based spam: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tactic spammers use to circumvent spam-filtering software 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  </a:t>
            </a:r>
            <a:endParaRPr/>
          </a:p>
        </p:txBody>
      </p:sp>
      <p:sp>
        <p:nvSpPr>
          <p:cNvPr id="216" name="Google Shape;216;p9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7" name="Google Shape;217;p9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Computer-Related Mistakes</a:t>
            </a:r>
            <a:endParaRPr/>
          </a:p>
        </p:txBody>
      </p:sp>
      <p:sp>
        <p:nvSpPr>
          <p:cNvPr id="218" name="Google Shape;218;p9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causes: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Unclear expectations and a lack of feedback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development that contains errors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Incorrect data entry by data-entry clerk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mple PPT_template">
  <a:themeElements>
    <a:clrScheme name="Sample PPT_template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Sample PPT_template">
  <a:themeElements>
    <a:clrScheme name="2_Sample PPT_template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2002-11-22T15:56:32Z</dcterms:created>
  <dc:creator/>
</cp:coreProperties>
</file>