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345" r:id="rId2"/>
    <p:sldId id="346" r:id="rId3"/>
    <p:sldId id="347" r:id="rId4"/>
    <p:sldId id="348" r:id="rId5"/>
    <p:sldId id="349" r:id="rId6"/>
    <p:sldId id="350" r:id="rId7"/>
    <p:sldId id="352" r:id="rId8"/>
    <p:sldId id="353" r:id="rId9"/>
    <p:sldId id="351" r:id="rId10"/>
    <p:sldId id="354" r:id="rId11"/>
    <p:sldId id="355" r:id="rId12"/>
    <p:sldId id="356" r:id="rId13"/>
    <p:sldId id="357" r:id="rId14"/>
    <p:sldId id="358" r:id="rId15"/>
    <p:sldId id="359" r:id="rId16"/>
    <p:sldId id="360" r:id="rId17"/>
  </p:sldIdLst>
  <p:sldSz cx="12192000" cy="6858000"/>
  <p:notesSz cx="9947275" cy="6858000"/>
  <p:defaultTextStyle>
    <a:defPPr>
      <a:defRPr lang="en-US"/>
    </a:defPPr>
    <a:lvl1pPr marL="0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5094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0189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55283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40378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25472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10566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95661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80756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3E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1" autoAdjust="0"/>
    <p:restoredTop sz="94660"/>
  </p:normalViewPr>
  <p:slideViewPr>
    <p:cSldViewPr>
      <p:cViewPr varScale="1">
        <p:scale>
          <a:sx n="67" d="100"/>
          <a:sy n="67" d="100"/>
        </p:scale>
        <p:origin x="99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4487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4487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7F841-2791-42BB-90DA-CA7B3F9C3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921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4487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4728" y="3257550"/>
            <a:ext cx="795782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4487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F5ED6-6C49-45A2-983E-F025C94D28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69083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5094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70189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55283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40378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25472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10566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95661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80756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9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30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71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50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74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07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85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7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71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3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2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61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63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56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85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020" tIns="48509" rIns="97020" bIns="48509" rtlCol="0" anchor="ctr"/>
          <a:lstStyle/>
          <a:p>
            <a:pPr algn="ctr" eaLnBrk="1" latinLnBrk="0" hangingPunct="1"/>
            <a:endParaRPr kumimoji="0" lang="en-US" sz="19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9" y="69756"/>
            <a:ext cx="12017827" cy="6692202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 sz="19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900">
                <a:solidFill>
                  <a:schemeClr val="tx2"/>
                </a:solidFill>
              </a:defRPr>
            </a:lvl1pPr>
            <a:lvl2pPr marL="485094" indent="0" algn="ctr">
              <a:buNone/>
            </a:lvl2pPr>
            <a:lvl3pPr marL="970189" indent="0" algn="ctr">
              <a:buNone/>
            </a:lvl3pPr>
            <a:lvl4pPr marL="1455283" indent="0" algn="ctr">
              <a:buNone/>
            </a:lvl4pPr>
            <a:lvl5pPr marL="1940378" indent="0" algn="ctr">
              <a:buNone/>
            </a:lvl5pPr>
            <a:lvl6pPr marL="2425472" indent="0" algn="ctr">
              <a:buNone/>
            </a:lvl6pPr>
            <a:lvl7pPr marL="2910566" indent="0" algn="ctr">
              <a:buNone/>
            </a:lvl7pPr>
            <a:lvl8pPr marL="3395661" indent="0" algn="ctr">
              <a:buNone/>
            </a:lvl8pPr>
            <a:lvl9pPr marL="3880756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6E3A-6AF4-4847-8209-FEE9AB0A7C92}" type="datetime1">
              <a:rPr lang="en-US" smtClean="0"/>
              <a:pPr/>
              <a:t>23-Jun-21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13" y="1449304"/>
            <a:ext cx="12028713" cy="15273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 sz="1900"/>
          </a:p>
        </p:txBody>
      </p:sp>
      <p:sp>
        <p:nvSpPr>
          <p:cNvPr id="10" name="Rectangle 9"/>
          <p:cNvSpPr/>
          <p:nvPr/>
        </p:nvSpPr>
        <p:spPr>
          <a:xfrm>
            <a:off x="83913" y="1396728"/>
            <a:ext cx="12028713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 sz="1900"/>
          </a:p>
        </p:txBody>
      </p:sp>
      <p:sp>
        <p:nvSpPr>
          <p:cNvPr id="11" name="Rectangle 10"/>
          <p:cNvSpPr/>
          <p:nvPr/>
        </p:nvSpPr>
        <p:spPr>
          <a:xfrm>
            <a:off x="83913" y="2976657"/>
            <a:ext cx="12028713" cy="110533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 sz="19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8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84D8-9836-4CF5-8F66-DA5B5C5E68A5}" type="datetime1">
              <a:rPr lang="en-US" smtClean="0"/>
              <a:pPr/>
              <a:t>23-Jun-21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50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9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BAC1-49C6-4D8A-A63E-71FCF280A138}" type="datetime1">
              <a:rPr lang="en-US" smtClean="0"/>
              <a:pPr/>
              <a:t>23-Jun-21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9CF4-F84E-4C0C-A281-67925675489D}" type="datetime1">
              <a:rPr lang="en-US" smtClean="0"/>
              <a:pPr/>
              <a:t>23-Jun-21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168400" y="16383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020" tIns="48509" rIns="97020" bIns="48509" rtlCol="0" anchor="ctr"/>
          <a:lstStyle/>
          <a:p>
            <a:pPr algn="ctr" eaLnBrk="1" latinLnBrk="0" hangingPunct="1"/>
            <a:endParaRPr kumimoji="0" lang="en-US" sz="19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9" y="69756"/>
            <a:ext cx="12017827" cy="6692202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 sz="19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952502"/>
            <a:ext cx="10363200" cy="1362075"/>
          </a:xfrm>
        </p:spPr>
        <p:txBody>
          <a:bodyPr anchor="b" anchorCtr="0"/>
          <a:lstStyle>
            <a:lvl1pPr algn="l">
              <a:buNone/>
              <a:defRPr sz="43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547945"/>
            <a:ext cx="10363200" cy="1338262"/>
          </a:xfrm>
        </p:spPr>
        <p:txBody>
          <a:bodyPr anchor="t" anchorCtr="0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DB7C-0724-4692-8E75-373065663F96}" type="datetime1">
              <a:rPr lang="en-US" smtClean="0"/>
              <a:pPr/>
              <a:t>23-Jun-21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km-KH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4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 sz="1900"/>
          </a:p>
        </p:txBody>
      </p:sp>
      <p:sp>
        <p:nvSpPr>
          <p:cNvPr id="8" name="Rectangle 7"/>
          <p:cNvSpPr/>
          <p:nvPr/>
        </p:nvSpPr>
        <p:spPr>
          <a:xfrm>
            <a:off x="92203" y="2341483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 sz="1900"/>
          </a:p>
        </p:txBody>
      </p:sp>
      <p:sp>
        <p:nvSpPr>
          <p:cNvPr id="9" name="Rectangle 8"/>
          <p:cNvSpPr/>
          <p:nvPr/>
        </p:nvSpPr>
        <p:spPr>
          <a:xfrm>
            <a:off x="91083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 sz="1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3" y="6208776"/>
            <a:ext cx="609600" cy="457200"/>
          </a:xfrm>
        </p:spPr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E754-54E0-47D0-9B7B-301636427550}" type="datetime1">
              <a:rPr lang="en-US" smtClean="0"/>
              <a:pPr/>
              <a:t>23-Jun-21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7020" anchor="b" anchorCtr="0">
            <a:noAutofit/>
          </a:bodyPr>
          <a:lstStyle>
            <a:lvl1pPr marL="0" indent="0">
              <a:buNone/>
              <a:defRPr sz="25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100" b="1"/>
            </a:lvl2pPr>
            <a:lvl3pPr>
              <a:buNone/>
              <a:defRPr sz="1900" b="1"/>
            </a:lvl3pPr>
            <a:lvl4pPr>
              <a:buNone/>
              <a:defRPr sz="1700" b="1"/>
            </a:lvl4pPr>
            <a:lvl5pPr>
              <a:buNone/>
              <a:defRPr sz="17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7020" anchor="b" anchorCtr="0">
            <a:noAutofit/>
          </a:bodyPr>
          <a:lstStyle>
            <a:lvl1pPr marL="0" indent="0">
              <a:buNone/>
              <a:defRPr sz="25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100" b="1"/>
            </a:lvl2pPr>
            <a:lvl3pPr>
              <a:buNone/>
              <a:defRPr sz="1900" b="1"/>
            </a:lvl3pPr>
            <a:lvl4pPr>
              <a:buNone/>
              <a:defRPr sz="1700" b="1"/>
            </a:lvl4pPr>
            <a:lvl5pPr>
              <a:buNone/>
              <a:defRPr sz="17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BFFD-FBA0-4699-9113-AD441B2AEDED}" type="datetime1">
              <a:rPr lang="en-US" smtClean="0"/>
              <a:pPr/>
              <a:t>23-Jun-21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8B6A-1DDB-42E7-A606-7375A00DC4E5}" type="datetime1">
              <a:rPr lang="en-US" smtClean="0"/>
              <a:pPr/>
              <a:t>23-Jun-21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4FB3F-570C-40ED-8AC7-53DCC1932ED6}" type="datetime1">
              <a:rPr lang="en-US" smtClean="0"/>
              <a:pPr/>
              <a:t>23-Jun-21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 sz="19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9" y="69763"/>
            <a:ext cx="12017827" cy="6693407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 sz="19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3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9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379-CE58-4747-B816-81584DF3BBBC}" type="datetime1">
              <a:rPr lang="en-US" smtClean="0"/>
              <a:pPr/>
              <a:t>23-Jun-21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6"/>
            <a:ext cx="9753600" cy="522287"/>
          </a:xfrm>
        </p:spPr>
        <p:txBody>
          <a:bodyPr anchor="ctr">
            <a:noAutofit/>
          </a:bodyPr>
          <a:lstStyle>
            <a:lvl1pPr algn="l">
              <a:buNone/>
              <a:defRPr sz="3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2719-3087-490D-825F-6ADA2042E682}" type="datetime1">
              <a:rPr lang="en-US" smtClean="0"/>
              <a:pPr/>
              <a:t>23-Jun-21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km-KH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3" y="6208776"/>
            <a:ext cx="609600" cy="457200"/>
          </a:xfrm>
        </p:spPr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5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 sz="1900"/>
          </a:p>
        </p:txBody>
      </p:sp>
      <p:sp>
        <p:nvSpPr>
          <p:cNvPr id="12" name="Rectangle 11"/>
          <p:cNvSpPr/>
          <p:nvPr/>
        </p:nvSpPr>
        <p:spPr>
          <a:xfrm>
            <a:off x="91353" y="4650482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 sz="1900"/>
          </a:p>
        </p:txBody>
      </p:sp>
      <p:sp>
        <p:nvSpPr>
          <p:cNvPr id="13" name="Rectangle 12"/>
          <p:cNvSpPr/>
          <p:nvPr/>
        </p:nvSpPr>
        <p:spPr>
          <a:xfrm>
            <a:off x="91353" y="4773231"/>
            <a:ext cx="12008847" cy="48808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 sz="19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9" y="66677"/>
            <a:ext cx="12002499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020" tIns="48509" rIns="97020" bIns="48509" rtlCol="0" anchor="ctr"/>
          <a:lstStyle/>
          <a:p>
            <a:pPr algn="ctr" eaLnBrk="1" latinLnBrk="0" hangingPunct="1"/>
            <a:endParaRPr kumimoji="0" lang="en-US" sz="19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9" y="69763"/>
            <a:ext cx="12017827" cy="6693407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 sz="19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</p:spPr>
        <p:txBody>
          <a:bodyPr lIns="97020" tIns="48509" rIns="97020" bIns="9702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lIns="97020" tIns="48509" rIns="97020" bIns="48509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lIns="97020" tIns="48509" rIns="97020" bIns="48509"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2DB49D-5E9F-4713-B8BB-DEF174AF5922}" type="datetime1">
              <a:rPr lang="en-US" smtClean="0"/>
              <a:pPr/>
              <a:t>23-Jun-21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lIns="97020" tIns="48509" rIns="97020" bIns="48509"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m-KH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91056" indent="-291056" algn="l" rtl="0" eaLnBrk="1" latinLnBrk="0" hangingPunct="1">
        <a:spcBef>
          <a:spcPts val="615"/>
        </a:spcBef>
        <a:buClr>
          <a:schemeClr val="accent1"/>
        </a:buClr>
        <a:buSzPct val="8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582114" indent="-242547" algn="l" rtl="0" eaLnBrk="1" latinLnBrk="0" hangingPunct="1">
        <a:spcBef>
          <a:spcPts val="392"/>
        </a:spcBef>
        <a:buClr>
          <a:schemeClr val="accent2"/>
        </a:buClr>
        <a:buSzPct val="85000"/>
        <a:buFont typeface="Wingdings 2"/>
        <a:buChar char="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873170" indent="-242547" algn="l" rtl="0" eaLnBrk="1" latinLnBrk="0" hangingPunct="1">
        <a:spcBef>
          <a:spcPts val="392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64227" indent="-242547" algn="l" rtl="0" eaLnBrk="1" latinLnBrk="0" hangingPunct="1">
        <a:spcBef>
          <a:spcPts val="392"/>
        </a:spcBef>
        <a:buClr>
          <a:schemeClr val="accent3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455283" indent="-242547" algn="l" rtl="0" eaLnBrk="1" latinLnBrk="0" hangingPunct="1">
        <a:spcBef>
          <a:spcPts val="392"/>
        </a:spcBef>
        <a:buClr>
          <a:schemeClr val="accent3"/>
        </a:buClr>
        <a:buFontTx/>
        <a:buChar char="o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746340" indent="-242547" algn="l" rtl="0" eaLnBrk="1" latinLnBrk="0" hangingPunct="1">
        <a:spcBef>
          <a:spcPts val="392"/>
        </a:spcBef>
        <a:buClr>
          <a:schemeClr val="accent3"/>
        </a:buClr>
        <a:buChar char="•"/>
        <a:defRPr kumimoji="0" sz="1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37397" indent="-242547" algn="l" rtl="0" eaLnBrk="1" latinLnBrk="0" hangingPunct="1">
        <a:spcBef>
          <a:spcPts val="392"/>
        </a:spcBef>
        <a:buClr>
          <a:schemeClr val="accent2"/>
        </a:buClr>
        <a:buChar char="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2328453" indent="-242547" algn="l" rtl="0" eaLnBrk="1" latinLnBrk="0" hangingPunct="1">
        <a:spcBef>
          <a:spcPts val="392"/>
        </a:spcBef>
        <a:buClr>
          <a:schemeClr val="accent1">
            <a:tint val="60000"/>
          </a:schemeClr>
        </a:buClr>
        <a:buChar char="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2619509" indent="-242547" algn="l" rtl="0" eaLnBrk="1" latinLnBrk="0" hangingPunct="1">
        <a:spcBef>
          <a:spcPts val="392"/>
        </a:spcBef>
        <a:buClr>
          <a:schemeClr val="accent2">
            <a:tint val="60000"/>
          </a:schemeClr>
        </a:buClr>
        <a:buChar char="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509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0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552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403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254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10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3956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8807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7"/>
            <a:ext cx="8305800" cy="1143000"/>
          </a:xfrm>
        </p:spPr>
        <p:txBody>
          <a:bodyPr>
            <a:normAutofit/>
          </a:bodyPr>
          <a:lstStyle/>
          <a:p>
            <a:r>
              <a:rPr lang="km-KH" sz="3300" dirty="0">
                <a:latin typeface="Khmer OS Battambang" pitchFamily="2" charset="0"/>
                <a:cs typeface="Khmer OS Battambang" pitchFamily="2" charset="0"/>
              </a:rPr>
              <a:t>មេរៀនទី</a:t>
            </a:r>
            <a:r>
              <a:rPr lang="ca-ES" sz="3300" dirty="0">
                <a:latin typeface="Khmer OS Battambang" pitchFamily="2" charset="0"/>
                <a:cs typeface="Khmer OS Battambang" pitchFamily="2" charset="0"/>
              </a:rPr>
              <a:t>៤</a:t>
            </a:r>
            <a:r>
              <a:rPr lang="km-KH" sz="3300" dirty="0">
                <a:latin typeface="Khmer OS Battambang" pitchFamily="2" charset="0"/>
                <a:cs typeface="Khmer OS Battambang" pitchFamily="2" charset="0"/>
              </a:rPr>
              <a:t>៖ </a:t>
            </a:r>
            <a:endParaRPr lang="en-US" sz="33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70306" y="2133601"/>
            <a:ext cx="8997695" cy="388620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ca-ES" sz="3600" dirty="0">
                <a:solidFill>
                  <a:srgbClr val="C93E27"/>
                </a:solidFill>
                <a:latin typeface="Khmer OS Muol Light" pitchFamily="2" charset="0"/>
                <a:cs typeface="Khmer OS Muol Light" pitchFamily="2" charset="0"/>
              </a:rPr>
              <a:t>ទ្រង់ទ្រាយគំរូនៃមូលដ្ឋានទិន្នន័យតាម</a:t>
            </a:r>
          </a:p>
          <a:p>
            <a:pPr algn="ctr">
              <a:lnSpc>
                <a:spcPct val="150000"/>
              </a:lnSpc>
              <a:buNone/>
            </a:pPr>
            <a:r>
              <a:rPr lang="ca-ES" sz="3600" dirty="0">
                <a:solidFill>
                  <a:srgbClr val="C93E27"/>
                </a:solidFill>
                <a:latin typeface="Khmer OS Muol Light" pitchFamily="2" charset="0"/>
                <a:cs typeface="Khmer OS Muol Light" pitchFamily="2" charset="0"/>
              </a:rPr>
              <a:t>បែបទំនាក់ទំនង</a:t>
            </a:r>
            <a:endParaRPr lang="en-US" sz="3600" dirty="0">
              <a:solidFill>
                <a:srgbClr val="C93E27"/>
              </a:solidFill>
              <a:latin typeface="Khmer OS Muol Light" pitchFamily="2" charset="0"/>
              <a:cs typeface="Khmer OS Muol Light" pitchFamily="2" charset="0"/>
            </a:endParaRPr>
          </a:p>
          <a:p>
            <a:pPr algn="ctr">
              <a:lnSpc>
                <a:spcPct val="150000"/>
              </a:lnSpc>
              <a:buNone/>
            </a:pPr>
            <a:r>
              <a:rPr lang="en-US" sz="3600" dirty="0">
                <a:solidFill>
                  <a:srgbClr val="C93E27"/>
                </a:solidFill>
                <a:latin typeface="Khmer OS Muol Light" pitchFamily="2" charset="0"/>
                <a:cs typeface="Khmer OS Muol Light" pitchFamily="2" charset="0"/>
              </a:rPr>
              <a:t>(Relational Database Model)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65854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2" y="76201"/>
            <a:ext cx="9143999" cy="6781799"/>
          </a:xfrm>
        </p:spPr>
        <p:txBody>
          <a:bodyPr>
            <a:noAutofit/>
          </a:bodyPr>
          <a:lstStyle/>
          <a:p>
            <a:pPr marL="571500" indent="0" algn="just">
              <a:lnSpc>
                <a:spcPct val="150000"/>
              </a:lnSpc>
              <a:buNone/>
            </a:pP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+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ចំពោះ </a:t>
            </a:r>
            <a:r>
              <a:rPr lang="en-US" sz="28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tbImport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៖</a:t>
            </a: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FK = </a:t>
            </a:r>
            <a:r>
              <a:rPr lang="en-US" sz="2400">
                <a:latin typeface="Khmer OS Siemreap" panose="02000500000000020004" pitchFamily="2" charset="0"/>
                <a:cs typeface="Khmer OS Siemreap" panose="02000500000000020004" pitchFamily="2" charset="0"/>
              </a:rPr>
              <a:t>Foreign Key</a:t>
            </a: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1100" dirty="0"/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420264"/>
              </p:ext>
            </p:extLst>
          </p:nvPr>
        </p:nvGraphicFramePr>
        <p:xfrm>
          <a:off x="1905000" y="1447800"/>
          <a:ext cx="8610600" cy="302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5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 rowSpan="2"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Keys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Field Name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Data</a:t>
                      </a:r>
                      <a:r>
                        <a:rPr lang="en-US" sz="2000" baseline="0" dirty="0"/>
                        <a:t> type</a:t>
                      </a:r>
                      <a:endParaRPr lang="en-US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Field’s Properties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Field</a:t>
                      </a:r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 Size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Format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Input Mask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US" sz="20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ImportID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Long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ImportDate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Date/Time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US" sz="20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SupplierID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US" sz="20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StaffID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TotalAmount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092479"/>
      </p:ext>
    </p:extLst>
  </p:cSld>
  <p:clrMapOvr>
    <a:masterClrMapping/>
  </p:clrMapOvr>
  <p:transition spd="med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2" y="76201"/>
            <a:ext cx="9143999" cy="6781799"/>
          </a:xfrm>
        </p:spPr>
        <p:txBody>
          <a:bodyPr>
            <a:noAutofit/>
          </a:bodyPr>
          <a:lstStyle/>
          <a:p>
            <a:pPr marL="571500" indent="0" algn="just">
              <a:lnSpc>
                <a:spcPct val="150000"/>
              </a:lnSpc>
              <a:buNone/>
            </a:pP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+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ចំពោះ </a:t>
            </a:r>
            <a:r>
              <a:rPr lang="en-US" sz="28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tbSale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៖</a:t>
            </a: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FK = Foreign Key</a:t>
            </a: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1100" dirty="0"/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570360"/>
              </p:ext>
            </p:extLst>
          </p:nvPr>
        </p:nvGraphicFramePr>
        <p:xfrm>
          <a:off x="1905000" y="1447800"/>
          <a:ext cx="8610600" cy="302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5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 rowSpan="2"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Keys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Field Name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Data</a:t>
                      </a:r>
                      <a:r>
                        <a:rPr lang="en-US" sz="2000" baseline="0" dirty="0"/>
                        <a:t> type</a:t>
                      </a:r>
                      <a:endParaRPr lang="en-US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Field’s Properties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Field</a:t>
                      </a:r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 Size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Format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Input Mask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US" sz="20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SaleID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Long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SaleDate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Date/Time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US" sz="20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CusID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Long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US" sz="20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StaffID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TotalAmount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740037"/>
      </p:ext>
    </p:extLst>
  </p:cSld>
  <p:clrMapOvr>
    <a:masterClrMapping/>
  </p:clrMapOvr>
  <p:transition spd="med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2" y="76201"/>
            <a:ext cx="9143999" cy="6781799"/>
          </a:xfrm>
        </p:spPr>
        <p:txBody>
          <a:bodyPr>
            <a:noAutofit/>
          </a:bodyPr>
          <a:lstStyle/>
          <a:p>
            <a:pPr marL="571500" indent="0" algn="just">
              <a:lnSpc>
                <a:spcPct val="150000"/>
              </a:lnSpc>
              <a:buNone/>
            </a:pP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+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ចំពោះ </a:t>
            </a:r>
            <a:r>
              <a:rPr lang="en-US" sz="28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tbPayment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៖</a:t>
            </a: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FK = Foreign Key</a:t>
            </a: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1100" dirty="0"/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715850"/>
              </p:ext>
            </p:extLst>
          </p:nvPr>
        </p:nvGraphicFramePr>
        <p:xfrm>
          <a:off x="1905000" y="1447800"/>
          <a:ext cx="8610600" cy="302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5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 rowSpan="2"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Keys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Field Name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Data</a:t>
                      </a:r>
                      <a:r>
                        <a:rPr lang="en-US" sz="2000" baseline="0" dirty="0"/>
                        <a:t> type</a:t>
                      </a:r>
                      <a:endParaRPr lang="en-US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Field’s Properties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Field</a:t>
                      </a:r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 Size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Format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Input Mask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US" sz="20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PayID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Long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PayDate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Date/Time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US" sz="20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CusID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Long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US" sz="20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StaffID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PayAmount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848485"/>
      </p:ext>
    </p:extLst>
  </p:cSld>
  <p:clrMapOvr>
    <a:masterClrMapping/>
  </p:clrMapOvr>
  <p:transition spd="med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2" y="76201"/>
            <a:ext cx="9143999" cy="6781799"/>
          </a:xfrm>
        </p:spPr>
        <p:txBody>
          <a:bodyPr>
            <a:noAutofit/>
          </a:bodyPr>
          <a:lstStyle/>
          <a:p>
            <a:pPr marL="571500" indent="0" algn="just">
              <a:lnSpc>
                <a:spcPct val="150000"/>
              </a:lnSpc>
              <a:buNone/>
            </a:pP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+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ចំពោះ </a:t>
            </a:r>
            <a:r>
              <a:rPr lang="en-US" sz="28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tbImportDetail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៖</a:t>
            </a: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 PK = Primary Key, FK = Foreign Key</a:t>
            </a: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1100" dirty="0"/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212167"/>
              </p:ext>
            </p:extLst>
          </p:nvPr>
        </p:nvGraphicFramePr>
        <p:xfrm>
          <a:off x="1905000" y="1447800"/>
          <a:ext cx="8610600" cy="302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600">
                <a:tc rowSpan="2" gridSpan="2"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Keys</a:t>
                      </a: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Field Name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Data</a:t>
                      </a:r>
                      <a:r>
                        <a:rPr lang="en-US" sz="2000" baseline="0" dirty="0"/>
                        <a:t> type</a:t>
                      </a:r>
                      <a:endParaRPr lang="en-US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Field’s Properties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Field</a:t>
                      </a:r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 Size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Format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Input Mask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0">
                <a:tc rowSpan="2">
                  <a:txBody>
                    <a:bodyPr/>
                    <a:lstStyle/>
                    <a:p>
                      <a:endParaRPr lang="en-US" sz="1400" dirty="0"/>
                    </a:p>
                    <a:p>
                      <a:r>
                        <a:rPr lang="en-US" sz="20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ImportID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Long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32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ProductID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320">
                <a:tc gridSpan="2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ImportQty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320">
                <a:tc gridSpan="2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UnitPrice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320">
                <a:tc gridSpan="2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230000"/>
      </p:ext>
    </p:extLst>
  </p:cSld>
  <p:clrMapOvr>
    <a:masterClrMapping/>
  </p:clrMapOvr>
  <p:transition spd="med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2" y="76201"/>
            <a:ext cx="9143999" cy="6781799"/>
          </a:xfrm>
        </p:spPr>
        <p:txBody>
          <a:bodyPr>
            <a:noAutofit/>
          </a:bodyPr>
          <a:lstStyle/>
          <a:p>
            <a:pPr marL="571500" indent="0" algn="just">
              <a:lnSpc>
                <a:spcPct val="150000"/>
              </a:lnSpc>
              <a:buNone/>
            </a:pP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+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ចំពោះ </a:t>
            </a:r>
            <a:r>
              <a:rPr lang="en-US" sz="28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tbSaleDetail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៖</a:t>
            </a: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 PK = Primary Key, FK = Foreign Key</a:t>
            </a: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1100" dirty="0"/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543289"/>
              </p:ext>
            </p:extLst>
          </p:nvPr>
        </p:nvGraphicFramePr>
        <p:xfrm>
          <a:off x="1905000" y="1447800"/>
          <a:ext cx="86106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600">
                <a:tc rowSpan="2" gridSpan="2"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Keys</a:t>
                      </a: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Field Name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Data</a:t>
                      </a:r>
                      <a:r>
                        <a:rPr lang="en-US" sz="2000" baseline="0" dirty="0"/>
                        <a:t> type</a:t>
                      </a:r>
                      <a:endParaRPr lang="en-US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Field’s Properties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Field</a:t>
                      </a:r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 Size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Format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Input Mask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0">
                <a:tc rowSpan="2">
                  <a:txBody>
                    <a:bodyPr/>
                    <a:lstStyle/>
                    <a:p>
                      <a:endParaRPr lang="en-US" sz="1400" dirty="0"/>
                    </a:p>
                    <a:p>
                      <a:r>
                        <a:rPr lang="en-US" sz="20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SaleID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Long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32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ProductID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320">
                <a:tc gridSpan="2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SaleQty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320">
                <a:tc gridSpan="2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SaleUnitPrice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320">
                <a:tc gridSpan="2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Single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320">
                <a:tc gridSpan="2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108326"/>
      </p:ext>
    </p:extLst>
  </p:cSld>
  <p:clrMapOvr>
    <a:masterClrMapping/>
  </p:clrMapOvr>
  <p:transition spd="med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2" y="76201"/>
            <a:ext cx="9143999" cy="678179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ca-ES" sz="24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៣</a:t>
            </a:r>
            <a:r>
              <a:rPr lang="en-US" sz="24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en-US" sz="2400" dirty="0" err="1"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ការបង្កើតតារាង</a:t>
            </a:r>
            <a:r>
              <a:rPr lang="en-US" sz="24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 (Table)</a:t>
            </a:r>
            <a:r>
              <a:rPr lang="ca-ES" sz="24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៖</a:t>
            </a:r>
          </a:p>
          <a:p>
            <a:pPr marL="571500" indent="0" algn="just">
              <a:lnSpc>
                <a:spcPct val="150000"/>
              </a:lnSpc>
              <a:buNone/>
            </a:pP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	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នៅក្នុង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Microsoft Access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យើងអាចបង្កើត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Table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តាមជំហានដូចតទៅ៖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Click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លើ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Create -&gt; Table Design -&gt;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វាយឈ្មោះអោយ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Field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រួចកំណត់ប្រភេទទិន្នន័យ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(Data Type)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និងលក្ខណៈ </a:t>
            </a:r>
            <a:r>
              <a:rPr lang="km-KH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Properties)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របស់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Field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ទៅតាម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Data Dictionary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របស់ </a:t>
            </a:r>
            <a:r>
              <a:rPr lang="en-US" sz="2600">
                <a:latin typeface="Khmer OS Siemreap" panose="02000500000000020004" pitchFamily="2" charset="0"/>
                <a:cs typeface="Khmer OS Siemreap" panose="02000500000000020004" pitchFamily="2" charset="0"/>
              </a:rPr>
              <a:t>Table </a:t>
            </a:r>
            <a:r>
              <a:rPr lang="ca-ES" sz="2600">
                <a:latin typeface="Khmer OS Siemreap" panose="02000500000000020004" pitchFamily="2" charset="0"/>
                <a:cs typeface="Khmer OS Siemreap" panose="02000500000000020004" pitchFamily="2" charset="0"/>
              </a:rPr>
              <a:t>នី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មួយៗ។ បន្ទាប់មកកំណត់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Field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មួយឬបង្គុំ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Fields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ធ្វើជា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Primary Key Field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ដោយយើងត្រូវ</a:t>
            </a:r>
            <a:r>
              <a:rPr lang="km-KH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Select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លើ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Field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ឬ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Fields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ទាំងនោះ រួច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Click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លើ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Primary Key (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ដែលមានរូបកូនសោរ)។ ជាចុងក្រោយ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Save Table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ដោយដាក់ឈ្មោះអោយបានត្រឹមត្រូវតាម</a:t>
            </a:r>
            <a:r>
              <a:rPr lang="km-KH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ការកំណត់របស់យើងនៅក្នុង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Data Dictionary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  <a:endParaRPr lang="en-US" sz="26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63136"/>
      </p:ext>
    </p:extLst>
  </p:cSld>
  <p:clrMapOvr>
    <a:masterClrMapping/>
  </p:clrMapOvr>
  <p:transition spd="med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2" y="76201"/>
            <a:ext cx="9143999" cy="678179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ca-ES" sz="24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៤</a:t>
            </a:r>
            <a:r>
              <a:rPr lang="en-US" sz="24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. </a:t>
            </a:r>
            <a:r>
              <a:rPr lang="en-US" sz="2400" dirty="0" err="1"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ការធ្វើ</a:t>
            </a:r>
            <a:r>
              <a:rPr lang="en-US" sz="24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 Relationship </a:t>
            </a:r>
            <a:r>
              <a:rPr lang="ca-ES" sz="24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រវាង </a:t>
            </a:r>
            <a:r>
              <a:rPr lang="en-US" sz="24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Tables</a:t>
            </a:r>
            <a:r>
              <a:rPr lang="ca-ES" sz="24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៖</a:t>
            </a:r>
          </a:p>
          <a:p>
            <a:pPr marL="571500" indent="0" algn="just">
              <a:lnSpc>
                <a:spcPct val="150000"/>
              </a:lnSpc>
              <a:buNone/>
            </a:pP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	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នៅក្នុង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Microsoft Access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យើងអាចធ្វើ ​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Relationship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រវាង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Tables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តាមជំហានដូចតទៅ៖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Click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លើ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Database Tools</a:t>
            </a:r>
          </a:p>
          <a:p>
            <a:pPr marL="571500" indent="0" algn="just">
              <a:lnSpc>
                <a:spcPct val="150000"/>
              </a:lnSpc>
              <a:buNone/>
            </a:pP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-&gt; Relationships -&gt; Select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លើ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Tables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ទាំងឡាយដែលយើងត្រូវធ្វើ</a:t>
            </a:r>
            <a:r>
              <a:rPr lang="km-KH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Relationship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រួច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Click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លើ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Add Button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ហើយ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Click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លើ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Close Button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ដើម្បីបិទ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Show Table Dialog Box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 បន្ទាប់មកអូសយក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Primary Key Field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ទៅដាក់ចំពីលើ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Foreign Key Field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ដែលត្រូវគ្នា ពេលនោះវានឹងបង្ហាញ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Edit Relationships Dialog Box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ដើម្បីអោយយើង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Check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ត្រង់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Enforce Referential Integrity, Cascade Update Related Fields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Cascade Delete Related Records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រួច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Click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លើ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Create Button</a:t>
            </a:r>
            <a:r>
              <a:rPr lang="ca-ES" sz="260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  <a:endParaRPr lang="en-US" sz="26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59663"/>
      </p:ext>
    </p:extLst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2" y="214313"/>
            <a:ext cx="9143999" cy="6357938"/>
          </a:xfrm>
          <a:noFill/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Relational Database Model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គឺជាការបង្ហាញទ្រង់ទ្រាយរបស់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Database Structure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ក្នុងទំរង់ជាតារាង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(Table)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ដែលមានជួរឈរហៅថា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Column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ឬ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Field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ហើយតំលៃរបស់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Column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ឬ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Field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នីមួយៗផ្គុំគ្នាក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្នុងមួយជួរដេកហៅថា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Record 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ដែលបញ្ជាក់អំពីព័ត៌មានរបស់មនុស្សម្នាក់ ឬវត្ថុមួយ ឬទីកន្លែងណាមួយ ឬក៏ព្រឹត្តិការណ៍ណាមួយ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</a:p>
          <a:p>
            <a:pPr marL="0"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ឧទាហរណ៍៖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ca-ES" sz="2800" dirty="0"/>
              <a:t>tbCustomer(</a:t>
            </a:r>
            <a:r>
              <a:rPr lang="ca-ES" sz="2800" b="1" u="sng" dirty="0"/>
              <a:t>CusID</a:t>
            </a:r>
            <a:r>
              <a:rPr lang="ca-ES" sz="2800" dirty="0"/>
              <a:t>, CusName, ContactPhone, ContactAddress)</a:t>
            </a: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ca-ES" sz="2800" dirty="0"/>
              <a:t>		</a:t>
            </a:r>
            <a:r>
              <a:rPr lang="en-US" sz="2800" u="sng" dirty="0"/>
              <a:t>1	</a:t>
            </a:r>
            <a:r>
              <a:rPr lang="en-US" sz="2800" u="sng" dirty="0" err="1"/>
              <a:t>Keo</a:t>
            </a:r>
            <a:r>
              <a:rPr lang="en-US" sz="2800" u="sng" dirty="0"/>
              <a:t> </a:t>
            </a:r>
            <a:r>
              <a:rPr lang="en-US" sz="2800" u="sng" dirty="0" err="1"/>
              <a:t>Tola</a:t>
            </a:r>
            <a:r>
              <a:rPr lang="en-US" sz="2800" u="sng" dirty="0"/>
              <a:t>     (012) 838-182	#120E0, St. 250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	</a:t>
            </a:r>
            <a:r>
              <a:rPr lang="en-US" sz="2800" u="sng" dirty="0"/>
              <a:t>2	Chan </a:t>
            </a:r>
            <a:r>
              <a:rPr lang="en-US" sz="2800" u="sng" dirty="0" err="1"/>
              <a:t>Maly</a:t>
            </a:r>
            <a:r>
              <a:rPr lang="en-US" sz="2800" u="sng" dirty="0"/>
              <a:t>  (015) 838-828   #205E0, St. 156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	</a:t>
            </a:r>
            <a:r>
              <a:rPr lang="ca-ES" sz="2800" dirty="0"/>
              <a:t>	</a:t>
            </a: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715000" y="3124200"/>
            <a:ext cx="2286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Fields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126230" y="3486151"/>
            <a:ext cx="2209800" cy="64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334000" y="3581401"/>
            <a:ext cx="1143000" cy="55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751320" y="3604023"/>
            <a:ext cx="106680" cy="65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7273290" y="3581400"/>
            <a:ext cx="1283970" cy="677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752601" y="4876800"/>
            <a:ext cx="144246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Records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892552" y="4876800"/>
            <a:ext cx="460247" cy="26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892552" y="5190528"/>
            <a:ext cx="460247" cy="1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948126"/>
      </p:ext>
    </p:extLst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2" y="214313"/>
            <a:ext cx="9143999" cy="6357938"/>
          </a:xfrm>
        </p:spPr>
        <p:txBody>
          <a:bodyPr>
            <a:noAutofit/>
          </a:bodyPr>
          <a:lstStyle/>
          <a:p>
            <a:pPr marL="463550" indent="0">
              <a:lnSpc>
                <a:spcPct val="150000"/>
              </a:lnSpc>
              <a:buNone/>
            </a:pPr>
            <a:r>
              <a:rPr lang="ca-ES" sz="26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១</a:t>
            </a:r>
            <a:r>
              <a:rPr lang="en-US" sz="26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. </a:t>
            </a:r>
            <a:r>
              <a:rPr lang="ca-ES" sz="26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លក្ខណៈរបស់តារាង </a:t>
            </a:r>
            <a:r>
              <a:rPr lang="km-KH" sz="26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(</a:t>
            </a:r>
            <a:r>
              <a:rPr lang="en-US" sz="26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Table)</a:t>
            </a:r>
          </a:p>
          <a:p>
            <a:pPr marL="463550" indent="0">
              <a:lnSpc>
                <a:spcPct val="150000"/>
              </a:lnSpc>
              <a:buNone/>
            </a:pPr>
            <a:r>
              <a:rPr lang="ca-ES" sz="26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១</a:t>
            </a:r>
            <a:r>
              <a:rPr lang="en-US" sz="26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.១. </a:t>
            </a:r>
            <a:r>
              <a:rPr lang="ca-ES" sz="26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និយមន័យ៖</a:t>
            </a:r>
            <a:endParaRPr lang="en-US" sz="26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marL="463550"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Table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គឺជាកន្លែងផ្ទុកទិន្នន័យជានិរន្ត៍របស់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Relational Database Management System (RDBMS)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ដែលត្រូវបានរៀបចំតាមជួរឈរត្រូវបានគេហៅថា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Field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 ចំពោះ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Field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នីមួយៗ​នៅដាច់ពីគ្នាហើយផ្ទុកតំលៃទៅតាមប្រភេទទិន្នន័យរបស់វា។</a:t>
            </a:r>
          </a:p>
          <a:p>
            <a:pPr marL="463550"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ca-ES" sz="26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១</a:t>
            </a:r>
            <a:r>
              <a:rPr lang="en-US" sz="26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.២. </a:t>
            </a:r>
            <a:r>
              <a:rPr lang="ca-ES" sz="26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ប្រភេទទិន្នន័យរបស់ </a:t>
            </a:r>
            <a:r>
              <a:rPr lang="en-US" sz="26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Field</a:t>
            </a:r>
            <a:r>
              <a:rPr lang="ca-ES" sz="26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៖</a:t>
            </a:r>
            <a:endParaRPr lang="en-US" sz="26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marL="463550"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នៅក្នុង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Microsoft Access 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ប្រភេទទិន្នន័យមួយចំនួនរបស់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Field </a:t>
            </a:r>
            <a:r>
              <a:rPr lang="en-US" sz="26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ដែលយើងអាចប្រើប្រាស់មានដូចខាងក្រោម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៖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6644"/>
      </p:ext>
    </p:extLst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2" y="76201"/>
            <a:ext cx="9143999" cy="6781799"/>
          </a:xfrm>
        </p:spPr>
        <p:txBody>
          <a:bodyPr>
            <a:noAutofit/>
          </a:bodyPr>
          <a:lstStyle/>
          <a:p>
            <a:pPr marL="569913" indent="-284163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Number: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មាននាទីផ្ទុកចំនួនលេខដែលអាចគណនាបានទៅតាមទំហំរបស់</a:t>
            </a:r>
            <a:r>
              <a:rPr lang="km-KH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ជួរឈរ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(Field Size)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ដូចជា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Byte, Integer, Long Integer, Single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និង​</a:t>
            </a:r>
            <a:r>
              <a:rPr lang="km-KH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Double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ជាដើម។</a:t>
            </a:r>
          </a:p>
          <a:p>
            <a:pPr marL="569913" indent="-284163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Short Text: មាននាទីផ្ទុកតួអក្សរនិងចំនួនលេខដែលមិនអាចគណនាបានចាប់ពី១តួរហូតដល់២៥៥តួអក្សរ។</a:t>
            </a:r>
          </a:p>
          <a:p>
            <a:pPr marL="569913" indent="-284163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Date/Time: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មាននាទីផ្ទុកកាលបរិច្ឆេទនិងពេលវេលា។</a:t>
            </a:r>
          </a:p>
          <a:p>
            <a:pPr marL="569913" indent="-284163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Currency: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មាននាទីផ្ទុកចំនួនទសភាគដែលមាន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Currency Symbol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អាចជា</a:t>
            </a:r>
            <a:r>
              <a:rPr lang="km-KH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សញ្ញា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$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ជាដើម។</a:t>
            </a:r>
          </a:p>
          <a:p>
            <a:pPr marL="569913" indent="-284163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AutoNumber: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មាននាទីផ្ទុកចំនួនលេខដែលត្រូវបានកើនតំលៃមួយជាស្វ័យប្រវត្តិដោយមាន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Field Size 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ជា 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Long Integer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ca-ES" sz="2800" dirty="0"/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07989"/>
      </p:ext>
    </p:extLst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2" y="76201"/>
            <a:ext cx="9143999" cy="6781799"/>
          </a:xfrm>
        </p:spPr>
        <p:txBody>
          <a:bodyPr>
            <a:noAutofit/>
          </a:bodyPr>
          <a:lstStyle/>
          <a:p>
            <a:pPr marL="569913" indent="-284163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Long Text: មាននាទីផ្ទុកតួអក្សរនិងចំនួនលេខដែលមិនអាចគណនាបានចាប់ពី១តួរហូតដល់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២</a:t>
            </a:r>
            <a:r>
              <a:rPr lang="km-KH" sz="2400" baseline="300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៣១ </a:t>
            </a:r>
            <a:r>
              <a:rPr lang="en-US" sz="24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តួអក្សរ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</a:p>
          <a:p>
            <a:pPr marL="569913" indent="-284163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Yes/No: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មាននាទីផ្ទុក Boolean Data អាច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Yes (True)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ឬ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No (False)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</a:p>
          <a:p>
            <a:pPr marL="569913" indent="-284163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OLE Object: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មាននាទីផ្ទុករូបភាព។</a:t>
            </a:r>
            <a:endParaRPr lang="ca-ES" sz="24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ca-ES" sz="24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២</a:t>
            </a:r>
            <a:r>
              <a:rPr lang="en-US" sz="24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. Data Dictionary</a:t>
            </a:r>
            <a:r>
              <a:rPr lang="ca-ES" sz="24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៖</a:t>
            </a:r>
          </a:p>
          <a:p>
            <a:pPr marL="571500" indent="0" algn="just">
              <a:lnSpc>
                <a:spcPct val="150000"/>
              </a:lnSpc>
              <a:buNone/>
            </a:pPr>
            <a:r>
              <a:rPr lang="ca-ES" sz="24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		Data Dictionary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គឺជាការពណ៌នាអំពីតារាង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(Table)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នីមួយៗដោយប្រាប់នូវឈ្មោះរបស់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Columns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ឬ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Fields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ដែលត្រូវមាននៅក្នុង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Table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ហើយប្រាប់នូវប្រភេទទិន្នន័យ 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Data type)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និងលក្ខណៈ​ (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Properties)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របស់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Field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នីមួយៗទៅតាម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DBMS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ដែលយើងត្រូវប្រើ។ ព្រមទាំងប្រាប់នូវ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Field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មួយឬបង្គុំរវាង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Fields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ជា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Primary Key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ហើយ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Field </a:t>
            </a:r>
            <a:r>
              <a:rPr lang="ca-ES" sz="2400">
                <a:latin typeface="Khmer OS Siemreap" panose="02000500000000020004" pitchFamily="2" charset="0"/>
                <a:cs typeface="Khmer OS Siemreap" panose="02000500000000020004" pitchFamily="2" charset="0"/>
              </a:rPr>
              <a:t>ណាខ្លះជា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Foreign Key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  <a:endParaRPr lang="en-US" sz="24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51739"/>
      </p:ext>
    </p:extLst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2" y="76201"/>
            <a:ext cx="9143999" cy="6781799"/>
          </a:xfrm>
        </p:spPr>
        <p:txBody>
          <a:bodyPr>
            <a:noAutofit/>
          </a:bodyPr>
          <a:lstStyle/>
          <a:p>
            <a:pPr marL="571500" indent="0" algn="just">
              <a:lnSpc>
                <a:spcPct val="150000"/>
              </a:lnSpc>
              <a:buNone/>
            </a:pPr>
            <a:r>
              <a:rPr lang="ca-ES" sz="2400">
                <a:latin typeface="Khmer OS Muol Light" panose="02000500000000020004" pitchFamily="2" charset="0"/>
                <a:cs typeface="Khmer OS Muol Light" panose="02000500000000020004" pitchFamily="2" charset="0"/>
              </a:rPr>
              <a:t>		Data </a:t>
            </a:r>
            <a:r>
              <a:rPr lang="ca-ES" sz="24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Dictionary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ត្រូវបានបង្កើតឡើងទុកសំរាប់អោយ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Programmer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យកទៅប្រើប្រាស់ក្នុងការបង្កើត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Tables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ទាំងនោះ នៅក្នុង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Database file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នៃ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RDBMS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ដែលពួកគេបានប្រើ។</a:t>
            </a:r>
          </a:p>
          <a:p>
            <a:pPr marL="571500" indent="0" algn="just">
              <a:lnSpc>
                <a:spcPct val="150000"/>
              </a:lnSpc>
              <a:buNone/>
            </a:pP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ឧទាហរណ៍៖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Data Dictionary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របស់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Tables 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មួយចំនួន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នៅក្នុង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Microsoft Access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មានទ្រង់ទ្រាយដូចខាងក្រោម៖</a:t>
            </a:r>
            <a:endParaRPr lang="km-KH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+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ចំពោះ </a:t>
            </a:r>
            <a:r>
              <a:rPr lang="en-US" sz="24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tbCustomer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1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1100" dirty="0"/>
          </a:p>
          <a:p>
            <a:pPr marL="571500" indent="0" algn="just">
              <a:lnSpc>
                <a:spcPct val="150000"/>
              </a:lnSpc>
              <a:buNone/>
            </a:pP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 </a:t>
            </a: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PK = Primary Key</a:t>
            </a: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469826"/>
              </p:ext>
            </p:extLst>
          </p:nvPr>
        </p:nvGraphicFramePr>
        <p:xfrm>
          <a:off x="1828800" y="3558540"/>
          <a:ext cx="8610600" cy="262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 rowSpan="2"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Keys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Field Name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Data</a:t>
                      </a:r>
                      <a:r>
                        <a:rPr lang="en-US" sz="2000" baseline="0" dirty="0"/>
                        <a:t> type</a:t>
                      </a:r>
                      <a:endParaRPr lang="en-US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Field’s Properties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Field</a:t>
                      </a:r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 Size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Format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Input Mask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US" sz="20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CusID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Long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CusName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Short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Short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(000) 000-0009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CusAddress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Short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961196"/>
      </p:ext>
    </p:extLst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383556"/>
              </p:ext>
            </p:extLst>
          </p:nvPr>
        </p:nvGraphicFramePr>
        <p:xfrm>
          <a:off x="1905000" y="838200"/>
          <a:ext cx="8610600" cy="543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5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 rowSpan="2"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Keys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Field Name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Data</a:t>
                      </a:r>
                      <a:r>
                        <a:rPr lang="en-US" sz="2000" baseline="0" dirty="0"/>
                        <a:t> type</a:t>
                      </a:r>
                      <a:endParaRPr lang="en-US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Field’s Properties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Field</a:t>
                      </a:r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 Size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Format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Input Mask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US" sz="20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StaffID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StaffName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Short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Short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BirthDate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Date/Time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StaffPhone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Short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(000) 000-0009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StaffAddress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Short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StaffPosition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Short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HiredDate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Date/Time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StopWork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Yes/No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Photo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OLE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2" y="76201"/>
            <a:ext cx="9143999" cy="6781799"/>
          </a:xfrm>
        </p:spPr>
        <p:txBody>
          <a:bodyPr>
            <a:noAutofit/>
          </a:bodyPr>
          <a:lstStyle/>
          <a:p>
            <a:pPr marL="571500" indent="0" algn="just">
              <a:lnSpc>
                <a:spcPct val="150000"/>
              </a:lnSpc>
              <a:buNone/>
            </a:pP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+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ចំពោះ </a:t>
            </a:r>
            <a:r>
              <a:rPr lang="en-US" sz="24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tbStaff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៖</a:t>
            </a: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1100" dirty="0"/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94915"/>
      </p:ext>
    </p:extLst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2" y="76201"/>
            <a:ext cx="9143999" cy="6781799"/>
          </a:xfrm>
        </p:spPr>
        <p:txBody>
          <a:bodyPr>
            <a:noAutofit/>
          </a:bodyPr>
          <a:lstStyle/>
          <a:p>
            <a:pPr marL="571500" indent="0" algn="just">
              <a:lnSpc>
                <a:spcPct val="150000"/>
              </a:lnSpc>
              <a:buNone/>
            </a:pP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+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ចំពោះ </a:t>
            </a:r>
            <a:r>
              <a:rPr lang="en-US" sz="24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tbSupplier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៖</a:t>
            </a: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en-US" sz="12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+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ចំពោះ </a:t>
            </a:r>
            <a:r>
              <a:rPr lang="en-US" sz="24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tbCategory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៖</a:t>
            </a: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1100" dirty="0"/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287130"/>
              </p:ext>
            </p:extLst>
          </p:nvPr>
        </p:nvGraphicFramePr>
        <p:xfrm>
          <a:off x="1828800" y="838200"/>
          <a:ext cx="8610600" cy="262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5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 rowSpan="2"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Keys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Field Name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Data</a:t>
                      </a:r>
                      <a:r>
                        <a:rPr lang="en-US" sz="2000" baseline="0" dirty="0"/>
                        <a:t> type</a:t>
                      </a:r>
                      <a:endParaRPr lang="en-US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Field’s Properties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Field</a:t>
                      </a:r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 Size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Format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Input Mask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US" sz="20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SupplierID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SupplierName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Short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ContactPhone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Short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(000) 000-0009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ContactAddress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Short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838256"/>
              </p:ext>
            </p:extLst>
          </p:nvPr>
        </p:nvGraphicFramePr>
        <p:xfrm>
          <a:off x="1905000" y="4232932"/>
          <a:ext cx="8610600" cy="182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5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 rowSpan="2"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Keys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Field Name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Data</a:t>
                      </a:r>
                      <a:r>
                        <a:rPr lang="en-US" sz="2000" baseline="0" dirty="0"/>
                        <a:t> type</a:t>
                      </a:r>
                      <a:endParaRPr lang="en-US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Field’s Properties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Field</a:t>
                      </a:r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 Size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Format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Input Mask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US" sz="20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CategoryID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Short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265782"/>
      </p:ext>
    </p:extLst>
  </p:cSld>
  <p:clrMapOvr>
    <a:masterClrMapping/>
  </p:clrMapOvr>
  <p:transition spd="med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2" y="76201"/>
            <a:ext cx="9143999" cy="6781799"/>
          </a:xfrm>
        </p:spPr>
        <p:txBody>
          <a:bodyPr>
            <a:noAutofit/>
          </a:bodyPr>
          <a:lstStyle/>
          <a:p>
            <a:pPr marL="571500" indent="0" algn="just">
              <a:lnSpc>
                <a:spcPct val="150000"/>
              </a:lnSpc>
              <a:buNone/>
            </a:pPr>
            <a:r>
              <a:rPr lang="en-U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+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ចំពោះ </a:t>
            </a:r>
            <a:r>
              <a:rPr lang="en-US" sz="24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tbProduct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៖</a:t>
            </a: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1100" dirty="0"/>
          </a:p>
          <a:p>
            <a:pPr marL="571500" indent="0" algn="just">
              <a:lnSpc>
                <a:spcPct val="150000"/>
              </a:lnSpc>
              <a:buNone/>
            </a:pPr>
            <a:r>
              <a:rPr lang="ca-ES" sz="240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 FK = Foreign Key</a:t>
            </a: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647227"/>
              </p:ext>
            </p:extLst>
          </p:nvPr>
        </p:nvGraphicFramePr>
        <p:xfrm>
          <a:off x="1905000" y="1447800"/>
          <a:ext cx="8610600" cy="383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5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 rowSpan="2"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Keys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Field Name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Data</a:t>
                      </a:r>
                      <a:r>
                        <a:rPr lang="en-US" sz="2000" baseline="0" dirty="0"/>
                        <a:t> type</a:t>
                      </a:r>
                      <a:endParaRPr lang="en-US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Field’s Properties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Field</a:t>
                      </a:r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 Size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Format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Input Mask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US" sz="20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ProductID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ProductName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Short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StockQty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UnitPrice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SaleUnitPrice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US" sz="20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CategoryID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911258"/>
      </p:ext>
    </p:extLst>
  </p:cSld>
  <p:clrMapOvr>
    <a:masterClrMapping/>
  </p:clrMapOvr>
  <p:transition spd="med">
    <p:wipe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4884</TotalTime>
  <Words>677</Words>
  <Application>Microsoft Office PowerPoint</Application>
  <PresentationFormat>Widescreen</PresentationFormat>
  <Paragraphs>468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Calibri</vt:lpstr>
      <vt:lpstr>Franklin Gothic Book</vt:lpstr>
      <vt:lpstr>Khmer OS Battambang</vt:lpstr>
      <vt:lpstr>Khmer OS Muol Light</vt:lpstr>
      <vt:lpstr>Khmer OS Siemreap</vt:lpstr>
      <vt:lpstr>Perpetua</vt:lpstr>
      <vt:lpstr>Wingdings</vt:lpstr>
      <vt:lpstr>Wingdings 2</vt:lpstr>
      <vt:lpstr>Equity</vt:lpstr>
      <vt:lpstr>មេរៀនទី៤៖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RUPP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ការវិភាគ និងការរចនាប្រព័ន្ធព័ត៌មាន (Information System Analysis and Design)</dc:title>
  <dc:creator>Windows User</dc:creator>
  <cp:lastModifiedBy>Puthsitha</cp:lastModifiedBy>
  <cp:revision>596</cp:revision>
  <dcterms:created xsi:type="dcterms:W3CDTF">2011-07-11T01:46:47Z</dcterms:created>
  <dcterms:modified xsi:type="dcterms:W3CDTF">2021-06-23T12:35:13Z</dcterms:modified>
</cp:coreProperties>
</file>