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33" r:id="rId2"/>
    <p:sldId id="349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63" r:id="rId11"/>
    <p:sldId id="374" r:id="rId12"/>
    <p:sldId id="375" r:id="rId13"/>
    <p:sldId id="376" r:id="rId14"/>
    <p:sldId id="377" r:id="rId15"/>
    <p:sldId id="378" r:id="rId16"/>
  </p:sldIdLst>
  <p:sldSz cx="9144000" cy="6858000" type="screen4x3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>
      <p:cViewPr varScale="1">
        <p:scale>
          <a:sx n="57" d="100"/>
          <a:sy n="57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4" y="1449304"/>
            <a:ext cx="9021535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4" y="1396728"/>
            <a:ext cx="9021535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4" y="2976656"/>
            <a:ext cx="9021535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7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8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952501"/>
            <a:ext cx="77724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547945"/>
            <a:ext cx="77724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2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5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6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4" y="4650481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4" y="4773231"/>
            <a:ext cx="9006635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ទី</a:t>
            </a:r>
            <a:r>
              <a:rPr lang="ca-ES" sz="3300" dirty="0" smtClean="0"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2133601"/>
            <a:ext cx="8997695" cy="38862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000" b="1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Normalization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76200"/>
            <a:ext cx="8845295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តារាង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UNF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គឺជាតារាងមួយ ដែលក្នុងប្រសព្វរវាងជួរឈរនិងជួរដេកមួយចំនួនរបស់វា មានតំលៃជាច្រើនអាចផ្តាច់ចេញបាន។ តំលៃទាំងនោះគឺអាស្រ័យទៅនឹងក្រុមនៃតំលៃក្នុងប្រសព្វរវាងជួរឈរនិងជួរដេកមួយចំនួនផ្សេងទៀតដែលមានតំលៃតែមួយគត់។ </a:t>
            </a:r>
            <a:endParaRPr lang="km-KH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ដើម្បីបំប្លែង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Report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Master-Detail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អោយក្លាយទៅជា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តារាង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UNF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នោះយើងត្រូវយក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ទាំងអស់របស់ផ្នែក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Master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និងតំលៃរបស់វាទៅដាក់ក្នុងផ្នែកខាងមុខនៃតារាង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UNF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</a:t>
            </a:r>
            <a:r>
              <a:rPr lang="km-KH" sz="2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បន្ទាប់មកយក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ទាំងអស់របស់ផ្នែក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Detail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និងតំលៃរបស់វាទៅដាក់ក្នុងផ្នែកខាងក្រោយនៃតារាង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UNF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ចំណាំ៖ ចំពោះព័ត៌មានទាំងឡាយណាដែលពុំមានលេខសំគាល់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(ID)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យើងត្រូវបង្កើត​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Field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សំរាប់ធ្វើជាលេខសំគាល់សំរាប់ព័ត៌មាននីមួយៗនោះ ដោយយកឈ្មោះរបស់ព័ត៌មានថែមពាក្យ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ID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ជាប់ពីក្រោយ។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84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76200"/>
            <a:ext cx="8845295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ខ</a:t>
            </a:r>
            <a:r>
              <a:rPr lang="en-U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8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តារាង</a:t>
            </a:r>
            <a:r>
              <a:rPr lang="en-U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1NF</a:t>
            </a:r>
            <a:r>
              <a:rPr lang="ca-E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គឺជាតារាងមួយដែលនៅក្នុងប្រសព្វរវាងជួរឈរនិងជួរដេកនីមួយៗរបស់វាមានតំលៃតែមួយគត់ មិនអាចផ្តាច់ចេញបាន។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ដើម្បីបំប្លែងតារាង ​​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UNF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Group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តាមជួរដេកអោយក្លាយទៅជាតារាង ​​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យើងត្រូវជ្រៀកជួរដេកអោយ តំលៃនីមួយៗរបស់ផ្នែក ​​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Group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ដាច់ចេញពីគ្នា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រួចបំពេញតំលៃដដែលទៅតាមជួរឈរនីមួយៗក្នុងប្រសព្វរវាងជួរឈរនិងជួរដេកដែលទំនេរ។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ជាលទ្ធផលយើងនឹងទទួលបានតារាង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1NF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02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76200"/>
            <a:ext cx="8845295" cy="6781799"/>
          </a:xfrm>
        </p:spPr>
        <p:txBody>
          <a:bodyPr>
            <a:noAutofit/>
          </a:bodyPr>
          <a:lstStyle/>
          <a:p>
            <a:pPr marL="403225" indent="0" algn="just">
              <a:lnSpc>
                <a:spcPct val="150000"/>
              </a:lnSpc>
              <a:buNone/>
            </a:pP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គ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6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តារាង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2NF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គឺជាតារាងមួយស្ថិតនៅក្នុង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អាស្រ័យអនុគមន៍ពេញលេញលើ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របស់វា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មានន័យថាតារាង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កើតចេញពីភាពអាស្រ័យអនុគមន៍ពេញលេញ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(FFD)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ដោយដេទែមីណង់ក្លាយទៅជា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របស់តារាង។</a:t>
            </a:r>
          </a:p>
          <a:p>
            <a:pPr marL="403225" indent="457200" algn="just">
              <a:lnSpc>
                <a:spcPct val="150000"/>
              </a:lnSpc>
              <a:buNone/>
            </a:pP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ម៉្យាងវិញទៀត បើតារាង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មានភាពអាស្រ័យអនុគមន៍ដោយផ្នែក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(PFD)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នោះយើងត្រូវបំប្លែងទៅជាតារាង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ដោយដកយក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ទាំងឡាយដែលស្ថិតនៅខាងស្តាំព្រួញ និងចំលងយកដេទែមីណង់របស់ភាពអាស្រ័យអនុគមន៍ដោយផ្នែកនេះ ទៅដាក់ក្នុងតារាងមួយផ្សេងទៀត។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ជាលទ្ធផលយើងនឹងទទួលបានតារាងមួយចំនួនស្ថិតក្នុង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2NF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98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76200"/>
            <a:ext cx="8845295" cy="6781799"/>
          </a:xfrm>
        </p:spPr>
        <p:txBody>
          <a:bodyPr>
            <a:noAutofit/>
          </a:bodyPr>
          <a:lstStyle/>
          <a:p>
            <a:pPr marL="403225" indent="0" algn="just">
              <a:lnSpc>
                <a:spcPct val="150000"/>
              </a:lnSpc>
              <a:buNone/>
            </a:pP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ឃ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6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តារាង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3NF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គឺជាតារាងមួយស្ថិតនៅក្នុង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ដែលពុំមានភាពអាស្រ័យអនុគមន៍ឆ្លង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(TFD)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403225" indent="457200" algn="just">
              <a:lnSpc>
                <a:spcPct val="150000"/>
              </a:lnSpc>
              <a:buNone/>
            </a:pP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ប្រសិនបើតារាង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2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មានភាពអាស្រ័យអនុគមន៍ឆ្លង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FD)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នោះយើងត្រូវបំប្លែងទៅជាតារាង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3NF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ដោយដកយក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ទាំងឡាយដែលស្ថិតនៅខាងស្តាំ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ព្រួញនៃភាពអាស្រ័យអនុគមន៍ឆ្លង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(TFD)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និងចំលងយកដេទែមី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ណង់</a:t>
            </a:r>
            <a:r>
              <a:rPr lang="ca-ES" sz="260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ca-ES" sz="26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ធ្វើអោ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យមាន</a:t>
            </a:r>
            <a:r>
              <a:rPr lang="ca-ES" sz="260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</a:t>
            </a:r>
            <a:r>
              <a:rPr lang="ca-ES" sz="26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</a:t>
            </a:r>
            <a:r>
              <a:rPr lang="ca-E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គមន៍ឆ្លង </a:t>
            </a:r>
            <a:r>
              <a:rPr lang="en-US" sz="2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(TFD)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ទៅដាក់ក្នុងតារាងផ្សេងទៀត ដោយដេទែមីណង់នេះនឹងក្លាយទៅជា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របស់តារាងថ្មី ហើយជា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នៃតារាងចាស់។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ជាលទ្ធផលយើងនឹងទទួលបានតារាងមួយចំនួនស្ថិតក្នុង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3NF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44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ហេតុផលនៃការធ្វើ </a:t>
            </a:r>
            <a:r>
              <a:rPr lang="en-US" sz="2800" b="1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Normalization</a:t>
            </a:r>
            <a:r>
              <a:rPr lang="ca-E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2800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571500" indent="8001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បា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នជាយើងធ្វើ </a:t>
            </a:r>
            <a:r>
              <a:rPr lang="ca-E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Normalization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ដោយសារ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បើយើង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ផ្ទុក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ទិន្នន័យដែលមានព័ត៌មានផ្សេងៗគ្នាជាច្រើនក្នុងតារាងតែ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 នោះ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ព័ត៌មានមួយចំនួននឹងមានភាពស្ទួនគ្នា នាំអោយមានភាពលើសទិន្នន័យ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(Data Redundancy)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កើតឡើ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ង។ ហើយវាធ្វើអោយមាន៖</a:t>
            </a:r>
            <a:endParaRPr lang="km-KH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មិនប្រក្រតីលើការបន្ថែម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ថ្មី។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មិនប្រក្រតីលើការកែប្រែតំលៃរបស់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មិនប្រក្រតីលើការលុប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Record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78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8001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ក្រោយពេលដែលយើង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 </a:t>
            </a:r>
            <a:r>
              <a:rPr lang="ca-ES" sz="32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Normalization 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ក្នុងការបំបែកតារាងមួយអោយក្លាយទៅជាតារាងមួយចំនួនរួចហើយ </a:t>
            </a:r>
            <a:r>
              <a:rPr lang="km-KH" sz="32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វាធ្វើអោ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យ៖</a:t>
            </a:r>
            <a:endParaRPr lang="km-KH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កាត់បន្ថយភាពលើសទិន្នន័យ។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គ្មានបញ្ហាលើការ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បន្ថែម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ថ្មី។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គ្មានបញ្ហាលើការ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កែប្រែតំលៃរបស់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9144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m-KH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គ្មានបញ្ហាលើការ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លុប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Record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7150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xxxxxxxxx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62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និយមន័យ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2400" dirty="0" smtClean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571500" indent="8001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Normalization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គឺជាបច្ចេកទេសមួយដែលត្រូវបានប្រើសំរាប់បំប្លែងរបាយការណ៍ 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Report)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ដែលភាគីក្រុមហ៊ុនផ្តល់អោយ ដើម្បីអោយក្លាយទៅជាតារាង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មួយចំនួនស្ថិតនៅក្នុងទំរង់ប្រក្រតី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Form)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ជាទូទៅ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មានដូចជា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(First Normal Form), 2NF (Second Normal Form), 3NF (Third Normal Form), BCNF (Boyce-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Codd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Normal Form), 4NF (Fourth Normal Form)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5NF (Fifth Normal Form)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ក៏ប៉ុន្តែក្នុងការ   អនុវត្តជាក់ស្តែងគេប្រើត្រឹម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3NF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ប៉ុណ្ណោះ។</a:t>
            </a:r>
          </a:p>
          <a:p>
            <a:pPr marL="571500" indent="80010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ដើម្បីដំណើរប្រតិបត្តិ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Normalization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យើងត្រូវពឹងផ្អែកទៅលើ​ភាពអាស្រ័យអនុគមន៍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Functional Dependency)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ដែលស្ថិតនៅក្នុងតារាងរួមមួយ។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7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២.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ភាពអាស្រ័យអនុគមន៍៖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8001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គេមាន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ដែលស្ថិតនៅក្នុងតារាងរួមមួយ។ យើងបាន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អាស្រ័យអនុគមន៍លើ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(A         B)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កាលណាគ្រប់តំលៃនីមួយៗរបស់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មានទំនាក់ទំនងជាមួយនឹងតំលៃតែ​មួយគត់របស់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				B	B				A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a1				b1	b1			         a1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a2								         a2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a3				b2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a4				b3				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0" y="16002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3352800"/>
            <a:ext cx="2819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3352800"/>
            <a:ext cx="3200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96000" y="3200400"/>
            <a:ext cx="7620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0" y="3200400"/>
            <a:ext cx="7620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4400" y="29718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អាស្រ័យអនុគមន៍លើ </a:t>
            </a:r>
            <a:r>
              <a:rPr lang="en-US" sz="2000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A</a:t>
            </a:r>
            <a:endParaRPr lang="en-US" sz="24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2838451"/>
            <a:ext cx="3200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មិនអាស្រ័យអនុគមន៍លើ </a:t>
            </a:r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endParaRPr lang="en-US" sz="24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14400" y="3962400"/>
            <a:ext cx="28194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4400" y="5181600"/>
            <a:ext cx="28194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4400" y="5867400"/>
            <a:ext cx="28194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14400" y="4095749"/>
            <a:ext cx="2819400" cy="4724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05400" y="3943350"/>
            <a:ext cx="297180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05400" y="4095749"/>
            <a:ext cx="2971800" cy="4724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4400" y="3371850"/>
            <a:ext cx="2743200" cy="45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endParaRPr lang="en-US" sz="24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16830" y="3428997"/>
            <a:ext cx="2743200" cy="45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មិនកំណត់ </a:t>
            </a:r>
            <a:r>
              <a:rPr lang="en-US" sz="2000" dirty="0" smtClean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A</a:t>
            </a:r>
            <a:endParaRPr lang="en-US" sz="24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079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ដេទែមីណង់ (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Determinant)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គឺសំដៅចំពោះ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មួយឬបង្គុំរវាង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 ដែលស្ថិតនៅខាងឆ្វេងព្រួញរបស់ភាពអាស្រ័យអនុគមន៍។ ដេទែមីណង់នឹងក្លាយទៅជា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បើ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(A		B)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នោះ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គឺជាដេទែមីណង់របស់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នឹងក្លាយទៅជា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មួយគឺ</a:t>
            </a:r>
            <a:r>
              <a:rPr lang="km-KH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3600" b="1" u="sn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</a:t>
            </a:r>
            <a:r>
              <a:rPr lang="en-US" sz="3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B)។</a:t>
            </a:r>
            <a:endParaRPr lang="ca-ES" sz="3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4724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93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50000"/>
              </a:lnSpc>
              <a:buNone/>
            </a:pP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ឧទាហរណ៍៖ ចូរកំណត់ភាពអាស្រ័យអនុគមន៍រវាង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ដែលស្ថិត​នៅក្នុងតារាងខាងក្រោម៖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InvoiceDate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CusID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CusName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CusPhone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CusAddress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StaffID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StaffName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StaffPosition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TotalAmount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ItemNo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ItemName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SaleQty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SaleUnitPrice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 Amount)</a:t>
            </a:r>
            <a:endParaRPr lang="ca-ES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64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9144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ភាពអាស្រ័យអនុគមន៍ចែកចេញជា៣ប្រភេទដូចជា៖</a:t>
            </a:r>
          </a:p>
          <a:p>
            <a:pPr marL="1205458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ភាពអាស្រ័យអនុគមន៍ពេញលេញ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(Full Functional Dependency = FFD)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 </a:t>
            </a:r>
            <a:endParaRPr lang="km-KH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146175" lvl="1" indent="682625" algn="just">
              <a:lnSpc>
                <a:spcPct val="150000"/>
              </a:lnSpc>
              <a:buNone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យើងមានភាពអាស្រ័យអនុគមន៍មួយគឺ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(A         B)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យើងបាន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ជាភាពអាស្រ័យអនុគមន៍ពេញលេញកាលណា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កើតឡើ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Attribute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តែមួយ។ ម៉្យាងទៀតបើ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កើតឡើងដោយបង្គុំ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នោះគ្រប់សំណុំរងរបស់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A1, A2, …, An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មិនកំណត់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និងមិនកំណត់សំណុំរងរបស់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ណាមួយឡើយដូចជា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B1, B2, …,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Bn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31242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11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1205458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ភាពអាស្រ័យអនុគមន៍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ដោយផ្នែក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(Partial Functional Dependency = PFD)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 </a:t>
            </a:r>
            <a:endParaRPr lang="km-KH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146175" lvl="1" indent="682625" algn="just">
              <a:lnSpc>
                <a:spcPct val="150000"/>
              </a:lnSpc>
              <a:buNone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យើងមានភាពអាស្រ័យអនុគមន៍មួយគឺ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(A      B)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ប្រសិនបើ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កើតឡើងដោយបង្គុំ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Attributes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ចាប់ពី២ឡើងទៅ</a:t>
            </a:r>
            <a:r>
              <a:rPr lang="ca-E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ហើយយើងអាចទាញបាន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សំណុំរង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A1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ឬកំណត់សំណុំរងរបស់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B1, B2, …,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Bn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ណាមួយគឺជាភាពអាស្រ័យអនុគមន៍ដោយផ្នែក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(PFD)</a:t>
            </a:r>
            <a:r>
              <a:rPr lang="ca-ES" sz="280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ca-ES" sz="2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2438400"/>
            <a:ext cx="53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937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8991599" cy="6781799"/>
          </a:xfrm>
        </p:spPr>
        <p:txBody>
          <a:bodyPr>
            <a:noAutofit/>
          </a:bodyPr>
          <a:lstStyle/>
          <a:p>
            <a:pPr marL="1205458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ភាពអាស្រ័យអនុគមន៍ឆ្លង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(Transitive Functional Dependency = TFD)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 </a:t>
            </a:r>
            <a:endParaRPr lang="km-KH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146175" lvl="1" indent="682625" algn="just">
              <a:lnSpc>
                <a:spcPct val="150000"/>
              </a:lnSpc>
              <a:buNone/>
            </a:pP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យើងមានភាពអាស្រ័យអនុគមន៍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      (A        B)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 (B         C)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នោះយើងបាន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 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 (A        C)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គឺជាភាពអាស្រ័យអនុគមន៍ឆ្លង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TFD) </a:t>
            </a:r>
            <a:r>
              <a:rPr lang="en-US" sz="32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B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គឺជាដេទែ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មីណង់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ដែលធ្វើអោយមាន​ភាពអាស្រ័យអនុគមន៍</a:t>
            </a:r>
            <a:r>
              <a:rPr lang="km-KH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 </a:t>
            </a:r>
            <a:r>
              <a:rPr lang="ca-E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ឆ្លង។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2743200"/>
            <a:ext cx="838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05600" y="2743200"/>
            <a:ext cx="838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38800" y="35052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541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ដំណើរប្រតិបត្តិ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Normalization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r>
              <a:rPr lang="en-U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គឺជាដំណើរការនៃការបំប្លែងតាមលំដាប់ដូចខាងក្រោម៖</a:t>
            </a:r>
            <a:endParaRPr lang="ca-ES" sz="2400" dirty="0"/>
          </a:p>
          <a:p>
            <a:pPr marL="571500" indent="-3175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	Report          </a:t>
            </a:r>
          </a:p>
          <a:p>
            <a:pPr marL="571500" indent="-317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</a:t>
            </a: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 UNF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(Un-normalized Form)</a:t>
            </a: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        </a:t>
            </a:r>
            <a:endParaRPr lang="en-US" sz="1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 1NF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(First Normal Form)</a:t>
            </a:r>
            <a:endParaRPr lang="en-US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</a:t>
            </a: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3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 2NF	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(Second Normal Form)</a:t>
            </a:r>
            <a:endParaRPr lang="en-US" sz="3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3175" algn="just">
              <a:spcBef>
                <a:spcPts val="0"/>
              </a:spcBef>
              <a:buNone/>
            </a:pPr>
            <a:endParaRPr lang="en-US" sz="3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-3175" algn="just">
              <a:spcBef>
                <a:spcPts val="0"/>
              </a:spcBef>
              <a:buNone/>
            </a:pPr>
            <a:r>
              <a:rPr lang="en-US" sz="32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		 3NF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(Third Normal Form)</a:t>
            </a:r>
            <a:endParaRPr lang="ca-ES" sz="3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22098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31242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41148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51054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05503" y="3238499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បំបាត់ </a:t>
            </a:r>
            <a:r>
              <a:rPr lang="en-US" sz="2400" dirty="0" smtClean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Repeating Group</a:t>
            </a:r>
            <a:endParaRPr lang="en-US" sz="2400" dirty="0">
              <a:solidFill>
                <a:srgbClr val="FF0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5578" y="4166038"/>
            <a:ext cx="58884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បំបាត់ភាពអាស្រ័យអនុគមន៍ដោយផ្នែក (PFD)</a:t>
            </a:r>
            <a:endParaRPr lang="en-US" sz="2400" dirty="0">
              <a:solidFill>
                <a:srgbClr val="FF0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5577" y="5207876"/>
            <a:ext cx="512642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smtClean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បំបាត់ភាពអាស្រ័យអនុគមន៍ឆ្លង </a:t>
            </a:r>
            <a:r>
              <a:rPr lang="en-US" sz="2400" dirty="0" smtClean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(TFD)</a:t>
            </a:r>
            <a:endParaRPr lang="en-US" sz="2400" dirty="0">
              <a:solidFill>
                <a:srgbClr val="FF0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304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ISAD Second Semester</Template>
  <TotalTime>2002</TotalTime>
  <Words>1209</Words>
  <Application>Microsoft Office PowerPoint</Application>
  <PresentationFormat>On-screen Show (4:3)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Franklin Gothic Book</vt:lpstr>
      <vt:lpstr>Khmer OS Battambang</vt:lpstr>
      <vt:lpstr>Khmer OS Muol Light</vt:lpstr>
      <vt:lpstr>Khmer OS Siemreap</vt:lpstr>
      <vt:lpstr>MoolBoran</vt:lpstr>
      <vt:lpstr>Perpetua</vt:lpstr>
      <vt:lpstr>Wingdings</vt:lpstr>
      <vt:lpstr>Wingdings 2</vt:lpstr>
      <vt:lpstr>Equity</vt:lpstr>
      <vt:lpstr>មេរៀនទី៦៖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មេរៀនទី៦៖ </dc:title>
  <dc:creator>USER</dc:creator>
  <cp:lastModifiedBy>USER</cp:lastModifiedBy>
  <cp:revision>203</cp:revision>
  <dcterms:created xsi:type="dcterms:W3CDTF">2014-01-24T00:46:14Z</dcterms:created>
  <dcterms:modified xsi:type="dcterms:W3CDTF">2014-06-04T11:16:54Z</dcterms:modified>
</cp:coreProperties>
</file>