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7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ink/ink1.xml" ContentType="application/inkml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32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6.73539" units="1/cm"/>
          <inkml:channelProperty channel="Y" name="resolution" value="46.54546" units="1/cm"/>
          <inkml:channelProperty channel="T" name="resolution" value="1" units="1/dev"/>
        </inkml:channelProperties>
      </inkml:inkSource>
      <inkml:timestamp xml:id="ts0" timeString="2020-11-10T12:48:10.5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26172 12501 0,'25'100'47,"0"24"-47,-25-74 15,0 75-15,25 49 16,-25 50-16,25 25 16,-25-25-16,0-25 15,0 26-15,0-51 16,0-50-16,0 1 16,0-50-16,0-51 15,0 1-15,0 0 16,0 25-1,24 0-15,-24-25 16,0 0 0,0 0-1,25 0 17,-25-1-17,0 1 1,0 0-1,-25-50 64,1-74-79,24-1 15,0 25-15</inkml:trace>
  <inkml:trace contextRef="#ctx0" brushRef="#br0" timeOffset="1109.0465">26346 12974 0,'25'0'78,"25"25"-62,50 0-16,49-25 16,-99 0-16,49 0 15,76 0-15,-26 0 16,50 0-16,1 0 16,-26 0-16,-25 0 15,-24 0-15,-1 0 16,-74 0-16,-25 0 15,25-25 1,-25 25-16,0-25 16,0 0-16,-25 1 15,74-51-15,-24 50 16,-25 0-16,0-50 16,0 50-16,-25-24 15,50-26-15,-50 50 16,0 0-16,0-50 15,0 51 1,0-76-16,-50 25 16,-25 25-16,25 25 15,-49-24-15,-51-1 16,-24 0-16,-75 0 16,75 0-1,24 26-15,-24-1 0,0 0 16,49 0-1,25 25-15,76 0 0,-1 0 16,-25 25-16,25-25 16,0 25-1,0 24-15,0-24 16,-50 0-16,51 25 16,-26 0-16,25-25 15,-25 74-15,0-74 16,0 25-16,-24-50 15,24 50-15,0-25 16,50 0-16,-50-25 16,1 50-1,49-26-15,-25 26 0,25-25 125,25-25-93,24 0-32</inkml:trace>
  <inkml:trace contextRef="#ctx0" brushRef="#br0" timeOffset="2452.7857">28438 12177 0,'0'75'0,"0"0"0,25 49 15,-25-24 1,25 49-16,-25-74 15,0 75-15,0 49 16,0-25-16,0 50 16,0-25-16,0 1 0,0-26 15,0 0 1,0-24-16,0-1 16,0 25-16,0-49 15,0-25-15,0-1 16,0-24-16,0-50 15,0 0-15,25 0 16,0-1 31,-50-24 15,-50 0-46,25 0 0,0 0-1,-49 0-15,-1 0 0,-74-49 16,0 24-16,-1 0 16,1-25-16,49 50 15,26-25-15,24 25 16,75-25-16,-50 25 15,1 0 1,24 0 187,0 0-187,0 0-16,-25 0 15,-74 50 1,74-50-16,0 0 16,-25 25-1,0-25 1,51 0 0,-1 0-1,-25 0 16,25 0-31,0 0 16,-25 25-16,25-25 16,0 0-16,1 0 109,-26 0-93,25 0-16,-25-100 15,25 26-15</inkml:trace>
  <inkml:trace contextRef="#ctx0" brushRef="#br0" timeOffset="3580.3406">25226 7795 0,'0'99'0,"0"51"16,0-76-16,0 51 15,0 423 1,0-349 0,0 0-16,0 0 15,0 1 1,0-1-16,0-50 0,-25 1 16,25-76-16,-25 1 15,0 0-15,25-50 16,-25 25-16,25-26 15,-25 26 1,0-50 109,0-25-109,0-24-16,25-51 15</inkml:trace>
  <inkml:trace contextRef="#ctx0" brushRef="#br0" timeOffset="4086.8369">25300 7097 0,'25'0'16,"25"0"-16,0 25 0,-25-25 16,25 25-1,-25 0 1</inkml:trace>
  <inkml:trace contextRef="#ctx0" brushRef="#br0" timeOffset="6130.4158">25176 7770 0,'0'-25'31,"0"0"-31,0 0 15,25-25-15,25 50 16,-1-25-16,26 1 16,50-26-16,-1 25 15,26 0-15,-26 25 16,-74 0-16,74-25 16,-24 0-16,24 25 15,51-25-15,-1 25 16,0 0-16,26 0 15,-1 0-15,0 0 16,0 0-16,-24 25 16,-1 0-1,-50 0-15,1 0 16,-25 0-16,-26-25 16,1 0-16,0 0 15,24 0-15,-74 0 16,0 0-1,0 0-15,0 0 16,-25 25 78,50 74-63,-25-24-31,-1 0 16,1-1-16,-25 200 15,25-99-15,0-1 16,-25 25 0,0-49-16,0 24 15,0-25-15,0-24 16,0 49-16,0-25 15,0 1-15,0-26 16,0-49-16,0 0 16,0 0-1,0-1-15,0-24 16,0 0 0,0-25 30,-25 25 1,-25-50-31,-24 24-16,-26-24 16,50 0-16,-49 0 0,-76 0 15,1 0 1,-25 0-16,-25 0 15,25 0-15,-1 0 16,1 0-16,50-24 16,-1-1-1,26 25-15,24-25 16,25 25-16,1 0 16,24 0-16,25 0 15,-50 0-15,26 0 16,-1 0-16,0 0 0,25 0 15,0 0 1,-25 0-16,25 0 16,1 0-16,-1 0 0,0 0 31,0 0-15,0 0-1,0 0 1,0 0 62,-25 0 31,1 25-93,-1-25-16,25 0 16,0 0-1,-25 0-15,0 0 16,-49 25-16,49-25 31,25 24-15,0-24 15,0 0-31,0 0 16,-25 0-1,26 0-15,-1 0 16,0 0-16,0 0 0,0 0 15,0 0 1,0 0 156,-25 0-156,25 0-1,1-24-15,-51-26 0</inkml:trace>
  <inkml:trace contextRef="#ctx0" brushRef="#br0" timeOffset="7796.772">25798 7894 0,'0'100'31,"25"0"-31,0 24 16,0 1-16,-25-76 16,0 26-16,0 0 15,0 0-15,0-1 16,0-24 0,0 0-16,0-25 15,0 0-15,0 0 16,0-1-1,0 1 32,0 0 16,-25-50-48,25-24 1</inkml:trace>
  <inkml:trace contextRef="#ctx0" brushRef="#br0" timeOffset="9283.1933">25848 7869 0,'25'-24'78,"50"24"-62,0 0-1,-26 0-15,1 0 16,50 0-16,24 0 16,75 0-1,26 0-15,-76 0 16,25 0-16,-74 0 16,-25 0-16,-1 0 15,-49 0-15,0 0 16,75 0-1,-26 0 1,151 0 0,-176 0-16,51 0 15,-25 0-15,-1 0 16,-49-25-16,0 25 78,0 0 0,-25 25-62,50 49-1,-50-49 1,0 75-16,25 49 16,-25-49-16,0 24 15,25 26-15,0-51 16,-25 1-16,0-25 16,0-26-16,0-24 15,0 0-15,0 0 16,0 0-1,-25-25 110,-25 25-125,-50-25 16,26 0-16,-26 0 16,-49 0-16,-100 0 15,-498 0 1,547 0 0,1 0-16,50 0 15,49 0-15,50 0 281</inkml:trace>
  <inkml:trace contextRef="#ctx0" brushRef="#br0" timeOffset="10296.5848">25898 9463 0,'25'0'16,"-25"25"15,0 0-31,0 25 15,0 24-15,25 1 16,-25 25-16,0-50 16,0-1-16,0 1 15,0 0 1,0 0-16,0 0 16,0-25-16,0-1 15,0 26 1,0-25 15,-25-25 78,25-25-93,0-49-16</inkml:trace>
  <inkml:trace contextRef="#ctx0" brushRef="#br0" timeOffset="11738.2791">25873 9662 0,'25'0'32,"0"0"-32,50 0 15,-26 0-15,26 0 16,25 0-16,-1 0 16,26 0-1,-26 0-15,1 0 16,0-25-16,-1 25 15,-24-24-15,0 24 16,49 0-16,-74-25 16,0 25-16,0 0 15,24-25-15,1 25 16,-50 0-16,50-25 16,-50 25-16,24 0 15,26 0-15,-25 0 16,0 0-16,-1 0 15,-24 0-15,25 0 16,-25 0 0,0 0-16,0-25 15,0 0-15,-25 0 32,50 25 61,-50 25-93,25 0 16,-25 50-16,0-1 16,0-24-16,24 25 15,-24-25-15,0 24 16,0-49-16,0 25 15,0-25-15,0 25 16,0 25-16,0-51 16,0 1-1,0 0 79,-24-25-78,-101 0-16,25 0 15,-49 0-15,74 0 16,-49 0-16,-26 0 16,-49 0-16,0 0 15,25 0-15,24 0 16,51 0-16,49 0 15,25 25 17,0-25 46,0 0-63,0 0-15,-25 0 16,25 25-16,-99-25 16,99 0-16,-25 0 15,0 25 1,26-25 125,-1 0-32,25-25-93</inkml:trace>
  <inkml:trace contextRef="#ctx0" brushRef="#br0" timeOffset="12773.5946">26545 9737 0,'0'50'16,"25"0"-16,0 0 16,-25-26-16,0 26 15,0 0 1,25 25-16,-50-75 125,-25-50-125,50-25 15</inkml:trace>
  <inkml:trace contextRef="#ctx0" brushRef="#br0" timeOffset="14158.4596">26496 9613 0,'49'0'94,"1"0"-94,-25 0 15,0 0-15,25 0 16,0 49 0,-25-49-1,0 0 32,-1 25-47,-24 50 16,0-50-1,0 25 1,0-25-16,0 0 31,0-1 16,-24 1-31,-1-50 124,25 1-124,0-1-16,0 0 16,49 0-1,1 25 1,-25 0-16,0 0 16,0 0 15,25 0 0,-50 25 0,0 0-15,0 0 0,0-1-1,0 1 1,0 0-1,-25-25 1,-25 0 0,0 0-16,0 0 15,-49 0-15,24 0 16,25 25 0,0 0 15</inkml:trace>
  <inkml:trace contextRef="#ctx0" brushRef="#br0" timeOffset="14773.8069">27044 9812 0,'24'50'16,"1"-25"-16,-25 24 15,0-24-15,0 25 16,0 0-16,0-25 15</inkml:trace>
  <inkml:trace contextRef="#ctx0" brushRef="#br0" timeOffset="15145.9089">27068 9662 0,'0'-25'16</inkml:trace>
  <inkml:trace contextRef="#ctx0" brushRef="#br0" timeOffset="16141.6955">27317 9787 0,'0'-25'15,"0"0"32,25 25-16,0 0 1,0 25-17,-25 0-15,0 0 16,0 50-16,0-51 15,0 26-15,0 0 16,0 25-16,0-50 31,0-50 94,0 0-109,25 0 0,0 0-1</inkml:trace>
  <inkml:trace contextRef="#ctx0" brushRef="#br0" timeOffset="17641.3464">26844 8094 0,'0'24'0,"0"1"0,0 25 16,0 25 0,0-50-16,0 25 15,0 24-15,0-24 0,0 0 16,-25-25-1,25 25-15,-24-1 16,24 1-16,0-25 16</inkml:trace>
  <inkml:trace contextRef="#ctx0" brushRef="#br0" timeOffset="18415.3477">27093 8094 0,'0'0'15,"25"49"-15,0-49 16,0 0-16,0 25 16,0 0-1,-25 0 32,0 50 0,-50-50-31,0 0-16,0-25 0,1 24 15,-1 1-15,0-25 16,25 0-16,0 0 16,0 0-1,0 0-15,1 0 141</inkml:trace>
  <inkml:trace contextRef="#ctx0" brushRef="#br0" timeOffset="19012.5993">27168 8666 0,'0'-25'31,"0"1"-15,0-1 0,0 0-16,0-25 0,0 25 15,0 0-15,0 0 16,0 0 31,25 25-47,50 0 15,-26 0-15,-24 0 16,0 0-16,0 0 0</inkml:trace>
  <inkml:trace contextRef="#ctx0" brushRef="#br0" timeOffset="19913.3047">27442 8467 0,'25'50'31,"0"-50"-15,0 0 0,24 0-1,-24 0 1,-25-25 62,0 0-47,-49-25-15,24 50 31,0 0-32,0 0 1,0 0 0,0 0-16,0 0 15,0 0 17,25 25-17,0 0-15,-25 25 31,25-25-15,0 0-16,0 0 31,0 0-31,0 24 32,25-24 30,50 0-46,-25 25-16,-25-25 15,0-25 1,-1 0-16,-24-50 78,0 25-78</inkml:trace>
  <inkml:trace contextRef="#ctx0" brushRef="#br0" timeOffset="21007.3099">27691 8343 0,'0'49'31,"0"-24"-15,-25 0 15,0 0-31,25 0 16,0 0 30,0 0-14,0 0 30,25-25-62,0 0 16,25 25-16,-25-25 15,24 0 1,-24 0 47,-25 25-32,0-1 16,25 1-32,-25 0 32,-25 0-16,0-25-15,1 0 0,24 25-16,-25-25 15,0 0 1,0 0 62,0 0 16</inkml:trace>
  <inkml:trace contextRef="#ctx0" brushRef="#br0" timeOffset="23523.6093">28089 8517 0,'0'-25'125,"0"0"-94,-24 25-16,-26 0 17,25-25-32,0 25 31,0 0 16,25 25-47,-25-25 15,25 25-15,0 0 16,0 0 0,0 0-1,0 0 1,0 24-16,0-24 16,0 0 46,0 0-62,0 0 16,0 0 46,25-25-46,0 0-1,25 25-15,-25-25 16,24 0 0,-24 0 31,0 0 15,0-25-31,-25 0 79,0 0-110,-50 0 15,1 0 1,24 0 0,-25 1-16,25 24 93,0 0-61,0 0-17,0 0 1,25 74 15,0-24-15,0-25-1,0 0-15,0 0 16,0 25 0,0-26-16,0 1 15,0 0-15,0 0 0,0 0 78,25-25-46,50 0-32,-75 25 15,25-25-15,25 0 16,-26 0-16,1 0 15,0 0-15,25-25 32,-50 0-1,0 0-31,25 0 16,-25 0-16,25 1 15,-25-26-15,0 25 16,0 0-16,0 0 15,0-50-15,0 50 16,0 1 78,25 24-79,0 49 1,0 1 0,24-25-1,-49 0-15,25 25 16,0-25-16,-25 0 16,0-1-16,25 51 15,0-50-15,-25 0 16,0-100 78,0 25-79,-25-24-15,25-1 16,0 0-1,25 100 95,25 0-95,-25 0-15,-25 0 16,25 25-16,-25-25 16,24 0-16,-24-1 31,50-24 31</inkml:trace>
  <inkml:trace contextRef="#ctx0" brushRef="#br0" timeOffset="24003.0873">28836 7745 0,'50'50'0,"-25"0"15,0-26-15,0 51 16,0-25-16,0 0 16,0 0-16,-25-26 15,25 26 1,-25 0-16,24 0 16,-24-25-16,0 0 15,0 24 1,0-24-1,0 0 1</inkml:trace>
  <inkml:trace contextRef="#ctx0" brushRef="#br0" timeOffset="24315.4129">28861 8417 0,'0'-25'78,"25"-24"-78,0 24 16,25-25-1,-25-25-15,-25 50 16,0 0 0</inkml:trace>
  <inkml:trace contextRef="#ctx0" brushRef="#br0" timeOffset="25814.9828">27293 6973 0,'0'0'0,"-75"0"0,25 0 16,0 0-16,-24 0 16,-1 0-16,0 0 15,0 0-15,51 0 16,-51 25-16,0 0 16,50 25-1,-25-26-15,-24-24 0,49 50 16,-75 25-16,50-50 15,-24 50-15,49-26 16,-25-24-16,25 25 16,-75 0-1,76 25-15,-26-1 16,25 1-16,25-25 16,-25 25-16,0-1 15,0 1-15,25 25 0,0-26 16,0 26-1,0-25-15,0-26 16,0 26-16,0 25 16,0-50-16,0 49 15,25-49 1,0 25-16,-25-50 16,25-1-16,-25 1 15,50 0-15,24 25 16,-74-25-1,50 0-15,0 0 0,0-25 16,74 25-16,-49 49 16,74-24-16,1 0 15,-75-50-15,49 25 16,1 0 0,-1-25-16,-24 25 15,49 24-15,0-24 16,-74 0-16,25 0 15,-1-25-15,-49 0 16,50 0-16,-25 0 16,-26 0-16,51 0 15,-25 0-15,24-25 16,-49 0-16,99-24 16,-74-1-16,50-25 15,-26 0-15,1-24 16,-25 24-16,-51 0 15,1 26-15,25-51 16,-50 25 0,0 1-16,25 24 15,-25-25-15,0 25 0,0 25 16,0-25 0,0 26-16,0-51 0,0 0 15,0 25 1,-25-24-16,0 49 15,-49-75-15,-51-49 16,1 49-16,-26 1 16,1-1-16,99 75 15,-75-50-15,-49 1 16,-50 24-16,75 25 16,-1 0-16,75 0 15,1 25 1,49 0-16,0 0 15,-25 0-15,25 0 16,0 0 0,-24 0-1,-1 25 1,25-25 0,-50 50-16,25-50 15,25 25-15,-24 25 16,24-26-16,-25 1 15,-25-25-15,25 50 16,1-25-16,-1 0 16,25-25-16,0 25 15,0-25-15,0 0 16,-25 0 78,1 0-94,24 0 15</inkml:trace>
  <inkml:trace contextRef="#ctx0" brushRef="#br0" timeOffset="27212.7265">26844 9090 0,'0'25'62,"0"24"-62,0 26 16,25 0-16,-25-1 16,0 1-16,0-25 15,25 50 1,-25-76-16,0 1 16,25 0 109,-25 0-110,0 0 79</inkml:trace>
  <inkml:trace contextRef="#ctx0" brushRef="#br0" timeOffset="28806.5979">26272 9314 0,'0'0'0,"-25"0"0,-25 0 16,50 25-16,-25 0 16,0-1-1,0-24-15,25 25 16,-25 0-16,-49 25 15,49 0 1,0 0-16,-25-1 16,25 1-16,0-25 15,0 75-15,0-50 16,25 24 0,-25-49-16,25 25 15,0 0-15,0 49 16,0 1-16,0-50 0,0 49 15,0-49-15,0 25 16,0-50 0,0 50-16,25-26 15,0 1 1,0-25-16,25 50 16,-25-50-1,25 0 1,-25-1-16,24 1 15,1-25-15,25 50 16,0-50 0,-1 0-16,-24 25 0,25-25 15,-1 0-15,26 0 16,-50 0-16,0 0 16,-25 0-16,49 0 15,-24 0 1,25 0-16,0 0 15,24 0-15,1 0 16,-26-25-16,1 0 16,25 0-16,49-24 15,-99-26-15,74 25 16,1-25-16,-25 1 16,24-1-16,-74 50 15,0 0-15,49-50 16,-74 51-16,25-26 15,-25 0-15,25-25 16,-50 25-16,74-49 16,-24-1-16,-25 75 15,0-49 1,0 24-16,-25-25 16,0 50-16,0 0 62,0 0-46,0 0-1,0 1 1,0-1 0,0 0-1,-50-50-15,-49 25 16,-1 25-16,50 25 15,-49-49 1,-126 24 0,151 25-16,-1 0 15,25 0-15,-25 0 16,26 0-16,-1 0 16,0 0-1,-25 0-15,50 0 16,-49 0-16,24 0 15,-25 25-15,1-25 0,-26 0 16,75 0 0,-75 49-16,26-49 15,24 0 1,0 25-16,-25-25 0,26 25 16,-1-25-16,0 0 15,0 0-15,25 0 16,-25 0-16,-24 0 15,49 0-15,-75 0 16,50 0-16,-24 0 16,49 0-1,-25 0-15,0 0 94,25 0-78</inkml:trace>
  <inkml:trace contextRef="#ctx0" brushRef="#br0" timeOffset="30067.1472">28363 8517 0,'0'0'0,"0"-25"0,25 0 15,25-50 1,0-49-16,25 24 16,74-49-1,-124 99-15,74-50 16,51-24-16,-1-50 15,1 24-15,-51 26 16,1 24-16,-75 50 0,25 25 16,-25 0-1,-1 1-15,1 24 16</inkml:trace>
  <inkml:trace contextRef="#ctx0" brushRef="#br0" timeOffset="30932.7436">28438 8367 0,'25'25'62,"99"0"-46,-49-25-16,50 0 15,-1 0-15,-74 0 16,50 0 0,49 0-16,-24 0 0,-1 0 15,-49 0-15,-1 25 16,1-25-16,0 25 15,0 0 1,-26-25 0,-24 0 62,-25 25-78,50 0 172</inkml:trace>
  <inkml:trace contextRef="#ctx0" brushRef="#br0" timeOffset="31949.8956">28563 8492 0,'49'50'0,"51"25"0,49 24 16,-24 26-16,-1-1 16,26 1-16,-1-1 15,-24 1 1,24 24-16,-74-74 0,-25-25 15,-1-1-15,1 1 16,25-25 0,-50 25-16,0-25 31,0 0 0,-25 0-31,25-25 16,-25 25-16,24-1 15</inkml:trace>
  <inkml:trace contextRef="#ctx0" brushRef="#br0" timeOffset="33796.2615">29882 6350 0,'0'100'0,"0"-25"15,-25 49-15,25-74 16,0 25-16,0 49 15,0 1-15,0-26 16,0-24-16,0-50 16,0 25-1,0-25 1,0 0 0,0 0-16,0 24 15,0-24 32,0 0 31,25 0-62,0-25-16,25 25 15,-25-25-15,75 0 16,-26 0-16,51 0 16,24 0-1,-24 0-15,-26 0 16,51 0-16,-26-25 16,51 0-16,-1 0 15,-75 0-15,-24 25 16,-25 0-16,-50-25 140</inkml:trace>
  <inkml:trace contextRef="#ctx0" brushRef="#br0" timeOffset="34879.1053">29957 6326 0,'0'0'0,"125"-50"0,-26 50 0,-24 0 16,24-25 0,26 25-16,24-25 15,-49 0-15,-25 25 16,-1 0-16,1-25 16,-50 0-1,0 0 16,0 25 32,25 0-47,-25 0-1,-1 0 1,76 50-16,-75 0 15,0-25-15,0 50 16,0-51-16,24 1 16,-49 0-16,0 25 15,50 25-15,-50-1 16,0 1 0,25-25-16,-25 0 15,0 0-15,0-26 16,0 1-1,0 0 1,0 0 31,0 0-47,0 0 16,0 0-16,0 0 15,0 0 1,0 74 15,0-49-15,0-25 15,0 0-15,0 0 124</inkml:trace>
  <inkml:trace contextRef="#ctx0" brushRef="#br0" timeOffset="36369.8068">30007 6425 0,'25'-25'31,"0"25"-31,0 0 15,-1 0 1,51-50-16,-50 26 16,50-1-16,-50 0 15,49 0-15,1 0 16,-25 0-16,50 0 16,-76-50-16,51 26 15,-25 24-15,50-25 16,-51 0-16,-24 50 15,25-50 1,-25 25-16,0 25 16,0-49 31,-25 24-32,50 0 1,-26 0 15</inkml:trace>
  <inkml:trace contextRef="#ctx0" brushRef="#br0" timeOffset="37183.2776">31127 5703 0,'25'0'31,"0"0"-15,0 0-16,75 0 15,24 0-15,-74 0 16,-25 0-16,0 0 15,0 0 1,0 0-16,0 0 16,-1 0-16,26 0 15,-25 0-15,0 0 16,0 0-16,0 0 203,-25 50-172,0 24-15,-25 1-16,0 0 16,0-50-16,-25 50 15,25-1-15,1-24 16,-1-50-16,0 50 15,0-25 1,25 0 0,0 0-1,-25-25 63,0 0-62,0 0-16,25-25 16,0-50-16</inkml:trace>
  <inkml:trace contextRef="#ctx0" brushRef="#br0" timeOffset="38028.9336">31800 6101 0,'25'50'16,"-25"-25"-16,25 0 16,-25 0 218,0 0-218,0 50-16,0-51 15,0 1-15,0 25 16,0 25-16,-25 0 16,-25 24-1,0-49-15,25 25 16,-50-26-16,26 1 15,24-25-15,-50 75 16,50-50-16,-25-26 0,25 1 16,1-25-1,-1 25-15,-25-25 47,25 0-31,-25 0-16,-25 0 15,51 0-15</inkml:trace>
  <inkml:trace contextRef="#ctx0" brushRef="#br0" timeOffset="38879.7443">30231 8094 0,'0'24'31,"0"26"-31,0 0 15,0 25-15,25-1 16,0 1-16,-25 0 16,0 0-16,0 24 15,0-49-15,0 0 16,0-25 0,0 49-1,0-49 1,0-50 93,0-24-109,-25-26 16</inkml:trace>
  <inkml:trace contextRef="#ctx0" brushRef="#br0" timeOffset="40080.5176">30206 8318 0,'0'-25'0,"25"25"15,50 0 1,-1-25-16,51 0 16,-50 0-16,273-50 31,-248 75-31,49-25 16,-49 1-1,-1-26-15,-49 50 16,0-25-16,25 0 15,-25 25 1,-26 0-16,26 0 16,0 0-16,-25 0 15,0 0-15,50-50 16,-50 50 0,-1 0 15,1 0 94,-25 25-110,0 50-15,0-1 16,0 51-16,0-100 0,0 50 16,0-1-16,0-49 15,0 25 1,0 0-16,0-25 16,0 0-1,0 0-15,0-1 16,25 1-1,-25 0-15,0 25 16,0 0 0,0-25-1,0 0-15,0 0 16,-25-1 0,-49-24-16,-1 0 15,-25 0-15,1 0 16,24 0-16,0 0 15,-24 0-15,-1 0 16,0 0 0,26 0-16,49 0 15,-75 0-15,75 0 16,0 0-16,1 0 16,-1 0-16,-25 0 15,25 0-15,0 25 16,-25-25-16,25 0 15,0 0 142,1 0-142</inkml:trace>
  <inkml:trace contextRef="#ctx0" brushRef="#br0" timeOffset="40820.5731">30206 9488 0,'50'50'0,"-50"-25"16,0 25-1,25 24-15,0-24 16,-25 0-16,25 50 16,-25-26-16,0-24 15,0 0-15,0 74 16,0-49-16,0-25 15,0 25-15,0-26 16,0 1-16,0-25 16,0 0-16,0 0 15,0 0 1</inkml:trace>
  <inkml:trace contextRef="#ctx0" brushRef="#br0" timeOffset="41880.2224">30530 9712 0,'0'0'0,"99"-25"15,-24 0-15,50 0 16,24-49-16,-24 49 16,-1-25-16,-49 25 15,24 0-15,-49 25 78,0 0-78,0 0 16,24 0-16,1 0 16,-50 0-1,0 0 95,0 25-95,-25 0-15,25-25 16,-25 50-16,0 0 15,0 49-15,25-49 16,-25 75-16,0-1 16,0-49-16,0 0 15,0 24 1,0 51-16,0-51 0,0-24 16,0 0-16,0-26 15,0-24 1,0 0 93,-25-25-109,0 0 16,-100 0-16,1-25 15,-1 25-15,1 0 16,-26 0-16,26 0 16,-25 0-16,74 0 15,0 0-15,50 0 16,0 0-16,-24 0 125,24 0-109,0-25-16,0 25 15,25-25-15,-50 1 16</inkml:trace>
  <inkml:trace contextRef="#ctx0" brushRef="#br0" timeOffset="42678.9043">29061 9189 0,'24'75'32,"-24"0"-32,25 24 15,0-24-15,25 49 16,25 76-16,0 49 15,-1 0-15,51-25 16,-1 0 0,1-25-16,24 50 0,25 0 15,-49 0-15,-25 0 16,-26-74-16,26 24 16,-50-50-16,0-24 15,-50-100 1,-25-25 140,0-50-156</inkml:trace>
  <inkml:trace contextRef="#ctx0" brushRef="#br0" timeOffset="43215.5604">30629 11754 0,'0'75'16,"0"-25"0,0 49-16,0-49 15,0 75-15,0-51 16,0 1-16,0 0 16,-24 49-1,-1-74-15,25 25 16,0-25-16,0-1 15,0 26-15,0-25 16,0 0-16,0-25 16,0-1-16,-25-24 140,-25-49-140,25-1 16,25 0-16</inkml:trace>
  <inkml:trace contextRef="#ctx0" brushRef="#br0" timeOffset="44230.6195">30555 12003 0,'0'0'0,"25"-25"16,49 25-16,26 0 16,-25 0-16,-26 0 15,26 0-15,50 0 16,24 0 0,-24 0-16,-26 0 15,-74 0-15,25 0 16,-25 0 78,25 50-79,-50 0-15,24 25 16,-24-1-1,0 1-15,0 25 0,0 24 16,0 26 0,0 273-1,0-324-15,0-24 16,0 0-16,0 0 16,0-51-16,0 1 46,0 25 17,-24-50-47,-1 25-16,-25 0 15,-25-25-15,-24 0 16,24 0-16,0 0 15,0 0-15,51 0 16,-51 0-16,25 0 16,-25 0-16,1 0 15,49 0 1,-75-50-16,75 50 16,-25 0-16,-24 0 0,24-25 187,25 0-171,0 0-16,0-24 15,-25-26 1,25 50-16,25-25 16</inkml:trace>
  <inkml:trace contextRef="#ctx0" brushRef="#br0" timeOffset="47191.3408">29310 6052 0,'0'0'16,"0"99"-16,0-24 0,0 0 16,0-1-16,0 26 15,0 0-15,-25-1 16,0 51-1,0-1-15,25-25 0,0 101 16,0 24 0,0 0-16,0 25 15,0-1-15,0-23 16,0 23-16,0-48 0,0-1 16,0-25-16,0 50 15,0-50 1,0-25-16,0-24 15,0 24-15,0 0 16,0-49-16,0 24 16,0 1-1,25-1-15,0 1 0,-25-26 16,25 26 0,-25-26-16,25 50 0,-1-24 15,26 24 1,-25 0-16,0-49 0,-25 24 15,25-24-15,0 24 16,-25 50 0,0-124-1,0 0-15,0-50 16,0 74-16,0-49 16,0-25-16,0 25 15,0-25 1,0 0-16,0 0 15,25 0 1,0-1 0,0 1 46,-1-25-62,26 0 16,75 0-16,-51 0 15,26 0 1,25 0-16,74 0 16,-25 0-16,-24 0 15,24 0-15,-75 0 0,-49 0 16,0 0 0,-25 0-1,0 0-15,0 0 16,0-25-1,0 25 17,-1 0 15,1 0-47,25 0 31,0 0-16,-25 0-15,0 0 16,0 25-16,0-25 31,-1 0-15,1 0 0,0 0-1,25 0-15,0-49 16,0-1-16,-25 0 15,49 0-15,-49 0 16,0 0-16,0-49 16,25 74-16,0-100 15,-1 51-15,1-51 16,0 51-16,-25-1 16,0 0-16,25-24 15,-50 49-15,49-25 16,-24 25-1,0 0-15,0-74 16,0 24-16,0 50 16,-25 1-16,25-1 0,0-75 15,-25 100-15,25-74 16,-25 24 0,0 25-16,0 1 15,0-26-15,0 25 16,0 25-16,0-25 15,0 1-15,0-1 16,25-50-16,-25 25 16,0-24-16,0 24 15,0 0-15,0 26 16,0-26 0,24 25-16,-24 0 0,0 0 15,25-49-15,-25 24 16,0 0-16,25 1 15,-25-51-15,0 51 16,0 24 0,0-75-16,0 75 15,0-49-15,0-26 16,0 26-16,0-1 16,0-24-16,0 49 0,0-25 15,0 26 1,0-1-16,0-25 15,0 50-15,0-49 16,0 74-16,0-25 16,0 0-16,0 1 15,0-51-15,0 25 16,0 0-16,0 26 16,0-1-16,-25-50 15,25 50 1,0 1-16,-25-26 0,25 25 15,0-25 1,-24 1-16,-1-26 16,25 25-16,-25-49 0,0 49 15,25-49 1,-50 24-16,50 25 16,-25 1-16,0-1 15,-49-74-15,49 99 16,25-100-16,-50 76 15,25-26-15,0 25 16,0 1-16,-25-1 16,25 25-1,25 25-15,-24 0 16,24 0-16,-25 1 16,-25-1-16,25 0 15,0 0 1,-25-25-16,25 25 15,0-25 1,-24-24-16,24 74 16,0 0-1,-25-50 1,25 50-16,-25 0 0,0-50 16,1 50-1,-1-25-15,-50 25 16,50 0-16,-24-50 15,49 50-15,-25 0 16,25 0-16,-25 0 16,-24 0-16,49 0 15,-25 0-15,0 0 16,25 0-16,0 0 16,-24 0-1,-1 0 1,25 0-16,-25 0 15,25 0-15,0 0 16,0 0-16,-49 0 0,49 0 31,-50 0-31,50 25 16,0-25-16,-25 25 16,25-25-1,1 0-15,-1 25 47,0-25 94,0 25-126</inkml:trace>
  <inkml:trace contextRef="#ctx0" brushRef="#br0" timeOffset="49613.1208">25823 9189 0,'-49'50'0,"-1"-50"16,25 50-1,0-50-15,0 25 0,0 49 31,25-49-15,0 50-16,0 0 16,0-1-16,0 1 15,-25 75-15,25-76 16,0 51-16,0-1 16,0-24-16,0 49 15,0-49-15,25-25 16,-25-1-16,50 1 15,0 50-15,-50-101 16,25 26-16,24 25 16,-24-50-16,0-25 15,75 25-15,-25-25 16,24 25-16,1 0 16,24-25-16,26 0 15,-76 0 1,26 0-16,74 0 15,-24 0-15,49 0 16,0 0-16,0 0 16,1 0-16,-26 0 15,0 0-15,-24-25 16,-51-25-16,1 0 16,-25 0-16,-51 50 15,51-99-15,-25 74 16,-50-50-1,50 0-15,-25-24 16,-25-51-16,0 76 16,0-26-16,0 0 15,0 26 1,0-1-16,0 25 16,0-24-16,0 24 15,0 25-15,0 0 16,0 0-16,-25 25 15,0-25 1,-50 25-16,0-25 16,-49 0-16,-1 0 15,51 25-15,-51 0 16,51 0-16,-51 0 16,-24 0-16,49 0 15,-25 0-15,51 0 16,-1-25-16,0 1 15,1 24 1,-1-25-16,0 25 0,50 0 16,-24 0-16,-26-25 15,25 25-15,-50 0 16,76 0-16,-1 0 16,-25 0-1,0 0-15,25 0 16,-50 0-16,1 0 15,49 0-15,0 0 16,-25 0-16,25 0 16,-25 0-1,-24 0 1,49 0 125,0 0-141,0 0 0</inkml:trace>
  <inkml:trace contextRef="#ctx0" brushRef="#br0" timeOffset="52049.8879">26819 10484 0,'25'75'31,"25"49"-15,50-24-1,-75-25-15,-25 49 16,25 1-16,-1 24 0,-24 25 16,0 26-1,0-51-15,0 50 16,0-24-16,0-26 15,0-24-15,0-26 16,0-24-16,0-50 16,0 0 46,-24-125-31,24 0-15,0 51-16</inkml:trace>
  <inkml:trace contextRef="#ctx0" brushRef="#br0" timeOffset="52762.9543">27118 10509 0,'25'50'16,"50"49"-16,-75-49 16,25 25-16,0-25 15,0 24 1,-1 26-16,-24 25 0,25-51 15,-25 1-15,0-25 16,0 25-16,25-1 16,-25 1-1,25-25 1,-25-25-16,0 74 16,0-74-1,0 0-15,0 0 0,0 0 125</inkml:trace>
  <inkml:trace contextRef="#ctx0" brushRef="#br0" timeOffset="53484.6351">26919 11978 0,'0'0'0,"0"75"16,0 0-16,0-26 15,0 1-15,0 50 0,0-75 16,50 25 0,0-1-1,-25-98 48,-25-1-48,49-75-15,-24 75 16,-25-24-16,25-26 16,0-24-16,0-1 15,-25 50-15,25-24 16,0-1-1,-25 50-15,25 26 0,0-1 16,-1 25 109,1 0-94</inkml:trace>
  <inkml:trace contextRef="#ctx0" brushRef="#br0" timeOffset="54480.5201">26570 10634 0,'0'0'0,"0"-100"0,25 75 16,0 0-16,-25-25 15,25 1-15,0-1 16,0 25-16,-25 0 16,25-75-16,0 75 15,0 1-15,-25-1 16,25 25 15,74 0-15,26 0-16,-1 124 15,26 26 1,-126-76-16,51-24 16,-75-25-16,25-25 0,0 25 62,0-25-15,0 25-31,-25 0 15,25 0-15,-25-1-1,0 26 1,-75-50-16,25 25 15,-25 0-15,26 0 16,-1-25 0,25 25-1,0-25 17,0 0 61,-50 0-77,-24-25-16</inkml:trace>
  <inkml:trace contextRef="#ctx0" brushRef="#br0" timeOffset="56630.6005">25574 6749 0,'-25'0'16,"25"25"-16,-49 99 15,49-74-15,-25 25 16,-50 74-16,25 1 16,0 24-16,1 0 15,-1-24-15,25-26 16,-25 26-16,0-1 16,25-49-16,0 49 15,1-49-15,-26 24 16,0-24-1,0 24-15,0-24 0,25 24 16,1-24-16,-51 24 16,25-24-16,25 49 15,0-49 1,-25 50-16,50-1 16,-24-25-16,-26 51 15,0-1-15,0-25 16,25 26-16,0-1 15,0-74-15,1 49 16,-1-24-16,25-26 16,0 51-16,0-26 15,0 50-15,0-49 16,0 74-16,0-24 16,0-1-16,25 25 15,-1-25-15,26 26 16,25-1-16,-25-25 15,24 0 1,1-24-16,25 24 16,24 0-16,51 51 15,-51-51-15,1-25 16,24 51-16,-49-26 16,49 0-16,-24 25 15,49-24-15,-50-26 16,-24 0-16,-25-49 15,24 0-15,-24-26 16,-50-49-16,25 50 16,-1-75-16,26 50 15,-25 0-15,75-25 16,-1-25-16,-74 24 16,49 26-1,1-25-15,49 25 16,1-50-16,24 25 15,-49 0-15,24 0 0,25-25 16,-24 0-16,-1 0 16,-49 0-1,-1 0 1,26-25-16,-25-50 0,24-25 16,-24 1-16,-1-1 15,-24-24-15,0-26 16,-1-24-16,1-50 15,-25 25-15,0-1 16,-25 1-16,0 0 16,-1-50-16,26 50 15,0-25-15,-25 24 16,25 1-16,-25 25 16,0-25-16,24-125 15,-49 175 1,0-26-1,0 1-15,25 0 16,-25-125-16,0 149 16,25-74-1,0 75-15,0-25 16,0-1-16,0 1 16,0 0-16,24-1 15,-24-24-15,0 0 16,-25 25-16,25-1 15,0-24-15,-25 0 16,0 24-16,0-24 16,0 0-16,0 25 15,0 24-15,0-24 16,0 25-16,0 24 16,0 50-16,0 50 15,-25-24 1,25 24-1,-25 0 17,0 0-1,-49-50-15,-26 1-16,0-1 15,-49-25-15,74 50 16,-49 26-16,-50-26 15,-1 0-15,1 0 16,0-25-16,-1 26 16,51-1-16,-1 0 15,51 25-15,24 0 16,0 0-16,0 0 16,25 25-16,0 0 15,-49 0 1,24-25-16,25 25 15,-25 0-15,-25 0 16,26 0-16,-51 0 0,50 0 16,-49 0-1,24 0-15,-25 0 16,50 0 0,-24 0-16,-26 0 0,25 0 15,1 0-15,24 0 16,-25 0-16,50 0 15,0 0 1,1 25 31,-1-25-16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Chapter II System Development Life Cycle</a:t>
            </a:r>
            <a:endParaRPr lang="en-SG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2060"/>
                </a:solidFill>
              </a:rPr>
              <a:t>Meas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Vandeth</a:t>
            </a:r>
            <a:endParaRPr lang="en-SG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39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5" cy="705000"/>
          </a:xfrm>
        </p:spPr>
        <p:txBody>
          <a:bodyPr>
            <a:normAutofit fontScale="90000"/>
          </a:bodyPr>
          <a:lstStyle/>
          <a:p>
            <a:r>
              <a:rPr lang="en-SG" dirty="0"/>
              <a:t>Gathering business </a:t>
            </a:r>
            <a:r>
              <a:rPr lang="en-SG" dirty="0" smtClean="0"/>
              <a:t>requirement/Fact finding/ Requirement modelling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1983346"/>
            <a:ext cx="9601196" cy="39440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m-KH" sz="20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ការប្រម៉ូលពត៌មាន និង ទិន្នន័យជាតំរូវការចាំបាច់សំរាប់អភិវឌ្ឍន៍ប្រព័ន្ធតាមរយៈ </a:t>
            </a:r>
          </a:p>
          <a:p>
            <a:r>
              <a:rPr lang="km-KH" sz="20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សម្ភាស</a:t>
            </a:r>
          </a:p>
          <a:p>
            <a:r>
              <a:rPr lang="km-KH" sz="20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ការអង្កេត</a:t>
            </a:r>
          </a:p>
          <a:p>
            <a:r>
              <a:rPr lang="km-KH" sz="20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ការប្រម៉ូលឯកសារគំរូ</a:t>
            </a:r>
          </a:p>
          <a:p>
            <a:r>
              <a:rPr lang="km-KH" sz="20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ការ </a:t>
            </a:r>
            <a:r>
              <a:rPr lang="en-US" sz="20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Survey</a:t>
            </a:r>
            <a:endParaRPr lang="km-KH" sz="2000" dirty="0" smtClean="0">
              <a:latin typeface="Kh Battambang" panose="02000500000000020004" pitchFamily="2" charset="0"/>
              <a:cs typeface="Kh Battambang" panose="02000500000000020004" pitchFamily="2" charset="0"/>
            </a:endParaRPr>
          </a:p>
          <a:p>
            <a:pPr marL="0" indent="0">
              <a:buNone/>
            </a:pPr>
            <a:r>
              <a:rPr lang="km-KH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តំរូវការមានពីរស្រទាប់គឺៈ</a:t>
            </a:r>
          </a:p>
          <a:p>
            <a:pPr marL="514350" indent="-514350">
              <a:buFont typeface="+mj-lt"/>
              <a:buAutoNum type="romanUcPeriod"/>
            </a:pPr>
            <a:r>
              <a:rPr lang="km-KH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តំរូវការរបស់ស្ថាប័ន ក្រុមហ៊ុន</a:t>
            </a:r>
            <a:r>
              <a:rPr lang="en-US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?</a:t>
            </a:r>
            <a:r>
              <a:rPr lang="km-KH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អ្វីដែលគេត្រូវការ ប្រព័ន្ធអោយជួយធ្វើ</a:t>
            </a:r>
            <a:endParaRPr lang="en-US" dirty="0" smtClean="0">
              <a:latin typeface="Kh Battambang" panose="02000500000000020004" pitchFamily="2" charset="0"/>
              <a:cs typeface="Kh Battambang" panose="02000500000000020004" pitchFamily="2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km-KH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តំរូវការរបស់ </a:t>
            </a:r>
            <a:r>
              <a:rPr lang="en-US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System Developer? </a:t>
            </a:r>
            <a:r>
              <a:rPr lang="km-KH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តំរូវការរបស់ក្រុមបច្ចេកទេសត្រូវដឹងពីរ</a:t>
            </a:r>
            <a:endParaRPr lang="en-US" dirty="0" smtClean="0">
              <a:latin typeface="Kh Battambang" panose="02000500000000020004" pitchFamily="2" charset="0"/>
              <a:cs typeface="Kh Battambang" panose="02000500000000020004" pitchFamily="2" charset="0"/>
            </a:endParaRPr>
          </a:p>
          <a:p>
            <a:pPr marL="0" indent="0">
              <a:buNone/>
            </a:pPr>
            <a:r>
              <a:rPr lang="km-KH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 អាជីវកម្មដើម្បីកសាងប្រព័ន្ធអោយឆ្លើយតបបាន តំរូវការខាងលើ។</a:t>
            </a:r>
            <a:endParaRPr lang="en-SG" dirty="0">
              <a:latin typeface="Kh Battambang" panose="02000500000000020004" pitchFamily="2" charset="0"/>
              <a:cs typeface="Kh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3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8595573" cy="795153"/>
          </a:xfrm>
        </p:spPr>
        <p:txBody>
          <a:bodyPr/>
          <a:lstStyle/>
          <a:p>
            <a:r>
              <a:rPr lang="en-US" dirty="0" smtClean="0"/>
              <a:t>Process Modelling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777285"/>
            <a:ext cx="9601196" cy="4098583"/>
          </a:xfrm>
        </p:spPr>
        <p:txBody>
          <a:bodyPr>
            <a:normAutofit/>
          </a:bodyPr>
          <a:lstStyle/>
          <a:p>
            <a:r>
              <a:rPr lang="km-KH" sz="2000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ការសិក្សារកមុខងារ(ការងារ)​</a:t>
            </a:r>
            <a:r>
              <a:rPr lang="en-US" sz="2000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 </a:t>
            </a:r>
            <a:r>
              <a:rPr lang="km-KH" sz="2000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របស់អាជីវកម្មដែលត្រូវ អនុវត្តដោយប្រព័ន្ធ​កុំព្យូរទ័រ </a:t>
            </a:r>
          </a:p>
          <a:p>
            <a:pPr marL="0" indent="0">
              <a:buNone/>
            </a:pPr>
            <a:r>
              <a:rPr lang="km-KH" sz="2000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 ដោយភ្ជាប់ជាមួយនូវ គោលការណ៍ រូបមន្ត លក្ខខ័ណ្ឌ និងរកអោយឃើញនិតិវិធី(លំ</a:t>
            </a:r>
          </a:p>
          <a:p>
            <a:pPr marL="0" indent="0">
              <a:buNone/>
            </a:pPr>
            <a:r>
              <a:rPr lang="km-KH" sz="2000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ហូរការងារ)ដែលប្រព័ន្ធត្រូវប្រតិបត្តតាម។</a:t>
            </a:r>
            <a:endParaRPr lang="en-SG" sz="2000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</p:txBody>
      </p:sp>
      <p:pic>
        <p:nvPicPr>
          <p:cNvPr id="1026" name="Picture 2" descr="PDF] A Comparative Analysis Of Business Process Modelling Techniques |  Semantic Schol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264" y="3165934"/>
            <a:ext cx="5640558" cy="305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8722800" y="2026080"/>
              <a:ext cx="2958480" cy="39898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13440" y="2016720"/>
                <a:ext cx="2977200" cy="400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4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5890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Modelling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751527"/>
            <a:ext cx="9601196" cy="4124341"/>
          </a:xfrm>
        </p:spPr>
        <p:txBody>
          <a:bodyPr>
            <a:normAutofit/>
          </a:bodyPr>
          <a:lstStyle/>
          <a:p>
            <a:r>
              <a:rPr lang="km-KH" sz="2000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ការសិក្សារកទិន្នចាំបាច់ ដោយផ្តោតលើ គោលដៅដែលជា ធនធាន ប្រតិបត្តការ </a:t>
            </a:r>
            <a:endParaRPr lang="en-US" sz="2000" dirty="0" smtClean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  <a:p>
            <a:pPr marL="0" indent="0">
              <a:buNone/>
            </a:pPr>
            <a:r>
              <a:rPr lang="km-KH" sz="2000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ដែលក្រុមហ៊ុន ត្រូវការគ្រប់គ្រង​ដោយភ្ជាប់ជាមួយ ទិន្នន័យពិពណ៌នា រួមទាំងទំរង់</a:t>
            </a:r>
            <a:endParaRPr lang="en-US" sz="2000" dirty="0" smtClean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  <a:p>
            <a:pPr marL="0" indent="0">
              <a:buNone/>
            </a:pPr>
            <a:r>
              <a:rPr lang="km-KH" sz="2000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 ផ្សេងៗដែលគេប្រើប្រាស់។</a:t>
            </a:r>
          </a:p>
          <a:p>
            <a:pPr marL="0" indent="0">
              <a:buNone/>
            </a:pPr>
            <a:endParaRPr lang="en-SG" sz="2000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</p:txBody>
      </p:sp>
      <p:sp>
        <p:nvSpPr>
          <p:cNvPr id="4" name="AutoShape 2" descr="The Entity-Relationship 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pic>
        <p:nvPicPr>
          <p:cNvPr id="2054" name="Picture 6" descr="Is it OK to have an entity in an ER diagram without a relationship? -  Database Administrators Stack Exchan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1" y="2949263"/>
            <a:ext cx="9144000" cy="274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25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734" y="608645"/>
            <a:ext cx="9601196" cy="705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4. System Design Phase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135" y="1313645"/>
            <a:ext cx="10914978" cy="4443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m-KH" sz="2000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ជាដំណាក់កាលទីបី នៃ</a:t>
            </a:r>
            <a:r>
              <a:rPr lang="en-US" sz="2000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SDLC </a:t>
            </a:r>
            <a:r>
              <a:rPr lang="km-KH" sz="2000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ដែល </a:t>
            </a:r>
            <a:r>
              <a:rPr lang="en-US" sz="2000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System Designer (Analyst) </a:t>
            </a:r>
            <a:r>
              <a:rPr lang="km-KH" sz="2000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បំលែង </a:t>
            </a:r>
            <a:r>
              <a:rPr lang="en-US" sz="2000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Requirements </a:t>
            </a:r>
          </a:p>
          <a:p>
            <a:pPr marL="0" indent="0">
              <a:buNone/>
            </a:pPr>
            <a:r>
              <a:rPr lang="km-KH" sz="2000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ជាទំរង់នៃដំណោះស្រោយដែលអាច អនុវត្តន៍ដោយកុំព្យូទ័កើត។</a:t>
            </a:r>
            <a:r>
              <a:rPr lang="en-US" sz="2000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(Translate </a:t>
            </a:r>
          </a:p>
          <a:p>
            <a:pPr marL="0" indent="0" defTabSz="809625">
              <a:buNone/>
            </a:pPr>
            <a:r>
              <a:rPr lang="en-US" sz="2000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requirements into technical solution format or  </a:t>
            </a:r>
            <a:r>
              <a:rPr lang="en-US" sz="2000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build a technical blueprint of how the proposed system will </a:t>
            </a:r>
            <a:r>
              <a:rPr lang="en-US" sz="2000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work).</a:t>
            </a:r>
            <a:endParaRPr lang="en-US" sz="2000" dirty="0">
              <a:latin typeface="Khmer OS Metal Chrieng" panose="02000500000000020004" pitchFamily="2" charset="0"/>
              <a:cs typeface="Khmer OS Metal Chrieng" panose="02000500000000020004" pitchFamily="2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718135" y="3303743"/>
            <a:ext cx="10914978" cy="2784625"/>
            <a:chOff x="718135" y="2972230"/>
            <a:chExt cx="10914978" cy="2784625"/>
          </a:xfrm>
        </p:grpSpPr>
        <p:sp>
          <p:nvSpPr>
            <p:cNvPr id="5" name="Oval 4"/>
            <p:cNvSpPr/>
            <p:nvPr/>
          </p:nvSpPr>
          <p:spPr>
            <a:xfrm>
              <a:off x="3709115" y="3118238"/>
              <a:ext cx="2708860" cy="24598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BUSINESS MODEL</a:t>
              </a:r>
              <a:br>
                <a:rPr lang="en-US" dirty="0" smtClean="0"/>
              </a:br>
              <a:r>
                <a:rPr lang="en-US" dirty="0" smtClean="0"/>
                <a:t>(PROCESS MODEL</a:t>
              </a:r>
              <a:r>
                <a:rPr lang="en-SG" dirty="0" smtClean="0"/>
                <a:t>/DATA MODEL)</a:t>
              </a:r>
            </a:p>
            <a:p>
              <a:pPr algn="ctr"/>
              <a:r>
                <a:rPr lang="en-US" dirty="0" smtClean="0"/>
                <a:t>(INFORMATION)</a:t>
              </a: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3204494" y="4080038"/>
              <a:ext cx="477053" cy="36394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528631" y="3316968"/>
              <a:ext cx="2104482" cy="1795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COMPUTER PROGRAM</a:t>
              </a:r>
            </a:p>
            <a:p>
              <a:pPr algn="ctr"/>
              <a:r>
                <a:rPr lang="en-US" dirty="0" smtClean="0"/>
                <a:t>(APPLICATION DATABASE SYSTEM)</a:t>
              </a:r>
              <a:endParaRPr lang="en-SG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698362" y="3177296"/>
              <a:ext cx="2394391" cy="2169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Application Program Model</a:t>
              </a:r>
            </a:p>
            <a:p>
              <a:pPr algn="ctr"/>
              <a:r>
                <a:rPr lang="en-US" dirty="0" smtClean="0"/>
                <a:t>(Form/Report Layout</a:t>
              </a:r>
            </a:p>
            <a:p>
              <a:pPr algn="ctr"/>
              <a:r>
                <a:rPr lang="en-US" dirty="0" smtClean="0"/>
                <a:t>Algorithms</a:t>
              </a:r>
            </a:p>
            <a:p>
              <a:pPr algn="ctr"/>
              <a:r>
                <a:rPr lang="en-US" dirty="0" smtClean="0"/>
                <a:t>Database schema</a:t>
              </a:r>
            </a:p>
            <a:p>
              <a:pPr algn="ctr"/>
              <a:r>
                <a:rPr lang="en-US" dirty="0" smtClean="0"/>
                <a:t>Table description and Structure…..)</a:t>
              </a:r>
              <a:endParaRPr lang="en-SG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718135" y="2972230"/>
              <a:ext cx="2458791" cy="27846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BUSINESS</a:t>
              </a:r>
            </a:p>
            <a:p>
              <a:pPr algn="ctr"/>
              <a:r>
                <a:rPr lang="en-US" dirty="0"/>
                <a:t>(REAL RESOURCES</a:t>
              </a:r>
            </a:p>
            <a:p>
              <a:pPr algn="ctr"/>
              <a:r>
                <a:rPr lang="en-US" dirty="0"/>
                <a:t>/</a:t>
              </a:r>
              <a:r>
                <a:rPr lang="en-US" dirty="0" smtClean="0"/>
                <a:t>OPERTION)</a:t>
              </a:r>
              <a:endParaRPr lang="en-SG" dirty="0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6332250" y="4053384"/>
              <a:ext cx="477053" cy="36394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9051578" y="4053384"/>
              <a:ext cx="477053" cy="36394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09630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79515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System Design’s Tasks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777285"/>
            <a:ext cx="9601196" cy="4098583"/>
          </a:xfrm>
        </p:spPr>
        <p:txBody>
          <a:bodyPr/>
          <a:lstStyle/>
          <a:p>
            <a:pPr marL="1063625" lvl="2" indent="-381000" defTabSz="809625"/>
            <a:r>
              <a:rPr lang="en-US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Architecture design  </a:t>
            </a:r>
            <a:r>
              <a:rPr lang="en-US" dirty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defines the hardware, software, and telecommunications equipment required to run the </a:t>
            </a:r>
            <a:r>
              <a:rPr lang="en-US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system.</a:t>
            </a:r>
          </a:p>
          <a:p>
            <a:pPr marL="1063625" lvl="2" indent="-381000" defTabSz="809625"/>
            <a:r>
              <a:rPr lang="en-US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Database Design</a:t>
            </a:r>
          </a:p>
          <a:p>
            <a:pPr marL="1063625" lvl="2" indent="-381000" defTabSz="809625"/>
            <a:r>
              <a:rPr lang="en-US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Application Design</a:t>
            </a:r>
          </a:p>
          <a:p>
            <a:pPr marL="1406525" lvl="3" indent="-381000" defTabSz="809625"/>
            <a:r>
              <a:rPr lang="en-US" sz="1800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Application flow design</a:t>
            </a:r>
          </a:p>
          <a:p>
            <a:pPr marL="1406525" lvl="3" indent="-381000" defTabSz="809625"/>
            <a:r>
              <a:rPr lang="en-US" sz="1800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Form layout/Screen layout</a:t>
            </a:r>
          </a:p>
          <a:p>
            <a:pPr marL="1406525" lvl="3" indent="-381000" defTabSz="809625"/>
            <a:r>
              <a:rPr lang="en-US" sz="1800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Report layout</a:t>
            </a:r>
          </a:p>
          <a:p>
            <a:pPr marL="1406525" lvl="3" indent="-381000" defTabSz="809625"/>
            <a:r>
              <a:rPr lang="en-US" sz="1800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Algorithm Design</a:t>
            </a:r>
          </a:p>
          <a:p>
            <a:pPr marL="1406525" lvl="3" indent="-381000" defTabSz="809625"/>
            <a:r>
              <a:rPr lang="en-US" sz="1800" dirty="0" smtClean="0">
                <a:latin typeface="Khmer OS Metal Chrieng" panose="02000500000000020004" pitchFamily="2" charset="0"/>
                <a:cs typeface="Khmer OS Metal Chrieng" panose="02000500000000020004" pitchFamily="2" charset="0"/>
              </a:rPr>
              <a:t>Summarize business rules for programming.</a:t>
            </a:r>
          </a:p>
          <a:p>
            <a:pPr marL="1063625" lvl="2" indent="-381000" defTabSz="809625"/>
            <a:endParaRPr lang="en-US" dirty="0" smtClean="0"/>
          </a:p>
          <a:p>
            <a:pPr marL="1063625" lvl="2" indent="-381000" defTabSz="809625"/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8069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91106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5. System Implementation Phase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893195"/>
            <a:ext cx="9896340" cy="39826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Is a stage that system builder (programmers/engineer) to start  construct(implement) or physical system to </a:t>
            </a:r>
            <a:r>
              <a:rPr lang="en-SG" dirty="0">
                <a:solidFill>
                  <a:srgbClr val="002060"/>
                </a:solidFill>
              </a:rPr>
              <a:t>ensuring that the information system is operational and </a:t>
            </a:r>
            <a:r>
              <a:rPr lang="en-SG" dirty="0" smtClean="0">
                <a:solidFill>
                  <a:srgbClr val="002060"/>
                </a:solidFill>
              </a:rPr>
              <a:t>used and meet user requirements and quality standard.</a:t>
            </a:r>
            <a:endParaRPr lang="en-SG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46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13000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System Implementation Activities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112135"/>
            <a:ext cx="9601196" cy="376373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Implement database(Create database and its components)</a:t>
            </a:r>
          </a:p>
          <a:p>
            <a:r>
              <a:rPr lang="en-US" dirty="0" smtClean="0"/>
              <a:t>Coding</a:t>
            </a:r>
          </a:p>
          <a:p>
            <a:r>
              <a:rPr lang="en-US" dirty="0" smtClean="0"/>
              <a:t>Installing</a:t>
            </a:r>
            <a:r>
              <a:rPr lang="en-SG" dirty="0" smtClean="0"/>
              <a:t>,configuration hardware software networks</a:t>
            </a:r>
          </a:p>
          <a:p>
            <a:r>
              <a:rPr lang="en-US" dirty="0" smtClean="0"/>
              <a:t>Integrate system</a:t>
            </a:r>
            <a:endParaRPr lang="en-SG" dirty="0" smtClean="0"/>
          </a:p>
          <a:p>
            <a:r>
              <a:rPr lang="en-US" dirty="0"/>
              <a:t>Training </a:t>
            </a:r>
            <a:r>
              <a:rPr lang="en-US" dirty="0" smtClean="0"/>
              <a:t>users</a:t>
            </a:r>
            <a:endParaRPr lang="en-SG" dirty="0" smtClean="0"/>
          </a:p>
          <a:p>
            <a:r>
              <a:rPr lang="en-US" dirty="0" smtClean="0"/>
              <a:t>Data Migration (if any)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Deliver and go live</a:t>
            </a:r>
          </a:p>
        </p:txBody>
      </p:sp>
    </p:spTree>
    <p:extLst>
      <p:ext uri="{BB962C8B-B14F-4D97-AF65-F5344CB8AC3E}">
        <p14:creationId xmlns:p14="http://schemas.microsoft.com/office/powerpoint/2010/main" val="142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91106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6. System Support Phase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893195"/>
            <a:ext cx="9896340" cy="3982673"/>
          </a:xfrm>
        </p:spPr>
        <p:txBody>
          <a:bodyPr/>
          <a:lstStyle/>
          <a:p>
            <a:pPr marL="0" indent="0">
              <a:buNone/>
            </a:pPr>
            <a:r>
              <a:rPr lang="en-SG" dirty="0"/>
              <a:t>The </a:t>
            </a:r>
            <a:r>
              <a:rPr lang="en-SG" dirty="0" smtClean="0"/>
              <a:t>Support(Maintenance) </a:t>
            </a:r>
            <a:r>
              <a:rPr lang="en-SG" dirty="0"/>
              <a:t>Stage is the final phase of the SDLC. After </a:t>
            </a:r>
            <a:r>
              <a:rPr lang="en-SG" dirty="0" smtClean="0"/>
              <a:t>System passes </a:t>
            </a:r>
            <a:r>
              <a:rPr lang="en-SG" dirty="0"/>
              <a:t>the design stage and is implemented, the maintenance phase of the </a:t>
            </a:r>
            <a:r>
              <a:rPr lang="en-SG" dirty="0" smtClean="0"/>
              <a:t>SDLC </a:t>
            </a:r>
            <a:r>
              <a:rPr lang="en-SG" dirty="0"/>
              <a:t>begins. The maintenance phase of the software life cycle allows individuals to check the performance of the software after it is launched to see if it is all working correctly.</a:t>
            </a:r>
            <a:endParaRPr lang="en-SG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82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of Support Phase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1828800"/>
            <a:ext cx="9909218" cy="4262907"/>
          </a:xfrm>
        </p:spPr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r>
              <a:rPr lang="en-SG" dirty="0"/>
              <a:t>This stage is very important as it:</a:t>
            </a:r>
          </a:p>
          <a:p>
            <a:pPr fontAlgn="base"/>
            <a:r>
              <a:rPr lang="en-SG" dirty="0" smtClean="0"/>
              <a:t>Solves </a:t>
            </a:r>
            <a:r>
              <a:rPr lang="en-SG" dirty="0"/>
              <a:t>any software bugs/problems that </a:t>
            </a:r>
            <a:r>
              <a:rPr lang="en-SG" dirty="0" smtClean="0"/>
              <a:t>arise.</a:t>
            </a:r>
          </a:p>
          <a:p>
            <a:pPr lvl="1" fontAlgn="base"/>
            <a:r>
              <a:rPr lang="en-US" dirty="0" smtClean="0"/>
              <a:t>Bugs data/code and fixed all errors</a:t>
            </a:r>
            <a:endParaRPr lang="en-SG" dirty="0" smtClean="0"/>
          </a:p>
          <a:p>
            <a:pPr fontAlgn="base"/>
            <a:r>
              <a:rPr lang="en-SG" dirty="0"/>
              <a:t>Ensures that the system remains running at peak performance levels</a:t>
            </a:r>
          </a:p>
          <a:p>
            <a:pPr lvl="1" fontAlgn="base"/>
            <a:r>
              <a:rPr lang="en-US" dirty="0" smtClean="0"/>
              <a:t>Tuning  System.</a:t>
            </a:r>
            <a:endParaRPr lang="en-SG" dirty="0"/>
          </a:p>
          <a:p>
            <a:pPr fontAlgn="base"/>
            <a:r>
              <a:rPr lang="en-SG" dirty="0"/>
              <a:t>Customize the software to users needs as user’s needs may change with </a:t>
            </a:r>
            <a:r>
              <a:rPr lang="en-SG" dirty="0" smtClean="0"/>
              <a:t>time</a:t>
            </a:r>
          </a:p>
          <a:p>
            <a:pPr lvl="1" fontAlgn="base"/>
            <a:r>
              <a:rPr lang="en-US" dirty="0" smtClean="0"/>
              <a:t>System enhancement</a:t>
            </a:r>
            <a:endParaRPr lang="en-SG" dirty="0"/>
          </a:p>
          <a:p>
            <a:pPr fontAlgn="base"/>
            <a:r>
              <a:rPr lang="en-SG" dirty="0"/>
              <a:t>Adds increased functionality to the </a:t>
            </a:r>
            <a:r>
              <a:rPr lang="en-SG" dirty="0" smtClean="0"/>
              <a:t>system</a:t>
            </a:r>
          </a:p>
          <a:p>
            <a:pPr lvl="1" fontAlgn="base"/>
            <a:r>
              <a:rPr lang="en-US" dirty="0" smtClean="0"/>
              <a:t>Upgrade or update system</a:t>
            </a:r>
            <a:endParaRPr lang="en-SG" dirty="0" smtClean="0"/>
          </a:p>
          <a:p>
            <a:pPr fontAlgn="base"/>
            <a:r>
              <a:rPr lang="en-US" dirty="0" smtClean="0"/>
              <a:t>Ensures that system is safe.</a:t>
            </a:r>
          </a:p>
          <a:p>
            <a:pPr lvl="1" fontAlgn="base"/>
            <a:r>
              <a:rPr lang="en-US" dirty="0" smtClean="0"/>
              <a:t>Backup/restore and recovery system.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786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Objectives: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073500"/>
            <a:ext cx="9601196" cy="3580326"/>
          </a:xfrm>
        </p:spPr>
        <p:txBody>
          <a:bodyPr/>
          <a:lstStyle/>
          <a:p>
            <a:pPr marL="0" indent="0">
              <a:buNone/>
            </a:pPr>
            <a:r>
              <a:rPr lang="km-KH" dirty="0" smtClean="0">
                <a:solidFill>
                  <a:srgbClr val="0070C0"/>
                </a:solidFill>
                <a:latin typeface="Kh Battambang" panose="02000500000000020004" pitchFamily="2" charset="0"/>
                <a:cs typeface="Kh Battambang" panose="02000500000000020004" pitchFamily="2" charset="0"/>
              </a:rPr>
              <a:t>ណែនាំអោយស្គាល់ផ្លូវត្រូវដើរដើម្បី អភិវឌ្ឍ ប្រព័ន្ធព័ន្ធព័ត៌មាន ចំនុចសិក្សា</a:t>
            </a:r>
            <a:endParaRPr lang="en-US" dirty="0" smtClean="0">
              <a:solidFill>
                <a:srgbClr val="0070C0"/>
              </a:solidFill>
              <a:latin typeface="Kh Battambang" panose="02000500000000020004" pitchFamily="2" charset="0"/>
              <a:cs typeface="Kh Battambang" panose="02000500000000020004" pitchFamily="2" charset="0"/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Phases(Stages) for Develop System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Tasks in each phases.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Involver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274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1. What is SDLC</a:t>
            </a:r>
            <a:r>
              <a:rPr lang="km-KH" dirty="0" smtClean="0">
                <a:solidFill>
                  <a:srgbClr val="C00000"/>
                </a:solidFill>
              </a:rPr>
              <a:t> ?</a:t>
            </a:r>
            <a:endParaRPr lang="en-SG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285999"/>
            <a:ext cx="9601196" cy="358986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SG" dirty="0">
                <a:solidFill>
                  <a:srgbClr val="002060"/>
                </a:solidFill>
              </a:rPr>
              <a:t> </a:t>
            </a:r>
            <a:r>
              <a:rPr lang="en-SG" dirty="0" smtClean="0">
                <a:solidFill>
                  <a:srgbClr val="002060"/>
                </a:solidFill>
              </a:rPr>
              <a:t>SDLC is </a:t>
            </a:r>
            <a:r>
              <a:rPr lang="en-SG" dirty="0">
                <a:solidFill>
                  <a:srgbClr val="002060"/>
                </a:solidFill>
              </a:rPr>
              <a:t>a process for planning, creating, testing, and deploying </a:t>
            </a:r>
            <a:r>
              <a:rPr lang="en-US" dirty="0" smtClean="0">
                <a:solidFill>
                  <a:srgbClr val="002060"/>
                </a:solidFill>
              </a:rPr>
              <a:t>and maintenance </a:t>
            </a:r>
            <a:r>
              <a:rPr lang="en-SG" dirty="0" smtClean="0">
                <a:solidFill>
                  <a:srgbClr val="002060"/>
                </a:solidFill>
              </a:rPr>
              <a:t>an</a:t>
            </a:r>
            <a:r>
              <a:rPr lang="en-SG" dirty="0">
                <a:solidFill>
                  <a:srgbClr val="002060"/>
                </a:solidFill>
              </a:rPr>
              <a:t> </a:t>
            </a:r>
            <a:r>
              <a:rPr lang="en-US" dirty="0" smtClean="0">
                <a:solidFill>
                  <a:srgbClr val="0070C0"/>
                </a:solidFill>
              </a:rPr>
              <a:t>Information System</a:t>
            </a:r>
          </a:p>
          <a:p>
            <a:pPr marL="0" indent="0">
              <a:buNone/>
            </a:pPr>
            <a:r>
              <a:rPr lang="en-US" dirty="0" smtClean="0"/>
              <a:t>Standard SDLC is divided in stages</a:t>
            </a:r>
          </a:p>
          <a:p>
            <a:pPr lvl="1"/>
            <a:r>
              <a:rPr lang="en-US" dirty="0" smtClean="0"/>
              <a:t>System Planning (Preliminary Investigation)</a:t>
            </a:r>
          </a:p>
          <a:p>
            <a:pPr lvl="1"/>
            <a:r>
              <a:rPr lang="en-US" dirty="0" smtClean="0"/>
              <a:t>System Analysis</a:t>
            </a:r>
          </a:p>
          <a:p>
            <a:pPr lvl="1"/>
            <a:r>
              <a:rPr lang="en-US" dirty="0" smtClean="0"/>
              <a:t>System Design</a:t>
            </a:r>
          </a:p>
          <a:p>
            <a:pPr lvl="1"/>
            <a:r>
              <a:rPr lang="en-US" dirty="0" smtClean="0"/>
              <a:t>System Implementation</a:t>
            </a:r>
          </a:p>
          <a:p>
            <a:pPr lvl="1"/>
            <a:r>
              <a:rPr lang="en-US" dirty="0" smtClean="0"/>
              <a:t>System Supports (System Maintenance)</a:t>
            </a:r>
          </a:p>
          <a:p>
            <a:pPr marL="457200" lvl="1" indent="0">
              <a:buNone/>
            </a:pPr>
            <a:r>
              <a:rPr lang="en-US" dirty="0" smtClean="0"/>
              <a:t>Some methods are 6 or 7.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6613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841679"/>
            <a:ext cx="9601196" cy="4034189"/>
          </a:xfrm>
        </p:spPr>
        <p:txBody>
          <a:bodyPr/>
          <a:lstStyle/>
          <a:p>
            <a:endParaRPr lang="en-SG" dirty="0"/>
          </a:p>
        </p:txBody>
      </p:sp>
      <p:grpSp>
        <p:nvGrpSpPr>
          <p:cNvPr id="33" name="Group 32"/>
          <p:cNvGrpSpPr/>
          <p:nvPr/>
        </p:nvGrpSpPr>
        <p:grpSpPr>
          <a:xfrm>
            <a:off x="1477989" y="1030310"/>
            <a:ext cx="9083864" cy="4921080"/>
            <a:chOff x="1477989" y="1030310"/>
            <a:chExt cx="9083864" cy="4921080"/>
          </a:xfrm>
        </p:grpSpPr>
        <p:sp>
          <p:nvSpPr>
            <p:cNvPr id="17" name="AutoShape 9"/>
            <p:cNvSpPr>
              <a:spLocks noChangeArrowheads="1"/>
            </p:cNvSpPr>
            <p:nvPr/>
          </p:nvSpPr>
          <p:spPr bwMode="auto">
            <a:xfrm>
              <a:off x="1477989" y="1701870"/>
              <a:ext cx="2434490" cy="2264437"/>
            </a:xfrm>
            <a:prstGeom prst="bevel">
              <a:avLst>
                <a:gd name="adj" fmla="val 3097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169863" indent="-1698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sz="1600" b="1" dirty="0">
                  <a:latin typeface="Arial (W1)" pitchFamily="34" charset="0"/>
                </a:rPr>
                <a:t>Phase 1. Planning</a:t>
              </a:r>
            </a:p>
          </p:txBody>
        </p:sp>
        <p:sp>
          <p:nvSpPr>
            <p:cNvPr id="18" name="AutoShape 10"/>
            <p:cNvSpPr>
              <a:spLocks noChangeArrowheads="1"/>
            </p:cNvSpPr>
            <p:nvPr/>
          </p:nvSpPr>
          <p:spPr bwMode="auto">
            <a:xfrm>
              <a:off x="4412668" y="1030310"/>
              <a:ext cx="3441864" cy="2042434"/>
            </a:xfrm>
            <a:prstGeom prst="bevel">
              <a:avLst>
                <a:gd name="adj" fmla="val 3097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169863" indent="-1698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sz="1600" b="1">
                  <a:latin typeface="Arial (W1)" pitchFamily="34" charset="0"/>
                </a:rPr>
                <a:t>Phase 2. Analysis</a:t>
              </a:r>
            </a:p>
          </p:txBody>
        </p:sp>
        <p:sp>
          <p:nvSpPr>
            <p:cNvPr id="19" name="AutoShape 11"/>
            <p:cNvSpPr>
              <a:spLocks noChangeArrowheads="1"/>
            </p:cNvSpPr>
            <p:nvPr/>
          </p:nvSpPr>
          <p:spPr bwMode="auto">
            <a:xfrm>
              <a:off x="8379207" y="1701870"/>
              <a:ext cx="2182646" cy="1998033"/>
            </a:xfrm>
            <a:prstGeom prst="bevel">
              <a:avLst>
                <a:gd name="adj" fmla="val 3097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169863" indent="-1698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sz="1600" b="1">
                  <a:latin typeface="Arial (W1)" pitchFamily="34" charset="0"/>
                </a:rPr>
                <a:t>Phase 3. Design</a:t>
              </a:r>
            </a:p>
          </p:txBody>
        </p:sp>
        <p:sp>
          <p:nvSpPr>
            <p:cNvPr id="20" name="AutoShape 12"/>
            <p:cNvSpPr>
              <a:spLocks noChangeArrowheads="1"/>
            </p:cNvSpPr>
            <p:nvPr/>
          </p:nvSpPr>
          <p:spPr bwMode="auto">
            <a:xfrm>
              <a:off x="6474639" y="4219762"/>
              <a:ext cx="3190021" cy="1731628"/>
            </a:xfrm>
            <a:prstGeom prst="bevel">
              <a:avLst>
                <a:gd name="adj" fmla="val 3097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169863" indent="-1698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sz="1600" b="1">
                  <a:latin typeface="Arial (W1)" pitchFamily="34" charset="0"/>
                </a:rPr>
                <a:t>Phase 4. Implementation</a:t>
              </a:r>
            </a:p>
          </p:txBody>
        </p:sp>
        <p:sp>
          <p:nvSpPr>
            <p:cNvPr id="21" name="AutoShape 13"/>
            <p:cNvSpPr>
              <a:spLocks noChangeArrowheads="1"/>
            </p:cNvSpPr>
            <p:nvPr/>
          </p:nvSpPr>
          <p:spPr bwMode="auto">
            <a:xfrm>
              <a:off x="2747701" y="4219762"/>
              <a:ext cx="3160290" cy="1642827"/>
            </a:xfrm>
            <a:prstGeom prst="bevel">
              <a:avLst>
                <a:gd name="adj" fmla="val 3097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169863" indent="-1698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sz="1600" b="1">
                  <a:latin typeface="Arial (W1)" pitchFamily="34" charset="0"/>
                </a:rPr>
                <a:t>Phase 5. Support</a:t>
              </a:r>
            </a:p>
          </p:txBody>
        </p:sp>
        <p:sp>
          <p:nvSpPr>
            <p:cNvPr id="22" name="Arc 14"/>
            <p:cNvSpPr>
              <a:spLocks/>
            </p:cNvSpPr>
            <p:nvPr/>
          </p:nvSpPr>
          <p:spPr bwMode="auto">
            <a:xfrm rot="20693004">
              <a:off x="7903502" y="1030310"/>
              <a:ext cx="1336171" cy="2688094"/>
            </a:xfrm>
            <a:custGeom>
              <a:avLst/>
              <a:gdLst>
                <a:gd name="T0" fmla="*/ 269740 w 15463"/>
                <a:gd name="T1" fmla="*/ 0 h 21324"/>
                <a:gd name="T2" fmla="*/ 1212850 w 15463"/>
                <a:gd name="T3" fmla="*/ 675203 h 21324"/>
                <a:gd name="T4" fmla="*/ 0 w 15463"/>
                <a:gd name="T5" fmla="*/ 2306637 h 213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463" h="21324" fill="none" extrusionOk="0">
                  <a:moveTo>
                    <a:pt x="3439" y="-1"/>
                  </a:moveTo>
                  <a:cubicBezTo>
                    <a:pt x="8012" y="737"/>
                    <a:pt x="12228" y="2925"/>
                    <a:pt x="15462" y="6242"/>
                  </a:cubicBezTo>
                </a:path>
                <a:path w="15463" h="21324" stroke="0" extrusionOk="0">
                  <a:moveTo>
                    <a:pt x="3439" y="-1"/>
                  </a:moveTo>
                  <a:cubicBezTo>
                    <a:pt x="8012" y="737"/>
                    <a:pt x="12228" y="2925"/>
                    <a:pt x="15462" y="6242"/>
                  </a:cubicBezTo>
                  <a:lnTo>
                    <a:pt x="0" y="21324"/>
                  </a:lnTo>
                  <a:lnTo>
                    <a:pt x="3439" y="-1"/>
                  </a:lnTo>
                  <a:close/>
                </a:path>
              </a:pathLst>
            </a:custGeom>
            <a:noFill/>
            <a:ln w="76200">
              <a:solidFill>
                <a:srgbClr val="3399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3" name="Arc 15"/>
            <p:cNvSpPr>
              <a:spLocks/>
            </p:cNvSpPr>
            <p:nvPr/>
          </p:nvSpPr>
          <p:spPr bwMode="auto">
            <a:xfrm rot="5277453">
              <a:off x="8605776" y="3389331"/>
              <a:ext cx="2012833" cy="1671963"/>
            </a:xfrm>
            <a:custGeom>
              <a:avLst/>
              <a:gdLst>
                <a:gd name="T0" fmla="*/ 452844 w 18857"/>
                <a:gd name="T1" fmla="*/ 0 h 21027"/>
                <a:gd name="T2" fmla="*/ 1727200 w 18857"/>
                <a:gd name="T3" fmla="*/ 757345 h 21027"/>
                <a:gd name="T4" fmla="*/ 0 w 18857"/>
                <a:gd name="T5" fmla="*/ 1517650 h 210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857" h="21027" fill="none" extrusionOk="0">
                  <a:moveTo>
                    <a:pt x="4943" y="0"/>
                  </a:moveTo>
                  <a:cubicBezTo>
                    <a:pt x="10849" y="1388"/>
                    <a:pt x="15898" y="5196"/>
                    <a:pt x="18857" y="10492"/>
                  </a:cubicBezTo>
                </a:path>
                <a:path w="18857" h="21027" stroke="0" extrusionOk="0">
                  <a:moveTo>
                    <a:pt x="4943" y="0"/>
                  </a:moveTo>
                  <a:cubicBezTo>
                    <a:pt x="10849" y="1388"/>
                    <a:pt x="15898" y="5196"/>
                    <a:pt x="18857" y="10492"/>
                  </a:cubicBezTo>
                  <a:lnTo>
                    <a:pt x="0" y="21027"/>
                  </a:lnTo>
                  <a:lnTo>
                    <a:pt x="4943" y="0"/>
                  </a:lnTo>
                  <a:close/>
                </a:path>
              </a:pathLst>
            </a:custGeom>
            <a:noFill/>
            <a:ln w="76200">
              <a:solidFill>
                <a:srgbClr val="3399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4" name="Arc 17"/>
            <p:cNvSpPr>
              <a:spLocks/>
            </p:cNvSpPr>
            <p:nvPr/>
          </p:nvSpPr>
          <p:spPr bwMode="auto">
            <a:xfrm rot="11135959">
              <a:off x="2112846" y="2036727"/>
              <a:ext cx="1542543" cy="3006299"/>
            </a:xfrm>
            <a:custGeom>
              <a:avLst/>
              <a:gdLst>
                <a:gd name="T0" fmla="*/ 716169 w 16804"/>
                <a:gd name="T1" fmla="*/ 0 h 19816"/>
                <a:gd name="T2" fmla="*/ 1400175 w 16804"/>
                <a:gd name="T3" fmla="*/ 812857 h 19816"/>
                <a:gd name="T4" fmla="*/ 0 w 16804"/>
                <a:gd name="T5" fmla="*/ 2579687 h 198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804" h="19816" fill="none" extrusionOk="0">
                  <a:moveTo>
                    <a:pt x="8595" y="-1"/>
                  </a:moveTo>
                  <a:cubicBezTo>
                    <a:pt x="11795" y="1387"/>
                    <a:pt x="14611" y="3530"/>
                    <a:pt x="16803" y="6244"/>
                  </a:cubicBezTo>
                </a:path>
                <a:path w="16804" h="19816" stroke="0" extrusionOk="0">
                  <a:moveTo>
                    <a:pt x="8595" y="-1"/>
                  </a:moveTo>
                  <a:cubicBezTo>
                    <a:pt x="11795" y="1387"/>
                    <a:pt x="14611" y="3530"/>
                    <a:pt x="16803" y="6244"/>
                  </a:cubicBezTo>
                  <a:lnTo>
                    <a:pt x="0" y="19816"/>
                  </a:lnTo>
                  <a:lnTo>
                    <a:pt x="8595" y="-1"/>
                  </a:lnTo>
                  <a:close/>
                </a:path>
              </a:pathLst>
            </a:custGeom>
            <a:noFill/>
            <a:ln w="76200">
              <a:solidFill>
                <a:srgbClr val="3399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5" name="Rectangle 18"/>
            <p:cNvSpPr>
              <a:spLocks noChangeArrowheads="1"/>
            </p:cNvSpPr>
            <p:nvPr/>
          </p:nvSpPr>
          <p:spPr bwMode="auto">
            <a:xfrm>
              <a:off x="1556691" y="2121828"/>
              <a:ext cx="2350542" cy="12988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169863" indent="-1698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  <a:buSzPct val="70000"/>
                <a:buFont typeface="Wingdings" panose="05000000000000000000" pitchFamily="2" charset="2"/>
                <a:buChar char="§"/>
              </a:pPr>
              <a:r>
                <a:rPr kumimoji="1" lang="en-US" sz="1400" dirty="0">
                  <a:solidFill>
                    <a:srgbClr val="0070C0"/>
                  </a:solidFill>
                  <a:latin typeface="Times New Roman" panose="02020603050405020304" pitchFamily="18" charset="0"/>
                </a:rPr>
                <a:t>Review project requests</a:t>
              </a:r>
            </a:p>
            <a:p>
              <a:pPr>
                <a:spcBef>
                  <a:spcPct val="20000"/>
                </a:spcBef>
                <a:buSzPct val="70000"/>
                <a:buFont typeface="Wingdings" panose="05000000000000000000" pitchFamily="2" charset="2"/>
                <a:buChar char="§"/>
              </a:pPr>
              <a:r>
                <a:rPr kumimoji="1" lang="en-US" sz="1400" dirty="0">
                  <a:solidFill>
                    <a:srgbClr val="0070C0"/>
                  </a:solidFill>
                  <a:latin typeface="Times New Roman" panose="02020603050405020304" pitchFamily="18" charset="0"/>
                </a:rPr>
                <a:t>Prioritize project requests</a:t>
              </a:r>
            </a:p>
            <a:p>
              <a:pPr>
                <a:spcBef>
                  <a:spcPct val="20000"/>
                </a:spcBef>
                <a:buSzPct val="70000"/>
                <a:buFont typeface="Wingdings" panose="05000000000000000000" pitchFamily="2" charset="2"/>
                <a:buChar char="§"/>
              </a:pPr>
              <a:r>
                <a:rPr kumimoji="1" lang="en-US" sz="1400" dirty="0">
                  <a:solidFill>
                    <a:srgbClr val="0070C0"/>
                  </a:solidFill>
                  <a:latin typeface="Times New Roman" panose="02020603050405020304" pitchFamily="18" charset="0"/>
                </a:rPr>
                <a:t>Allocate resources</a:t>
              </a:r>
            </a:p>
            <a:p>
              <a:pPr>
                <a:spcBef>
                  <a:spcPct val="20000"/>
                </a:spcBef>
                <a:buSzPct val="70000"/>
                <a:buFont typeface="Wingdings" panose="05000000000000000000" pitchFamily="2" charset="2"/>
                <a:buChar char="§"/>
              </a:pPr>
              <a:r>
                <a:rPr kumimoji="1" lang="en-US" sz="1400" dirty="0">
                  <a:solidFill>
                    <a:srgbClr val="0070C0"/>
                  </a:solidFill>
                  <a:latin typeface="Times New Roman" panose="02020603050405020304" pitchFamily="18" charset="0"/>
                </a:rPr>
                <a:t>Identify project development team</a:t>
              </a:r>
            </a:p>
          </p:txBody>
        </p:sp>
        <p:sp>
          <p:nvSpPr>
            <p:cNvPr id="26" name="Rectangle 19"/>
            <p:cNvSpPr>
              <a:spLocks noChangeArrowheads="1"/>
            </p:cNvSpPr>
            <p:nvPr/>
          </p:nvSpPr>
          <p:spPr bwMode="auto">
            <a:xfrm>
              <a:off x="4491370" y="1450266"/>
              <a:ext cx="3357917" cy="1600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169863" indent="-1698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  <a:buSzPct val="70000"/>
                <a:buFont typeface="Wingdings" panose="05000000000000000000" pitchFamily="2" charset="2"/>
                <a:buChar char="§"/>
              </a:pPr>
              <a:r>
                <a:rPr kumimoji="1" lang="en-US" sz="1400" dirty="0">
                  <a:solidFill>
                    <a:srgbClr val="0070C0"/>
                  </a:solidFill>
                  <a:latin typeface="Times New Roman" panose="02020603050405020304" pitchFamily="18" charset="0"/>
                </a:rPr>
                <a:t>Conduct preliminary investigation</a:t>
              </a:r>
            </a:p>
            <a:p>
              <a:pPr>
                <a:spcBef>
                  <a:spcPct val="20000"/>
                </a:spcBef>
                <a:buSzPct val="70000"/>
                <a:buFont typeface="Wingdings" panose="05000000000000000000" pitchFamily="2" charset="2"/>
                <a:buChar char="§"/>
              </a:pPr>
              <a:r>
                <a:rPr kumimoji="1" lang="en-US" sz="1400" dirty="0">
                  <a:solidFill>
                    <a:srgbClr val="0070C0"/>
                  </a:solidFill>
                  <a:latin typeface="Times New Roman" panose="02020603050405020304" pitchFamily="18" charset="0"/>
                </a:rPr>
                <a:t>Perform detailed analysis activities:</a:t>
              </a:r>
            </a:p>
            <a:p>
              <a:pPr lvl="1">
                <a:spcBef>
                  <a:spcPct val="20000"/>
                </a:spcBef>
              </a:pPr>
              <a:r>
                <a:rPr kumimoji="1" lang="en-US" sz="1400" dirty="0">
                  <a:solidFill>
                    <a:srgbClr val="0070C0"/>
                  </a:solidFill>
                  <a:latin typeface="Times New Roman" panose="02020603050405020304" pitchFamily="18" charset="0"/>
                </a:rPr>
                <a:t>Study current system</a:t>
              </a:r>
            </a:p>
            <a:p>
              <a:pPr lvl="1">
                <a:spcBef>
                  <a:spcPct val="20000"/>
                </a:spcBef>
              </a:pPr>
              <a:r>
                <a:rPr kumimoji="1" lang="en-US" sz="1400" dirty="0">
                  <a:solidFill>
                    <a:srgbClr val="0070C0"/>
                  </a:solidFill>
                  <a:latin typeface="Times New Roman" panose="02020603050405020304" pitchFamily="18" charset="0"/>
                </a:rPr>
                <a:t>Determine user </a:t>
              </a:r>
              <a:r>
                <a:rPr kumimoji="1" lang="en-US" sz="1400" dirty="0" smtClean="0">
                  <a:solidFill>
                    <a:srgbClr val="0070C0"/>
                  </a:solidFill>
                  <a:latin typeface="Times New Roman" panose="02020603050405020304" pitchFamily="18" charset="0"/>
                </a:rPr>
                <a:t>requirements</a:t>
              </a:r>
            </a:p>
            <a:p>
              <a:pPr lvl="1">
                <a:spcBef>
                  <a:spcPct val="20000"/>
                </a:spcBef>
              </a:pPr>
              <a:r>
                <a:rPr kumimoji="1" lang="en-US" sz="1400" dirty="0" smtClean="0">
                  <a:solidFill>
                    <a:srgbClr val="0070C0"/>
                  </a:solidFill>
                  <a:latin typeface="Times New Roman" panose="02020603050405020304" pitchFamily="18" charset="0"/>
                </a:rPr>
                <a:t>Data Model process model..</a:t>
              </a:r>
            </a:p>
            <a:p>
              <a:pPr lvl="1">
                <a:spcBef>
                  <a:spcPct val="20000"/>
                </a:spcBef>
              </a:pPr>
              <a:r>
                <a:rPr kumimoji="1" lang="en-US" sz="1400" dirty="0" smtClean="0">
                  <a:latin typeface="Times New Roman" panose="02020603050405020304" pitchFamily="18" charset="0"/>
                </a:rPr>
                <a:t>……</a:t>
              </a:r>
              <a:endParaRPr kumimoji="1" lang="en-US"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27" name="Rectangle 20"/>
            <p:cNvSpPr>
              <a:spLocks noChangeArrowheads="1"/>
            </p:cNvSpPr>
            <p:nvPr/>
          </p:nvSpPr>
          <p:spPr bwMode="auto">
            <a:xfrm>
              <a:off x="8457909" y="2121828"/>
              <a:ext cx="1930802" cy="1471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169863" indent="-1698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  <a:buSzPct val="70000"/>
                <a:buFont typeface="Wingdings" panose="05000000000000000000" pitchFamily="2" charset="2"/>
                <a:buChar char="§"/>
              </a:pPr>
              <a:r>
                <a:rPr kumimoji="1" lang="en-US" sz="1400" dirty="0">
                  <a:solidFill>
                    <a:srgbClr val="0070C0"/>
                  </a:solidFill>
                  <a:latin typeface="Times New Roman" panose="02020603050405020304" pitchFamily="18" charset="0"/>
                </a:rPr>
                <a:t>Acquire hardware and software, if necessary</a:t>
              </a:r>
            </a:p>
            <a:p>
              <a:pPr>
                <a:spcBef>
                  <a:spcPct val="20000"/>
                </a:spcBef>
                <a:buSzPct val="70000"/>
                <a:buFont typeface="Wingdings" panose="05000000000000000000" pitchFamily="2" charset="2"/>
                <a:buChar char="§"/>
              </a:pPr>
              <a:r>
                <a:rPr kumimoji="1" lang="en-US" sz="1400" dirty="0">
                  <a:solidFill>
                    <a:srgbClr val="0070C0"/>
                  </a:solidFill>
                  <a:latin typeface="Times New Roman" panose="02020603050405020304" pitchFamily="18" charset="0"/>
                </a:rPr>
                <a:t>Develop details of </a:t>
              </a:r>
              <a:r>
                <a:rPr kumimoji="1" lang="en-US" sz="1400" dirty="0" smtClean="0">
                  <a:solidFill>
                    <a:srgbClr val="0070C0"/>
                  </a:solidFill>
                  <a:latin typeface="Times New Roman" panose="02020603050405020304" pitchFamily="18" charset="0"/>
                </a:rPr>
                <a:t>system</a:t>
              </a:r>
            </a:p>
            <a:p>
              <a:pPr>
                <a:spcBef>
                  <a:spcPct val="20000"/>
                </a:spcBef>
                <a:buSzPct val="70000"/>
                <a:buFont typeface="Wingdings" panose="05000000000000000000" pitchFamily="2" charset="2"/>
                <a:buChar char="§"/>
              </a:pPr>
              <a:r>
                <a:rPr kumimoji="1" lang="en-US" sz="1400" dirty="0" smtClean="0">
                  <a:latin typeface="Times New Roman" panose="02020603050405020304" pitchFamily="18" charset="0"/>
                </a:rPr>
                <a:t>……</a:t>
              </a:r>
              <a:endParaRPr kumimoji="1" lang="en-US"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21"/>
            <p:cNvSpPr>
              <a:spLocks noChangeArrowheads="1"/>
            </p:cNvSpPr>
            <p:nvPr/>
          </p:nvSpPr>
          <p:spPr bwMode="auto">
            <a:xfrm>
              <a:off x="6555089" y="4554617"/>
              <a:ext cx="2938177" cy="1083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169863" indent="-1698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  <a:buSzPct val="70000"/>
                <a:buFont typeface="Wingdings" panose="05000000000000000000" pitchFamily="2" charset="2"/>
                <a:buChar char="§"/>
              </a:pPr>
              <a:r>
                <a:rPr kumimoji="1" lang="en-US" sz="1400" dirty="0">
                  <a:solidFill>
                    <a:srgbClr val="0070C0"/>
                  </a:solidFill>
                  <a:latin typeface="Times New Roman" panose="02020603050405020304" pitchFamily="18" charset="0"/>
                </a:rPr>
                <a:t>Develop programs, if necessary</a:t>
              </a:r>
            </a:p>
            <a:p>
              <a:pPr>
                <a:spcBef>
                  <a:spcPct val="20000"/>
                </a:spcBef>
                <a:buSzPct val="70000"/>
                <a:buFont typeface="Wingdings" panose="05000000000000000000" pitchFamily="2" charset="2"/>
                <a:buChar char="§"/>
              </a:pPr>
              <a:r>
                <a:rPr kumimoji="1" lang="en-US" sz="1400" dirty="0">
                  <a:solidFill>
                    <a:srgbClr val="0070C0"/>
                  </a:solidFill>
                  <a:latin typeface="Times New Roman" panose="02020603050405020304" pitchFamily="18" charset="0"/>
                </a:rPr>
                <a:t>Install and test new system</a:t>
              </a:r>
            </a:p>
            <a:p>
              <a:pPr>
                <a:spcBef>
                  <a:spcPct val="20000"/>
                </a:spcBef>
                <a:buSzPct val="70000"/>
                <a:buFont typeface="Wingdings" panose="05000000000000000000" pitchFamily="2" charset="2"/>
                <a:buChar char="§"/>
              </a:pPr>
              <a:r>
                <a:rPr kumimoji="1" lang="en-US" sz="1400" dirty="0">
                  <a:solidFill>
                    <a:srgbClr val="0070C0"/>
                  </a:solidFill>
                  <a:latin typeface="Times New Roman" panose="02020603050405020304" pitchFamily="18" charset="0"/>
                </a:rPr>
                <a:t>Train users</a:t>
              </a:r>
            </a:p>
            <a:p>
              <a:pPr>
                <a:spcBef>
                  <a:spcPct val="20000"/>
                </a:spcBef>
                <a:buSzPct val="70000"/>
                <a:buFont typeface="Wingdings" panose="05000000000000000000" pitchFamily="2" charset="2"/>
                <a:buChar char="§"/>
              </a:pPr>
              <a:r>
                <a:rPr kumimoji="1" lang="en-US" sz="1400" dirty="0">
                  <a:solidFill>
                    <a:srgbClr val="0070C0"/>
                  </a:solidFill>
                  <a:latin typeface="Times New Roman" panose="02020603050405020304" pitchFamily="18" charset="0"/>
                </a:rPr>
                <a:t>Convert to new system</a:t>
              </a:r>
            </a:p>
          </p:txBody>
        </p:sp>
        <p:sp>
          <p:nvSpPr>
            <p:cNvPr id="29" name="Rectangle 22"/>
            <p:cNvSpPr>
              <a:spLocks noChangeArrowheads="1"/>
            </p:cNvSpPr>
            <p:nvPr/>
          </p:nvSpPr>
          <p:spPr bwMode="auto">
            <a:xfrm>
              <a:off x="2826403" y="4554617"/>
              <a:ext cx="3055354" cy="1040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169863" indent="-16986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  <a:buSzPct val="70000"/>
                <a:buFont typeface="Wingdings" panose="05000000000000000000" pitchFamily="2" charset="2"/>
                <a:buChar char="§"/>
              </a:pPr>
              <a:r>
                <a:rPr kumimoji="1" lang="en-US" sz="1400" dirty="0">
                  <a:solidFill>
                    <a:srgbClr val="0070C0"/>
                  </a:solidFill>
                  <a:latin typeface="Times New Roman" panose="02020603050405020304" pitchFamily="18" charset="0"/>
                </a:rPr>
                <a:t>Conduct post-implementation system review</a:t>
              </a:r>
            </a:p>
            <a:p>
              <a:pPr>
                <a:spcBef>
                  <a:spcPct val="20000"/>
                </a:spcBef>
                <a:buSzPct val="70000"/>
                <a:buFont typeface="Wingdings" panose="05000000000000000000" pitchFamily="2" charset="2"/>
                <a:buChar char="§"/>
              </a:pPr>
              <a:r>
                <a:rPr kumimoji="1" lang="en-US" sz="1400" dirty="0">
                  <a:solidFill>
                    <a:srgbClr val="0070C0"/>
                  </a:solidFill>
                  <a:latin typeface="Times New Roman" panose="02020603050405020304" pitchFamily="18" charset="0"/>
                </a:rPr>
                <a:t>Identify errors and enhancements</a:t>
              </a:r>
            </a:p>
            <a:p>
              <a:pPr>
                <a:spcBef>
                  <a:spcPct val="20000"/>
                </a:spcBef>
                <a:buSzPct val="70000"/>
                <a:buFont typeface="Wingdings" panose="05000000000000000000" pitchFamily="2" charset="2"/>
                <a:buChar char="§"/>
              </a:pPr>
              <a:r>
                <a:rPr kumimoji="1" lang="en-US" sz="1400" dirty="0">
                  <a:solidFill>
                    <a:srgbClr val="0070C0"/>
                  </a:solidFill>
                  <a:latin typeface="Times New Roman" panose="02020603050405020304" pitchFamily="18" charset="0"/>
                </a:rPr>
                <a:t>Monitor system performance </a:t>
              </a:r>
            </a:p>
          </p:txBody>
        </p:sp>
      </p:grpSp>
      <p:sp>
        <p:nvSpPr>
          <p:cNvPr id="32" name="Arc 8"/>
          <p:cNvSpPr>
            <a:spLocks/>
          </p:cNvSpPr>
          <p:nvPr/>
        </p:nvSpPr>
        <p:spPr bwMode="auto">
          <a:xfrm rot="18884241">
            <a:off x="3287612" y="956986"/>
            <a:ext cx="1622425" cy="2330450"/>
          </a:xfrm>
          <a:custGeom>
            <a:avLst/>
            <a:gdLst>
              <a:gd name="T0" fmla="*/ 251857 w 16227"/>
              <a:gd name="T1" fmla="*/ 0 h 21453"/>
              <a:gd name="T2" fmla="*/ 1622425 w 16227"/>
              <a:gd name="T3" fmla="*/ 781705 h 21453"/>
              <a:gd name="T4" fmla="*/ 0 w 16227"/>
              <a:gd name="T5" fmla="*/ 2330450 h 2145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227" h="21453" fill="none" extrusionOk="0">
                <a:moveTo>
                  <a:pt x="2518" y="0"/>
                </a:moveTo>
                <a:cubicBezTo>
                  <a:pt x="7820" y="622"/>
                  <a:pt x="12703" y="3186"/>
                  <a:pt x="16226" y="7196"/>
                </a:cubicBezTo>
              </a:path>
              <a:path w="16227" h="21453" stroke="0" extrusionOk="0">
                <a:moveTo>
                  <a:pt x="2518" y="0"/>
                </a:moveTo>
                <a:cubicBezTo>
                  <a:pt x="7820" y="622"/>
                  <a:pt x="12703" y="3186"/>
                  <a:pt x="16226" y="7196"/>
                </a:cubicBezTo>
                <a:lnTo>
                  <a:pt x="0" y="21453"/>
                </a:lnTo>
                <a:lnTo>
                  <a:pt x="2518" y="0"/>
                </a:lnTo>
                <a:close/>
              </a:path>
            </a:pathLst>
          </a:custGeom>
          <a:noFill/>
          <a:ln w="76200">
            <a:solidFill>
              <a:srgbClr val="3399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4" name="Arc 16"/>
          <p:cNvSpPr>
            <a:spLocks/>
          </p:cNvSpPr>
          <p:nvPr/>
        </p:nvSpPr>
        <p:spPr bwMode="auto">
          <a:xfrm rot="7787372">
            <a:off x="5167996" y="4562754"/>
            <a:ext cx="2251242" cy="1744323"/>
          </a:xfrm>
          <a:custGeom>
            <a:avLst/>
            <a:gdLst>
              <a:gd name="T0" fmla="*/ 864312 w 21454"/>
              <a:gd name="T1" fmla="*/ 0 h 19816"/>
              <a:gd name="T2" fmla="*/ 2157412 w 21454"/>
              <a:gd name="T3" fmla="*/ 1625540 h 19816"/>
              <a:gd name="T4" fmla="*/ 0 w 21454"/>
              <a:gd name="T5" fmla="*/ 1860550 h 198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454" h="19816" fill="none" extrusionOk="0">
                <a:moveTo>
                  <a:pt x="8595" y="-1"/>
                </a:moveTo>
                <a:cubicBezTo>
                  <a:pt x="15662" y="3064"/>
                  <a:pt x="20561" y="9661"/>
                  <a:pt x="21454" y="17312"/>
                </a:cubicBezTo>
              </a:path>
              <a:path w="21454" h="19816" stroke="0" extrusionOk="0">
                <a:moveTo>
                  <a:pt x="8595" y="-1"/>
                </a:moveTo>
                <a:cubicBezTo>
                  <a:pt x="15662" y="3064"/>
                  <a:pt x="20561" y="9661"/>
                  <a:pt x="21454" y="17312"/>
                </a:cubicBezTo>
                <a:lnTo>
                  <a:pt x="0" y="19816"/>
                </a:lnTo>
                <a:lnTo>
                  <a:pt x="8595" y="-1"/>
                </a:lnTo>
                <a:close/>
              </a:path>
            </a:pathLst>
          </a:custGeom>
          <a:noFill/>
          <a:ln w="76200">
            <a:solidFill>
              <a:srgbClr val="3399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99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91106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2. System Planning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521" y="1893195"/>
            <a:ext cx="10650828" cy="3918279"/>
          </a:xfrm>
        </p:spPr>
        <p:txBody>
          <a:bodyPr>
            <a:normAutofit lnSpcReduction="10000"/>
          </a:bodyPr>
          <a:lstStyle/>
          <a:p>
            <a:r>
              <a:rPr lang="en-SG" dirty="0">
                <a:solidFill>
                  <a:srgbClr val="002060"/>
                </a:solidFill>
              </a:rPr>
              <a:t>This is the first phase in the systems development process. It identifies whether or not there is the need for a new system to achieve a </a:t>
            </a:r>
            <a:r>
              <a:rPr lang="en-SG" dirty="0" smtClean="0">
                <a:solidFill>
                  <a:srgbClr val="002060"/>
                </a:solidFill>
              </a:rPr>
              <a:t>business’s </a:t>
            </a:r>
            <a:r>
              <a:rPr lang="en-SG" dirty="0">
                <a:solidFill>
                  <a:srgbClr val="002060"/>
                </a:solidFill>
              </a:rPr>
              <a:t>strategic objectives. </a:t>
            </a:r>
            <a:endParaRPr lang="en-SG" dirty="0" smtClean="0">
              <a:solidFill>
                <a:srgbClr val="002060"/>
              </a:solidFill>
            </a:endParaRPr>
          </a:p>
          <a:p>
            <a:r>
              <a:rPr lang="en-SG" dirty="0" smtClean="0">
                <a:solidFill>
                  <a:srgbClr val="002060"/>
                </a:solidFill>
              </a:rPr>
              <a:t>This </a:t>
            </a:r>
            <a:r>
              <a:rPr lang="en-SG" dirty="0">
                <a:solidFill>
                  <a:srgbClr val="002060"/>
                </a:solidFill>
              </a:rPr>
              <a:t>is a preliminary plan (or a feasibility study) for a </a:t>
            </a:r>
            <a:r>
              <a:rPr lang="en-SG" dirty="0" smtClean="0">
                <a:solidFill>
                  <a:srgbClr val="002060"/>
                </a:solidFill>
              </a:rPr>
              <a:t>company’s </a:t>
            </a:r>
            <a:r>
              <a:rPr lang="en-SG" dirty="0">
                <a:solidFill>
                  <a:srgbClr val="002060"/>
                </a:solidFill>
              </a:rPr>
              <a:t>business initiative to acquire the resources to </a:t>
            </a:r>
            <a:r>
              <a:rPr lang="en-SG" dirty="0" smtClean="0">
                <a:solidFill>
                  <a:srgbClr val="002060"/>
                </a:solidFill>
              </a:rPr>
              <a:t>build on an infrastructure to modify or improve a service. </a:t>
            </a:r>
            <a:r>
              <a:rPr lang="en-SG" dirty="0">
                <a:solidFill>
                  <a:srgbClr val="002060"/>
                </a:solidFill>
              </a:rPr>
              <a:t>The company might be trying to meet or exceed </a:t>
            </a:r>
            <a:r>
              <a:rPr lang="en-SG" dirty="0" smtClean="0">
                <a:solidFill>
                  <a:srgbClr val="002060"/>
                </a:solidFill>
              </a:rPr>
              <a:t>expectations </a:t>
            </a:r>
            <a:r>
              <a:rPr lang="en-SG" dirty="0">
                <a:solidFill>
                  <a:srgbClr val="002060"/>
                </a:solidFill>
              </a:rPr>
              <a:t>for their employees, customers and stakeholders too. The purpose of this step is to find out the scope of the problem and determine </a:t>
            </a:r>
            <a:r>
              <a:rPr lang="en-SG" dirty="0" smtClean="0">
                <a:solidFill>
                  <a:srgbClr val="002060"/>
                </a:solidFill>
              </a:rPr>
              <a:t>solution architecture. </a:t>
            </a:r>
            <a:r>
              <a:rPr lang="en-SG" dirty="0">
                <a:solidFill>
                  <a:srgbClr val="002060"/>
                </a:solidFill>
              </a:rPr>
              <a:t>Resources, costs, time, benefits and other items should be considered at this stage</a:t>
            </a:r>
            <a:r>
              <a:rPr lang="en-SG" dirty="0" smtClean="0">
                <a:solidFill>
                  <a:srgbClr val="002060"/>
                </a:solidFill>
              </a:rPr>
              <a:t>.</a:t>
            </a:r>
          </a:p>
          <a:p>
            <a:r>
              <a:rPr lang="en-US" i="1" dirty="0" smtClean="0">
                <a:solidFill>
                  <a:srgbClr val="002060"/>
                </a:solidFill>
              </a:rPr>
              <a:t>Define Information System Architecture.</a:t>
            </a:r>
            <a:endParaRPr lang="en-SG" i="1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Who responsible? Top management including IT Manager.</a:t>
            </a:r>
            <a:endParaRPr lang="en-SG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15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67924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System Planning’s Task</a:t>
            </a:r>
            <a:endParaRPr lang="en-SG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828800"/>
            <a:ext cx="9601196" cy="404706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Define problem. What is problem? </a:t>
            </a:r>
            <a:r>
              <a:rPr lang="km-KH" dirty="0" smtClean="0">
                <a:solidFill>
                  <a:srgbClr val="002060"/>
                </a:solidFill>
              </a:rPr>
              <a:t>ជាឧបស័គ្គ​​ ជាការខាតបង់(ចំនាយ ប្រតិបត្តការខ្ពស់)  ដល់ការអភិ</a:t>
            </a:r>
            <a:r>
              <a:rPr lang="en-US" dirty="0" smtClean="0">
                <a:solidFill>
                  <a:srgbClr val="002060"/>
                </a:solidFill>
              </a:rPr>
              <a:t>…..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Define opportunities.</a:t>
            </a:r>
            <a:r>
              <a:rPr lang="km-KH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Opportunity to find solutions for reducing or removing problems.</a:t>
            </a:r>
          </a:p>
          <a:p>
            <a:r>
              <a:rPr lang="en-US" dirty="0">
                <a:solidFill>
                  <a:srgbClr val="002060"/>
                </a:solidFill>
              </a:rPr>
              <a:t>Define project scope</a:t>
            </a:r>
            <a:r>
              <a:rPr lang="en-US" dirty="0" smtClean="0">
                <a:solidFill>
                  <a:srgbClr val="002060"/>
                </a:solidFill>
              </a:rPr>
              <a:t>: </a:t>
            </a:r>
            <a:r>
              <a:rPr lang="km-KH" dirty="0" smtClean="0">
                <a:solidFill>
                  <a:srgbClr val="002060"/>
                </a:solidFill>
              </a:rPr>
              <a:t>កំណត់ ទំហ៊ំរបស់គំរោង មាន ប៉ុន្មាន មុខងាររបស់ អាជីកម្មត្រូវ </a:t>
            </a:r>
            <a:r>
              <a:rPr lang="en-US" dirty="0" smtClean="0">
                <a:solidFill>
                  <a:srgbClr val="002060"/>
                </a:solidFill>
              </a:rPr>
              <a:t>Automat, Automate </a:t>
            </a:r>
            <a:r>
              <a:rPr lang="km-KH" dirty="0" smtClean="0">
                <a:solidFill>
                  <a:srgbClr val="002060"/>
                </a:solidFill>
              </a:rPr>
              <a:t>កំរិតណា </a:t>
            </a:r>
            <a:r>
              <a:rPr lang="en-US" dirty="0" smtClean="0">
                <a:solidFill>
                  <a:srgbClr val="002060"/>
                </a:solidFill>
              </a:rPr>
              <a:t>Online/Offline ,….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Estimate requirements for opportunities: </a:t>
            </a:r>
            <a:r>
              <a:rPr lang="km-KH" dirty="0" smtClean="0">
                <a:solidFill>
                  <a:srgbClr val="002060"/>
                </a:solidFill>
              </a:rPr>
              <a:t>ប៉ាន់ប្រមាណមើលតំរួវការ​សំរាប់ ដំណោះស្រាយ។ អ្នកអាច​ អញ្ជើញក្រុមហ៊ុនផ្គត់ផ្គង់ គេសិក្សានិងចេញ​</a:t>
            </a:r>
            <a:r>
              <a:rPr lang="en-US" dirty="0" smtClean="0">
                <a:solidFill>
                  <a:srgbClr val="002060"/>
                </a:solidFill>
              </a:rPr>
              <a:t>QUOTATION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Feasibility study and select best solution </a:t>
            </a:r>
            <a:r>
              <a:rPr lang="km-KH" dirty="0" smtClean="0">
                <a:solidFill>
                  <a:srgbClr val="002060"/>
                </a:solidFill>
              </a:rPr>
              <a:t>សិក្សាលទ្ធភាពអាចធ្វើទៅបាន ដើម្បី ថ្លឺង រួចសម្រេចជ្រើសរើស យកជំរើសដែលប្រសើបំផុតសំរាប់ក្រុមហ៊ុន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Documentation.</a:t>
            </a:r>
            <a:r>
              <a:rPr lang="km-KH" dirty="0" smtClean="0">
                <a:solidFill>
                  <a:srgbClr val="002060"/>
                </a:solidFill>
              </a:rPr>
              <a:t>រៀបចំឯកសារផ្លូវការពីគំរោង</a:t>
            </a:r>
            <a:endParaRPr lang="en-SG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97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Feasibility Study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112135"/>
            <a:ext cx="9601196" cy="3763733"/>
          </a:xfrm>
        </p:spPr>
        <p:txBody>
          <a:bodyPr/>
          <a:lstStyle/>
          <a:p>
            <a:pPr marL="0" indent="0">
              <a:buNone/>
            </a:pPr>
            <a:r>
              <a:rPr lang="km-KH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សិក្សាលទ្ធភាពដែលអាចធ្វើទៅបាន</a:t>
            </a:r>
            <a:r>
              <a:rPr lang="en-US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(Feasibility study) </a:t>
            </a:r>
            <a:r>
              <a:rPr lang="km-KH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គេត្រូវសិក្សាលើចំនុចៈ</a:t>
            </a:r>
          </a:p>
          <a:p>
            <a:pPr>
              <a:buFontTx/>
              <a:buChar char="-"/>
            </a:pPr>
            <a:r>
              <a:rPr lang="en-US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Operational Feasibility: </a:t>
            </a:r>
            <a:r>
              <a:rPr lang="km-KH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កំណត់ ការងារអទិភាព​និង កំរិត ស្វ៏័យប្រវត្តរបស់</a:t>
            </a:r>
            <a:endParaRPr lang="en-US" dirty="0" smtClean="0">
              <a:latin typeface="Kh Battambang" panose="02000500000000020004" pitchFamily="2" charset="0"/>
              <a:cs typeface="Kh Battambang" panose="02000500000000020004" pitchFamily="2" charset="0"/>
            </a:endParaRPr>
          </a:p>
          <a:p>
            <a:pPr marL="0" indent="0">
              <a:buNone/>
            </a:pPr>
            <a:r>
              <a:rPr lang="km-KH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ប្រព័ន្ធ។</a:t>
            </a:r>
          </a:p>
          <a:p>
            <a:pPr>
              <a:buFontTx/>
              <a:buChar char="-"/>
            </a:pPr>
            <a:r>
              <a:rPr lang="en-US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Technology </a:t>
            </a:r>
            <a:r>
              <a:rPr lang="en-US" dirty="0">
                <a:latin typeface="Kh Battambang" panose="02000500000000020004" pitchFamily="2" charset="0"/>
                <a:cs typeface="Kh Battambang" panose="02000500000000020004" pitchFamily="2" charset="0"/>
              </a:rPr>
              <a:t>Feasibility</a:t>
            </a:r>
            <a:r>
              <a:rPr lang="en-US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: </a:t>
            </a:r>
            <a:r>
              <a:rPr lang="km-KH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សិក្សា </a:t>
            </a:r>
            <a:r>
              <a:rPr lang="en-US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Hardware software network software </a:t>
            </a:r>
          </a:p>
          <a:p>
            <a:pPr marL="0" indent="0">
              <a:buNone/>
            </a:pPr>
            <a:r>
              <a:rPr lang="en-US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architecture ,… </a:t>
            </a:r>
            <a:r>
              <a:rPr lang="km-KH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ដែលអាចប្រើប្រាស់ក្នុងការសង់ប្រព័ន្ធ។</a:t>
            </a:r>
          </a:p>
          <a:p>
            <a:pPr>
              <a:buFontTx/>
              <a:buChar char="-"/>
            </a:pPr>
            <a:r>
              <a:rPr lang="en-US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Economic </a:t>
            </a:r>
            <a:r>
              <a:rPr lang="en-US" dirty="0">
                <a:latin typeface="Kh Battambang" panose="02000500000000020004" pitchFamily="2" charset="0"/>
                <a:cs typeface="Kh Battambang" panose="02000500000000020004" pitchFamily="2" charset="0"/>
              </a:rPr>
              <a:t>Feasibility</a:t>
            </a:r>
            <a:r>
              <a:rPr lang="en-US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: </a:t>
            </a:r>
            <a:r>
              <a:rPr lang="km-KH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សិក្សាលើការចំណាយ សង់ </a:t>
            </a:r>
            <a:r>
              <a:rPr lang="en-US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Maintenance </a:t>
            </a:r>
            <a:r>
              <a:rPr lang="km-KH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រួមទាំង</a:t>
            </a:r>
            <a:endParaRPr lang="en-US" dirty="0" smtClean="0">
              <a:latin typeface="Kh Battambang" panose="02000500000000020004" pitchFamily="2" charset="0"/>
              <a:cs typeface="Kh Battambang" panose="02000500000000020004" pitchFamily="2" charset="0"/>
            </a:endParaRPr>
          </a:p>
          <a:p>
            <a:pPr marL="0" indent="0">
              <a:buNone/>
            </a:pPr>
            <a:r>
              <a:rPr lang="km-KH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ផលចំណេញ ប្រយោជន៍របស់ប្រព័ន្ធ។</a:t>
            </a:r>
            <a:endParaRPr lang="en-SG" dirty="0">
              <a:latin typeface="Kh Battambang" panose="02000500000000020004" pitchFamily="2" charset="0"/>
              <a:cs typeface="Kh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87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for new Information System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285999"/>
            <a:ext cx="9601196" cy="3589869"/>
          </a:xfrm>
        </p:spPr>
        <p:txBody>
          <a:bodyPr/>
          <a:lstStyle/>
          <a:p>
            <a:r>
              <a:rPr lang="en-US" dirty="0" smtClean="0"/>
              <a:t>Improving service and create more services</a:t>
            </a:r>
          </a:p>
          <a:p>
            <a:r>
              <a:rPr lang="en-US" dirty="0" smtClean="0"/>
              <a:t>Better performance</a:t>
            </a:r>
          </a:p>
          <a:p>
            <a:r>
              <a:rPr lang="en-US" dirty="0" smtClean="0"/>
              <a:t>More Information and stronger control</a:t>
            </a:r>
          </a:p>
          <a:p>
            <a:r>
              <a:rPr lang="en-US" dirty="0" smtClean="0"/>
              <a:t>More Security and storages</a:t>
            </a:r>
          </a:p>
          <a:p>
            <a:r>
              <a:rPr lang="en-US" dirty="0" smtClean="0"/>
              <a:t>Reduce Operation Cost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4383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936820"/>
          </a:xfrm>
        </p:spPr>
        <p:txBody>
          <a:bodyPr/>
          <a:lstStyle/>
          <a:p>
            <a:r>
              <a:rPr lang="en-US" dirty="0" smtClean="0"/>
              <a:t>3. System Analysis Phase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725769"/>
            <a:ext cx="9831945" cy="41501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SG" dirty="0" smtClean="0"/>
              <a:t>Is the second phase of SDLC that analyst study details of existing system to </a:t>
            </a:r>
            <a:r>
              <a:rPr lang="en-US" dirty="0" smtClean="0"/>
              <a:t>find</a:t>
            </a:r>
            <a:r>
              <a:rPr lang="en-SG" dirty="0" smtClean="0"/>
              <a:t> requirements for design and developing a new better system.</a:t>
            </a:r>
          </a:p>
          <a:p>
            <a:pPr marL="0" indent="0">
              <a:buNone/>
            </a:pPr>
            <a:endParaRPr lang="en-SG" dirty="0" smtClean="0"/>
          </a:p>
          <a:p>
            <a:pPr marL="0" indent="0">
              <a:buNone/>
            </a:pPr>
            <a:r>
              <a:rPr lang="km-KH" sz="2200" dirty="0" smtClean="0">
                <a:solidFill>
                  <a:srgbClr val="FF0000"/>
                </a:solidFill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ចំនាំ</a:t>
            </a:r>
            <a:r>
              <a:rPr lang="en-US" sz="2200" dirty="0" smtClean="0">
                <a:solidFill>
                  <a:srgbClr val="FF0000"/>
                </a:solidFill>
                <a:latin typeface="Khmer OS Metal Chrieng" panose="02000500000000020004" pitchFamily="2" charset="0"/>
                <a:cs typeface="Khmer OS Metal Chrieng" panose="02000500000000020004" pitchFamily="2" charset="0"/>
              </a:rPr>
              <a:t>: </a:t>
            </a:r>
            <a:r>
              <a:rPr lang="km-KH" sz="2200" dirty="0" smtClean="0">
                <a:solidFill>
                  <a:srgbClr val="FF0000"/>
                </a:solidFill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ដំណាក់វិភាគប្រព័ន្ធគឺមិនមែនរកដំណោះស្រាយទេ គឺរកតំរូវការ (គោល</a:t>
            </a:r>
          </a:p>
          <a:p>
            <a:pPr marL="0" indent="0">
              <a:buNone/>
            </a:pPr>
            <a:r>
              <a:rPr lang="km-KH" sz="2200" dirty="0" smtClean="0">
                <a:solidFill>
                  <a:srgbClr val="FF0000"/>
                </a:solidFill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នយោបាយ និតិវិធី ទំរង់ផ្សេងៗ ......​ដើម្បីរៀបចំដំណោះស្រាយអោយឆ្លើយតបបានតាម</a:t>
            </a:r>
          </a:p>
          <a:p>
            <a:pPr marL="0" indent="0">
              <a:buNone/>
            </a:pPr>
            <a:r>
              <a:rPr lang="km-KH" sz="2200" dirty="0" smtClean="0">
                <a:solidFill>
                  <a:srgbClr val="FF0000"/>
                </a:solidFill>
                <a:latin typeface="Khmer OS Metal Chrieng" panose="02000500000000020004" pitchFamily="2" charset="0"/>
                <a:cs typeface="Khmer OS Metal Chrieng" panose="02000500000000020004" pitchFamily="2" charset="0"/>
              </a:rPr>
              <a:t>តំរូវការរបស់ អាជីវកម្មដែលបានរកឃើញ។</a:t>
            </a:r>
          </a:p>
          <a:p>
            <a:pPr marL="0" indent="0">
              <a:buNone/>
            </a:pPr>
            <a:r>
              <a:rPr lang="en-SG" dirty="0" smtClean="0"/>
              <a:t>The </a:t>
            </a:r>
            <a:r>
              <a:rPr lang="en-SG" dirty="0"/>
              <a:t>three primary activities involved in the analysis phase are as follows:</a:t>
            </a:r>
          </a:p>
          <a:p>
            <a:r>
              <a:rPr lang="en-SG" dirty="0"/>
              <a:t>      Gathering business </a:t>
            </a:r>
            <a:r>
              <a:rPr lang="en-SG" dirty="0" smtClean="0"/>
              <a:t>requirements</a:t>
            </a:r>
            <a:endParaRPr lang="en-SG" dirty="0"/>
          </a:p>
          <a:p>
            <a:r>
              <a:rPr lang="en-SG" dirty="0"/>
              <a:t>      Creating process diagrams</a:t>
            </a:r>
          </a:p>
          <a:p>
            <a:r>
              <a:rPr lang="en-SG" dirty="0"/>
              <a:t>      </a:t>
            </a:r>
            <a:r>
              <a:rPr lang="en-SG" dirty="0" smtClean="0"/>
              <a:t>Creating Data Modelling diagram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0911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D179CFCE3C4C42B2EEA07E617464BC" ma:contentTypeVersion="8" ma:contentTypeDescription="Create a new document." ma:contentTypeScope="" ma:versionID="8c54013bfe0dc43559aa27ff8779352e">
  <xsd:schema xmlns:xsd="http://www.w3.org/2001/XMLSchema" xmlns:xs="http://www.w3.org/2001/XMLSchema" xmlns:p="http://schemas.microsoft.com/office/2006/metadata/properties" xmlns:ns2="2337964e-7d50-499b-91fe-bb43e4595899" targetNamespace="http://schemas.microsoft.com/office/2006/metadata/properties" ma:root="true" ma:fieldsID="40942fee43b86ed203c7aef9b21fe071" ns2:_="">
    <xsd:import namespace="2337964e-7d50-499b-91fe-bb43e459589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37964e-7d50-499b-91fe-bb43e45958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F26D00A-82FB-4556-AAE0-7BFFB47477B7}"/>
</file>

<file path=customXml/itemProps2.xml><?xml version="1.0" encoding="utf-8"?>
<ds:datastoreItem xmlns:ds="http://schemas.openxmlformats.org/officeDocument/2006/customXml" ds:itemID="{D2075FF9-0FDF-4E9B-8B2B-FC3CC24D3932}"/>
</file>

<file path=customXml/itemProps3.xml><?xml version="1.0" encoding="utf-8"?>
<ds:datastoreItem xmlns:ds="http://schemas.openxmlformats.org/officeDocument/2006/customXml" ds:itemID="{193F60DF-23F7-4EBC-9CEC-CF56FF2770EA}"/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627</TotalTime>
  <Words>1114</Words>
  <Application>Microsoft Office PowerPoint</Application>
  <PresentationFormat>Widescreen</PresentationFormat>
  <Paragraphs>146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Arial (W1)</vt:lpstr>
      <vt:lpstr>DaunPenh</vt:lpstr>
      <vt:lpstr>Garamond</vt:lpstr>
      <vt:lpstr>Kh Battambang</vt:lpstr>
      <vt:lpstr>Khmer OS Metal Chrieng</vt:lpstr>
      <vt:lpstr>MoolBoran</vt:lpstr>
      <vt:lpstr>Times New Roman</vt:lpstr>
      <vt:lpstr>Wingdings</vt:lpstr>
      <vt:lpstr>Organic</vt:lpstr>
      <vt:lpstr>Chapter II System Development Life Cycle</vt:lpstr>
      <vt:lpstr>Objectives:</vt:lpstr>
      <vt:lpstr>1. What is SDLC ?</vt:lpstr>
      <vt:lpstr>PowerPoint Presentation</vt:lpstr>
      <vt:lpstr>2. System Planning</vt:lpstr>
      <vt:lpstr>System Planning’s Task</vt:lpstr>
      <vt:lpstr>System Feasibility Study</vt:lpstr>
      <vt:lpstr>Reasons for new Information System</vt:lpstr>
      <vt:lpstr>3. System Analysis Phase</vt:lpstr>
      <vt:lpstr>Gathering business requirement/Fact finding/ Requirement modelling</vt:lpstr>
      <vt:lpstr>Process Modelling</vt:lpstr>
      <vt:lpstr>Data Modelling</vt:lpstr>
      <vt:lpstr>4. System Design Phase</vt:lpstr>
      <vt:lpstr>System Design’s Tasks</vt:lpstr>
      <vt:lpstr>5. System Implementation Phase</vt:lpstr>
      <vt:lpstr>System Implementation Activities</vt:lpstr>
      <vt:lpstr>6. System Support Phase</vt:lpstr>
      <vt:lpstr>Tasks of Support Phase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II System Development Life Cycle</dc:title>
  <dc:creator>HP</dc:creator>
  <cp:lastModifiedBy>HP</cp:lastModifiedBy>
  <cp:revision>140</cp:revision>
  <dcterms:created xsi:type="dcterms:W3CDTF">2020-10-27T08:09:17Z</dcterms:created>
  <dcterms:modified xsi:type="dcterms:W3CDTF">2020-11-10T13:02:19Z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0x010100A5D179CFCE3C4C42B2EEA07E617464BC</vt:lpwstr>
  </property>
</Properties>
</file>