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2"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992515" cy="1889500"/>
          </a:xfrm>
        </p:spPr>
        <p:txBody>
          <a:bodyPr/>
          <a:lstStyle/>
          <a:p>
            <a:r>
              <a:rPr lang="en-US" sz="2800" dirty="0" smtClean="0">
                <a:solidFill>
                  <a:srgbClr val="0070C0"/>
                </a:solidFill>
              </a:rPr>
              <a:t>Chapter III </a:t>
            </a:r>
            <a:r>
              <a:rPr lang="km-KH" sz="2800" dirty="0" smtClean="0">
                <a:solidFill>
                  <a:srgbClr val="0070C0"/>
                </a:solidFill>
              </a:rPr>
              <a:t/>
            </a:r>
            <a:br>
              <a:rPr lang="km-KH" sz="2800" dirty="0" smtClean="0">
                <a:solidFill>
                  <a:srgbClr val="0070C0"/>
                </a:solidFill>
              </a:rPr>
            </a:br>
            <a:r>
              <a:rPr lang="en-US" sz="2800" dirty="0" smtClean="0">
                <a:solidFill>
                  <a:srgbClr val="0070C0"/>
                </a:solidFill>
              </a:rPr>
              <a:t>System</a:t>
            </a:r>
            <a:r>
              <a:rPr lang="km-KH" sz="2800" dirty="0" smtClean="0">
                <a:solidFill>
                  <a:srgbClr val="0070C0"/>
                </a:solidFill>
              </a:rPr>
              <a:t>​</a:t>
            </a:r>
            <a:r>
              <a:rPr lang="en-US" sz="2800" dirty="0" smtClean="0">
                <a:solidFill>
                  <a:srgbClr val="0070C0"/>
                </a:solidFill>
              </a:rPr>
              <a:t> Development Methodology</a:t>
            </a:r>
            <a:endParaRPr lang="en-SG" sz="2800" dirty="0">
              <a:solidFill>
                <a:srgbClr val="0070C0"/>
              </a:solidFill>
            </a:endParaRPr>
          </a:p>
        </p:txBody>
      </p:sp>
      <p:sp>
        <p:nvSpPr>
          <p:cNvPr id="3" name="Subtitle 2"/>
          <p:cNvSpPr>
            <a:spLocks noGrp="1"/>
          </p:cNvSpPr>
          <p:nvPr>
            <p:ph type="subTitle" idx="1"/>
          </p:nvPr>
        </p:nvSpPr>
        <p:spPr>
          <a:xfrm>
            <a:off x="2692398" y="4365937"/>
            <a:ext cx="6815669" cy="612461"/>
          </a:xfrm>
        </p:spPr>
        <p:txBody>
          <a:bodyPr/>
          <a:lstStyle/>
          <a:p>
            <a:r>
              <a:rPr lang="en-US" dirty="0" err="1" smtClean="0">
                <a:solidFill>
                  <a:srgbClr val="002060"/>
                </a:solidFill>
              </a:rPr>
              <a:t>Meas</a:t>
            </a:r>
            <a:r>
              <a:rPr lang="en-US" dirty="0" smtClean="0">
                <a:solidFill>
                  <a:srgbClr val="002060"/>
                </a:solidFill>
              </a:rPr>
              <a:t> </a:t>
            </a:r>
            <a:r>
              <a:rPr lang="en-US" dirty="0" err="1" smtClean="0">
                <a:solidFill>
                  <a:srgbClr val="002060"/>
                </a:solidFill>
              </a:rPr>
              <a:t>Vandeth</a:t>
            </a:r>
            <a:endParaRPr lang="en-SG" dirty="0">
              <a:solidFill>
                <a:srgbClr val="002060"/>
              </a:solidFill>
            </a:endParaRPr>
          </a:p>
        </p:txBody>
      </p:sp>
    </p:spTree>
    <p:extLst>
      <p:ext uri="{BB962C8B-B14F-4D97-AF65-F5344CB8AC3E}">
        <p14:creationId xmlns:p14="http://schemas.microsoft.com/office/powerpoint/2010/main" val="2035392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53485"/>
          </a:xfrm>
        </p:spPr>
        <p:txBody>
          <a:bodyPr>
            <a:normAutofit fontScale="90000"/>
          </a:bodyPr>
          <a:lstStyle/>
          <a:p>
            <a:r>
              <a:rPr lang="en-US" dirty="0" smtClean="0"/>
              <a:t>SADT: Data Analysis</a:t>
            </a:r>
            <a:endParaRPr lang="en-SG" dirty="0"/>
          </a:p>
        </p:txBody>
      </p:sp>
      <p:sp>
        <p:nvSpPr>
          <p:cNvPr id="3" name="Content Placeholder 2"/>
          <p:cNvSpPr>
            <a:spLocks noGrp="1"/>
          </p:cNvSpPr>
          <p:nvPr>
            <p:ph idx="1"/>
          </p:nvPr>
        </p:nvSpPr>
        <p:spPr>
          <a:xfrm>
            <a:off x="1295401" y="1777285"/>
            <a:ext cx="9601196" cy="4098583"/>
          </a:xfrm>
        </p:spPr>
        <p:txBody>
          <a:bodyPr/>
          <a:lstStyle/>
          <a:p>
            <a:r>
              <a:rPr lang="en-US" dirty="0" smtClean="0"/>
              <a:t>To model business resources/operation focus on structure and data description.</a:t>
            </a:r>
          </a:p>
          <a:p>
            <a:r>
              <a:rPr lang="en-US" dirty="0" smtClean="0"/>
              <a:t>To analyze data SADT divides data in 3 levels too.</a:t>
            </a:r>
          </a:p>
          <a:p>
            <a:pPr lvl="1"/>
            <a:r>
              <a:rPr lang="en-US" dirty="0" smtClean="0"/>
              <a:t>Conceptual: Conceptual DB Design</a:t>
            </a:r>
          </a:p>
          <a:p>
            <a:pPr lvl="1"/>
            <a:r>
              <a:rPr lang="en-US" dirty="0" smtClean="0"/>
              <a:t>Logical: Logical DB Design</a:t>
            </a:r>
          </a:p>
          <a:p>
            <a:pPr lvl="1"/>
            <a:r>
              <a:rPr lang="en-US" dirty="0" smtClean="0"/>
              <a:t>Physical: Physical </a:t>
            </a:r>
            <a:r>
              <a:rPr lang="en-US" smtClean="0"/>
              <a:t>DB Design</a:t>
            </a:r>
            <a:endParaRPr lang="en-US" dirty="0" smtClean="0"/>
          </a:p>
        </p:txBody>
      </p:sp>
    </p:spTree>
    <p:extLst>
      <p:ext uri="{BB962C8B-B14F-4D97-AF65-F5344CB8AC3E}">
        <p14:creationId xmlns:p14="http://schemas.microsoft.com/office/powerpoint/2010/main" val="294566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7727"/>
          </a:xfrm>
        </p:spPr>
        <p:txBody>
          <a:bodyPr>
            <a:normAutofit fontScale="90000"/>
          </a:bodyPr>
          <a:lstStyle/>
          <a:p>
            <a:r>
              <a:rPr lang="en-US" dirty="0" smtClean="0"/>
              <a:t>3. Object Oriented Analysis and Design</a:t>
            </a:r>
            <a:endParaRPr lang="en-SG" dirty="0"/>
          </a:p>
        </p:txBody>
      </p:sp>
      <p:sp>
        <p:nvSpPr>
          <p:cNvPr id="3" name="Content Placeholder 2"/>
          <p:cNvSpPr>
            <a:spLocks noGrp="1"/>
          </p:cNvSpPr>
          <p:nvPr>
            <p:ph idx="1"/>
          </p:nvPr>
        </p:nvSpPr>
        <p:spPr>
          <a:xfrm>
            <a:off x="1295401" y="1700011"/>
            <a:ext cx="9601196" cy="4175857"/>
          </a:xfrm>
        </p:spPr>
        <p:txBody>
          <a:bodyPr>
            <a:normAutofit/>
          </a:bodyPr>
          <a:lstStyle/>
          <a:p>
            <a:r>
              <a:rPr lang="km-KH" sz="2800" dirty="0" smtClean="0"/>
              <a:t>ជាវិធីសាស្រ្តដែល </a:t>
            </a:r>
            <a:r>
              <a:rPr lang="en-US" sz="2800" dirty="0" smtClean="0"/>
              <a:t>Analyze and Design System </a:t>
            </a:r>
            <a:r>
              <a:rPr lang="km-KH" sz="2800" dirty="0" smtClean="0"/>
              <a:t>សិក្សាលើ សមាសធាតុផ្សំរបស់ </a:t>
            </a:r>
            <a:r>
              <a:rPr lang="en-US" sz="2800" dirty="0" err="1" smtClean="0"/>
              <a:t>Organazition</a:t>
            </a:r>
            <a:r>
              <a:rPr lang="en-US" sz="2800" dirty="0" smtClean="0"/>
              <a:t> </a:t>
            </a:r>
            <a:r>
              <a:rPr lang="km-KH" sz="2800" dirty="0" smtClean="0"/>
              <a:t>ដែលគេចាត់ទុកជា </a:t>
            </a:r>
            <a:r>
              <a:rPr lang="en-US" sz="2800" dirty="0" smtClean="0"/>
              <a:t>Objects </a:t>
            </a:r>
            <a:r>
              <a:rPr lang="km-KH" sz="2800" dirty="0" smtClean="0"/>
              <a:t>ដើម្បីបែងចែកជា​ ក្រុមឬប្រភេទ </a:t>
            </a:r>
            <a:r>
              <a:rPr lang="en-US" sz="2800" dirty="0" smtClean="0"/>
              <a:t>Objects</a:t>
            </a:r>
            <a:r>
              <a:rPr lang="km-KH" sz="2800" dirty="0" smtClean="0"/>
              <a:t>​យើង ហៅថា </a:t>
            </a:r>
            <a:r>
              <a:rPr lang="en-US" sz="2800" dirty="0" smtClean="0"/>
              <a:t>Class </a:t>
            </a:r>
            <a:r>
              <a:rPr lang="km-KH" sz="2800" dirty="0" smtClean="0"/>
              <a:t>រួចសិក្សា លំអិតដើម្បីកំណត់លក្ខណៈនិងសកម្មភាពរបស់ </a:t>
            </a:r>
            <a:r>
              <a:rPr lang="en-US" sz="2800" dirty="0" smtClean="0"/>
              <a:t>Objects </a:t>
            </a:r>
            <a:r>
              <a:rPr lang="km-KH" sz="2800" dirty="0" smtClean="0"/>
              <a:t>ក្នុង </a:t>
            </a:r>
            <a:r>
              <a:rPr lang="en-US" sz="2800" dirty="0" smtClean="0"/>
              <a:t>Classes </a:t>
            </a:r>
            <a:r>
              <a:rPr lang="km-KH" sz="2800" dirty="0" smtClean="0"/>
              <a:t>ទាំងនោះ។</a:t>
            </a:r>
            <a:endParaRPr lang="en-SG" sz="2800" dirty="0"/>
          </a:p>
        </p:txBody>
      </p:sp>
    </p:spTree>
    <p:extLst>
      <p:ext uri="{BB962C8B-B14F-4D97-AF65-F5344CB8AC3E}">
        <p14:creationId xmlns:p14="http://schemas.microsoft.com/office/powerpoint/2010/main" val="14978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98183"/>
          </a:xfrm>
        </p:spPr>
        <p:txBody>
          <a:bodyPr/>
          <a:lstStyle/>
          <a:p>
            <a:r>
              <a:rPr lang="en-US" dirty="0" smtClean="0"/>
              <a:t>OO Concept</a:t>
            </a:r>
            <a:endParaRPr lang="en-SG" dirty="0"/>
          </a:p>
        </p:txBody>
      </p:sp>
      <p:sp>
        <p:nvSpPr>
          <p:cNvPr id="3" name="Content Placeholder 2"/>
          <p:cNvSpPr>
            <a:spLocks noGrp="1"/>
          </p:cNvSpPr>
          <p:nvPr>
            <p:ph idx="1"/>
          </p:nvPr>
        </p:nvSpPr>
        <p:spPr>
          <a:xfrm>
            <a:off x="1295401" y="1880315"/>
            <a:ext cx="9601196" cy="3995553"/>
          </a:xfrm>
        </p:spPr>
        <p:txBody>
          <a:bodyPr>
            <a:normAutofit fontScale="92500" lnSpcReduction="10000"/>
          </a:bodyPr>
          <a:lstStyle/>
          <a:p>
            <a:r>
              <a:rPr lang="en-US" dirty="0" smtClean="0"/>
              <a:t>In object oriented analysis and design, define that every recognizable thing (entity) are objects and each object must belong to classes. </a:t>
            </a:r>
          </a:p>
          <a:p>
            <a:r>
              <a:rPr lang="en-US" dirty="0" smtClean="0"/>
              <a:t>Object must encapsulate its properties and methods.</a:t>
            </a:r>
            <a:endParaRPr lang="en-SG" dirty="0" smtClean="0"/>
          </a:p>
          <a:p>
            <a:pPr lvl="1"/>
            <a:r>
              <a:rPr lang="en-US" dirty="0" smtClean="0"/>
              <a:t>Properties or data member is data describe object.</a:t>
            </a:r>
          </a:p>
          <a:p>
            <a:pPr lvl="1"/>
            <a:r>
              <a:rPr lang="en-US" dirty="0" smtClean="0"/>
              <a:t>Method activities or ability that object can be performed.</a:t>
            </a:r>
            <a:endParaRPr lang="en-US" dirty="0"/>
          </a:p>
          <a:p>
            <a:r>
              <a:rPr lang="en-US" dirty="0" smtClean="0"/>
              <a:t>OO Characteristic:</a:t>
            </a:r>
          </a:p>
          <a:p>
            <a:pPr lvl="1"/>
            <a:r>
              <a:rPr lang="en-US" dirty="0" smtClean="0"/>
              <a:t>Encapsulation</a:t>
            </a:r>
          </a:p>
          <a:p>
            <a:pPr lvl="1"/>
            <a:r>
              <a:rPr lang="en-US" dirty="0" smtClean="0"/>
              <a:t>Inheritance</a:t>
            </a:r>
          </a:p>
          <a:p>
            <a:pPr lvl="1"/>
            <a:r>
              <a:rPr lang="en-US" dirty="0" smtClean="0"/>
              <a:t>Polymorphism</a:t>
            </a:r>
          </a:p>
          <a:p>
            <a:pPr lvl="1"/>
            <a:r>
              <a:rPr lang="en-US" dirty="0" smtClean="0"/>
              <a:t>Message interaction.</a:t>
            </a:r>
          </a:p>
        </p:txBody>
      </p:sp>
    </p:spTree>
    <p:extLst>
      <p:ext uri="{BB962C8B-B14F-4D97-AF65-F5344CB8AC3E}">
        <p14:creationId xmlns:p14="http://schemas.microsoft.com/office/powerpoint/2010/main" val="23122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49699"/>
          </a:xfrm>
        </p:spPr>
        <p:txBody>
          <a:bodyPr/>
          <a:lstStyle/>
          <a:p>
            <a:r>
              <a:rPr lang="en-US" dirty="0" smtClean="0"/>
              <a:t>Object Definition</a:t>
            </a:r>
            <a:endParaRPr lang="en-SG" dirty="0"/>
          </a:p>
        </p:txBody>
      </p:sp>
      <p:sp>
        <p:nvSpPr>
          <p:cNvPr id="3" name="Content Placeholder 2"/>
          <p:cNvSpPr>
            <a:spLocks noGrp="1"/>
          </p:cNvSpPr>
          <p:nvPr>
            <p:ph idx="1"/>
          </p:nvPr>
        </p:nvSpPr>
        <p:spPr>
          <a:xfrm>
            <a:off x="1295401" y="1931831"/>
            <a:ext cx="9601196" cy="3944037"/>
          </a:xfrm>
        </p:spPr>
        <p:txBody>
          <a:bodyPr/>
          <a:lstStyle/>
          <a:p>
            <a:r>
              <a:rPr lang="en-US" dirty="0" smtClean="0"/>
              <a:t>A System is collection of objects. </a:t>
            </a:r>
            <a:endParaRPr lang="en-SG" dirty="0"/>
          </a:p>
        </p:txBody>
      </p:sp>
      <p:sp>
        <p:nvSpPr>
          <p:cNvPr id="4" name="Oval 3"/>
          <p:cNvSpPr/>
          <p:nvPr/>
        </p:nvSpPr>
        <p:spPr>
          <a:xfrm>
            <a:off x="2949262" y="2730321"/>
            <a:ext cx="5975797" cy="3078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4262906" y="2730321"/>
            <a:ext cx="1210615" cy="28075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86400" y="2730321"/>
            <a:ext cx="1764406" cy="29235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H="1">
            <a:off x="6463526" y="3436990"/>
            <a:ext cx="2347293" cy="1236372"/>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10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69395"/>
          </a:xfrm>
        </p:spPr>
        <p:txBody>
          <a:bodyPr/>
          <a:lstStyle/>
          <a:p>
            <a:r>
              <a:rPr lang="en-US" dirty="0" smtClean="0"/>
              <a:t>OOAD Procedure</a:t>
            </a:r>
            <a:endParaRPr lang="en-SG" dirty="0"/>
          </a:p>
        </p:txBody>
      </p:sp>
      <p:sp>
        <p:nvSpPr>
          <p:cNvPr id="3" name="Content Placeholder 2"/>
          <p:cNvSpPr>
            <a:spLocks noGrp="1"/>
          </p:cNvSpPr>
          <p:nvPr>
            <p:ph idx="1"/>
          </p:nvPr>
        </p:nvSpPr>
        <p:spPr>
          <a:xfrm>
            <a:off x="1295401" y="1751527"/>
            <a:ext cx="9601196" cy="4124341"/>
          </a:xfrm>
        </p:spPr>
        <p:txBody>
          <a:bodyPr/>
          <a:lstStyle/>
          <a:p>
            <a:r>
              <a:rPr lang="en-US" dirty="0" smtClean="0"/>
              <a:t>To analyze and design a system divides system into 4(5) layers</a:t>
            </a:r>
            <a:endParaRPr lang="en-SG" dirty="0" smtClean="0"/>
          </a:p>
          <a:p>
            <a:pPr lvl="1"/>
            <a:r>
              <a:rPr lang="en-US" dirty="0" smtClean="0"/>
              <a:t>Object/classes layer</a:t>
            </a:r>
          </a:p>
          <a:p>
            <a:pPr lvl="1"/>
            <a:r>
              <a:rPr lang="en-US" dirty="0" smtClean="0"/>
              <a:t>Structure layer</a:t>
            </a:r>
          </a:p>
          <a:p>
            <a:pPr lvl="1"/>
            <a:r>
              <a:rPr lang="en-US" dirty="0" smtClean="0"/>
              <a:t>Attributes layer</a:t>
            </a:r>
          </a:p>
          <a:p>
            <a:pPr lvl="1"/>
            <a:r>
              <a:rPr lang="en-US" dirty="0" smtClean="0"/>
              <a:t>Service Layers</a:t>
            </a:r>
          </a:p>
          <a:p>
            <a:pPr lvl="1"/>
            <a:r>
              <a:rPr lang="en-US" dirty="0" smtClean="0"/>
              <a:t>Subject Layer(Optional)</a:t>
            </a:r>
          </a:p>
          <a:p>
            <a:pPr lvl="1"/>
            <a:endParaRPr lang="en-US" dirty="0" smtClean="0"/>
          </a:p>
        </p:txBody>
      </p:sp>
    </p:spTree>
    <p:extLst>
      <p:ext uri="{BB962C8B-B14F-4D97-AF65-F5344CB8AC3E}">
        <p14:creationId xmlns:p14="http://schemas.microsoft.com/office/powerpoint/2010/main" val="378488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233034"/>
          </a:xfrm>
        </p:spPr>
        <p:txBody>
          <a:bodyPr/>
          <a:lstStyle/>
          <a:p>
            <a:r>
              <a:rPr lang="en-US" dirty="0"/>
              <a:t>OOAD Procedure</a:t>
            </a:r>
            <a:endParaRPr lang="en-SG" dirty="0"/>
          </a:p>
        </p:txBody>
      </p:sp>
      <p:sp>
        <p:nvSpPr>
          <p:cNvPr id="3" name="Content Placeholder 2"/>
          <p:cNvSpPr>
            <a:spLocks noGrp="1"/>
          </p:cNvSpPr>
          <p:nvPr>
            <p:ph idx="1"/>
          </p:nvPr>
        </p:nvSpPr>
        <p:spPr>
          <a:xfrm>
            <a:off x="1295400" y="1970468"/>
            <a:ext cx="10166797" cy="3928056"/>
          </a:xfrm>
        </p:spPr>
        <p:txBody>
          <a:bodyPr>
            <a:normAutofit lnSpcReduction="10000"/>
          </a:bodyPr>
          <a:lstStyle/>
          <a:p>
            <a:pPr marL="0" indent="0">
              <a:buNone/>
            </a:pPr>
            <a:r>
              <a:rPr lang="en-US" dirty="0" smtClean="0"/>
              <a:t>Step 1: Object/class layer analysis:</a:t>
            </a:r>
          </a:p>
          <a:p>
            <a:pPr marL="0" indent="0">
              <a:buNone/>
            </a:pPr>
            <a:r>
              <a:rPr lang="en-US" dirty="0"/>
              <a:t>	</a:t>
            </a:r>
            <a:r>
              <a:rPr lang="en-US" dirty="0" smtClean="0"/>
              <a:t>Define objects in organization then categorize them in to classes by grouping them base on its behaviors.</a:t>
            </a:r>
            <a:r>
              <a:rPr lang="en-SG" dirty="0" smtClean="0"/>
              <a:t> </a:t>
            </a:r>
          </a:p>
          <a:p>
            <a:pPr marL="0" indent="0">
              <a:buNone/>
            </a:pPr>
            <a:r>
              <a:rPr lang="en-SG" dirty="0" smtClean="0"/>
              <a:t>These are main group (super class)</a:t>
            </a:r>
          </a:p>
          <a:p>
            <a:pPr lvl="1"/>
            <a:r>
              <a:rPr lang="en-US" dirty="0" smtClean="0"/>
              <a:t>People( </a:t>
            </a:r>
            <a:r>
              <a:rPr lang="en-US" dirty="0" err="1" smtClean="0"/>
              <a:t>Employee,student,customer,supplier</a:t>
            </a:r>
            <a:r>
              <a:rPr lang="en-US" dirty="0" smtClean="0"/>
              <a:t>,…)</a:t>
            </a:r>
          </a:p>
          <a:p>
            <a:pPr lvl="1"/>
            <a:r>
              <a:rPr lang="en-US" dirty="0" smtClean="0"/>
              <a:t>Thing(tangible thing): Item, Material, Vehicle, food,…</a:t>
            </a:r>
          </a:p>
          <a:p>
            <a:pPr lvl="1"/>
            <a:r>
              <a:rPr lang="en-US" dirty="0" smtClean="0"/>
              <a:t>Places(intangible thing): Room, Branch, Warehouse</a:t>
            </a:r>
          </a:p>
          <a:p>
            <a:pPr lvl="1"/>
            <a:r>
              <a:rPr lang="en-US" dirty="0" smtClean="0"/>
              <a:t>Event(operation): Sale, Import, </a:t>
            </a:r>
            <a:r>
              <a:rPr lang="en-US" dirty="0" err="1" smtClean="0"/>
              <a:t>Loan,Deposit,Withdraw</a:t>
            </a:r>
            <a:r>
              <a:rPr lang="en-US" dirty="0" smtClean="0"/>
              <a:t>,….</a:t>
            </a:r>
          </a:p>
          <a:p>
            <a:pPr lvl="1"/>
            <a:r>
              <a:rPr lang="en-US" dirty="0" smtClean="0"/>
              <a:t>Roles: </a:t>
            </a:r>
            <a:r>
              <a:rPr lang="en-US" dirty="0" err="1" smtClean="0"/>
              <a:t>Department,Subject,Product</a:t>
            </a:r>
            <a:r>
              <a:rPr lang="en-US" dirty="0" smtClean="0"/>
              <a:t> type, </a:t>
            </a:r>
            <a:r>
              <a:rPr lang="en-US" dirty="0" err="1" smtClean="0"/>
              <a:t>Caegory</a:t>
            </a:r>
            <a:r>
              <a:rPr lang="en-US" dirty="0" smtClean="0"/>
              <a:t>,…</a:t>
            </a:r>
          </a:p>
        </p:txBody>
      </p:sp>
      <p:sp>
        <p:nvSpPr>
          <p:cNvPr id="4" name="Rectangle 3"/>
          <p:cNvSpPr/>
          <p:nvPr/>
        </p:nvSpPr>
        <p:spPr>
          <a:xfrm>
            <a:off x="8165206" y="3110248"/>
            <a:ext cx="1442434" cy="824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Class1</a:t>
            </a:r>
            <a:endParaRPr lang="en-SG" dirty="0"/>
          </a:p>
        </p:txBody>
      </p:sp>
      <p:sp>
        <p:nvSpPr>
          <p:cNvPr id="5" name="Rectangle 4"/>
          <p:cNvSpPr/>
          <p:nvPr/>
        </p:nvSpPr>
        <p:spPr>
          <a:xfrm>
            <a:off x="10019764" y="3110248"/>
            <a:ext cx="1442434" cy="8242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Class2</a:t>
            </a:r>
            <a:endParaRPr lang="en-SG" dirty="0"/>
          </a:p>
        </p:txBody>
      </p:sp>
      <p:sp>
        <p:nvSpPr>
          <p:cNvPr id="6" name="Rectangle 5"/>
          <p:cNvSpPr/>
          <p:nvPr/>
        </p:nvSpPr>
        <p:spPr>
          <a:xfrm>
            <a:off x="8165206" y="4269346"/>
            <a:ext cx="1442434" cy="82424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Class3</a:t>
            </a:r>
            <a:endParaRPr lang="en-SG" dirty="0"/>
          </a:p>
        </p:txBody>
      </p:sp>
      <p:sp>
        <p:nvSpPr>
          <p:cNvPr id="7" name="Rectangle 6"/>
          <p:cNvSpPr/>
          <p:nvPr/>
        </p:nvSpPr>
        <p:spPr>
          <a:xfrm>
            <a:off x="10019764" y="4269346"/>
            <a:ext cx="1442434" cy="8242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Class4</a:t>
            </a:r>
            <a:endParaRPr lang="en-SG" dirty="0"/>
          </a:p>
        </p:txBody>
      </p:sp>
    </p:spTree>
    <p:extLst>
      <p:ext uri="{BB962C8B-B14F-4D97-AF65-F5344CB8AC3E}">
        <p14:creationId xmlns:p14="http://schemas.microsoft.com/office/powerpoint/2010/main" val="261071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OOAD Procedure</a:t>
            </a:r>
            <a:endParaRPr lang="en-SG" dirty="0"/>
          </a:p>
        </p:txBody>
      </p:sp>
      <p:sp>
        <p:nvSpPr>
          <p:cNvPr id="3" name="Content Placeholder 2"/>
          <p:cNvSpPr>
            <a:spLocks noGrp="1"/>
          </p:cNvSpPr>
          <p:nvPr>
            <p:ph idx="1"/>
          </p:nvPr>
        </p:nvSpPr>
        <p:spPr>
          <a:xfrm>
            <a:off x="1295401" y="1918952"/>
            <a:ext cx="9601196" cy="3956916"/>
          </a:xfrm>
        </p:spPr>
        <p:txBody>
          <a:bodyPr/>
          <a:lstStyle/>
          <a:p>
            <a:pPr marL="0" indent="0">
              <a:buNone/>
            </a:pPr>
            <a:r>
              <a:rPr lang="en-US" dirty="0" smtClean="0"/>
              <a:t>Step2: Structure layer analysis</a:t>
            </a:r>
            <a:r>
              <a:rPr lang="en-SG" dirty="0" smtClean="0"/>
              <a:t>: define relationship between objects in classes.</a:t>
            </a:r>
          </a:p>
          <a:p>
            <a:pPr marL="0" indent="0">
              <a:buNone/>
            </a:pPr>
            <a:r>
              <a:rPr lang="en-US" dirty="0" smtClean="0"/>
              <a:t>Relationship: </a:t>
            </a:r>
            <a:r>
              <a:rPr lang="en-SG" dirty="0"/>
              <a:t>defined as the associations or interactions </a:t>
            </a:r>
            <a:r>
              <a:rPr lang="en-SG" dirty="0" smtClean="0"/>
              <a:t>between objects.</a:t>
            </a:r>
          </a:p>
          <a:p>
            <a:pPr marL="0" indent="0">
              <a:buNone/>
            </a:pPr>
            <a:r>
              <a:rPr lang="en-US" dirty="0" smtClean="0"/>
              <a:t>Relationship is create associated attributes.</a:t>
            </a:r>
          </a:p>
          <a:p>
            <a:pPr marL="0" indent="0">
              <a:buNone/>
            </a:pPr>
            <a:endParaRPr lang="en-US" dirty="0" smtClean="0"/>
          </a:p>
        </p:txBody>
      </p:sp>
      <p:sp>
        <p:nvSpPr>
          <p:cNvPr id="4" name="Rectangle 3"/>
          <p:cNvSpPr/>
          <p:nvPr/>
        </p:nvSpPr>
        <p:spPr>
          <a:xfrm>
            <a:off x="4031088" y="3535251"/>
            <a:ext cx="1442434" cy="824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Class1</a:t>
            </a:r>
            <a:endParaRPr lang="en-SG" dirty="0"/>
          </a:p>
        </p:txBody>
      </p:sp>
      <p:sp>
        <p:nvSpPr>
          <p:cNvPr id="5" name="Rectangle 4"/>
          <p:cNvSpPr/>
          <p:nvPr/>
        </p:nvSpPr>
        <p:spPr>
          <a:xfrm>
            <a:off x="5885646" y="3535251"/>
            <a:ext cx="1442434" cy="8242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Class2</a:t>
            </a:r>
            <a:endParaRPr lang="en-SG" dirty="0"/>
          </a:p>
        </p:txBody>
      </p:sp>
      <p:sp>
        <p:nvSpPr>
          <p:cNvPr id="6" name="Rectangle 5"/>
          <p:cNvSpPr/>
          <p:nvPr/>
        </p:nvSpPr>
        <p:spPr>
          <a:xfrm>
            <a:off x="4031088" y="4694349"/>
            <a:ext cx="1442434" cy="82424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Class3</a:t>
            </a:r>
            <a:endParaRPr lang="en-SG" dirty="0"/>
          </a:p>
        </p:txBody>
      </p:sp>
      <p:sp>
        <p:nvSpPr>
          <p:cNvPr id="7" name="Rectangle 6"/>
          <p:cNvSpPr/>
          <p:nvPr/>
        </p:nvSpPr>
        <p:spPr>
          <a:xfrm>
            <a:off x="5885646" y="4694349"/>
            <a:ext cx="1442434" cy="8242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Class4</a:t>
            </a:r>
            <a:endParaRPr lang="en-SG" dirty="0"/>
          </a:p>
        </p:txBody>
      </p:sp>
      <p:cxnSp>
        <p:nvCxnSpPr>
          <p:cNvPr id="9" name="Straight Connector 8"/>
          <p:cNvCxnSpPr>
            <a:stCxn id="4" idx="2"/>
            <a:endCxn id="6" idx="0"/>
          </p:cNvCxnSpPr>
          <p:nvPr/>
        </p:nvCxnSpPr>
        <p:spPr>
          <a:xfrm>
            <a:off x="4752305" y="4359499"/>
            <a:ext cx="0" cy="33485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6" idx="3"/>
            <a:endCxn id="7" idx="1"/>
          </p:cNvCxnSpPr>
          <p:nvPr/>
        </p:nvCxnSpPr>
        <p:spPr>
          <a:xfrm>
            <a:off x="5473522" y="5106473"/>
            <a:ext cx="412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7" idx="0"/>
          </p:cNvCxnSpPr>
          <p:nvPr/>
        </p:nvCxnSpPr>
        <p:spPr>
          <a:xfrm>
            <a:off x="6606863" y="4359499"/>
            <a:ext cx="0" cy="3348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30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OOAD Procedure</a:t>
            </a:r>
            <a:endParaRPr lang="en-SG" dirty="0"/>
          </a:p>
        </p:txBody>
      </p:sp>
      <p:sp>
        <p:nvSpPr>
          <p:cNvPr id="3" name="Content Placeholder 2"/>
          <p:cNvSpPr>
            <a:spLocks noGrp="1"/>
          </p:cNvSpPr>
          <p:nvPr>
            <p:ph idx="1"/>
          </p:nvPr>
        </p:nvSpPr>
        <p:spPr>
          <a:xfrm>
            <a:off x="1295401" y="2285999"/>
            <a:ext cx="9601196" cy="3589869"/>
          </a:xfrm>
        </p:spPr>
        <p:txBody>
          <a:bodyPr/>
          <a:lstStyle/>
          <a:p>
            <a:pPr marL="0" indent="0">
              <a:buNone/>
            </a:pPr>
            <a:r>
              <a:rPr lang="en-US" dirty="0" smtClean="0"/>
              <a:t>Step3: Attributes </a:t>
            </a:r>
            <a:r>
              <a:rPr lang="en-US" dirty="0"/>
              <a:t>layer analysis</a:t>
            </a:r>
            <a:r>
              <a:rPr lang="en-SG" dirty="0"/>
              <a:t>: define </a:t>
            </a:r>
            <a:r>
              <a:rPr lang="en-SG" dirty="0" smtClean="0"/>
              <a:t>attributes or data for identifying object describe objects and can associated with others.</a:t>
            </a:r>
          </a:p>
          <a:p>
            <a:pPr marL="0" indent="0">
              <a:buNone/>
            </a:pPr>
            <a:r>
              <a:rPr lang="en-US" dirty="0" smtClean="0"/>
              <a:t>Attribute types</a:t>
            </a:r>
          </a:p>
          <a:p>
            <a:r>
              <a:rPr lang="en-US" dirty="0" smtClean="0"/>
              <a:t>Object Identifying. Key , Primary Key for identify object.</a:t>
            </a:r>
          </a:p>
          <a:p>
            <a:r>
              <a:rPr lang="en-US" dirty="0" smtClean="0"/>
              <a:t>Object template or description: describe only.</a:t>
            </a:r>
          </a:p>
          <a:p>
            <a:r>
              <a:rPr lang="en-US" dirty="0" smtClean="0"/>
              <a:t>Instance connection. For make relationship.</a:t>
            </a:r>
          </a:p>
          <a:p>
            <a:pPr marL="0" indent="0">
              <a:buNone/>
            </a:pPr>
            <a:endParaRPr lang="en-US" dirty="0" smtClean="0"/>
          </a:p>
        </p:txBody>
      </p:sp>
      <p:sp>
        <p:nvSpPr>
          <p:cNvPr id="4" name="Rectangle 3"/>
          <p:cNvSpPr/>
          <p:nvPr/>
        </p:nvSpPr>
        <p:spPr>
          <a:xfrm>
            <a:off x="7599605" y="2904187"/>
            <a:ext cx="1442434" cy="824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Data1</a:t>
            </a:r>
          </a:p>
          <a:p>
            <a:pPr algn="ctr"/>
            <a:r>
              <a:rPr lang="en-US" dirty="0" smtClean="0"/>
              <a:t>Data2</a:t>
            </a:r>
          </a:p>
          <a:p>
            <a:pPr algn="ctr"/>
            <a:r>
              <a:rPr lang="en-US" dirty="0" smtClean="0"/>
              <a:t>Data3</a:t>
            </a:r>
            <a:endParaRPr lang="en-SG" dirty="0"/>
          </a:p>
        </p:txBody>
      </p:sp>
      <p:sp>
        <p:nvSpPr>
          <p:cNvPr id="5" name="Rectangle 4"/>
          <p:cNvSpPr/>
          <p:nvPr/>
        </p:nvSpPr>
        <p:spPr>
          <a:xfrm>
            <a:off x="9454163" y="2904187"/>
            <a:ext cx="1442434" cy="8242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Data1</a:t>
            </a:r>
            <a:endParaRPr lang="en-US" dirty="0"/>
          </a:p>
          <a:p>
            <a:pPr algn="ctr"/>
            <a:r>
              <a:rPr lang="en-US" dirty="0"/>
              <a:t>Data2</a:t>
            </a:r>
          </a:p>
          <a:p>
            <a:pPr algn="ctr"/>
            <a:r>
              <a:rPr lang="en-US" dirty="0" smtClean="0"/>
              <a:t>Data3</a:t>
            </a:r>
            <a:endParaRPr lang="en-SG" dirty="0"/>
          </a:p>
        </p:txBody>
      </p:sp>
      <p:sp>
        <p:nvSpPr>
          <p:cNvPr id="6" name="Rectangle 5"/>
          <p:cNvSpPr/>
          <p:nvPr/>
        </p:nvSpPr>
        <p:spPr>
          <a:xfrm>
            <a:off x="7599605" y="4063285"/>
            <a:ext cx="1442434" cy="82424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t>Data1</a:t>
            </a:r>
          </a:p>
          <a:p>
            <a:pPr algn="ctr"/>
            <a:r>
              <a:rPr lang="en-US"/>
              <a:t>Data2</a:t>
            </a:r>
          </a:p>
          <a:p>
            <a:pPr algn="ctr"/>
            <a:r>
              <a:rPr lang="en-US"/>
              <a:t>Data3</a:t>
            </a:r>
            <a:endParaRPr lang="en-SG" dirty="0"/>
          </a:p>
        </p:txBody>
      </p:sp>
      <p:cxnSp>
        <p:nvCxnSpPr>
          <p:cNvPr id="7" name="Straight Connector 6"/>
          <p:cNvCxnSpPr>
            <a:stCxn id="4" idx="2"/>
            <a:endCxn id="6" idx="0"/>
          </p:cNvCxnSpPr>
          <p:nvPr/>
        </p:nvCxnSpPr>
        <p:spPr>
          <a:xfrm>
            <a:off x="8320822" y="3728435"/>
            <a:ext cx="0" cy="3348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a:stCxn id="6" idx="3"/>
          </p:cNvCxnSpPr>
          <p:nvPr/>
        </p:nvCxnSpPr>
        <p:spPr>
          <a:xfrm>
            <a:off x="9042039" y="4475409"/>
            <a:ext cx="412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p:cNvCxnSpPr>
          <p:nvPr/>
        </p:nvCxnSpPr>
        <p:spPr>
          <a:xfrm>
            <a:off x="10175380" y="3728435"/>
            <a:ext cx="0" cy="3348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454163" y="4080933"/>
            <a:ext cx="1442434" cy="8242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Data1</a:t>
            </a:r>
          </a:p>
          <a:p>
            <a:pPr algn="ctr"/>
            <a:r>
              <a:rPr lang="en-US"/>
              <a:t>Data2</a:t>
            </a:r>
          </a:p>
          <a:p>
            <a:pPr algn="ctr"/>
            <a:r>
              <a:rPr lang="en-US"/>
              <a:t>Data3</a:t>
            </a:r>
            <a:endParaRPr lang="en-SG" dirty="0"/>
          </a:p>
        </p:txBody>
      </p:sp>
    </p:spTree>
    <p:extLst>
      <p:ext uri="{BB962C8B-B14F-4D97-AF65-F5344CB8AC3E}">
        <p14:creationId xmlns:p14="http://schemas.microsoft.com/office/powerpoint/2010/main" val="2503366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OOAD Procedure</a:t>
            </a:r>
            <a:endParaRPr lang="en-SG" dirty="0"/>
          </a:p>
        </p:txBody>
      </p:sp>
      <p:sp>
        <p:nvSpPr>
          <p:cNvPr id="3" name="Content Placeholder 2"/>
          <p:cNvSpPr>
            <a:spLocks noGrp="1"/>
          </p:cNvSpPr>
          <p:nvPr>
            <p:ph idx="1"/>
          </p:nvPr>
        </p:nvSpPr>
        <p:spPr>
          <a:xfrm>
            <a:off x="1295401" y="1983346"/>
            <a:ext cx="9601196" cy="3892522"/>
          </a:xfrm>
        </p:spPr>
        <p:txBody>
          <a:bodyPr/>
          <a:lstStyle/>
          <a:p>
            <a:pPr marL="0" indent="0">
              <a:buNone/>
            </a:pPr>
            <a:r>
              <a:rPr lang="en-US" dirty="0" smtClean="0"/>
              <a:t>Step4: Service layer analysis: find methods objects, rule, condition, result of methods.</a:t>
            </a:r>
            <a:r>
              <a:rPr lang="en-SG" dirty="0" smtClean="0"/>
              <a:t> To analyse service or methods we study 3 point</a:t>
            </a:r>
          </a:p>
          <a:p>
            <a:pPr lvl="1">
              <a:buFont typeface="Arial" panose="020B0604020202020204" pitchFamily="34" charset="0"/>
              <a:buChar char="•"/>
            </a:pPr>
            <a:r>
              <a:rPr lang="en-US" dirty="0" smtClean="0"/>
              <a:t>Object state: Status object (Condition) to perform a methods.</a:t>
            </a:r>
          </a:p>
          <a:p>
            <a:pPr lvl="1">
              <a:buFont typeface="Arial" panose="020B0604020202020204" pitchFamily="34" charset="0"/>
              <a:buChar char="•"/>
            </a:pPr>
            <a:r>
              <a:rPr lang="en-US" dirty="0" smtClean="0"/>
              <a:t>Method specification: operation object objects.</a:t>
            </a:r>
          </a:p>
          <a:p>
            <a:pPr lvl="1">
              <a:buFont typeface="Arial" panose="020B0604020202020204" pitchFamily="34" charset="0"/>
              <a:buChar char="•"/>
            </a:pPr>
            <a:r>
              <a:rPr lang="en-US" dirty="0" smtClean="0"/>
              <a:t>Message specification: Result of operation.</a:t>
            </a:r>
            <a:endParaRPr lang="en-US" dirty="0"/>
          </a:p>
          <a:p>
            <a:pPr marL="0" indent="0">
              <a:buNone/>
            </a:pPr>
            <a:r>
              <a:rPr lang="en-US" dirty="0" smtClean="0"/>
              <a:t>Step 5: Subject Layer Analysis: This step is used when system is large and it is a pre-step of OOAD. This step is divides system in subjects  then analyze by using 4 steps above.</a:t>
            </a:r>
          </a:p>
        </p:txBody>
      </p:sp>
    </p:spTree>
    <p:extLst>
      <p:ext uri="{BB962C8B-B14F-4D97-AF65-F5344CB8AC3E}">
        <p14:creationId xmlns:p14="http://schemas.microsoft.com/office/powerpoint/2010/main" val="3731792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49699"/>
          </a:xfrm>
        </p:spPr>
        <p:txBody>
          <a:bodyPr/>
          <a:lstStyle/>
          <a:p>
            <a:r>
              <a:rPr lang="en-US" dirty="0" smtClean="0"/>
              <a:t>4.JAD (Joint Application Development)</a:t>
            </a:r>
            <a:endParaRPr lang="en-SG" dirty="0"/>
          </a:p>
        </p:txBody>
      </p:sp>
      <p:sp>
        <p:nvSpPr>
          <p:cNvPr id="3" name="Content Placeholder 2"/>
          <p:cNvSpPr>
            <a:spLocks noGrp="1"/>
          </p:cNvSpPr>
          <p:nvPr>
            <p:ph idx="1"/>
          </p:nvPr>
        </p:nvSpPr>
        <p:spPr>
          <a:xfrm>
            <a:off x="1295401" y="1931831"/>
            <a:ext cx="9601196" cy="3944037"/>
          </a:xfrm>
        </p:spPr>
        <p:txBody>
          <a:bodyPr>
            <a:normAutofit fontScale="70000" lnSpcReduction="20000"/>
          </a:bodyPr>
          <a:lstStyle/>
          <a:p>
            <a:pPr marL="0" indent="0">
              <a:lnSpc>
                <a:spcPct val="150000"/>
              </a:lnSpc>
              <a:buNone/>
            </a:pPr>
            <a:r>
              <a:rPr lang="en-US" dirty="0" smtClean="0">
                <a:latin typeface="Khmer OS Siemreap" panose="02000500000000020004" pitchFamily="2" charset="0"/>
                <a:cs typeface="Khmer OS Siemreap" panose="02000500000000020004" pitchFamily="2" charset="0"/>
              </a:rPr>
              <a:t>Joint refer to need users to joint in developing system.</a:t>
            </a:r>
          </a:p>
          <a:p>
            <a:pPr>
              <a:lnSpc>
                <a:spcPct val="150000"/>
              </a:lnSpc>
            </a:pPr>
            <a:r>
              <a:rPr lang="en-US" dirty="0" smtClean="0">
                <a:latin typeface="Khmer OS Siemreap" panose="02000500000000020004" pitchFamily="2" charset="0"/>
                <a:cs typeface="Khmer OS Siemreap" panose="02000500000000020004" pitchFamily="2" charset="0"/>
              </a:rPr>
              <a:t>Joint application development </a:t>
            </a:r>
            <a:r>
              <a:rPr lang="km-KH" dirty="0" smtClean="0">
                <a:latin typeface="Khmer OS Siemreap" panose="02000500000000020004" pitchFamily="2" charset="0"/>
                <a:cs typeface="Khmer OS Siemreap" panose="02000500000000020004" pitchFamily="2" charset="0"/>
              </a:rPr>
              <a:t>ជាវិធីសាស្រ្តដែលតំរូវអោយគ្រប់ភាគ្គីពាក់ព័ន្ធចូលរួម </a:t>
            </a:r>
            <a:r>
              <a:rPr lang="en-US" dirty="0" smtClean="0">
                <a:latin typeface="Khmer OS Siemreap" panose="02000500000000020004" pitchFamily="2" charset="0"/>
                <a:cs typeface="Khmer OS Siemreap" panose="02000500000000020004" pitchFamily="2" charset="0"/>
              </a:rPr>
              <a:t>Analyze and design system </a:t>
            </a:r>
            <a:r>
              <a:rPr lang="km-KH" dirty="0" smtClean="0">
                <a:latin typeface="Khmer OS Siemreap" panose="02000500000000020004" pitchFamily="2" charset="0"/>
                <a:cs typeface="Khmer OS Siemreap" panose="02000500000000020004" pitchFamily="2" charset="0"/>
              </a:rPr>
              <a:t>ក្នុងទំរង់ជា </a:t>
            </a:r>
            <a:r>
              <a:rPr lang="en-US" dirty="0" smtClean="0">
                <a:latin typeface="Khmer OS Siemreap" panose="02000500000000020004" pitchFamily="2" charset="0"/>
                <a:cs typeface="Khmer OS Siemreap" panose="02000500000000020004" pitchFamily="2" charset="0"/>
              </a:rPr>
              <a:t>Workshop analysis and design.</a:t>
            </a:r>
          </a:p>
          <a:p>
            <a:pPr marL="0" indent="0">
              <a:lnSpc>
                <a:spcPct val="150000"/>
              </a:lnSpc>
              <a:buNone/>
            </a:pPr>
            <a:r>
              <a:rPr lang="en-US" dirty="0">
                <a:latin typeface="Khmer OS Siemreap" panose="02000500000000020004" pitchFamily="2" charset="0"/>
                <a:cs typeface="Khmer OS Siemreap" panose="02000500000000020004" pitchFamily="2" charset="0"/>
              </a:rPr>
              <a:t>It is a structured interviewed sessions aimed at reaching consensus on a project’s goal and scope.</a:t>
            </a:r>
          </a:p>
          <a:p>
            <a:r>
              <a:rPr lang="en-US" sz="2900" dirty="0" smtClean="0">
                <a:latin typeface="Khmer OS Siemreap" panose="02000500000000020004" pitchFamily="2" charset="0"/>
                <a:cs typeface="Khmer OS Siemreap" panose="02000500000000020004" pitchFamily="2" charset="0"/>
              </a:rPr>
              <a:t>JAD’s Concept: </a:t>
            </a:r>
            <a:endParaRPr lang="km-KH" sz="2900" dirty="0" smtClean="0">
              <a:latin typeface="Khmer OS Siemreap" panose="02000500000000020004" pitchFamily="2" charset="0"/>
              <a:cs typeface="Khmer OS Siemreap" panose="02000500000000020004" pitchFamily="2" charset="0"/>
            </a:endParaRPr>
          </a:p>
          <a:p>
            <a:pPr lvl="1"/>
            <a:r>
              <a:rPr lang="en-US" sz="2600" dirty="0" smtClean="0"/>
              <a:t>The </a:t>
            </a:r>
            <a:r>
              <a:rPr lang="en-US" sz="2600" dirty="0"/>
              <a:t>users who do the job have the best understanding of that job.</a:t>
            </a:r>
          </a:p>
          <a:p>
            <a:pPr lvl="1"/>
            <a:r>
              <a:rPr lang="en-US" sz="2600" dirty="0"/>
              <a:t>The developers have the best understanding of how technology works.</a:t>
            </a:r>
          </a:p>
          <a:p>
            <a:pPr lvl="1"/>
            <a:r>
              <a:rPr lang="en-US" sz="2600" dirty="0"/>
              <a:t>T</a:t>
            </a:r>
            <a:r>
              <a:rPr lang="en-US" sz="2600" dirty="0" smtClean="0"/>
              <a:t>he </a:t>
            </a:r>
            <a:r>
              <a:rPr lang="en-US" sz="2600" dirty="0"/>
              <a:t>business process and the software development process work the same basic way.</a:t>
            </a:r>
          </a:p>
          <a:p>
            <a:pPr lvl="1"/>
            <a:r>
              <a:rPr lang="en-US" sz="2600" dirty="0"/>
              <a:t>The </a:t>
            </a:r>
            <a:r>
              <a:rPr lang="en-US" sz="2600" b="1" dirty="0"/>
              <a:t>best software comes out of a process </a:t>
            </a:r>
            <a:r>
              <a:rPr lang="en-US" sz="2600" dirty="0"/>
              <a:t>that all groups work as equals and as one team with a single goal that all agree on.</a:t>
            </a:r>
          </a:p>
          <a:p>
            <a:pPr>
              <a:lnSpc>
                <a:spcPct val="150000"/>
              </a:lnSpc>
            </a:pPr>
            <a:endParaRPr lang="en-US" dirty="0" smtClean="0">
              <a:latin typeface="Khmer OS Siemreap" panose="02000500000000020004" pitchFamily="2" charset="0"/>
              <a:cs typeface="Khmer OS Siemreap" panose="02000500000000020004" pitchFamily="2" charset="0"/>
            </a:endParaRPr>
          </a:p>
          <a:p>
            <a:endParaRPr lang="en-SG" dirty="0"/>
          </a:p>
        </p:txBody>
      </p:sp>
    </p:spTree>
    <p:extLst>
      <p:ext uri="{BB962C8B-B14F-4D97-AF65-F5344CB8AC3E}">
        <p14:creationId xmlns:p14="http://schemas.microsoft.com/office/powerpoint/2010/main" val="363669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SG" dirty="0"/>
          </a:p>
        </p:txBody>
      </p:sp>
      <p:sp>
        <p:nvSpPr>
          <p:cNvPr id="3" name="Content Placeholder 2"/>
          <p:cNvSpPr>
            <a:spLocks noGrp="1"/>
          </p:cNvSpPr>
          <p:nvPr>
            <p:ph idx="1"/>
          </p:nvPr>
        </p:nvSpPr>
        <p:spPr>
          <a:xfrm>
            <a:off x="1295401" y="2073500"/>
            <a:ext cx="9601196" cy="3580326"/>
          </a:xfrm>
        </p:spPr>
        <p:txBody>
          <a:bodyPr/>
          <a:lstStyle/>
          <a:p>
            <a:pPr marL="0" indent="0">
              <a:buNone/>
            </a:pPr>
            <a:r>
              <a:rPr lang="km-KH" dirty="0" smtClean="0">
                <a:solidFill>
                  <a:srgbClr val="0070C0"/>
                </a:solidFill>
                <a:latin typeface="Kh Battambang" panose="02000500000000020004" pitchFamily="2" charset="0"/>
                <a:cs typeface="Kh Battambang" panose="02000500000000020004" pitchFamily="2" charset="0"/>
              </a:rPr>
              <a:t>ណែនាំអោយស្គាល់ផ្លូវត្រូវដើរដើម្បី អភិវឌ្ឍ ប្រព័ន្ធព័ន្ធព័ត៌មាន ចំនុចសិក្សាវីធីសាស្រ្តសំខាន់ៗក្នុងការ </a:t>
            </a:r>
            <a:r>
              <a:rPr lang="en-US" dirty="0" smtClean="0">
                <a:solidFill>
                  <a:srgbClr val="0070C0"/>
                </a:solidFill>
                <a:latin typeface="Kh Battambang" panose="02000500000000020004" pitchFamily="2" charset="0"/>
                <a:cs typeface="Kh Battambang" panose="02000500000000020004" pitchFamily="2" charset="0"/>
              </a:rPr>
              <a:t>Analyze and Design Information System</a:t>
            </a:r>
            <a:endParaRPr lang="en-US" dirty="0" smtClean="0">
              <a:solidFill>
                <a:srgbClr val="0070C0"/>
              </a:solidFill>
            </a:endParaRPr>
          </a:p>
          <a:p>
            <a:pPr marL="0" indent="0">
              <a:buNone/>
            </a:pPr>
            <a:endParaRPr lang="en-US" dirty="0" smtClean="0"/>
          </a:p>
        </p:txBody>
      </p:sp>
    </p:spTree>
    <p:extLst>
      <p:ext uri="{BB962C8B-B14F-4D97-AF65-F5344CB8AC3E}">
        <p14:creationId xmlns:p14="http://schemas.microsoft.com/office/powerpoint/2010/main" val="3212741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53485"/>
          </a:xfrm>
        </p:spPr>
        <p:txBody>
          <a:bodyPr>
            <a:normAutofit fontScale="90000"/>
          </a:bodyPr>
          <a:lstStyle/>
          <a:p>
            <a:r>
              <a:rPr lang="en-US" dirty="0" smtClean="0"/>
              <a:t>Phase of JAD Model</a:t>
            </a:r>
            <a:endParaRPr lang="en-SG" dirty="0"/>
          </a:p>
        </p:txBody>
      </p:sp>
      <p:sp>
        <p:nvSpPr>
          <p:cNvPr id="3" name="Content Placeholder 2"/>
          <p:cNvSpPr>
            <a:spLocks noGrp="1"/>
          </p:cNvSpPr>
          <p:nvPr>
            <p:ph idx="1"/>
          </p:nvPr>
        </p:nvSpPr>
        <p:spPr>
          <a:xfrm>
            <a:off x="1295401" y="1828801"/>
            <a:ext cx="9601196" cy="4047068"/>
          </a:xfrm>
        </p:spPr>
        <p:txBody>
          <a:bodyPr>
            <a:normAutofit fontScale="85000" lnSpcReduction="20000"/>
          </a:bodyPr>
          <a:lstStyle/>
          <a:p>
            <a:r>
              <a:rPr lang="en-SG" dirty="0"/>
              <a:t>Define Specific Objectives: The facilitator, in partnership with stakeholders, sets all the objectives and a list of items, which is then distributed to other developers and participants to understand and review. This objective contains elements like the scope of this projected system, its potential outcome, technical specifications required, etc.</a:t>
            </a:r>
          </a:p>
          <a:p>
            <a:r>
              <a:rPr lang="en-SG" dirty="0"/>
              <a:t>Session Preparation: The facilitator is solely responsible for this preparation, where all relevant data is collected and sent to other members before time. For better insight, research is carried out to know the system requirement better and gather all the necessary information for development.</a:t>
            </a:r>
          </a:p>
          <a:p>
            <a:r>
              <a:rPr lang="en-SG" dirty="0"/>
              <a:t>Session Conduct: Here, the facilitator is accountable for identifying those issues that have to be working out to make the system error-free. Here the facilitator will serve as a participant but will not have a say regarding any information.</a:t>
            </a:r>
          </a:p>
          <a:p>
            <a:r>
              <a:rPr lang="en-SG" dirty="0"/>
              <a:t>Documentation: After the product is developed, the records and published documents are put forward into the meeting so that the stakeholders and consumers can approve it through the meeting.</a:t>
            </a:r>
          </a:p>
          <a:p>
            <a:endParaRPr lang="en-SG" dirty="0"/>
          </a:p>
        </p:txBody>
      </p:sp>
    </p:spTree>
    <p:extLst>
      <p:ext uri="{BB962C8B-B14F-4D97-AF65-F5344CB8AC3E}">
        <p14:creationId xmlns:p14="http://schemas.microsoft.com/office/powerpoint/2010/main" val="772245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30758"/>
          </a:xfrm>
        </p:spPr>
        <p:txBody>
          <a:bodyPr>
            <a:normAutofit fontScale="90000"/>
          </a:bodyPr>
          <a:lstStyle/>
          <a:p>
            <a:r>
              <a:rPr lang="en-SG" dirty="0"/>
              <a:t>Guidelines for a Successful JAD</a:t>
            </a:r>
          </a:p>
        </p:txBody>
      </p:sp>
      <p:sp>
        <p:nvSpPr>
          <p:cNvPr id="3" name="Content Placeholder 2"/>
          <p:cNvSpPr>
            <a:spLocks noGrp="1"/>
          </p:cNvSpPr>
          <p:nvPr>
            <p:ph idx="1"/>
          </p:nvPr>
        </p:nvSpPr>
        <p:spPr>
          <a:xfrm>
            <a:off x="1295401" y="1712891"/>
            <a:ext cx="9601196" cy="4162977"/>
          </a:xfrm>
        </p:spPr>
        <p:txBody>
          <a:bodyPr>
            <a:normAutofit fontScale="92500" lnSpcReduction="10000"/>
          </a:bodyPr>
          <a:lstStyle/>
          <a:p>
            <a:r>
              <a:rPr lang="en-SG" dirty="0"/>
              <a:t>A clear purpose shared by all team members - the project charter </a:t>
            </a:r>
            <a:endParaRPr lang="en-SG" dirty="0" smtClean="0"/>
          </a:p>
          <a:p>
            <a:r>
              <a:rPr lang="en-SG" dirty="0"/>
              <a:t>A diverse team, representative of all areas effected by this project. </a:t>
            </a:r>
            <a:endParaRPr lang="en-SG" dirty="0" smtClean="0"/>
          </a:p>
          <a:p>
            <a:r>
              <a:rPr lang="en-SG" dirty="0"/>
              <a:t>Every person in the group has equal responsibility and decision making power. </a:t>
            </a:r>
            <a:endParaRPr lang="en-SG" dirty="0" smtClean="0"/>
          </a:p>
          <a:p>
            <a:r>
              <a:rPr lang="en-SG" dirty="0"/>
              <a:t>Every idea is valuable. Throughout the JAD, listen and acknowledge each idea and concern. Evaluating ideas during a brainstorming session will shut down the creative process. The best idea may never get said out of fear of being shot down</a:t>
            </a:r>
            <a:r>
              <a:rPr lang="en-SG" dirty="0" smtClean="0"/>
              <a:t>.</a:t>
            </a:r>
          </a:p>
          <a:p>
            <a:r>
              <a:rPr lang="en-SG" dirty="0"/>
              <a:t>Participation by everyone is very important. Encourage quieter members to speak, they often have the best ideas. Don't allow 1 or 2 members to dominate. This is the facilitators responsibility as well as the whole teams' responsibility. </a:t>
            </a:r>
            <a:endParaRPr lang="en-SG" dirty="0" smtClean="0"/>
          </a:p>
          <a:p>
            <a:r>
              <a:rPr lang="en-SG" dirty="0"/>
              <a:t>Decisions are reached by consensus. We are here to create a win/win solution...win/lose solutions aren't good enough.</a:t>
            </a:r>
          </a:p>
        </p:txBody>
      </p:sp>
    </p:spTree>
    <p:extLst>
      <p:ext uri="{BB962C8B-B14F-4D97-AF65-F5344CB8AC3E}">
        <p14:creationId xmlns:p14="http://schemas.microsoft.com/office/powerpoint/2010/main" val="4088672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73181"/>
          </a:xfrm>
        </p:spPr>
        <p:txBody>
          <a:bodyPr>
            <a:normAutofit fontScale="90000"/>
          </a:bodyPr>
          <a:lstStyle/>
          <a:p>
            <a:r>
              <a:rPr lang="en-US" dirty="0" smtClean="0"/>
              <a:t>5. Rapid Application Development</a:t>
            </a:r>
            <a:endParaRPr lang="en-SG" dirty="0"/>
          </a:p>
        </p:txBody>
      </p:sp>
      <p:sp>
        <p:nvSpPr>
          <p:cNvPr id="3" name="Content Placeholder 2"/>
          <p:cNvSpPr>
            <a:spLocks noGrp="1"/>
          </p:cNvSpPr>
          <p:nvPr>
            <p:ph idx="1"/>
          </p:nvPr>
        </p:nvSpPr>
        <p:spPr>
          <a:xfrm>
            <a:off x="1295401" y="1751527"/>
            <a:ext cx="9601196" cy="4124341"/>
          </a:xfrm>
        </p:spPr>
        <p:txBody>
          <a:bodyPr/>
          <a:lstStyle/>
          <a:p>
            <a:r>
              <a:rPr lang="en-SG" dirty="0"/>
              <a:t>RAD which is abbreviated as Rapid Application Development Model, is based on the concepts of both iterative and prototyping development model. The Rapid Application Development model basically take prior attention on assembling customer desires in the course of workshop and development, and there is an emphasis on early testing of the system's prototype by the client or consumer using iterative methodology, then if based on the feedback - reuse the existing prototype(s) and stays in constant assimilation as well as rapid delivery. </a:t>
            </a:r>
            <a:r>
              <a:rPr lang="en-SG" dirty="0" smtClean="0"/>
              <a:t>	</a:t>
            </a:r>
            <a:endParaRPr lang="en-SG" dirty="0"/>
          </a:p>
        </p:txBody>
      </p:sp>
    </p:spTree>
    <p:extLst>
      <p:ext uri="{BB962C8B-B14F-4D97-AF65-F5344CB8AC3E}">
        <p14:creationId xmlns:p14="http://schemas.microsoft.com/office/powerpoint/2010/main" val="288702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17879"/>
          </a:xfrm>
        </p:spPr>
        <p:txBody>
          <a:bodyPr>
            <a:normAutofit fontScale="90000"/>
          </a:bodyPr>
          <a:lstStyle/>
          <a:p>
            <a:r>
              <a:rPr lang="en-US" dirty="0" smtClean="0"/>
              <a:t>Phases of RAD</a:t>
            </a:r>
            <a:endParaRPr lang="en-SG" dirty="0"/>
          </a:p>
        </p:txBody>
      </p:sp>
      <p:sp>
        <p:nvSpPr>
          <p:cNvPr id="3" name="Content Placeholder 2"/>
          <p:cNvSpPr>
            <a:spLocks noGrp="1"/>
          </p:cNvSpPr>
          <p:nvPr>
            <p:ph idx="1"/>
          </p:nvPr>
        </p:nvSpPr>
        <p:spPr>
          <a:xfrm>
            <a:off x="1295401" y="1700011"/>
            <a:ext cx="9601196" cy="4175857"/>
          </a:xfrm>
        </p:spPr>
        <p:txBody>
          <a:bodyPr>
            <a:normAutofit fontScale="92500" lnSpcReduction="20000"/>
          </a:bodyPr>
          <a:lstStyle/>
          <a:p>
            <a:pPr marL="0" indent="0">
              <a:buNone/>
            </a:pPr>
            <a:r>
              <a:rPr lang="en-SG" dirty="0"/>
              <a:t>The five stages of rapid application development (RAD) model are:</a:t>
            </a:r>
          </a:p>
          <a:p>
            <a:r>
              <a:rPr lang="en-SG" dirty="0"/>
              <a:t>Business </a:t>
            </a:r>
            <a:r>
              <a:rPr lang="en-SG" dirty="0" err="1"/>
              <a:t>Modeling</a:t>
            </a:r>
            <a:r>
              <a:rPr lang="en-SG" dirty="0"/>
              <a:t> Phase: The processed data flow is recognized from varieties of business perspective.</a:t>
            </a:r>
          </a:p>
          <a:p>
            <a:r>
              <a:rPr lang="en-SG" dirty="0"/>
              <a:t>Data </a:t>
            </a:r>
            <a:r>
              <a:rPr lang="en-SG" dirty="0" err="1"/>
              <a:t>Modeling</a:t>
            </a:r>
            <a:r>
              <a:rPr lang="en-SG" dirty="0"/>
              <a:t> Phase: Information that is taken from business </a:t>
            </a:r>
            <a:r>
              <a:rPr lang="en-SG" dirty="0" err="1"/>
              <a:t>modeling</a:t>
            </a:r>
            <a:r>
              <a:rPr lang="en-SG" dirty="0"/>
              <a:t> is then implemented for defining elements which are required for the business.</a:t>
            </a:r>
          </a:p>
          <a:p>
            <a:r>
              <a:rPr lang="en-SG" dirty="0"/>
              <a:t>Process </a:t>
            </a:r>
            <a:r>
              <a:rPr lang="en-SG" dirty="0" err="1"/>
              <a:t>Modeling</a:t>
            </a:r>
            <a:r>
              <a:rPr lang="en-SG" dirty="0"/>
              <a:t> Phase: Data </a:t>
            </a:r>
            <a:r>
              <a:rPr lang="en-SG" dirty="0" err="1"/>
              <a:t>modeling</a:t>
            </a:r>
            <a:r>
              <a:rPr lang="en-SG" dirty="0"/>
              <a:t> achieved after assimilating details from business information flow needs to be appropriately processed to come up with a prototype.</a:t>
            </a:r>
          </a:p>
          <a:p>
            <a:r>
              <a:rPr lang="en-SG" dirty="0"/>
              <a:t>Application Generation Phase: Various autonomous tools are employed for converting process models to code which is then finally converted to the actual system.</a:t>
            </a:r>
          </a:p>
          <a:p>
            <a:r>
              <a:rPr lang="en-SG" dirty="0"/>
              <a:t>Testing and Turnover Phase: All interfaces and modules are tested.</a:t>
            </a:r>
          </a:p>
        </p:txBody>
      </p:sp>
    </p:spTree>
    <p:extLst>
      <p:ext uri="{BB962C8B-B14F-4D97-AF65-F5344CB8AC3E}">
        <p14:creationId xmlns:p14="http://schemas.microsoft.com/office/powerpoint/2010/main" val="4843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 What is a Methodology</a:t>
            </a:r>
            <a:endParaRPr lang="en-SG" dirty="0">
              <a:solidFill>
                <a:srgbClr val="C00000"/>
              </a:solidFill>
            </a:endParaRPr>
          </a:p>
        </p:txBody>
      </p:sp>
      <p:sp>
        <p:nvSpPr>
          <p:cNvPr id="3" name="Content Placeholder 2"/>
          <p:cNvSpPr>
            <a:spLocks noGrp="1"/>
          </p:cNvSpPr>
          <p:nvPr>
            <p:ph idx="1"/>
          </p:nvPr>
        </p:nvSpPr>
        <p:spPr>
          <a:xfrm>
            <a:off x="708338" y="1983346"/>
            <a:ext cx="10573555" cy="3892523"/>
          </a:xfrm>
        </p:spPr>
        <p:txBody>
          <a:bodyPr>
            <a:normAutofit lnSpcReduction="10000"/>
          </a:bodyPr>
          <a:lstStyle/>
          <a:p>
            <a:pPr marL="0" indent="0">
              <a:buNone/>
            </a:pPr>
            <a:r>
              <a:rPr lang="en-US" sz="2000" dirty="0" smtClean="0">
                <a:latin typeface="Khmer OS Battambang" panose="02000500000000020004" pitchFamily="2" charset="0"/>
                <a:cs typeface="Khmer OS Battambang" panose="02000500000000020004" pitchFamily="2" charset="0"/>
              </a:rPr>
              <a:t>A methodology = Concept/Idea</a:t>
            </a:r>
            <a:r>
              <a:rPr lang="en-SG" sz="2000" dirty="0" smtClean="0">
                <a:latin typeface="Khmer OS Battambang" panose="02000500000000020004" pitchFamily="2" charset="0"/>
                <a:cs typeface="Khmer OS Battambang" panose="02000500000000020004" pitchFamily="2" charset="0"/>
              </a:rPr>
              <a:t>+</a:t>
            </a:r>
            <a:r>
              <a:rPr lang="en-US" sz="2000" dirty="0" smtClean="0">
                <a:latin typeface="Khmer OS Battambang" panose="02000500000000020004" pitchFamily="2" charset="0"/>
                <a:cs typeface="Khmer OS Battambang" panose="02000500000000020004" pitchFamily="2" charset="0"/>
              </a:rPr>
              <a:t>method + technology </a:t>
            </a:r>
          </a:p>
          <a:p>
            <a:pPr marL="0" indent="0">
              <a:buNone/>
            </a:pPr>
            <a:r>
              <a:rPr lang="km-KH" sz="2000" dirty="0" smtClean="0">
                <a:latin typeface="Khmer OS Battambang" panose="02000500000000020004" pitchFamily="2" charset="0"/>
                <a:cs typeface="Khmer OS Battambang" panose="02000500000000020004" pitchFamily="2" charset="0"/>
              </a:rPr>
              <a:t>ជាបណ្តុំនៃ ទស្សនៈ ទ្រឹស្តី និង </a:t>
            </a:r>
            <a:r>
              <a:rPr lang="en-US" sz="2000" dirty="0" smtClean="0">
                <a:latin typeface="Khmer OS Battambang" panose="02000500000000020004" pitchFamily="2" charset="0"/>
                <a:cs typeface="Khmer OS Battambang" panose="02000500000000020004" pitchFamily="2" charset="0"/>
              </a:rPr>
              <a:t/>
            </a:r>
            <a:br>
              <a:rPr lang="en-US" sz="2000" dirty="0" smtClean="0">
                <a:latin typeface="Khmer OS Battambang" panose="02000500000000020004" pitchFamily="2" charset="0"/>
                <a:cs typeface="Khmer OS Battambang" panose="02000500000000020004" pitchFamily="2" charset="0"/>
              </a:rPr>
            </a:br>
            <a:r>
              <a:rPr lang="km-KH" sz="2000" dirty="0" smtClean="0">
                <a:latin typeface="Khmer OS Battambang" panose="02000500000000020004" pitchFamily="2" charset="0"/>
                <a:cs typeface="Khmer OS Battambang" panose="02000500000000020004" pitchFamily="2" charset="0"/>
              </a:rPr>
              <a:t>ជំហានដែលត្រូវបានរៀបចំដោយមាន បែបបទច្បាស់លាស់ដើម្បី ផ្តល់ផ្លូវ អោយ</a:t>
            </a:r>
            <a:r>
              <a:rPr lang="en-US" sz="2000" dirty="0" smtClean="0">
                <a:latin typeface="Khmer OS Battambang" panose="02000500000000020004" pitchFamily="2" charset="0"/>
                <a:cs typeface="Khmer OS Battambang" panose="02000500000000020004" pitchFamily="2" charset="0"/>
              </a:rPr>
              <a:t> </a:t>
            </a:r>
            <a:r>
              <a:rPr lang="km-KH" sz="2000" dirty="0" smtClean="0">
                <a:latin typeface="Khmer OS Battambang" panose="02000500000000020004" pitchFamily="2" charset="0"/>
                <a:cs typeface="Khmer OS Battambang" panose="02000500000000020004" pitchFamily="2" charset="0"/>
              </a:rPr>
              <a:t>អ្នក វិភាគ អ្នករៀបចំ និង អភិវឌ្ឍន៍ប្រព័ន្ធអោយបានជោគជ័យ។</a:t>
            </a:r>
          </a:p>
          <a:p>
            <a:pPr marL="0" indent="0">
              <a:buNone/>
            </a:pPr>
            <a:r>
              <a:rPr lang="km-KH" sz="2000" dirty="0" smtClean="0">
                <a:latin typeface="Khmer OS Battambang" panose="02000500000000020004" pitchFamily="2" charset="0"/>
                <a:cs typeface="Khmer OS Battambang" panose="02000500000000020004" pitchFamily="2" charset="0"/>
              </a:rPr>
              <a:t>វិធីសាស្រ្តសំខាន់រួមមានៈ</a:t>
            </a:r>
          </a:p>
          <a:p>
            <a:pPr>
              <a:buFontTx/>
              <a:buChar char="-"/>
            </a:pPr>
            <a:r>
              <a:rPr lang="en-US" sz="2000" dirty="0" smtClean="0">
                <a:latin typeface="Khmer OS Battambang" panose="02000500000000020004" pitchFamily="2" charset="0"/>
                <a:cs typeface="Khmer OS Battambang" panose="02000500000000020004" pitchFamily="2" charset="0"/>
              </a:rPr>
              <a:t>SADT(Structured Analysis and Design Technique)</a:t>
            </a:r>
          </a:p>
          <a:p>
            <a:pPr>
              <a:buFontTx/>
              <a:buChar char="-"/>
            </a:pPr>
            <a:r>
              <a:rPr lang="en-US" sz="2000" dirty="0" smtClean="0">
                <a:latin typeface="Khmer OS Battambang" panose="02000500000000020004" pitchFamily="2" charset="0"/>
                <a:cs typeface="Khmer OS Battambang" panose="02000500000000020004" pitchFamily="2" charset="0"/>
              </a:rPr>
              <a:t>OOAD(Object Oriented Analysis and Design)</a:t>
            </a:r>
          </a:p>
          <a:p>
            <a:pPr>
              <a:buFontTx/>
              <a:buChar char="-"/>
            </a:pPr>
            <a:r>
              <a:rPr lang="en-US" sz="2000" dirty="0" smtClean="0">
                <a:latin typeface="Khmer OS Battambang" panose="02000500000000020004" pitchFamily="2" charset="0"/>
                <a:cs typeface="Khmer OS Battambang" panose="02000500000000020004" pitchFamily="2" charset="0"/>
              </a:rPr>
              <a:t>JAD</a:t>
            </a:r>
          </a:p>
          <a:p>
            <a:pPr>
              <a:buFontTx/>
              <a:buChar char="-"/>
            </a:pPr>
            <a:r>
              <a:rPr lang="en-US" sz="2000" dirty="0" smtClean="0">
                <a:latin typeface="Khmer OS Battambang" panose="02000500000000020004" pitchFamily="2" charset="0"/>
                <a:cs typeface="Khmer OS Battambang" panose="02000500000000020004" pitchFamily="2" charset="0"/>
              </a:rPr>
              <a:t>RAD</a:t>
            </a:r>
            <a:endParaRPr lang="en-US" sz="2000" dirty="0">
              <a:latin typeface="Khmer OS Battambang" panose="02000500000000020004" pitchFamily="2" charset="0"/>
              <a:cs typeface="Khmer OS Battambang" panose="02000500000000020004" pitchFamily="2" charset="0"/>
            </a:endParaRPr>
          </a:p>
          <a:p>
            <a:pPr marL="0" indent="0">
              <a:buNone/>
            </a:pPr>
            <a:r>
              <a:rPr lang="en-US" sz="2000" dirty="0" smtClean="0">
                <a:latin typeface="Khmer OS Battambang" panose="02000500000000020004" pitchFamily="2" charset="0"/>
                <a:cs typeface="Khmer OS Battambang" panose="02000500000000020004" pitchFamily="2" charset="0"/>
              </a:rPr>
              <a:t>……</a:t>
            </a:r>
          </a:p>
        </p:txBody>
      </p:sp>
    </p:spTree>
    <p:extLst>
      <p:ext uri="{BB962C8B-B14F-4D97-AF65-F5344CB8AC3E}">
        <p14:creationId xmlns:p14="http://schemas.microsoft.com/office/powerpoint/2010/main" val="56613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46668"/>
          </a:xfrm>
        </p:spPr>
        <p:txBody>
          <a:bodyPr>
            <a:normAutofit/>
          </a:bodyPr>
          <a:lstStyle/>
          <a:p>
            <a:r>
              <a:rPr lang="km-KH" sz="3200" dirty="0" smtClean="0">
                <a:latin typeface="Khmer M1" panose="02000500000000020004" pitchFamily="2" charset="0"/>
                <a:cs typeface="Khmer M1" panose="02000500000000020004" pitchFamily="2" charset="0"/>
              </a:rPr>
              <a:t>ចំនុចខុសគ្នានិងរួមនៃវិធីសសាស្រ្ត</a:t>
            </a:r>
            <a:endParaRPr lang="en-SG" sz="3200" dirty="0">
              <a:latin typeface="Khmer M1" panose="02000500000000020004" pitchFamily="2" charset="0"/>
              <a:cs typeface="Khmer M1" panose="02000500000000020004" pitchFamily="2" charset="0"/>
            </a:endParaRPr>
          </a:p>
        </p:txBody>
      </p:sp>
      <p:sp>
        <p:nvSpPr>
          <p:cNvPr id="3" name="Content Placeholder 2"/>
          <p:cNvSpPr>
            <a:spLocks noGrp="1"/>
          </p:cNvSpPr>
          <p:nvPr>
            <p:ph idx="1"/>
          </p:nvPr>
        </p:nvSpPr>
        <p:spPr>
          <a:xfrm>
            <a:off x="1295401" y="1828801"/>
            <a:ext cx="9601196" cy="4047067"/>
          </a:xfrm>
        </p:spPr>
        <p:txBody>
          <a:bodyPr/>
          <a:lstStyle/>
          <a:p>
            <a:r>
              <a:rPr lang="km-KH" dirty="0" smtClean="0">
                <a:latin typeface="Khmer OS Battambang" panose="02000500000000020004" pitchFamily="2" charset="0"/>
                <a:cs typeface="Khmer OS Battambang" panose="02000500000000020004" pitchFamily="2" charset="0"/>
              </a:rPr>
              <a:t>ចំនុចខុសគ្នា៖</a:t>
            </a:r>
          </a:p>
          <a:p>
            <a:pPr lvl="1"/>
            <a:r>
              <a:rPr lang="km-KH" dirty="0" smtClean="0">
                <a:latin typeface="Khmer OS Battambang" panose="02000500000000020004" pitchFamily="2" charset="0"/>
                <a:cs typeface="Khmer OS Battambang" panose="02000500000000020004" pitchFamily="2" charset="0"/>
              </a:rPr>
              <a:t>ទស្សនៈនិង មើល</a:t>
            </a:r>
            <a:r>
              <a:rPr lang="en-US" dirty="0" smtClean="0">
                <a:latin typeface="Khmer OS Battambang" panose="02000500000000020004" pitchFamily="2" charset="0"/>
                <a:cs typeface="Khmer OS Battambang" panose="02000500000000020004" pitchFamily="2" charset="0"/>
              </a:rPr>
              <a:t> System </a:t>
            </a:r>
            <a:r>
              <a:rPr lang="km-KH" dirty="0" smtClean="0">
                <a:latin typeface="Khmer OS Battambang" panose="02000500000000020004" pitchFamily="2" charset="0"/>
                <a:cs typeface="Khmer OS Battambang" panose="02000500000000020004" pitchFamily="2" charset="0"/>
              </a:rPr>
              <a:t>ឃើញខុសគ្នា</a:t>
            </a:r>
          </a:p>
          <a:p>
            <a:pPr lvl="1"/>
            <a:r>
              <a:rPr lang="km-KH" dirty="0" smtClean="0">
                <a:latin typeface="Khmer OS Battambang" panose="02000500000000020004" pitchFamily="2" charset="0"/>
                <a:cs typeface="Khmer OS Battambang" panose="02000500000000020004" pitchFamily="2" charset="0"/>
              </a:rPr>
              <a:t>បែងចែកតំណាក់កាលខុសគ្នា</a:t>
            </a:r>
          </a:p>
          <a:p>
            <a:pPr lvl="1"/>
            <a:r>
              <a:rPr lang="km-KH" dirty="0" smtClean="0">
                <a:latin typeface="Khmer OS Battambang" panose="02000500000000020004" pitchFamily="2" charset="0"/>
                <a:cs typeface="Khmer OS Battambang" panose="02000500000000020004" pitchFamily="2" charset="0"/>
              </a:rPr>
              <a:t>ប្រើប្រាស់ </a:t>
            </a:r>
            <a:r>
              <a:rPr lang="en-US" dirty="0" smtClean="0">
                <a:latin typeface="Khmer OS Battambang" panose="02000500000000020004" pitchFamily="2" charset="0"/>
                <a:cs typeface="Khmer OS Battambang" panose="02000500000000020004" pitchFamily="2" charset="0"/>
              </a:rPr>
              <a:t>Tools </a:t>
            </a:r>
            <a:r>
              <a:rPr lang="km-KH" dirty="0" smtClean="0">
                <a:latin typeface="Khmer OS Battambang" panose="02000500000000020004" pitchFamily="2" charset="0"/>
                <a:cs typeface="Khmer OS Battambang" panose="02000500000000020004" pitchFamily="2" charset="0"/>
              </a:rPr>
              <a:t>ខុសគ្នា</a:t>
            </a:r>
          </a:p>
          <a:p>
            <a:r>
              <a:rPr lang="km-KH" dirty="0" smtClean="0">
                <a:latin typeface="Khmer OS Battambang" panose="02000500000000020004" pitchFamily="2" charset="0"/>
                <a:cs typeface="Khmer OS Battambang" panose="02000500000000020004" pitchFamily="2" charset="0"/>
              </a:rPr>
              <a:t>ចំនុចរួម</a:t>
            </a:r>
          </a:p>
          <a:p>
            <a:pPr lvl="1"/>
            <a:r>
              <a:rPr lang="en-US" dirty="0" smtClean="0">
                <a:latin typeface="Khmer OS Battambang" panose="02000500000000020004" pitchFamily="2" charset="0"/>
                <a:cs typeface="Khmer OS Battambang" panose="02000500000000020004" pitchFamily="2" charset="0"/>
              </a:rPr>
              <a:t>Divide and conquer</a:t>
            </a:r>
          </a:p>
          <a:p>
            <a:pPr lvl="1"/>
            <a:r>
              <a:rPr lang="en-US" dirty="0" smtClean="0">
                <a:latin typeface="Khmer OS Battambang" panose="02000500000000020004" pitchFamily="2" charset="0"/>
                <a:cs typeface="Khmer OS Battambang" panose="02000500000000020004" pitchFamily="2" charset="0"/>
              </a:rPr>
              <a:t>Success in system development </a:t>
            </a:r>
            <a:endParaRPr lang="en-SG" dirty="0">
              <a:latin typeface="Khmer OS Battambang" panose="02000500000000020004" pitchFamily="2" charset="0"/>
              <a:cs typeface="Khmer OS Battambang" panose="02000500000000020004" pitchFamily="2" charset="0"/>
            </a:endParaRPr>
          </a:p>
        </p:txBody>
      </p:sp>
    </p:spTree>
    <p:extLst>
      <p:ext uri="{BB962C8B-B14F-4D97-AF65-F5344CB8AC3E}">
        <p14:creationId xmlns:p14="http://schemas.microsoft.com/office/powerpoint/2010/main" val="193213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11063"/>
          </a:xfrm>
        </p:spPr>
        <p:txBody>
          <a:bodyPr>
            <a:normAutofit fontScale="90000"/>
          </a:bodyPr>
          <a:lstStyle/>
          <a:p>
            <a:r>
              <a:rPr lang="en-US" dirty="0" smtClean="0">
                <a:solidFill>
                  <a:srgbClr val="FF0000"/>
                </a:solidFill>
              </a:rPr>
              <a:t>2. </a:t>
            </a:r>
            <a:r>
              <a:rPr lang="en-US" sz="3600" dirty="0" smtClean="0">
                <a:solidFill>
                  <a:srgbClr val="FF0000"/>
                </a:solidFill>
              </a:rPr>
              <a:t>SADT(Structured Analysis and Design Technique)</a:t>
            </a:r>
            <a:endParaRPr lang="en-SG" sz="3600" dirty="0">
              <a:solidFill>
                <a:srgbClr val="FF0000"/>
              </a:solidFill>
            </a:endParaRPr>
          </a:p>
        </p:txBody>
      </p:sp>
      <p:sp>
        <p:nvSpPr>
          <p:cNvPr id="3" name="Content Placeholder 2"/>
          <p:cNvSpPr>
            <a:spLocks noGrp="1"/>
          </p:cNvSpPr>
          <p:nvPr>
            <p:ph idx="1"/>
          </p:nvPr>
        </p:nvSpPr>
        <p:spPr>
          <a:xfrm>
            <a:off x="901521" y="2099256"/>
            <a:ext cx="10650828" cy="3712218"/>
          </a:xfrm>
        </p:spPr>
        <p:txBody>
          <a:bodyPr>
            <a:normAutofit lnSpcReduction="10000"/>
          </a:bodyPr>
          <a:lstStyle/>
          <a:p>
            <a:pPr marL="0" indent="0">
              <a:buNone/>
            </a:pPr>
            <a:r>
              <a:rPr lang="en-US" sz="2000" dirty="0" smtClean="0">
                <a:solidFill>
                  <a:srgbClr val="002060"/>
                </a:solidFill>
                <a:latin typeface="Khmer OS Battambang" panose="02000500000000020004" pitchFamily="2" charset="0"/>
                <a:cs typeface="Khmer OS Battambang" panose="02000500000000020004" pitchFamily="2" charset="0"/>
              </a:rPr>
              <a:t>SADT </a:t>
            </a:r>
            <a:r>
              <a:rPr lang="km-KH" sz="2000" dirty="0" smtClean="0">
                <a:solidFill>
                  <a:srgbClr val="002060"/>
                </a:solidFill>
                <a:latin typeface="Khmer OS Battambang" panose="02000500000000020004" pitchFamily="2" charset="0"/>
                <a:cs typeface="Khmer OS Battambang" panose="02000500000000020004" pitchFamily="2" charset="0"/>
              </a:rPr>
              <a:t>ជាវិធីសាស្រ្តមួយដែលវិភាគនិងរៀបចំប្រព័ន្ធដោយ ពុះចែកប្រព័ន្ធជាបំណែកតូចៗអាចគ្រប់គ្រង</a:t>
            </a:r>
            <a:endParaRPr lang="en-US" sz="2000" dirty="0" smtClean="0">
              <a:solidFill>
                <a:srgbClr val="002060"/>
              </a:solidFill>
              <a:latin typeface="Khmer OS Battambang" panose="02000500000000020004" pitchFamily="2" charset="0"/>
              <a:cs typeface="Khmer OS Battambang" panose="02000500000000020004" pitchFamily="2" charset="0"/>
            </a:endParaRPr>
          </a:p>
          <a:p>
            <a:pPr marL="0" indent="0">
              <a:buNone/>
            </a:pPr>
            <a:r>
              <a:rPr lang="km-KH" sz="2000" dirty="0" smtClean="0">
                <a:solidFill>
                  <a:srgbClr val="002060"/>
                </a:solidFill>
                <a:latin typeface="Khmer OS Battambang" panose="02000500000000020004" pitchFamily="2" charset="0"/>
                <a:cs typeface="Khmer OS Battambang" panose="02000500000000020004" pitchFamily="2" charset="0"/>
              </a:rPr>
              <a:t>បាន រួចផ្គុំវិញដោយលុបឬបន្ថែមផ្នែកខ្លះធ្វើយ៉ាងណា</a:t>
            </a:r>
            <a:endParaRPr lang="en-US" sz="2000" dirty="0" smtClean="0">
              <a:solidFill>
                <a:srgbClr val="002060"/>
              </a:solidFill>
              <a:latin typeface="Khmer OS Battambang" panose="02000500000000020004" pitchFamily="2" charset="0"/>
              <a:cs typeface="Khmer OS Battambang" panose="02000500000000020004" pitchFamily="2" charset="0"/>
            </a:endParaRPr>
          </a:p>
          <a:p>
            <a:pPr marL="0" indent="0">
              <a:buNone/>
            </a:pPr>
            <a:r>
              <a:rPr lang="km-KH" sz="2000" dirty="0" smtClean="0">
                <a:solidFill>
                  <a:srgbClr val="002060"/>
                </a:solidFill>
                <a:latin typeface="Khmer OS Battambang" panose="02000500000000020004" pitchFamily="2" charset="0"/>
                <a:cs typeface="Khmer OS Battambang" panose="02000500000000020004" pitchFamily="2" charset="0"/>
              </a:rPr>
              <a:t/>
            </a:r>
            <a:br>
              <a:rPr lang="km-KH" sz="2000" dirty="0" smtClean="0">
                <a:solidFill>
                  <a:srgbClr val="002060"/>
                </a:solidFill>
                <a:latin typeface="Khmer OS Battambang" panose="02000500000000020004" pitchFamily="2" charset="0"/>
                <a:cs typeface="Khmer OS Battambang" panose="02000500000000020004" pitchFamily="2" charset="0"/>
              </a:rPr>
            </a:br>
            <a:r>
              <a:rPr lang="en-US" sz="2000" dirty="0" smtClean="0">
                <a:solidFill>
                  <a:srgbClr val="002060"/>
                </a:solidFill>
                <a:latin typeface="Khmer OS Battambang" panose="02000500000000020004" pitchFamily="2" charset="0"/>
                <a:cs typeface="Khmer OS Battambang" panose="02000500000000020004" pitchFamily="2" charset="0"/>
              </a:rPr>
              <a:t>- </a:t>
            </a:r>
            <a:r>
              <a:rPr lang="km-KH" sz="2000" dirty="0" smtClean="0">
                <a:solidFill>
                  <a:srgbClr val="002060"/>
                </a:solidFill>
                <a:latin typeface="Khmer OS Battambang" panose="02000500000000020004" pitchFamily="2" charset="0"/>
                <a:cs typeface="Khmer OS Battambang" panose="02000500000000020004" pitchFamily="2" charset="0"/>
              </a:rPr>
              <a:t>អាចកសាងបាន(សាងសង់បានឬ </a:t>
            </a:r>
            <a:r>
              <a:rPr lang="en-US" sz="2000" dirty="0" smtClean="0">
                <a:solidFill>
                  <a:srgbClr val="002060"/>
                </a:solidFill>
                <a:latin typeface="Khmer OS Battambang" panose="02000500000000020004" pitchFamily="2" charset="0"/>
                <a:cs typeface="Khmer OS Battambang" panose="02000500000000020004" pitchFamily="2" charset="0"/>
              </a:rPr>
              <a:t>Implementable)</a:t>
            </a:r>
            <a:endParaRPr lang="km-KH" sz="2000" dirty="0">
              <a:solidFill>
                <a:srgbClr val="002060"/>
              </a:solidFill>
              <a:latin typeface="Khmer OS Battambang" panose="02000500000000020004" pitchFamily="2" charset="0"/>
              <a:cs typeface="Khmer OS Battambang" panose="02000500000000020004" pitchFamily="2" charset="0"/>
            </a:endParaRPr>
          </a:p>
          <a:p>
            <a:pPr marL="0" indent="0">
              <a:buNone/>
            </a:pPr>
            <a:r>
              <a:rPr lang="en-US" sz="2000" dirty="0" smtClean="0">
                <a:solidFill>
                  <a:srgbClr val="002060"/>
                </a:solidFill>
                <a:latin typeface="Khmer OS Battambang" panose="02000500000000020004" pitchFamily="2" charset="0"/>
                <a:cs typeface="Khmer OS Battambang" panose="02000500000000020004" pitchFamily="2" charset="0"/>
              </a:rPr>
              <a:t>-</a:t>
            </a:r>
            <a:r>
              <a:rPr lang="km-KH" sz="2000" dirty="0" smtClean="0">
                <a:solidFill>
                  <a:srgbClr val="002060"/>
                </a:solidFill>
                <a:latin typeface="Khmer OS Battambang" panose="02000500000000020004" pitchFamily="2" charset="0"/>
                <a:cs typeface="Khmer OS Battambang" panose="02000500000000020004" pitchFamily="2" charset="0"/>
              </a:rPr>
              <a:t>ឆ្លើយតបបានតាម </a:t>
            </a:r>
            <a:r>
              <a:rPr lang="en-US" sz="2000" dirty="0" smtClean="0">
                <a:solidFill>
                  <a:srgbClr val="002060"/>
                </a:solidFill>
                <a:latin typeface="Khmer OS Battambang" panose="02000500000000020004" pitchFamily="2" charset="0"/>
                <a:cs typeface="Khmer OS Battambang" panose="02000500000000020004" pitchFamily="2" charset="0"/>
              </a:rPr>
              <a:t>Users and Business requirements.</a:t>
            </a:r>
          </a:p>
          <a:p>
            <a:pPr marL="0" indent="0">
              <a:buNone/>
            </a:pPr>
            <a:r>
              <a:rPr lang="km-KH" sz="2000" dirty="0" smtClean="0">
                <a:solidFill>
                  <a:srgbClr val="002060"/>
                </a:solidFill>
                <a:latin typeface="Khmer OS Battambang" panose="02000500000000020004" pitchFamily="2" charset="0"/>
                <a:cs typeface="Khmer OS Battambang" panose="02000500000000020004" pitchFamily="2" charset="0"/>
              </a:rPr>
              <a:t>(</a:t>
            </a:r>
            <a:r>
              <a:rPr lang="en-US" sz="2000" dirty="0" smtClean="0">
                <a:solidFill>
                  <a:srgbClr val="002060"/>
                </a:solidFill>
                <a:latin typeface="Khmer OS Battambang" panose="02000500000000020004" pitchFamily="2" charset="0"/>
                <a:cs typeface="Khmer OS Battambang" panose="02000500000000020004" pitchFamily="2" charset="0"/>
              </a:rPr>
              <a:t>SADT is a technique that analyze system by breaking up system into manageable pieces</a:t>
            </a:r>
          </a:p>
          <a:p>
            <a:pPr marL="0" indent="0">
              <a:buNone/>
            </a:pPr>
            <a:r>
              <a:rPr lang="en-US" sz="2000" dirty="0" smtClean="0">
                <a:solidFill>
                  <a:srgbClr val="002060"/>
                </a:solidFill>
                <a:latin typeface="Khmer OS Battambang" panose="02000500000000020004" pitchFamily="2" charset="0"/>
                <a:cs typeface="Khmer OS Battambang" panose="02000500000000020004" pitchFamily="2" charset="0"/>
              </a:rPr>
              <a:t>Then reassemble possible remove or add some in order to:</a:t>
            </a:r>
          </a:p>
          <a:p>
            <a:pPr marL="0" indent="0">
              <a:buNone/>
            </a:pPr>
            <a:r>
              <a:rPr lang="en-US" sz="2000" dirty="0">
                <a:solidFill>
                  <a:srgbClr val="002060"/>
                </a:solidFill>
                <a:latin typeface="Khmer OS Battambang" panose="02000500000000020004" pitchFamily="2" charset="0"/>
                <a:cs typeface="Khmer OS Battambang" panose="02000500000000020004" pitchFamily="2" charset="0"/>
              </a:rPr>
              <a:t>	</a:t>
            </a:r>
            <a:r>
              <a:rPr lang="en-US" sz="2000" dirty="0" smtClean="0">
                <a:solidFill>
                  <a:srgbClr val="002060"/>
                </a:solidFill>
                <a:latin typeface="Khmer OS Battambang" panose="02000500000000020004" pitchFamily="2" charset="0"/>
                <a:cs typeface="Khmer OS Battambang" panose="02000500000000020004" pitchFamily="2" charset="0"/>
              </a:rPr>
              <a:t>- Implementable</a:t>
            </a:r>
          </a:p>
          <a:p>
            <a:pPr marL="0" indent="0">
              <a:buNone/>
            </a:pPr>
            <a:r>
              <a:rPr lang="en-US" sz="2000" dirty="0">
                <a:solidFill>
                  <a:srgbClr val="002060"/>
                </a:solidFill>
                <a:latin typeface="Khmer OS Battambang" panose="02000500000000020004" pitchFamily="2" charset="0"/>
                <a:cs typeface="Khmer OS Battambang" panose="02000500000000020004" pitchFamily="2" charset="0"/>
              </a:rPr>
              <a:t>	</a:t>
            </a:r>
            <a:r>
              <a:rPr lang="en-US" sz="2000" dirty="0" smtClean="0">
                <a:solidFill>
                  <a:srgbClr val="002060"/>
                </a:solidFill>
                <a:latin typeface="Khmer OS Battambang" panose="02000500000000020004" pitchFamily="2" charset="0"/>
                <a:cs typeface="Khmer OS Battambang" panose="02000500000000020004" pitchFamily="2" charset="0"/>
              </a:rPr>
              <a:t>- Meets requirements</a:t>
            </a:r>
          </a:p>
          <a:p>
            <a:pPr marL="0" indent="0">
              <a:buNone/>
            </a:pPr>
            <a:endParaRPr lang="en-US" sz="2000" dirty="0" smtClean="0">
              <a:solidFill>
                <a:srgbClr val="002060"/>
              </a:solidFill>
              <a:latin typeface="Khmer OS Battambang" panose="02000500000000020004" pitchFamily="2" charset="0"/>
              <a:cs typeface="Khmer OS Battambang" panose="02000500000000020004" pitchFamily="2" charset="0"/>
            </a:endParaRPr>
          </a:p>
          <a:p>
            <a:pPr marL="0" indent="0">
              <a:buNone/>
            </a:pPr>
            <a:endParaRPr lang="km-KH" dirty="0" smtClean="0">
              <a:solidFill>
                <a:srgbClr val="002060"/>
              </a:solidFill>
            </a:endParaRPr>
          </a:p>
        </p:txBody>
      </p:sp>
    </p:spTree>
    <p:extLst>
      <p:ext uri="{BB962C8B-B14F-4D97-AF65-F5344CB8AC3E}">
        <p14:creationId xmlns:p14="http://schemas.microsoft.com/office/powerpoint/2010/main" val="1399150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79243"/>
          </a:xfrm>
        </p:spPr>
        <p:txBody>
          <a:bodyPr>
            <a:normAutofit fontScale="90000"/>
          </a:bodyPr>
          <a:lstStyle/>
          <a:p>
            <a:r>
              <a:rPr lang="en-US" dirty="0" smtClean="0">
                <a:solidFill>
                  <a:srgbClr val="002060"/>
                </a:solidFill>
              </a:rPr>
              <a:t>SADT</a:t>
            </a:r>
            <a:endParaRPr lang="en-SG" dirty="0">
              <a:solidFill>
                <a:srgbClr val="002060"/>
              </a:solidFill>
            </a:endParaRPr>
          </a:p>
        </p:txBody>
      </p:sp>
      <p:sp>
        <p:nvSpPr>
          <p:cNvPr id="3" name="Content Placeholder 2"/>
          <p:cNvSpPr>
            <a:spLocks noGrp="1"/>
          </p:cNvSpPr>
          <p:nvPr>
            <p:ph idx="1"/>
          </p:nvPr>
        </p:nvSpPr>
        <p:spPr>
          <a:xfrm>
            <a:off x="1295401" y="1545465"/>
            <a:ext cx="9601196" cy="4330403"/>
          </a:xfrm>
        </p:spPr>
        <p:txBody>
          <a:bodyPr>
            <a:normAutofit/>
          </a:bodyPr>
          <a:lstStyle/>
          <a:p>
            <a:pPr marL="0" indent="0">
              <a:buNone/>
            </a:pPr>
            <a:r>
              <a:rPr lang="en-US" dirty="0" smtClean="0">
                <a:solidFill>
                  <a:srgbClr val="002060"/>
                </a:solidFill>
              </a:rPr>
              <a:t>Example</a:t>
            </a:r>
          </a:p>
          <a:p>
            <a:r>
              <a:rPr lang="en-US" dirty="0" smtClean="0">
                <a:solidFill>
                  <a:srgbClr val="002060"/>
                </a:solidFill>
              </a:rPr>
              <a:t>Structure programming</a:t>
            </a:r>
          </a:p>
          <a:p>
            <a:pPr lvl="1"/>
            <a:r>
              <a:rPr lang="en-US" dirty="0" smtClean="0">
                <a:solidFill>
                  <a:srgbClr val="002060"/>
                </a:solidFill>
              </a:rPr>
              <a:t>Divide project to programs</a:t>
            </a:r>
          </a:p>
          <a:p>
            <a:pPr lvl="1"/>
            <a:r>
              <a:rPr lang="en-US" dirty="0" smtClean="0">
                <a:solidFill>
                  <a:srgbClr val="002060"/>
                </a:solidFill>
              </a:rPr>
              <a:t>Divide program into sub program</a:t>
            </a:r>
          </a:p>
          <a:p>
            <a:pPr lvl="1"/>
            <a:r>
              <a:rPr lang="en-US" dirty="0" smtClean="0">
                <a:solidFill>
                  <a:srgbClr val="002060"/>
                </a:solidFill>
              </a:rPr>
              <a:t>Divide sub program to statements</a:t>
            </a:r>
          </a:p>
          <a:p>
            <a:pPr lvl="1"/>
            <a:r>
              <a:rPr lang="en-US" dirty="0" smtClean="0">
                <a:solidFill>
                  <a:srgbClr val="002060"/>
                </a:solidFill>
              </a:rPr>
              <a:t>…..</a:t>
            </a:r>
            <a:endParaRPr lang="en-SG" dirty="0">
              <a:solidFill>
                <a:srgbClr val="002060"/>
              </a:solidFill>
            </a:endParaRPr>
          </a:p>
          <a:p>
            <a:r>
              <a:rPr lang="en-US" dirty="0" smtClean="0">
                <a:solidFill>
                  <a:srgbClr val="002060"/>
                </a:solidFill>
              </a:rPr>
              <a:t>Relational Database Design</a:t>
            </a:r>
            <a:endParaRPr lang="en-US" dirty="0">
              <a:solidFill>
                <a:srgbClr val="002060"/>
              </a:solidFill>
            </a:endParaRPr>
          </a:p>
          <a:p>
            <a:pPr lvl="1"/>
            <a:r>
              <a:rPr lang="en-US" dirty="0" smtClean="0">
                <a:solidFill>
                  <a:srgbClr val="002060"/>
                </a:solidFill>
              </a:rPr>
              <a:t>Divide database scheme to smaller</a:t>
            </a:r>
          </a:p>
          <a:p>
            <a:pPr lvl="1"/>
            <a:r>
              <a:rPr lang="en-US" dirty="0" smtClean="0">
                <a:solidFill>
                  <a:srgbClr val="002060"/>
                </a:solidFill>
              </a:rPr>
              <a:t>Rejoin when querying….</a:t>
            </a:r>
          </a:p>
          <a:p>
            <a:pPr lvl="1"/>
            <a:endParaRPr lang="en-US" dirty="0" smtClean="0">
              <a:solidFill>
                <a:srgbClr val="002060"/>
              </a:solidFill>
            </a:endParaRPr>
          </a:p>
        </p:txBody>
      </p:sp>
    </p:spTree>
    <p:extLst>
      <p:ext uri="{BB962C8B-B14F-4D97-AF65-F5344CB8AC3E}">
        <p14:creationId xmlns:p14="http://schemas.microsoft.com/office/powerpoint/2010/main" val="115597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SADT Concept</a:t>
            </a:r>
            <a:endParaRPr lang="en-SG" dirty="0"/>
          </a:p>
        </p:txBody>
      </p:sp>
      <p:sp>
        <p:nvSpPr>
          <p:cNvPr id="3" name="Content Placeholder 2"/>
          <p:cNvSpPr>
            <a:spLocks noGrp="1"/>
          </p:cNvSpPr>
          <p:nvPr>
            <p:ph idx="1"/>
          </p:nvPr>
        </p:nvSpPr>
        <p:spPr>
          <a:xfrm>
            <a:off x="1295401" y="2112135"/>
            <a:ext cx="9601196" cy="3763733"/>
          </a:xfrm>
        </p:spPr>
        <p:txBody>
          <a:bodyPr/>
          <a:lstStyle/>
          <a:p>
            <a:pPr marL="0" indent="0">
              <a:buNone/>
            </a:pPr>
            <a:r>
              <a:rPr lang="km-KH" dirty="0" smtClean="0">
                <a:latin typeface="Kh Battambang" panose="02000500000000020004" pitchFamily="2" charset="0"/>
                <a:cs typeface="Kh Battambang" panose="02000500000000020004" pitchFamily="2" charset="0"/>
              </a:rPr>
              <a:t>អ្វីក៍ដោយចាត់ទុកមានរចនាស</a:t>
            </a:r>
            <a:r>
              <a:rPr lang="km-KH" smtClean="0">
                <a:latin typeface="Kh Battambang" panose="02000500000000020004" pitchFamily="2" charset="0"/>
                <a:cs typeface="Kh Battambang" panose="02000500000000020004" pitchFamily="2" charset="0"/>
              </a:rPr>
              <a:t>ម្ព័ន្ធបើ </a:t>
            </a:r>
            <a:endParaRPr lang="km-KH" dirty="0" smtClean="0">
              <a:latin typeface="Kh Battambang" panose="02000500000000020004" pitchFamily="2" charset="0"/>
              <a:cs typeface="Kh Battambang" panose="02000500000000020004" pitchFamily="2" charset="0"/>
            </a:endParaRPr>
          </a:p>
          <a:p>
            <a:r>
              <a:rPr lang="km-KH" dirty="0" smtClean="0">
                <a:latin typeface="Kh Battambang" panose="02000500000000020004" pitchFamily="2" charset="0"/>
                <a:cs typeface="Kh Battambang" panose="02000500000000020004" pitchFamily="2" charset="0"/>
              </a:rPr>
              <a:t>វាធំនោះគេអាចពុះអោយជាតូចៗបាន</a:t>
            </a:r>
          </a:p>
          <a:p>
            <a:r>
              <a:rPr lang="km-KH" dirty="0" smtClean="0">
                <a:latin typeface="Kh Battambang" panose="02000500000000020004" pitchFamily="2" charset="0"/>
                <a:cs typeface="Kh Battambang" panose="02000500000000020004" pitchFamily="2" charset="0"/>
              </a:rPr>
              <a:t>និងពីបំនែកតូចៗនោះគេអាចផ្តុំធំវិញបាន(ដូចដើមវិញបាន</a:t>
            </a:r>
            <a:r>
              <a:rPr lang="en-US" dirty="0" smtClean="0">
                <a:latin typeface="Kh Battambang" panose="02000500000000020004" pitchFamily="2" charset="0"/>
                <a:cs typeface="Kh Battambang" panose="02000500000000020004" pitchFamily="2" charset="0"/>
              </a:rPr>
              <a:t>)</a:t>
            </a:r>
          </a:p>
          <a:p>
            <a:pPr marL="0" indent="0">
              <a:buNone/>
            </a:pPr>
            <a:r>
              <a:rPr lang="en-US" dirty="0" smtClean="0">
                <a:latin typeface="Kh Battambang" panose="02000500000000020004" pitchFamily="2" charset="0"/>
                <a:cs typeface="Kh Battambang" panose="02000500000000020004" pitchFamily="2" charset="0"/>
              </a:rPr>
              <a:t>Information System </a:t>
            </a:r>
            <a:r>
              <a:rPr lang="km-KH" dirty="0" smtClean="0">
                <a:latin typeface="Kh Battambang" panose="02000500000000020004" pitchFamily="2" charset="0"/>
                <a:cs typeface="Kh Battambang" panose="02000500000000020004" pitchFamily="2" charset="0"/>
              </a:rPr>
              <a:t>ក៍ដូចនេះដែរ </a:t>
            </a:r>
            <a:r>
              <a:rPr lang="en-US" dirty="0" smtClean="0">
                <a:latin typeface="Kh Battambang" panose="02000500000000020004" pitchFamily="2" charset="0"/>
                <a:cs typeface="Kh Battambang" panose="02000500000000020004" pitchFamily="2" charset="0"/>
              </a:rPr>
              <a:t>SADT</a:t>
            </a:r>
            <a:r>
              <a:rPr lang="km-KH" dirty="0" smtClean="0">
                <a:latin typeface="Kh Battambang" panose="02000500000000020004" pitchFamily="2" charset="0"/>
                <a:cs typeface="Kh Battambang" panose="02000500000000020004" pitchFamily="2" charset="0"/>
              </a:rPr>
              <a:t>ចាត់ទុកថាប្រព័ន្ធជាការរៀបចំ </a:t>
            </a:r>
          </a:p>
          <a:p>
            <a:pPr marL="0" indent="0">
              <a:buNone/>
            </a:pPr>
            <a:r>
              <a:rPr lang="km-KH" dirty="0" smtClean="0">
                <a:latin typeface="Kh Battambang" panose="02000500000000020004" pitchFamily="2" charset="0"/>
                <a:cs typeface="Kh Battambang" panose="02000500000000020004" pitchFamily="2" charset="0"/>
              </a:rPr>
              <a:t>សមាសធាតុទាំងឡាយរបស់វាដោយមានរចនាសម្ព័ន្ធ។ដូចនេះគេអាចពុះអោ</a:t>
            </a:r>
          </a:p>
          <a:p>
            <a:pPr marL="0" indent="0">
              <a:buNone/>
            </a:pPr>
            <a:r>
              <a:rPr lang="km-KH" dirty="0" smtClean="0">
                <a:latin typeface="Kh Battambang" panose="02000500000000020004" pitchFamily="2" charset="0"/>
                <a:cs typeface="Kh Battambang" panose="02000500000000020004" pitchFamily="2" charset="0"/>
              </a:rPr>
              <a:t>យតូច រួចគេសង់តូចៗដើម្បីផ្គុំជាប្រព័ន្ធវិញបាន។</a:t>
            </a:r>
          </a:p>
          <a:p>
            <a:pPr marL="0" indent="0">
              <a:buNone/>
            </a:pPr>
            <a:endParaRPr lang="km-KH" dirty="0" smtClean="0">
              <a:latin typeface="Kh Battambang" panose="02000500000000020004" pitchFamily="2" charset="0"/>
              <a:cs typeface="Kh Battambang" panose="02000500000000020004" pitchFamily="2" charset="0"/>
            </a:endParaRPr>
          </a:p>
        </p:txBody>
      </p:sp>
    </p:spTree>
    <p:extLst>
      <p:ext uri="{BB962C8B-B14F-4D97-AF65-F5344CB8AC3E}">
        <p14:creationId xmlns:p14="http://schemas.microsoft.com/office/powerpoint/2010/main" val="403287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95153"/>
          </a:xfrm>
        </p:spPr>
        <p:txBody>
          <a:bodyPr>
            <a:normAutofit/>
          </a:bodyPr>
          <a:lstStyle/>
          <a:p>
            <a:r>
              <a:rPr lang="en-US" sz="3600" dirty="0" smtClean="0"/>
              <a:t>SADT’s Definition </a:t>
            </a:r>
            <a:endParaRPr lang="en-SG" sz="3600" dirty="0"/>
          </a:p>
        </p:txBody>
      </p:sp>
      <p:sp>
        <p:nvSpPr>
          <p:cNvPr id="3" name="Content Placeholder 2"/>
          <p:cNvSpPr>
            <a:spLocks noGrp="1"/>
          </p:cNvSpPr>
          <p:nvPr>
            <p:ph idx="1"/>
          </p:nvPr>
        </p:nvSpPr>
        <p:spPr>
          <a:xfrm>
            <a:off x="1295401" y="1944710"/>
            <a:ext cx="9601196" cy="3931158"/>
          </a:xfrm>
        </p:spPr>
        <p:txBody>
          <a:bodyPr/>
          <a:lstStyle/>
          <a:p>
            <a:r>
              <a:rPr lang="en-US" dirty="0" smtClean="0"/>
              <a:t>SADT define Information system is a structured arrangement of data and process.</a:t>
            </a:r>
          </a:p>
          <a:p>
            <a:r>
              <a:rPr lang="en-US" dirty="0" smtClean="0"/>
              <a:t>To analyze system they divide system in to main pieces then analyze each one separately</a:t>
            </a:r>
          </a:p>
          <a:p>
            <a:pPr marL="457200" lvl="1" indent="0">
              <a:buNone/>
            </a:pPr>
            <a:endParaRPr lang="en-US" dirty="0" smtClean="0"/>
          </a:p>
          <a:p>
            <a:pPr marL="0" indent="0">
              <a:buNone/>
            </a:pPr>
            <a:endParaRPr lang="en-SG" dirty="0"/>
          </a:p>
        </p:txBody>
      </p:sp>
      <p:sp>
        <p:nvSpPr>
          <p:cNvPr id="4" name="Rectangle 3"/>
          <p:cNvSpPr/>
          <p:nvPr/>
        </p:nvSpPr>
        <p:spPr>
          <a:xfrm>
            <a:off x="1906073" y="3863662"/>
            <a:ext cx="2627290" cy="160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Program=Data Structure + Algorithm</a:t>
            </a:r>
            <a:endParaRPr lang="en-SG" dirty="0"/>
          </a:p>
        </p:txBody>
      </p:sp>
      <p:sp>
        <p:nvSpPr>
          <p:cNvPr id="5" name="Rectangle 4"/>
          <p:cNvSpPr/>
          <p:nvPr/>
        </p:nvSpPr>
        <p:spPr>
          <a:xfrm>
            <a:off x="6401335" y="3863661"/>
            <a:ext cx="2627290" cy="160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System=Data + Process</a:t>
            </a:r>
            <a:endParaRPr lang="en-SG" dirty="0"/>
          </a:p>
        </p:txBody>
      </p:sp>
      <p:sp>
        <p:nvSpPr>
          <p:cNvPr id="6" name="Right Arrow 5"/>
          <p:cNvSpPr/>
          <p:nvPr/>
        </p:nvSpPr>
        <p:spPr>
          <a:xfrm>
            <a:off x="4533363" y="4501164"/>
            <a:ext cx="1867972" cy="334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875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66364"/>
          </a:xfrm>
        </p:spPr>
        <p:txBody>
          <a:bodyPr>
            <a:normAutofit fontScale="90000"/>
          </a:bodyPr>
          <a:lstStyle/>
          <a:p>
            <a:r>
              <a:rPr lang="en-US" dirty="0" smtClean="0"/>
              <a:t>SADT: Process Analysis</a:t>
            </a:r>
            <a:endParaRPr lang="en-SG" dirty="0"/>
          </a:p>
        </p:txBody>
      </p:sp>
      <p:sp>
        <p:nvSpPr>
          <p:cNvPr id="3" name="Content Placeholder 2"/>
          <p:cNvSpPr>
            <a:spLocks noGrp="1"/>
          </p:cNvSpPr>
          <p:nvPr>
            <p:ph idx="1"/>
          </p:nvPr>
        </p:nvSpPr>
        <p:spPr>
          <a:xfrm>
            <a:off x="1295402" y="1815921"/>
            <a:ext cx="9601196" cy="3982674"/>
          </a:xfrm>
        </p:spPr>
        <p:txBody>
          <a:bodyPr/>
          <a:lstStyle/>
          <a:p>
            <a:r>
              <a:rPr lang="en-US" dirty="0" smtClean="0"/>
              <a:t>To model business or organization policies and procedure:</a:t>
            </a:r>
          </a:p>
          <a:p>
            <a:pPr marL="0" indent="0">
              <a:buNone/>
            </a:pPr>
            <a:r>
              <a:rPr lang="en-US" dirty="0" smtClean="0"/>
              <a:t>To analyze process SADT divides process into 3 level</a:t>
            </a:r>
          </a:p>
          <a:p>
            <a:r>
              <a:rPr lang="en-US" dirty="0"/>
              <a:t>	</a:t>
            </a:r>
            <a:r>
              <a:rPr lang="en-US" dirty="0" smtClean="0"/>
              <a:t>Context level then model by context diagram.</a:t>
            </a:r>
          </a:p>
          <a:p>
            <a:r>
              <a:rPr lang="en-US" dirty="0" smtClean="0"/>
              <a:t>Top level then model by top level diagram</a:t>
            </a:r>
          </a:p>
          <a:p>
            <a:r>
              <a:rPr lang="en-US" dirty="0" smtClean="0"/>
              <a:t>Physical level model by physical level diagram</a:t>
            </a:r>
          </a:p>
          <a:p>
            <a:pPr marL="0" indent="0">
              <a:buNone/>
            </a:pPr>
            <a:r>
              <a:rPr lang="en-US" dirty="0" smtClean="0"/>
              <a:t>From processes in physical diagram analyst will define computer </a:t>
            </a:r>
            <a:r>
              <a:rPr lang="en-US" dirty="0" err="1" smtClean="0"/>
              <a:t>processs</a:t>
            </a:r>
            <a:r>
              <a:rPr lang="en-US" dirty="0" smtClean="0"/>
              <a:t> and design application model.  </a:t>
            </a:r>
            <a:endParaRPr lang="en-SG" dirty="0"/>
          </a:p>
        </p:txBody>
      </p:sp>
    </p:spTree>
    <p:extLst>
      <p:ext uri="{BB962C8B-B14F-4D97-AF65-F5344CB8AC3E}">
        <p14:creationId xmlns:p14="http://schemas.microsoft.com/office/powerpoint/2010/main" val="1009704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D179CFCE3C4C42B2EEA07E617464BC" ma:contentTypeVersion="8" ma:contentTypeDescription="Create a new document." ma:contentTypeScope="" ma:versionID="8c54013bfe0dc43559aa27ff8779352e">
  <xsd:schema xmlns:xsd="http://www.w3.org/2001/XMLSchema" xmlns:xs="http://www.w3.org/2001/XMLSchema" xmlns:p="http://schemas.microsoft.com/office/2006/metadata/properties" xmlns:ns2="2337964e-7d50-499b-91fe-bb43e4595899" targetNamespace="http://schemas.microsoft.com/office/2006/metadata/properties" ma:root="true" ma:fieldsID="40942fee43b86ed203c7aef9b21fe071" ns2:_="">
    <xsd:import namespace="2337964e-7d50-499b-91fe-bb43e45958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7964e-7d50-499b-91fe-bb43e4595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8BE2BF-2074-4FDD-95A5-1B92001AE971}"/>
</file>

<file path=customXml/itemProps2.xml><?xml version="1.0" encoding="utf-8"?>
<ds:datastoreItem xmlns:ds="http://schemas.openxmlformats.org/officeDocument/2006/customXml" ds:itemID="{A0163B92-040D-4526-9E61-F946E5E1B82F}"/>
</file>

<file path=customXml/itemProps3.xml><?xml version="1.0" encoding="utf-8"?>
<ds:datastoreItem xmlns:ds="http://schemas.openxmlformats.org/officeDocument/2006/customXml" ds:itemID="{7A4D821F-79B4-4810-BD0C-0685EF4AC22C}"/>
</file>

<file path=docProps/app.xml><?xml version="1.0" encoding="utf-8"?>
<Properties xmlns="http://schemas.openxmlformats.org/officeDocument/2006/extended-properties" xmlns:vt="http://schemas.openxmlformats.org/officeDocument/2006/docPropsVTypes">
  <Template>Organic</Template>
  <TotalTime>1283</TotalTime>
  <Words>1352</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DaunPenh</vt:lpstr>
      <vt:lpstr>Garamond</vt:lpstr>
      <vt:lpstr>Kh Battambang</vt:lpstr>
      <vt:lpstr>Khmer M1</vt:lpstr>
      <vt:lpstr>Khmer OS Battambang</vt:lpstr>
      <vt:lpstr>Khmer OS Siemreap</vt:lpstr>
      <vt:lpstr>MoolBoran</vt:lpstr>
      <vt:lpstr>Organic</vt:lpstr>
      <vt:lpstr>Chapter III  System​ Development Methodology</vt:lpstr>
      <vt:lpstr>Objectives:</vt:lpstr>
      <vt:lpstr>1. What is a Methodology</vt:lpstr>
      <vt:lpstr>ចំនុចខុសគ្នានិងរួមនៃវិធីសសាស្រ្ត</vt:lpstr>
      <vt:lpstr>2. SADT(Structured Analysis and Design Technique)</vt:lpstr>
      <vt:lpstr>SADT</vt:lpstr>
      <vt:lpstr>SADT Concept</vt:lpstr>
      <vt:lpstr>SADT’s Definition </vt:lpstr>
      <vt:lpstr>SADT: Process Analysis</vt:lpstr>
      <vt:lpstr>SADT: Data Analysis</vt:lpstr>
      <vt:lpstr>3. Object Oriented Analysis and Design</vt:lpstr>
      <vt:lpstr>OO Concept</vt:lpstr>
      <vt:lpstr>Object Definition</vt:lpstr>
      <vt:lpstr>OOAD Procedure</vt:lpstr>
      <vt:lpstr>OOAD Procedure</vt:lpstr>
      <vt:lpstr>OOAD Procedure</vt:lpstr>
      <vt:lpstr>OOAD Procedure</vt:lpstr>
      <vt:lpstr>OOAD Procedure</vt:lpstr>
      <vt:lpstr>4.JAD (Joint Application Development)</vt:lpstr>
      <vt:lpstr>Phase of JAD Model</vt:lpstr>
      <vt:lpstr>Guidelines for a Successful JAD</vt:lpstr>
      <vt:lpstr>5. Rapid Application Development</vt:lpstr>
      <vt:lpstr>Phases of RAD</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II System Development Life Cycle</dc:title>
  <dc:creator>HP</dc:creator>
  <cp:lastModifiedBy>HP</cp:lastModifiedBy>
  <cp:revision>280</cp:revision>
  <dcterms:created xsi:type="dcterms:W3CDTF">2020-10-27T08:09:17Z</dcterms:created>
  <dcterms:modified xsi:type="dcterms:W3CDTF">2020-11-30T07:01:12Z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0x010100A5D179CFCE3C4C42B2EEA07E617464BC</vt:lpwstr>
  </property>
</Properties>
</file>