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4" r:id="rId46"/>
    <p:sldId id="301" r:id="rId47"/>
    <p:sldId id="30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992515" cy="1889500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Chapter V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Data Modeling and DB Design</a:t>
            </a:r>
            <a:endParaRPr lang="en-SG" sz="2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365937"/>
            <a:ext cx="6815669" cy="612461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Meas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Vandeth</a:t>
            </a:r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8429"/>
          </a:xfrm>
        </p:spPr>
        <p:txBody>
          <a:bodyPr/>
          <a:lstStyle/>
          <a:p>
            <a:pPr algn="l"/>
            <a:r>
              <a:rPr lang="km-KH" b="1" dirty="0" smtClean="0"/>
              <a:t>លក្ខណៈរបស់អាស្រ័យអនុគមន៍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92573"/>
            <a:ext cx="9601196" cy="3883295"/>
          </a:xfrm>
        </p:spPr>
        <p:txBody>
          <a:bodyPr>
            <a:normAutofit fontScale="85000" lnSpcReduction="20000"/>
          </a:bodyPr>
          <a:lstStyle/>
          <a:p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លក្ខណៈខ្លួនឯងៈ</a:t>
            </a:r>
          </a:p>
          <a:p>
            <a:pPr lvl="1"/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⊑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 A 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នោះ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A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 B</a:t>
            </a:r>
          </a:p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លក្ខ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ណៈកើន</a:t>
            </a:r>
            <a:endParaRPr lang="km-KH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A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B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 នោះ 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A,C  B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</a:endParaRPr>
          </a:p>
          <a:p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លក្ខណៈឆ្លង</a:t>
            </a:r>
          </a:p>
          <a:p>
            <a:pPr lvl="1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A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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B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 និង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B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C 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នោះ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A C</a:t>
            </a:r>
          </a:p>
          <a:p>
            <a:pPr lvl="1"/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</a:endParaRP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endParaRPr lang="km-KH" sz="16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endParaRPr lang="en-SG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8429"/>
          </a:xfrm>
        </p:spPr>
        <p:txBody>
          <a:bodyPr/>
          <a:lstStyle/>
          <a:p>
            <a:pPr algn="l"/>
            <a:r>
              <a:rPr lang="km-KH" b="1" dirty="0" smtClean="0"/>
              <a:t>ប្រភេទអាស្រ័យអនុគមន៍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60561"/>
            <a:ext cx="9601196" cy="41153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Partial Dependency Vs Full Dependency(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អាស្រ័យអនុគមន៍ដោយផ្នែក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VS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អាស្រ័អនុគមន៍ពេញលេញ)៖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និយមន័យ៖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 B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ចាត់ទុកជា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Partial Dependency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បើ​ </a:t>
            </a:r>
            <a:r>
              <a:rPr lang="km-KH" sz="16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∋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C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ដែល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C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⊑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A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 និង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C B</a:t>
            </a:r>
            <a:endParaRPr lang="km-KH" sz="1600" dirty="0" smtClean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1600" dirty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ផ្ទុយពីករណីនេះជា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Full Dependency</a:t>
            </a:r>
            <a:endParaRPr lang="km-KH" sz="1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69743"/>
            <a:ext cx="9601196" cy="4006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Transitive Dependency Vs Direct Dependency(</a:t>
            </a:r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អាស្រ័យអនុគមន៍ឆ្លង</a:t>
            </a:r>
            <a:r>
              <a:rPr lang="en-US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VS </a:t>
            </a:r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អាស្រ័អនុគមន៍ផ្ទាល់)៖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និយមន័យ ៖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B </a:t>
            </a: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ចាត់ទុកជា​</a:t>
            </a:r>
            <a:r>
              <a:rPr lang="en-US" sz="1600" dirty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Transitive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Dependency </a:t>
            </a: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បើ 	</a:t>
            </a:r>
            <a:r>
              <a:rPr lang="km-KH" sz="1600" dirty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∋ </a:t>
            </a:r>
            <a:r>
              <a:rPr lang="en-US" sz="1600" dirty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C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ដែល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A C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និង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CB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ផ្ទុយពីករណីនេះចាត់ទុកជា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Direct Dependency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Important note: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ក្នុង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Relational Database Design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គ្រប់ប្រភេទអាស្រ័យអនុគមន៍ទាំងអស់ត្រូវធៀបនិង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Primary Key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63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8429"/>
          </a:xfrm>
        </p:spPr>
        <p:txBody>
          <a:bodyPr/>
          <a:lstStyle/>
          <a:p>
            <a:pPr algn="l"/>
            <a:r>
              <a:rPr lang="en-US" b="1" dirty="0" smtClean="0"/>
              <a:t>Ex: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60561"/>
            <a:ext cx="9601196" cy="41153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Score(Year,Semester#,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StudentID,SubjectID,StudentName,Subject,Score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Key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Year,Semester,StudentID,SubjectID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endParaRPr lang="en-US" sz="16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Key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 Score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ជា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Full dependency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Key </a:t>
            </a: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StudentName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ជា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Partial Dependency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ព្រោះ </a:t>
            </a:r>
            <a:r>
              <a:rPr lang="km-KH" sz="16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∋</a:t>
            </a:r>
            <a:r>
              <a:rPr lang="en-US" sz="16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StudentID</a:t>
            </a:r>
            <a:r>
              <a:rPr lang="en-US" sz="16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⊑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  KEY 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និង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StudentID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StudentName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Key Subject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ជា 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Partial Dependency </a:t>
            </a:r>
            <a:r>
              <a:rPr lang="km-KH" sz="16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ព្រោះ </a:t>
            </a:r>
            <a:r>
              <a:rPr lang="en-US" sz="1600" dirty="0" err="1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SubjectID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⊑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  KEY </a:t>
            </a:r>
            <a:r>
              <a:rPr lang="km-KH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និង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SubjectID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Subject</a:t>
            </a:r>
            <a:endParaRPr lang="en-US" sz="1600" dirty="0" smtClean="0">
              <a:latin typeface="Khmer OS Siemreap" panose="02000500000000020004" pitchFamily="2" charset="0"/>
              <a:cs typeface="Khmer OS Siemreap" panose="02000500000000020004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latin typeface="Khmer OS Siemreap" panose="02000500000000020004" pitchFamily="2" charset="0"/>
              <a:cs typeface="Khmer OS Siemreap" panose="02000500000000020004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8429"/>
          </a:xfrm>
        </p:spPr>
        <p:txBody>
          <a:bodyPr/>
          <a:lstStyle/>
          <a:p>
            <a:pPr algn="l"/>
            <a:r>
              <a:rPr lang="en-US" b="1" dirty="0" smtClean="0"/>
              <a:t>Ex: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760561"/>
            <a:ext cx="9917803" cy="41153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Invoice(InvoiceNo,InvoiceDate,Customer#,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CustomerName,Address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,…) 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InvoiceItems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(InvoiceNo,ItemCode,ItemDescription,Unit,Price,Qty,Discount,Amount)(ii)</a:t>
            </a:r>
          </a:p>
          <a:p>
            <a:pPr marL="514350" indent="-514350">
              <a:lnSpc>
                <a:spcPct val="150000"/>
              </a:lnSpc>
              <a:buAutoNum type="romanLcParenBoth"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Has Transitive dependency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ត្រង់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Key = 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km-KH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∋</a:t>
            </a:r>
            <a:r>
              <a:rPr lang="en-US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Customer# </a:t>
            </a:r>
            <a:r>
              <a:rPr lang="km-KH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ដែល </a:t>
            </a:r>
            <a:r>
              <a:rPr lang="en-US" sz="2000" dirty="0" err="1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InvoiceNoCustomer</a:t>
            </a:r>
            <a:r>
              <a:rPr lang="en-US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# </a:t>
            </a:r>
            <a:r>
              <a:rPr lang="km-KH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និង </a:t>
            </a:r>
            <a:r>
              <a:rPr lang="en-US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Customer# </a:t>
            </a:r>
            <a:r>
              <a:rPr lang="en-US" sz="2000" dirty="0" err="1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CustomerName,Address</a:t>
            </a:r>
            <a:r>
              <a:rPr lang="km-KH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​ ដូចនេះ </a:t>
            </a:r>
            <a:r>
              <a:rPr lang="en-US" sz="2000" dirty="0" err="1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InvoiceNoCustomerName,Address</a:t>
            </a:r>
            <a:r>
              <a:rPr lang="en-US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ហៅថា </a:t>
            </a:r>
            <a:r>
              <a:rPr lang="en-US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Transitive Dependency</a:t>
            </a:r>
            <a:endParaRPr lang="en-US" sz="20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14350" indent="-514350">
              <a:lnSpc>
                <a:spcPct val="150000"/>
              </a:lnSpc>
              <a:buAutoNum type="romanLcParenBoth"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Has partial dependency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ត្រង់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Key(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InvoiceNo,ItemCode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ItemDescription,Unit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ជា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Partial Dependency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ព្រោះមាន 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ItemCode</a:t>
            </a:r>
            <a:r>
              <a:rPr lang="km-KH" sz="2000" dirty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 </a:t>
            </a:r>
            <a:r>
              <a:rPr lang="km-KH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⊑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Key </a:t>
            </a:r>
            <a:r>
              <a:rPr lang="km-KH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និង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ItemCode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ItemDescription,Unit</a:t>
            </a:r>
            <a:endParaRPr lang="en-US" sz="20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8429"/>
          </a:xfrm>
        </p:spPr>
        <p:txBody>
          <a:bodyPr/>
          <a:lstStyle/>
          <a:p>
            <a:pPr algn="l"/>
            <a:r>
              <a:rPr lang="en-US" b="1" dirty="0" smtClean="0"/>
              <a:t>Ex: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760561"/>
            <a:ext cx="9917803" cy="41153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InvoiceItems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InvoiceNo,ItemNo,Price,Qty,Discount,Amount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Has transitive dependency ? </a:t>
            </a:r>
            <a:endParaRPr lang="km-KH" sz="20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មានត្រង់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……………………..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?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307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 Form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12891"/>
            <a:ext cx="9601196" cy="4162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សំដៅលើ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 of Relational Data Model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ជាទំរង់ទិន្នន័យ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Standard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ដែលអាចយកទៅ បង្កើត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បាន។​និយាយអោយខ្លី បើ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Relational Scheme(Table Structure)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អាចបង្កើត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បាន​ផ្ទុយមកវិញ បើមិនទាន់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ទេមិនអាចបង្កើត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កើតដាច់ខាត។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ទំរង់ទិន្ន័យបែបណាចាត់ទុកជា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Form?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2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12135"/>
            <a:ext cx="9601196" cy="37637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និយមន័យទី១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Scheme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មួយចាត់ទុកជា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​​ បើគ្មាន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Repeating Items or Repeating group.</a:t>
            </a:r>
          </a:p>
          <a:p>
            <a:pPr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និយមន័យ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ទី២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Scheme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មួយចាត់ទុកជា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​​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បើគ្រប់តំលៃនៃ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Tuples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ជាតំលៃតូចបំផុត(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Single Value)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ជា អាតូមនៃ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Data.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12135"/>
            <a:ext cx="9601196" cy="37637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Repeating Item or Repeating group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group of data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ដែលមានវត្តមានច្រើនជាង ១ ក្នុង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tuples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មួយផ្សេងទៀត។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 មួយដង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Sale(Invoice)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មាន៖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InvoiceNo,Date,Customer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,..: 1 Value.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Items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&gt;1 (Many) Values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65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 Form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19707"/>
            <a:ext cx="9601196" cy="43561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Repeating Item or Repeating group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 មួយ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CV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ប្រវត្តរូបមាន៖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Personal Information: 1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Education: Many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Languages: Many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Experience: Many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References: Many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M1" panose="02000500000000020004" pitchFamily="2" charset="0"/>
                <a:cs typeface="Khmer M1" panose="02000500000000020004" pitchFamily="2" charset="0"/>
              </a:rPr>
              <a:t>គោលបំណង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Design Theory for Relational DB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FD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Normal Form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Normalization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Denormalization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Modeling(ERD)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Design Procedure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endParaRPr lang="en-S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8269"/>
            <a:ext cx="9601196" cy="904622"/>
          </a:xfrm>
        </p:spPr>
        <p:txBody>
          <a:bodyPr/>
          <a:lstStyle/>
          <a:p>
            <a:r>
              <a:rPr lang="en-US" dirty="0" smtClean="0"/>
              <a:t>Normal Form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32587"/>
            <a:ext cx="9601196" cy="4343282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Ex: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Merged Cell Table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Pivot or Cross-Tab Table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……………………….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8269"/>
            <a:ext cx="9601196" cy="904622"/>
          </a:xfrm>
        </p:spPr>
        <p:txBody>
          <a:bodyPr/>
          <a:lstStyle/>
          <a:p>
            <a:r>
              <a:rPr lang="en-US" dirty="0" smtClean="0"/>
              <a:t>Normal Form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32587"/>
            <a:ext cx="9601196" cy="4343282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កំរិតនៃ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៖​​​មាន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1NF,2NF,3NF,BCNF,4NF,5NF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ទោះយ៉ាងណា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Standard Relational DB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គឺត្រឹម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3NF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គឺគ្រប់គ្រាន់ព្រោះវាបានលុបចោល អស់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Redundancy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និងភាពមិនប្រក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្រក្តីនៃ 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1NF(First Normal Form): Scheme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មួយចាត់ទុកជា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1NF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NF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ពោលគឺជា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គ្មានលក្ខខ័ណ្ឌអ្វីទាំងអស់។(គ្មាន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Repeating group)</a:t>
            </a:r>
            <a:endParaRPr lang="ca-E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 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NF(Second </a:t>
            </a:r>
            <a:r>
              <a:rPr lang="en-SG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Form): Scheme </a:t>
            </a:r>
            <a:r>
              <a:rPr lang="ca-E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មួយចាត់ទុកជា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2NF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</a:t>
            </a:r>
            <a:r>
              <a:rPr lang="ca-E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NF</a:t>
            </a:r>
          </a:p>
          <a:p>
            <a:pPr lvl="1">
              <a:lnSpc>
                <a:spcPct val="150000"/>
              </a:lnSpc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Partial Dependency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គ្មាន 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Part of Key(Candidate Key)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 Non Key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ឬ គ្រប់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Non Key are fully depend on key.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8269"/>
            <a:ext cx="9601196" cy="904622"/>
          </a:xfrm>
        </p:spPr>
        <p:txBody>
          <a:bodyPr/>
          <a:lstStyle/>
          <a:p>
            <a:r>
              <a:rPr lang="en-US" dirty="0" smtClean="0"/>
              <a:t>Normal Form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32587"/>
            <a:ext cx="9601196" cy="434328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3 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NF(Third </a:t>
            </a:r>
            <a:r>
              <a:rPr lang="en-SG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Normal Form): Scheme </a:t>
            </a:r>
            <a:r>
              <a:rPr lang="ca-E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មួយចាត់ទុកជា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3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NF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</a:t>
            </a:r>
            <a:r>
              <a:rPr lang="ca-E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2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NF</a:t>
            </a:r>
          </a:p>
          <a:p>
            <a:pPr lvl="1">
              <a:lnSpc>
                <a:spcPct val="150000"/>
              </a:lnSpc>
            </a:pP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Transitive Dependency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គ្មាន 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Non of Key</a:t>
            </a:r>
            <a:r>
              <a:rPr lang="en-SG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 Other Non Key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ឬ គ្រប់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Non Key are directly depend on key </a:t>
            </a:r>
            <a:r>
              <a:rPr lang="ca-E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ឬ គ្រប់អាស្រ័យអនុគមន៍ជា អាស្រ័យអនុគមន៍ផ្ទាល់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.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60302"/>
          </a:xfrm>
        </p:spPr>
        <p:txBody>
          <a:bodyPr>
            <a:normAutofit fontScale="90000"/>
          </a:bodyPr>
          <a:lstStyle/>
          <a:p>
            <a:r>
              <a:rPr lang="km-KH" dirty="0" smtClean="0"/>
              <a:t>ចំណាំ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42435"/>
            <a:ext cx="9601196" cy="44334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 NF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Repeating Item &amp;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Partial Dependency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(មាន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Redundancy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ត្រង់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Partial Dependency)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 NF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Repeating Item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Partial Dependency &amp;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Transitive Dependency(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Redundancy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ត្រង់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Transitive Dependency)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3 NF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Repeating Item,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Partial Dependency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Transitive Dependency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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គ្មាន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Data Redundancy.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8429"/>
          </a:xfrm>
        </p:spPr>
        <p:txBody>
          <a:bodyPr/>
          <a:lstStyle/>
          <a:p>
            <a:pPr algn="l"/>
            <a:r>
              <a:rPr lang="en-US" b="1" dirty="0" smtClean="0"/>
              <a:t>Ex: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760561"/>
            <a:ext cx="9917803" cy="41153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Invoice(InvoiceNo,InvoiceDate,Customer#,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CustomerName,Address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,…) 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InvoiceItems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(InvoiceNo,ItemCode,ItemDescription,Unit,Price,Qty,Discount,Amount)(ii)</a:t>
            </a:r>
          </a:p>
          <a:p>
            <a:pPr marL="514350" indent="-514350">
              <a:lnSpc>
                <a:spcPct val="150000"/>
              </a:lnSpc>
              <a:buAutoNum type="romanLcParenBoth"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Has Transitive dependency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ត្រង់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Key = 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km-KH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∋</a:t>
            </a:r>
            <a:r>
              <a:rPr lang="en-US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Customer# </a:t>
            </a:r>
            <a:r>
              <a:rPr lang="km-KH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ដែល </a:t>
            </a:r>
            <a:r>
              <a:rPr lang="en-US" sz="2000" dirty="0" err="1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InvoiceNoCustomer</a:t>
            </a:r>
            <a:r>
              <a:rPr lang="en-US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# </a:t>
            </a:r>
            <a:r>
              <a:rPr lang="km-KH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និង </a:t>
            </a:r>
            <a:r>
              <a:rPr lang="en-US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Customer# </a:t>
            </a:r>
            <a:r>
              <a:rPr lang="en-US" sz="2000" dirty="0" err="1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CustomerName,Address</a:t>
            </a:r>
            <a:r>
              <a:rPr lang="km-KH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​ ដូចនេះ </a:t>
            </a:r>
            <a:r>
              <a:rPr lang="en-US" sz="2000" dirty="0" err="1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InvoiceNoCustomerName,Address</a:t>
            </a:r>
            <a:r>
              <a:rPr lang="en-US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ហៅថា </a:t>
            </a:r>
            <a:r>
              <a:rPr lang="en-US" sz="2000" dirty="0" smtClean="0">
                <a:latin typeface="Khmer OS Siemreap" panose="02000500000000020004" pitchFamily="2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Transitive Dependency=&gt; 2NF</a:t>
            </a:r>
            <a:endParaRPr lang="en-US" sz="20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14350" indent="-514350">
              <a:lnSpc>
                <a:spcPct val="150000"/>
              </a:lnSpc>
              <a:buAutoNum type="romanLcParenBoth"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Has partial dependency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ត្រង់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Key(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InvoiceNo,ItemCode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ItemDescription,Unit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ជា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Partial Dependency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ព្រោះមាន 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ItemCode</a:t>
            </a:r>
            <a:r>
              <a:rPr lang="km-KH" sz="2000" dirty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 </a:t>
            </a:r>
            <a:r>
              <a:rPr lang="km-KH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⊑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Key </a:t>
            </a:r>
            <a:r>
              <a:rPr lang="km-KH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និង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ItemCode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ItemDescription,Unit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=&gt; </a:t>
            </a:r>
            <a:r>
              <a:rPr lang="km-KH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ជា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1NF</a:t>
            </a:r>
            <a:endParaRPr lang="en-US" sz="20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8429"/>
          </a:xfrm>
        </p:spPr>
        <p:txBody>
          <a:bodyPr/>
          <a:lstStyle/>
          <a:p>
            <a:pPr algn="l"/>
            <a:r>
              <a:rPr lang="en-US" b="1" dirty="0" smtClean="0"/>
              <a:t>Ex: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760561"/>
            <a:ext cx="9917803" cy="41153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Score(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ACYear,StudentID,SubjectID,StudentName,Subject,Score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 1NF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InvoiceItems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InvoiceNo,ItemNo,ItemDescription,Unit,UnitPrice,Qty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 1NF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InvoiceNo,InvoiceDate,CustomerCode,CustomerName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,….) 2NF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InvoiceNo,InvoiceDate,CustomerCode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 3NF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InvoiceItems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InvoiceNo,ItemNo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 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UnitPrice,Qty</a:t>
            </a:r>
            <a:r>
              <a:rPr lang="en-US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)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3NF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Customer(Customer….) 3NF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Products(</a:t>
            </a: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ItemCode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,……… 3NF</a:t>
            </a:r>
          </a:p>
        </p:txBody>
      </p:sp>
    </p:spTree>
    <p:extLst>
      <p:ext uri="{BB962C8B-B14F-4D97-AF65-F5344CB8AC3E}">
        <p14:creationId xmlns:p14="http://schemas.microsoft.com/office/powerpoint/2010/main" val="30099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80315"/>
            <a:ext cx="9601196" cy="3995553"/>
          </a:xfrm>
        </p:spPr>
        <p:txBody>
          <a:bodyPr/>
          <a:lstStyle/>
          <a:p>
            <a:r>
              <a:rPr lang="en-US" dirty="0" smtClean="0"/>
              <a:t>Book(</a:t>
            </a:r>
            <a:r>
              <a:rPr lang="en-US" dirty="0" err="1" smtClean="0"/>
              <a:t>BookID,Title</a:t>
            </a:r>
            <a:r>
              <a:rPr lang="en-US" dirty="0" smtClean="0"/>
              <a:t>,…) ?NF</a:t>
            </a:r>
          </a:p>
          <a:p>
            <a:r>
              <a:rPr lang="en-US" dirty="0" smtClean="0"/>
              <a:t>Members(</a:t>
            </a:r>
            <a:r>
              <a:rPr lang="en-US" dirty="0" err="1" smtClean="0"/>
              <a:t>MemberID,MemberName</a:t>
            </a:r>
            <a:r>
              <a:rPr lang="en-US" dirty="0" smtClean="0"/>
              <a:t>,…..) ?NF</a:t>
            </a:r>
          </a:p>
          <a:p>
            <a:r>
              <a:rPr lang="en-US" dirty="0" smtClean="0"/>
              <a:t>Borrow(</a:t>
            </a:r>
            <a:r>
              <a:rPr lang="en-US" dirty="0" err="1" smtClean="0"/>
              <a:t>BorrowID,BorrowDate,MemberID,MemberName</a:t>
            </a:r>
            <a:r>
              <a:rPr lang="en-US" dirty="0" smtClean="0"/>
              <a:t>,…) ?NF</a:t>
            </a:r>
          </a:p>
          <a:p>
            <a:r>
              <a:rPr lang="en-US" dirty="0" err="1" smtClean="0"/>
              <a:t>BorrowBook</a:t>
            </a:r>
            <a:r>
              <a:rPr lang="en-US" dirty="0" smtClean="0"/>
              <a:t>(</a:t>
            </a:r>
            <a:r>
              <a:rPr lang="en-US" dirty="0" err="1" smtClean="0"/>
              <a:t>BorrowID,BookID,Title,ReturnDate</a:t>
            </a:r>
            <a:r>
              <a:rPr lang="en-US" dirty="0" smtClean="0"/>
              <a:t>) ?NF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70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60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BCNF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42435"/>
            <a:ext cx="9601196" cy="443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BCNF: Scheme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មួយចាត់ទុកជា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BCNF(Boyce </a:t>
            </a:r>
            <a:r>
              <a:rPr lang="en-US" dirty="0" err="1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Codd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 Normal Form) </a:t>
            </a:r>
          </a:p>
          <a:p>
            <a:pPr lvl="1"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បើ ជា 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3NF</a:t>
            </a:r>
          </a:p>
          <a:p>
            <a:pPr lvl="1"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គ្រប់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XY ,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X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 ត្រូវតែជា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Supper key</a:t>
            </a:r>
          </a:p>
          <a:p>
            <a:r>
              <a:rPr lang="en-SG" b="1" dirty="0"/>
              <a:t>Super Key - </a:t>
            </a:r>
            <a:r>
              <a:rPr lang="en-SG" dirty="0"/>
              <a:t> A super key is a group of single or multiple keys which identifies rows in a table.</a:t>
            </a:r>
          </a:p>
          <a:p>
            <a:r>
              <a:rPr lang="en-SG" b="1" dirty="0"/>
              <a:t>Primary Key - </a:t>
            </a:r>
            <a:r>
              <a:rPr lang="en-SG" dirty="0"/>
              <a:t> is a column or group of columns in a table that uniquely identify every row in that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  <a:sym typeface="Wingdings" panose="05000000000000000000" pitchFamily="2" charset="2"/>
              </a:rPr>
              <a:t> 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71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0449" t="22418" r="9775" b="31612"/>
          <a:stretch/>
        </p:blipFill>
        <p:spPr bwMode="auto">
          <a:xfrm>
            <a:off x="1481070" y="2125015"/>
            <a:ext cx="8434901" cy="37503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2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4NF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1944688"/>
            <a:ext cx="9601200" cy="39306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Scheme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មួយចាត់ទុកជា​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4NF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BCNF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គា្មន​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Multi Value Dependency</a:t>
            </a:r>
          </a:p>
          <a:p>
            <a:pPr lvl="1">
              <a:lnSpc>
                <a:spcPct val="150000"/>
              </a:lnSpc>
            </a:pP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Student_Subject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StudentID,SubjectID,Teacher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 Student learn many subject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 Subject Teach by Many Teacher: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Student_Subject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StudentID,SubjectID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Subject_Teacher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SubjectID,Teacher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1. Functional Dependency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ផ្នែកនេះយើងនឹងសិក្សា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សញ្ញាណទូរទៅ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-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វិបាក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-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និយមន័យ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-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ស្វ័យសត្ស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Armstrong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ឬលក្ខណៈនៃអាស្រ័យអនុគមន៍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-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ប្រភេទអាស្រ័យអនុមគមន៍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6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5NF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1944688"/>
            <a:ext cx="9601200" cy="39306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Scheme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មួយចាត់ទុកជា​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4NF </a:t>
            </a: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បើ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4NF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Lessjoint</a:t>
            </a:r>
            <a:r>
              <a:rPr lang="en-US" sz="2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dependency</a:t>
            </a:r>
          </a:p>
          <a:p>
            <a:pPr lvl="1">
              <a:lnSpc>
                <a:spcPct val="150000"/>
              </a:lnSpc>
            </a:pP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Student_Subject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StudentID,SubjectID,Teacher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 Student learn many subject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 Subject Teach by Many Teacher: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 Student Teach </a:t>
            </a:r>
            <a:r>
              <a:rPr lang="en-US" sz="14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Many Subject</a:t>
            </a:r>
            <a:endParaRPr lang="en-US" sz="1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Student_Subject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StudentID,SubjectID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Subject_Teacher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SubjectID,Teacher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Student_Teacher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1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StudentID,Teacher</a:t>
            </a:r>
            <a:r>
              <a:rPr lang="en-US" sz="1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47741"/>
            <a:ext cx="9601196" cy="3828127"/>
          </a:xfrm>
        </p:spPr>
        <p:txBody>
          <a:bodyPr/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ពុះចែក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scheme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ដើម្បីអោយក្លាយជា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Normal Form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ដោយធានាបានៈ</a:t>
            </a:r>
          </a:p>
          <a:p>
            <a:pPr lvl="1"/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Normal form </a:t>
            </a:r>
          </a:p>
          <a:p>
            <a:pPr lvl="1"/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Reduce redundancy</a:t>
            </a:r>
          </a:p>
          <a:p>
            <a:pPr lvl="1"/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Lossless joint decomposition</a:t>
            </a:r>
            <a:endParaRPr lang="en-S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06406"/>
            <a:ext cx="9601196" cy="1044040"/>
          </a:xfrm>
        </p:spPr>
        <p:txBody>
          <a:bodyPr/>
          <a:lstStyle/>
          <a:p>
            <a:r>
              <a:rPr lang="en-US" dirty="0" smtClean="0"/>
              <a:t>Step of Normalization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81081"/>
            <a:ext cx="9601196" cy="438108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Remove: split tables or scheme in to 						2 or more scheme but keep re-joint able.</a:t>
            </a:r>
            <a:endParaRPr lang="en-SG" dirty="0"/>
          </a:p>
        </p:txBody>
      </p:sp>
      <p:sp>
        <p:nvSpPr>
          <p:cNvPr id="14" name="Pentagon 13"/>
          <p:cNvSpPr/>
          <p:nvPr/>
        </p:nvSpPr>
        <p:spPr>
          <a:xfrm>
            <a:off x="2903647" y="2093817"/>
            <a:ext cx="3591058" cy="3835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1.Remove repeating items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3019557" y="1478805"/>
            <a:ext cx="5447764" cy="4010699"/>
            <a:chOff x="2369713" y="2047741"/>
            <a:chExt cx="5447764" cy="4010699"/>
          </a:xfrm>
        </p:grpSpPr>
        <p:sp>
          <p:nvSpPr>
            <p:cNvPr id="4" name="Rectangle 3"/>
            <p:cNvSpPr/>
            <p:nvPr/>
          </p:nvSpPr>
          <p:spPr>
            <a:xfrm>
              <a:off x="4584879" y="2047741"/>
              <a:ext cx="3232598" cy="50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Denormal</a:t>
              </a:r>
              <a:r>
                <a:rPr lang="en-US" dirty="0" smtClean="0"/>
                <a:t> Form/</a:t>
              </a:r>
              <a:r>
                <a:rPr lang="en-US" dirty="0" err="1" smtClean="0"/>
                <a:t>Unnormal</a:t>
              </a:r>
              <a:r>
                <a:rPr lang="en-US" dirty="0" smtClean="0"/>
                <a:t> Form</a:t>
              </a:r>
              <a:endParaRPr lang="en-SG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5844861" y="2550018"/>
              <a:ext cx="502276" cy="5857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4879" y="3156637"/>
              <a:ext cx="3232598" cy="50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1NF</a:t>
              </a:r>
              <a:endParaRPr lang="en-SG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5844861" y="3658914"/>
              <a:ext cx="502276" cy="7325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84879" y="4380249"/>
              <a:ext cx="3232598" cy="50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NF</a:t>
              </a:r>
              <a:endParaRPr lang="en-SG" dirty="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844861" y="4834829"/>
              <a:ext cx="502276" cy="7325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4879" y="5556164"/>
              <a:ext cx="3232598" cy="50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3NF</a:t>
              </a:r>
              <a:endParaRPr lang="en-SG" dirty="0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2369713" y="3818518"/>
              <a:ext cx="3591058" cy="3835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2. Remove Partial Dependency</a:t>
              </a:r>
              <a:endParaRPr lang="en-SG" dirty="0"/>
            </a:p>
          </p:txBody>
        </p:sp>
        <p:sp>
          <p:nvSpPr>
            <p:cNvPr id="16" name="Pentagon 15"/>
            <p:cNvSpPr/>
            <p:nvPr/>
          </p:nvSpPr>
          <p:spPr>
            <a:xfrm>
              <a:off x="2369713" y="4950947"/>
              <a:ext cx="3591058" cy="3835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3. Remove Transitive Dependency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9480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96225"/>
            <a:ext cx="9601196" cy="38796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Employees(</a:t>
            </a:r>
            <a:r>
              <a:rPr lang="en-US" dirty="0" err="1" smtClean="0"/>
              <a:t>EmployeeID,EmployeeName</a:t>
            </a:r>
            <a:r>
              <a:rPr lang="en-US" dirty="0" smtClean="0"/>
              <a:t>,…,EductationInfo,ForeignLanguage,Experience_Infor,References_Infor)</a:t>
            </a:r>
          </a:p>
          <a:p>
            <a:pPr marL="0" indent="0">
              <a:buNone/>
            </a:pPr>
            <a:r>
              <a:rPr lang="en-US" dirty="0" smtClean="0"/>
              <a:t>Remove Repeating Items</a:t>
            </a:r>
          </a:p>
          <a:p>
            <a:pPr marL="0" indent="0">
              <a:buNone/>
            </a:pPr>
            <a:r>
              <a:rPr lang="en-US" dirty="0" smtClean="0"/>
              <a:t>Employee(</a:t>
            </a:r>
            <a:r>
              <a:rPr lang="en-US" dirty="0" err="1" smtClean="0"/>
              <a:t>EmployeeID</a:t>
            </a:r>
            <a:r>
              <a:rPr lang="en-US" dirty="0" smtClean="0"/>
              <a:t>,…)</a:t>
            </a:r>
          </a:p>
          <a:p>
            <a:pPr marL="0" indent="0">
              <a:buNone/>
            </a:pPr>
            <a:r>
              <a:rPr lang="en-US" dirty="0" err="1" smtClean="0"/>
              <a:t>Employee_Edu</a:t>
            </a:r>
            <a:r>
              <a:rPr lang="en-US" dirty="0" smtClean="0"/>
              <a:t>(</a:t>
            </a:r>
            <a:r>
              <a:rPr lang="en-US" dirty="0" err="1" smtClean="0"/>
              <a:t>EmployeeID,FromDate,ToDate,School,Grade</a:t>
            </a:r>
            <a:r>
              <a:rPr lang="en-US" dirty="0" smtClean="0"/>
              <a:t>,..)</a:t>
            </a:r>
          </a:p>
          <a:p>
            <a:pPr marL="0" indent="0">
              <a:buNone/>
            </a:pPr>
            <a:r>
              <a:rPr lang="en-US" dirty="0" err="1" smtClean="0"/>
              <a:t>Employee_FL</a:t>
            </a:r>
            <a:r>
              <a:rPr lang="en-US" dirty="0" smtClean="0"/>
              <a:t>(</a:t>
            </a:r>
            <a:r>
              <a:rPr lang="en-US" dirty="0" err="1" smtClean="0"/>
              <a:t>EmployeeID,Language,Grade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Employee_Exp</a:t>
            </a:r>
            <a:r>
              <a:rPr lang="en-US" dirty="0" smtClean="0"/>
              <a:t>(</a:t>
            </a:r>
            <a:r>
              <a:rPr lang="en-US" dirty="0" err="1" smtClean="0"/>
              <a:t>EmployeeID,FromDate,ToDate,Position,Institution</a:t>
            </a:r>
            <a:r>
              <a:rPr lang="en-US" dirty="0" smtClean="0"/>
              <a:t>,..)</a:t>
            </a:r>
          </a:p>
          <a:p>
            <a:pPr marL="0" indent="0">
              <a:buNone/>
            </a:pPr>
            <a:r>
              <a:rPr lang="en-US" dirty="0" err="1" smtClean="0"/>
              <a:t>Employee_Ref</a:t>
            </a:r>
            <a:r>
              <a:rPr lang="en-US" dirty="0" smtClean="0"/>
              <a:t>(</a:t>
            </a:r>
            <a:r>
              <a:rPr lang="en-US" dirty="0" err="1" smtClean="0"/>
              <a:t>EmployeeID,RefName,Position,Phone</a:t>
            </a:r>
            <a:r>
              <a:rPr lang="en-US" dirty="0" smtClean="0"/>
              <a:t>…)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8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96225"/>
            <a:ext cx="9601196" cy="3879643"/>
          </a:xfrm>
        </p:spPr>
        <p:txBody>
          <a:bodyPr/>
          <a:lstStyle/>
          <a:p>
            <a:r>
              <a:rPr lang="en-US" dirty="0" smtClean="0"/>
              <a:t>Order(OrderNo,OrderDate,Customer#,CustomerName,Address,Telephone,..,ItemCode,ItemName,Unit,UnitPrice,Qty,Discount,Amount)</a:t>
            </a:r>
          </a:p>
          <a:p>
            <a:pPr marL="457200" lvl="1" indent="0">
              <a:buNone/>
            </a:pPr>
            <a:r>
              <a:rPr lang="en-US" dirty="0" smtClean="0"/>
              <a:t>Remove Repeating Item</a:t>
            </a:r>
          </a:p>
          <a:p>
            <a:pPr marL="457200" lvl="1" indent="0">
              <a:buNone/>
            </a:pPr>
            <a:r>
              <a:rPr lang="en-US" dirty="0"/>
              <a:t>Order(OrderNo,OrderDate,Customer#,</a:t>
            </a:r>
            <a:r>
              <a:rPr lang="en-US" dirty="0" err="1" smtClean="0"/>
              <a:t>CustomerName,Address,Telephone</a:t>
            </a:r>
            <a:r>
              <a:rPr lang="en-US" dirty="0" smtClean="0"/>
              <a:t>…)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OrderItems</a:t>
            </a:r>
            <a:r>
              <a:rPr lang="en-US" dirty="0" smtClean="0"/>
              <a:t>(</a:t>
            </a:r>
            <a:r>
              <a:rPr lang="en-US" dirty="0" err="1" smtClean="0"/>
              <a:t>OrderNo,ItemCode,ItemName,Unit,UnitPrice,Qty,Discount,Amount</a:t>
            </a:r>
            <a:r>
              <a:rPr lang="en-US" dirty="0" smtClean="0"/>
              <a:t>) (ii)</a:t>
            </a:r>
          </a:p>
          <a:p>
            <a:pPr marL="457200" lvl="1" indent="0">
              <a:buNone/>
            </a:pPr>
            <a:r>
              <a:rPr lang="en-US" dirty="0" smtClean="0"/>
              <a:t>Remove partial dependency from (ii)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OrderItems</a:t>
            </a:r>
            <a:r>
              <a:rPr lang="en-US" dirty="0"/>
              <a:t>(</a:t>
            </a:r>
            <a:r>
              <a:rPr lang="en-US" dirty="0" err="1"/>
              <a:t>OrderNo,ItemCode</a:t>
            </a:r>
            <a:r>
              <a:rPr lang="en-US" dirty="0" smtClean="0"/>
              <a:t>, </a:t>
            </a:r>
            <a:r>
              <a:rPr lang="en-US" dirty="0" err="1" smtClean="0"/>
              <a:t>UnitPrice,Qty,Discount,Amount</a:t>
            </a:r>
            <a:r>
              <a:rPr lang="en-US" dirty="0"/>
              <a:t>) (</a:t>
            </a:r>
            <a:r>
              <a:rPr lang="en-US" dirty="0" smtClean="0"/>
              <a:t>ii)</a:t>
            </a:r>
          </a:p>
          <a:p>
            <a:pPr marL="457200" lvl="1" indent="0">
              <a:buNone/>
            </a:pPr>
            <a:r>
              <a:rPr lang="en-US" dirty="0" smtClean="0"/>
              <a:t>Items(</a:t>
            </a:r>
            <a:r>
              <a:rPr lang="en-US" dirty="0" err="1" smtClean="0"/>
              <a:t>ItemCode,ItemName,Unit</a:t>
            </a:r>
            <a:r>
              <a:rPr lang="en-US" dirty="0" smtClean="0"/>
              <a:t>,…) 3NF</a:t>
            </a: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64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96225"/>
            <a:ext cx="9601196" cy="38796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Remove Transitive Dependency from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Order(</a:t>
            </a:r>
            <a:r>
              <a:rPr lang="en-US" dirty="0" err="1" smtClean="0"/>
              <a:t>OrderNo,OrderDate,Customer</a:t>
            </a:r>
            <a:r>
              <a:rPr lang="en-US" dirty="0" smtClean="0"/>
              <a:t> #)(</a:t>
            </a:r>
            <a:r>
              <a:rPr lang="en-US" dirty="0" err="1" smtClean="0"/>
              <a:t>i</a:t>
            </a:r>
            <a:r>
              <a:rPr lang="en-US" dirty="0" smtClean="0"/>
              <a:t>) 3NF</a:t>
            </a:r>
          </a:p>
          <a:p>
            <a:pPr marL="457200" lvl="1" indent="0">
              <a:buNone/>
            </a:pPr>
            <a:r>
              <a:rPr lang="en-US" dirty="0" smtClean="0"/>
              <a:t>Customer(Customer#,</a:t>
            </a:r>
            <a:r>
              <a:rPr lang="en-US" dirty="0" err="1" smtClean="0"/>
              <a:t>CustomerName</a:t>
            </a:r>
            <a:r>
              <a:rPr lang="en-US" dirty="0" smtClean="0"/>
              <a:t>,….)3NF</a:t>
            </a:r>
          </a:p>
          <a:p>
            <a:pPr marL="457200" lvl="1" indent="0">
              <a:buNone/>
            </a:pPr>
            <a:r>
              <a:rPr lang="en-US" dirty="0"/>
              <a:t>Remove Transitive Dependency from (</a:t>
            </a:r>
            <a:r>
              <a:rPr lang="en-US" dirty="0" smtClean="0"/>
              <a:t>ii)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OrderItems</a:t>
            </a:r>
            <a:r>
              <a:rPr lang="en-US" dirty="0" smtClean="0"/>
              <a:t>(</a:t>
            </a:r>
            <a:r>
              <a:rPr lang="en-US" dirty="0" err="1" smtClean="0"/>
              <a:t>OrderNo,ItemCode,ItemName,Unit,UnitPrice,Qty,Discount</a:t>
            </a:r>
            <a:r>
              <a:rPr lang="en-US" dirty="0" smtClean="0"/>
              <a:t>) (ii) 3NF</a:t>
            </a:r>
          </a:p>
          <a:p>
            <a:pPr marL="457200" lvl="1" indent="0">
              <a:buNone/>
            </a:pPr>
            <a:r>
              <a:rPr lang="en-US" dirty="0" smtClean="0"/>
              <a:t>Items(</a:t>
            </a:r>
            <a:r>
              <a:rPr lang="en-US" dirty="0" err="1" smtClean="0"/>
              <a:t>ItemCode,ItemName,Unit,UnitPrice</a:t>
            </a:r>
            <a:r>
              <a:rPr lang="en-US" dirty="0" smtClean="0"/>
              <a:t>,….)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64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59547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41679"/>
            <a:ext cx="9601196" cy="4034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Graphics tool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Model Data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ដោយបង្ហាញ 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Entity(Resources/operation,..)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និងទំនាក់ទំនងរវាង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ទាំងនោះក្នុងក្របខ័ណ្ឌរបស់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Business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ក្នុងរូបភាពជាការចូលរួមឬជាកម្មសិទ្ធ។</a:t>
            </a: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4" name="Picture 3" descr="What Is Entity Relationship Diagram ( ERD ) | ER Model Explained In DBMS  With Examples - YouTub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9"/>
          <a:stretch/>
        </p:blipFill>
        <p:spPr bwMode="auto">
          <a:xfrm>
            <a:off x="3124199" y="3561293"/>
            <a:ext cx="5943600" cy="2314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12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59547"/>
          </a:xfrm>
        </p:spPr>
        <p:txBody>
          <a:bodyPr/>
          <a:lstStyle/>
          <a:p>
            <a:r>
              <a:rPr lang="en-US" dirty="0" smtClean="0"/>
              <a:t>Entity Relationship Cardinality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41679"/>
            <a:ext cx="9601196" cy="40341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ជាចំនួនវត្តមានរបស់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ចូលរួមក្នុង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Relationship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ធៀបនឹង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Entity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ម្ខាងទៀត មួយ។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0:1 zero or one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1:1 One and must be 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0:M zero or many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1:M At least one</a:t>
            </a:r>
          </a:p>
          <a:p>
            <a:pPr lvl="1">
              <a:lnSpc>
                <a:spcPct val="150000"/>
              </a:lnSpc>
            </a:pPr>
            <a:endParaRPr lang="en-SG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5" name="Picture 4" descr="ER Diagram: Entity Relationship Diagram Model | DBMS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40" y="2864626"/>
            <a:ext cx="4893301" cy="3011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8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25769"/>
            <a:ext cx="9601196" cy="4150099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801972" y="2485621"/>
            <a:ext cx="1931831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SG" dirty="0"/>
          </a:p>
        </p:txBody>
      </p:sp>
      <p:sp>
        <p:nvSpPr>
          <p:cNvPr id="5" name="Diamond 4"/>
          <p:cNvSpPr/>
          <p:nvPr/>
        </p:nvSpPr>
        <p:spPr>
          <a:xfrm>
            <a:off x="5125792" y="2408349"/>
            <a:ext cx="2446985" cy="824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couple of 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8384146" y="2459864"/>
            <a:ext cx="1931831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Spouse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733803" y="2833351"/>
            <a:ext cx="14821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1"/>
          </p:cNvCxnSpPr>
          <p:nvPr/>
        </p:nvCxnSpPr>
        <p:spPr>
          <a:xfrm>
            <a:off x="7482625" y="2820474"/>
            <a:ext cx="901521" cy="1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3385" y="2489776"/>
            <a:ext cx="5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0:1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3831466" y="2489776"/>
            <a:ext cx="5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:1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8474298" y="4206501"/>
            <a:ext cx="1931831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Children</a:t>
            </a:r>
            <a:endParaRPr lang="en-SG" dirty="0"/>
          </a:p>
        </p:txBody>
      </p:sp>
      <p:sp>
        <p:nvSpPr>
          <p:cNvPr id="15" name="Diamond 14"/>
          <p:cNvSpPr/>
          <p:nvPr/>
        </p:nvSpPr>
        <p:spPr>
          <a:xfrm>
            <a:off x="5318975" y="4206502"/>
            <a:ext cx="2446985" cy="824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Is mother/father of </a:t>
            </a:r>
            <a:endParaRPr lang="en-SG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67887" y="3232596"/>
            <a:ext cx="0" cy="138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</p:cNvCxnSpPr>
          <p:nvPr/>
        </p:nvCxnSpPr>
        <p:spPr>
          <a:xfrm flipH="1" flipV="1">
            <a:off x="2767887" y="4618625"/>
            <a:ext cx="25510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66498" y="4618627"/>
            <a:ext cx="901521" cy="1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08163" y="4287929"/>
            <a:ext cx="5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0:M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2737299" y="3242592"/>
            <a:ext cx="5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08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25769"/>
            <a:ext cx="9601196" cy="4150099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801972" y="2485621"/>
            <a:ext cx="1931831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SG" dirty="0"/>
          </a:p>
        </p:txBody>
      </p:sp>
      <p:sp>
        <p:nvSpPr>
          <p:cNvPr id="5" name="Diamond 4"/>
          <p:cNvSpPr/>
          <p:nvPr/>
        </p:nvSpPr>
        <p:spPr>
          <a:xfrm>
            <a:off x="5125792" y="2408349"/>
            <a:ext cx="2446985" cy="824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placed 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8384146" y="2459864"/>
            <a:ext cx="1931831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733803" y="2833351"/>
            <a:ext cx="14821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1"/>
          </p:cNvCxnSpPr>
          <p:nvPr/>
        </p:nvCxnSpPr>
        <p:spPr>
          <a:xfrm>
            <a:off x="7482625" y="2820474"/>
            <a:ext cx="901521" cy="1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3385" y="2489776"/>
            <a:ext cx="5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0:M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3831466" y="2489776"/>
            <a:ext cx="5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:1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8538691" y="5057651"/>
            <a:ext cx="1931831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SG" dirty="0"/>
          </a:p>
        </p:txBody>
      </p:sp>
      <p:sp>
        <p:nvSpPr>
          <p:cNvPr id="15" name="Diamond 14"/>
          <p:cNvSpPr/>
          <p:nvPr/>
        </p:nvSpPr>
        <p:spPr>
          <a:xfrm>
            <a:off x="8126568" y="3633189"/>
            <a:ext cx="2446985" cy="8242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consist of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9504607" y="4659223"/>
            <a:ext cx="5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1:M</a:t>
            </a:r>
            <a:endParaRPr lang="en-SG" dirty="0"/>
          </a:p>
        </p:txBody>
      </p:sp>
      <p:cxnSp>
        <p:nvCxnSpPr>
          <p:cNvPr id="10" name="Straight Connector 9"/>
          <p:cNvCxnSpPr>
            <a:stCxn id="6" idx="2"/>
            <a:endCxn id="15" idx="0"/>
          </p:cNvCxnSpPr>
          <p:nvPr/>
        </p:nvCxnSpPr>
        <p:spPr>
          <a:xfrm flipH="1">
            <a:off x="9350061" y="3206839"/>
            <a:ext cx="1" cy="42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50060" y="4457436"/>
            <a:ext cx="0" cy="60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369380" y="3192615"/>
            <a:ext cx="5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:M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23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1. Functional Dependency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សញ្ញាណទូរទៅ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ក្នុងស្ថាប័នទិន្ន័យត្រូវបានអានដោយមនុស្សដូចនេះសម្រាប់មនុស្សទិន្នន័យកាន់តែច្រើនកាន់តែមានន័យពេញលេញ។ផ្ទុយមកវិញសម្រាប់កុំព្យូរទ័រទិន្នន័យផ្ទុកក្នុង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Database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ត្រូវមានលក្ខណៈ </a:t>
            </a:r>
            <a:endParaRPr lang="en-US" sz="18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14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Consistency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14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No redundancy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14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No flexibility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មនុស្សអាចយល់និងទទួលបានទិន្នន័យ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Any Format(Form)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សម្រាប់​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DB(Relational DBMS)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​ទទួលបានតែទម្រង់​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Standard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មួយហៅថា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Normal Form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How to convert data from biz format(People’s Format) to RDBMS Format </a:t>
            </a:r>
            <a:r>
              <a:rPr lang="en-US" sz="1800" smtClean="0">
                <a:latin typeface="Kh Battambang" panose="02000500000000020004" pitchFamily="2" charset="0"/>
                <a:cs typeface="Kh Battambang" panose="02000500000000020004" pitchFamily="2" charset="0"/>
              </a:rPr>
              <a:t>?  </a:t>
            </a:r>
            <a:endParaRPr lang="km-KH" sz="18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11675"/>
            <a:ext cx="9601196" cy="1303867"/>
          </a:xfrm>
        </p:spPr>
        <p:txBody>
          <a:bodyPr/>
          <a:lstStyle/>
          <a:p>
            <a:r>
              <a:rPr lang="en-US" dirty="0" smtClean="0"/>
              <a:t>Database Design Procedure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77285"/>
            <a:ext cx="9601196" cy="4098583"/>
          </a:xfrm>
        </p:spPr>
        <p:txBody>
          <a:bodyPr/>
          <a:lstStyle/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មានបីជំហានឬដំណាក់កាលដើម្បី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Design Database</a:t>
            </a:r>
          </a:p>
          <a:p>
            <a:pPr lvl="1"/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Conceptual Database Design</a:t>
            </a:r>
          </a:p>
          <a:p>
            <a:pPr lvl="1"/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Logical Database Design</a:t>
            </a:r>
          </a:p>
          <a:p>
            <a:pPr lvl="1"/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Physical Database Design or Detail Database Design</a:t>
            </a:r>
            <a:endParaRPr lang="en-S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11675"/>
            <a:ext cx="9601196" cy="1303867"/>
          </a:xfrm>
        </p:spPr>
        <p:txBody>
          <a:bodyPr/>
          <a:lstStyle/>
          <a:p>
            <a:r>
              <a:rPr lang="en-US" dirty="0" smtClean="0"/>
              <a:t>Conceptual 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77285"/>
            <a:ext cx="9601196" cy="40985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Conceptual Database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កំរិតដំបូង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(Concept)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ពោលគឺកំរិតសន្មត់គោលដៅដែលត្រូវការគ្រប់គ្រង។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Steps: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Define Entity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Resource+Operation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Define relationship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Draw ERD</a:t>
            </a:r>
            <a:endParaRPr lang="en-S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11675"/>
            <a:ext cx="9601196" cy="1303867"/>
          </a:xfrm>
        </p:spPr>
        <p:txBody>
          <a:bodyPr/>
          <a:lstStyle/>
          <a:p>
            <a:r>
              <a:rPr lang="en-US" dirty="0" smtClean="0"/>
              <a:t>Logical 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77285"/>
            <a:ext cx="9601196" cy="409858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Logical Database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កំរិត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Schema(Table structure) or </a:t>
            </a:r>
            <a:r>
              <a:rPr lang="en-US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relational scheme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ដែលមានទំរង់ជា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Relational Data Model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បានដោយ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RDBMS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Steps: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Define Attributes of Entity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from Business or ER Model to Relational Model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Define Primary Key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Functional Dependency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Normalization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Denormalization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if Require</a:t>
            </a:r>
            <a:endParaRPr lang="en-S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11675"/>
            <a:ext cx="9601196" cy="1303867"/>
          </a:xfrm>
        </p:spPr>
        <p:txBody>
          <a:bodyPr/>
          <a:lstStyle/>
          <a:p>
            <a:r>
              <a:rPr lang="en-US" dirty="0" smtClean="0"/>
              <a:t>Physical 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77285"/>
            <a:ext cx="9601196" cy="409858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Physical Database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ក្នុងទំរង់ជា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Computers or Server. Physical database design or details design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ជាការរៀបចំឯកសារលំអិតហៅថា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Dictionary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Implements(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បង្កើត)​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Physical Database.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Steps: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Describe Table or Data Store Description: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រៀបរាប់គោលដៅនិងបំរើបំរាស់របស់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Table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Store Elopements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Details properties of table and it’s columns.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11675"/>
            <a:ext cx="9601196" cy="1303867"/>
          </a:xfrm>
        </p:spPr>
        <p:txBody>
          <a:bodyPr/>
          <a:lstStyle/>
          <a:p>
            <a:r>
              <a:rPr lang="en-US" dirty="0" smtClean="0"/>
              <a:t>Data Store Elements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916078"/>
              </p:ext>
            </p:extLst>
          </p:nvPr>
        </p:nvGraphicFramePr>
        <p:xfrm>
          <a:off x="1295400" y="1778000"/>
          <a:ext cx="96012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or Length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Number/</a:t>
                      </a: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</a:p>
                    <a:p>
                      <a:r>
                        <a:rPr lang="en-US" dirty="0" smtClean="0"/>
                        <a:t>Unique</a:t>
                      </a:r>
                    </a:p>
                    <a:p>
                      <a:r>
                        <a:rPr lang="en-US" dirty="0" smtClean="0"/>
                        <a:t>….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5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11675"/>
            <a:ext cx="9601196" cy="1303867"/>
          </a:xfrm>
        </p:spPr>
        <p:txBody>
          <a:bodyPr/>
          <a:lstStyle/>
          <a:p>
            <a:r>
              <a:rPr lang="en-US" dirty="0" err="1" smtClean="0"/>
              <a:t>Denormalization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77285"/>
            <a:ext cx="9601196" cy="4098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ដើម្បីសម្រួល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Scheme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ឡើងវិញ​អាចអោយមាន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Redundancy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ដើម្បីៈ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ដើរលឿនជាង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(Better performance)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More Flexible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Easy to implements.</a:t>
            </a:r>
            <a:endParaRPr lang="en-S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11675"/>
            <a:ext cx="9601196" cy="1303867"/>
          </a:xfrm>
        </p:spPr>
        <p:txBody>
          <a:bodyPr/>
          <a:lstStyle/>
          <a:p>
            <a:r>
              <a:rPr lang="en-US" dirty="0" smtClean="0"/>
              <a:t>Why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77285"/>
            <a:ext cx="9601196" cy="4098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B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មិនប្រាកដថា វាមិនប្រែប្រួល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Users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ត្រូវការ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History and rich information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Storage does not problems for today storage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 can help abnormal data if require.</a:t>
            </a:r>
          </a:p>
          <a:p>
            <a:pPr marL="0" indent="0">
              <a:lnSpc>
                <a:spcPct val="150000"/>
              </a:lnSpc>
              <a:buNone/>
            </a:pPr>
            <a:endParaRPr lang="en-S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436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and How?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25769"/>
            <a:ext cx="9601196" cy="4150099"/>
          </a:xfrm>
        </p:spPr>
        <p:txBody>
          <a:bodyPr/>
          <a:lstStyle/>
          <a:p>
            <a:r>
              <a:rPr lang="en-US" dirty="0" smtClean="0"/>
              <a:t>We classify database in 3 Model</a:t>
            </a:r>
          </a:p>
          <a:p>
            <a:pPr lvl="1"/>
            <a:r>
              <a:rPr lang="en-US" dirty="0" smtClean="0"/>
              <a:t>TPS(Transaction Process System) this kind of database need a small pieces of data easy to insert delete and update. So this kind of DB should be 3NF</a:t>
            </a:r>
          </a:p>
          <a:p>
            <a:pPr lvl="1"/>
            <a:r>
              <a:rPr lang="en-US" dirty="0" smtClean="0"/>
              <a:t>DSS(Decision Support System): this database may not accept manual transaction data are imported from operation database and need a large amount of data. Operation always query and join so need to </a:t>
            </a:r>
            <a:r>
              <a:rPr lang="en-US" dirty="0" err="1" smtClean="0"/>
              <a:t>denomalization</a:t>
            </a:r>
            <a:r>
              <a:rPr lang="en-US" dirty="0" smtClean="0"/>
              <a:t> to improve query performance.</a:t>
            </a:r>
          </a:p>
          <a:p>
            <a:pPr marL="914400" lvl="2" indent="0">
              <a:buNone/>
            </a:pPr>
            <a:r>
              <a:rPr lang="en-US" dirty="0" smtClean="0"/>
              <a:t>Add </a:t>
            </a:r>
            <a:r>
              <a:rPr lang="en-US" smtClean="0"/>
              <a:t>Columns Dimension(KPI</a:t>
            </a:r>
            <a:r>
              <a:rPr lang="en-US" dirty="0" smtClean="0"/>
              <a:t>) into Fact Table</a:t>
            </a:r>
          </a:p>
          <a:p>
            <a:pPr lvl="1"/>
            <a:r>
              <a:rPr lang="en-US" dirty="0" smtClean="0"/>
              <a:t>Hybrid: there are both operation query and transaction so we prefer </a:t>
            </a:r>
            <a:r>
              <a:rPr lang="en-US" dirty="0" err="1" smtClean="0"/>
              <a:t>denomalize</a:t>
            </a:r>
            <a:r>
              <a:rPr lang="en-US" dirty="0" smtClean="0"/>
              <a:t> some needed field to be redundancy to reduce join for reporting.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67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1. Functional Dependency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វិបាក</a:t>
            </a:r>
            <a:endParaRPr lang="en-US" sz="18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ដើម្បីរក គេត្រូវ មានពត៌មានដែលដឹង និងពត៌មានដែលមិនដឹង។ ពោលគឺ ពត៌មានអត់ដឹង វាជា អាស្រ័យលើពត៌មានដែលដឹង។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A-&gt;B(A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កំណត់អោយ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B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ឬ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B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អាស្រ័យ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A)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មានន័យថា ដឹង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រកបាន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B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ចំណោទសួរ ៖​តើធ្វើដូចម្តេចទើប សន្មត់ថា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 -&gt; B</a:t>
            </a:r>
            <a:endParaRPr lang="km-KH" sz="18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1. Functional Dependency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និយមន័យៈ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គេមាន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Relational scheme R(A,B,C,…)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ដែល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A,B,C ..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Attributes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គេថា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A-&gt;B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ប្រសិនបើ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គ្រប់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tuples t1,t2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ណាក៍ដោយ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(tuples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ប្រហែល </a:t>
            </a:r>
            <a:r>
              <a:rPr lang="en-US" sz="1800" smtClean="0">
                <a:latin typeface="Kh Battambang" panose="02000500000000020004" pitchFamily="2" charset="0"/>
                <a:cs typeface="Kh Battambang" panose="02000500000000020004" pitchFamily="2" charset="0"/>
              </a:rPr>
              <a:t>Rows)</a:t>
            </a:r>
            <a:endParaRPr lang="km-KH" sz="18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បើ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t1[A]=t2[A]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នោះដាច់ខាត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t1[B]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ត្រូវតែស្មើ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t2[B].</a:t>
            </a:r>
          </a:p>
        </p:txBody>
      </p:sp>
    </p:spTree>
    <p:extLst>
      <p:ext uri="{BB962C8B-B14F-4D97-AF65-F5344CB8AC3E}">
        <p14:creationId xmlns:p14="http://schemas.microsoft.com/office/powerpoint/2010/main" val="16154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030310"/>
            <a:ext cx="9601196" cy="484555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Example #1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R</a:t>
            </a: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(	A		,	B	,	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	a1			b1		c1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	a2			b2		c3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	a2			b2		c3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	a1			b1		c2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	a3			b2		c1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	………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	a1			b1		c4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	a3			b2		c6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53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46162"/>
            <a:ext cx="9601196" cy="6005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 #2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23833"/>
            <a:ext cx="9601196" cy="4552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Sales(	code#		Item		</a:t>
            </a:r>
            <a:r>
              <a:rPr lang="en-US" dirty="0" err="1" smtClean="0"/>
              <a:t>qty</a:t>
            </a:r>
            <a:r>
              <a:rPr lang="en-US" dirty="0" smtClean="0"/>
              <a:t>		price		date	,….)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p1			QA			10		1.4			1/1/2021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p2			POP		5		2.5			1/1/2021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p3			Angkor		3		1.2			1/1/2021</a:t>
            </a:r>
          </a:p>
          <a:p>
            <a:pPr marL="0" indent="0">
              <a:buNone/>
            </a:pPr>
            <a:r>
              <a:rPr lang="en-US" dirty="0" smtClean="0"/>
              <a:t>……………………………………………………………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p1			QA			12		1.45		3/1/2021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p1			QA			14		1.2			4/1/2021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…………………………………………..	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44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8429"/>
          </a:xfrm>
        </p:spPr>
        <p:txBody>
          <a:bodyPr/>
          <a:lstStyle/>
          <a:p>
            <a:pPr algn="l"/>
            <a:r>
              <a:rPr lang="km-KH" b="1" dirty="0" smtClean="0"/>
              <a:t>ចំណាំ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992573"/>
            <a:ext cx="9750377" cy="388329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m-KH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ក្នុង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</a:rPr>
              <a:t>Relational Scheme : Key Attribute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 All non key attributes</a:t>
            </a:r>
          </a:p>
          <a:p>
            <a:pPr lvl="1"/>
            <a:r>
              <a:rPr lang="km-KH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ក្នុង ទ្រឹស្តី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FD </a:t>
            </a:r>
            <a:r>
              <a:rPr lang="km-KH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(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Functional Dependency) </a:t>
            </a:r>
            <a:r>
              <a:rPr lang="km-KH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ជា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Single value dependency </a:t>
            </a:r>
            <a:r>
              <a:rPr lang="km-KH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មានន័យថា</a:t>
            </a:r>
          </a:p>
          <a:p>
            <a:pPr marL="914400" lvl="2" indent="0">
              <a:buNone/>
            </a:pPr>
            <a:r>
              <a:rPr lang="km-KH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បើ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AB </a:t>
            </a:r>
            <a:r>
              <a:rPr lang="km-KH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មានន័យថាដឹង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A </a:t>
            </a:r>
            <a:r>
              <a:rPr lang="km-KH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រកបាន​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 B </a:t>
            </a:r>
            <a:r>
              <a:rPr lang="km-KH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Khmer OS Siemreap" panose="02000500000000020004" pitchFamily="2" charset="0"/>
                <a:sym typeface="Wingdings" panose="05000000000000000000" pitchFamily="2" charset="2"/>
              </a:rPr>
              <a:t>តែមួយគត់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</a:endParaRP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  <a:cs typeface="Khmer OS Siemreap" panose="02000500000000020004" pitchFamily="2" charset="0"/>
            </a:endParaRPr>
          </a:p>
          <a:p>
            <a:pPr marL="457200" lvl="1" indent="0">
              <a:buNone/>
            </a:pPr>
            <a:endParaRPr lang="km-KH" sz="16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endParaRPr lang="en-SG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D179CFCE3C4C42B2EEA07E617464BC" ma:contentTypeVersion="8" ma:contentTypeDescription="Create a new document." ma:contentTypeScope="" ma:versionID="8c54013bfe0dc43559aa27ff8779352e">
  <xsd:schema xmlns:xsd="http://www.w3.org/2001/XMLSchema" xmlns:xs="http://www.w3.org/2001/XMLSchema" xmlns:p="http://schemas.microsoft.com/office/2006/metadata/properties" xmlns:ns2="2337964e-7d50-499b-91fe-bb43e4595899" targetNamespace="http://schemas.microsoft.com/office/2006/metadata/properties" ma:root="true" ma:fieldsID="40942fee43b86ed203c7aef9b21fe071" ns2:_="">
    <xsd:import namespace="2337964e-7d50-499b-91fe-bb43e4595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7964e-7d50-499b-91fe-bb43e4595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11E984-801E-4293-9712-17ABCA8C41BB}"/>
</file>

<file path=customXml/itemProps2.xml><?xml version="1.0" encoding="utf-8"?>
<ds:datastoreItem xmlns:ds="http://schemas.openxmlformats.org/officeDocument/2006/customXml" ds:itemID="{ED57798B-6C44-4A5C-8114-0ECD766DEFE2}"/>
</file>

<file path=customXml/itemProps3.xml><?xml version="1.0" encoding="utf-8"?>
<ds:datastoreItem xmlns:ds="http://schemas.openxmlformats.org/officeDocument/2006/customXml" ds:itemID="{35DB8649-9EB7-47FF-97D7-2D822719DA9E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3551</TotalTime>
  <Words>1749</Words>
  <Application>Microsoft Office PowerPoint</Application>
  <PresentationFormat>Widescreen</PresentationFormat>
  <Paragraphs>322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Cambria Math</vt:lpstr>
      <vt:lpstr>DaunPenh</vt:lpstr>
      <vt:lpstr>Garamond</vt:lpstr>
      <vt:lpstr>Kh Battambang</vt:lpstr>
      <vt:lpstr>Khmer M1</vt:lpstr>
      <vt:lpstr>Khmer OS Battambang</vt:lpstr>
      <vt:lpstr>Khmer OS Siemreap</vt:lpstr>
      <vt:lpstr>Wingdings</vt:lpstr>
      <vt:lpstr>Organic</vt:lpstr>
      <vt:lpstr>Chapter V Data Modeling and DB Design</vt:lpstr>
      <vt:lpstr>គោលបំណង</vt:lpstr>
      <vt:lpstr>1. Functional Dependency</vt:lpstr>
      <vt:lpstr>1. Functional Dependency</vt:lpstr>
      <vt:lpstr>1. Functional Dependency</vt:lpstr>
      <vt:lpstr>1. Functional Dependency</vt:lpstr>
      <vt:lpstr>PowerPoint Presentation</vt:lpstr>
      <vt:lpstr>Exam #2</vt:lpstr>
      <vt:lpstr>ចំណាំ</vt:lpstr>
      <vt:lpstr>លក្ខណៈរបស់អាស្រ័យអនុគមន៍</vt:lpstr>
      <vt:lpstr>ប្រភេទអាស្រ័យអនុគមន៍</vt:lpstr>
      <vt:lpstr>PowerPoint Presentation</vt:lpstr>
      <vt:lpstr>Ex:</vt:lpstr>
      <vt:lpstr>Ex:</vt:lpstr>
      <vt:lpstr>Ex:</vt:lpstr>
      <vt:lpstr>Normal Form</vt:lpstr>
      <vt:lpstr>Normal Form</vt:lpstr>
      <vt:lpstr>Normal Form</vt:lpstr>
      <vt:lpstr>Normal Form</vt:lpstr>
      <vt:lpstr>Normal Form</vt:lpstr>
      <vt:lpstr>Normal Form</vt:lpstr>
      <vt:lpstr>Normal Form</vt:lpstr>
      <vt:lpstr>ចំណាំ</vt:lpstr>
      <vt:lpstr>Ex:</vt:lpstr>
      <vt:lpstr>Ex:</vt:lpstr>
      <vt:lpstr>Example</vt:lpstr>
      <vt:lpstr>BCNF</vt:lpstr>
      <vt:lpstr>PowerPoint Presentation</vt:lpstr>
      <vt:lpstr>4NF</vt:lpstr>
      <vt:lpstr>5NF</vt:lpstr>
      <vt:lpstr>Normalization</vt:lpstr>
      <vt:lpstr>Step of Normalization</vt:lpstr>
      <vt:lpstr>Example 1</vt:lpstr>
      <vt:lpstr>Example 2</vt:lpstr>
      <vt:lpstr>Example 2</vt:lpstr>
      <vt:lpstr>Entity Relationship Diagram</vt:lpstr>
      <vt:lpstr>Entity Relationship Cardinality</vt:lpstr>
      <vt:lpstr>Example</vt:lpstr>
      <vt:lpstr>Example</vt:lpstr>
      <vt:lpstr>Database Design Procedure</vt:lpstr>
      <vt:lpstr>Conceptual Database Design</vt:lpstr>
      <vt:lpstr>Logical Database Design</vt:lpstr>
      <vt:lpstr>Physical Database Design</vt:lpstr>
      <vt:lpstr>Data Store Elements</vt:lpstr>
      <vt:lpstr>Denormalization</vt:lpstr>
      <vt:lpstr>Why</vt:lpstr>
      <vt:lpstr>When and How?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 System Development Life Cycle</dc:title>
  <dc:creator>HP</dc:creator>
  <cp:lastModifiedBy>HP</cp:lastModifiedBy>
  <cp:revision>684</cp:revision>
  <dcterms:created xsi:type="dcterms:W3CDTF">2020-10-27T08:09:17Z</dcterms:created>
  <dcterms:modified xsi:type="dcterms:W3CDTF">2021-03-12T13:12:01Z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0x010100A5D179CFCE3C4C42B2EEA07E617464BC</vt:lpwstr>
  </property>
</Properties>
</file>