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992515" cy="1889500"/>
          </a:xfrm>
        </p:spPr>
        <p:txBody>
          <a:bodyPr/>
          <a:lstStyle/>
          <a:p>
            <a:r>
              <a:rPr lang="en-US" sz="2800" dirty="0" smtClean="0">
                <a:solidFill>
                  <a:srgbClr val="0070C0"/>
                </a:solidFill>
              </a:rPr>
              <a:t>Chapter VI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Information System Architecture</a:t>
            </a:r>
            <a:endParaRPr lang="en-SG" sz="28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365937"/>
            <a:ext cx="6815669" cy="612461"/>
          </a:xfrm>
        </p:spPr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Meas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Vandeth</a:t>
            </a:r>
            <a:endParaRPr lang="en-S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39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34096"/>
            <a:ext cx="9601196" cy="65965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M1" panose="02000500000000020004" pitchFamily="2" charset="0"/>
                <a:cs typeface="Khmer M1" panose="02000500000000020004" pitchFamily="2" charset="0"/>
              </a:rPr>
              <a:t>3. Fat vs Thin Client/Server</a:t>
            </a:r>
            <a:endParaRPr lang="en-SG" dirty="0">
              <a:latin typeface="Khmer M1" panose="02000500000000020004" pitchFamily="2" charset="0"/>
              <a:cs typeface="Khmer M1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3733" y="1893194"/>
            <a:ext cx="5440249" cy="450760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19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ក្នុងបរិបទ </a:t>
            </a:r>
            <a:r>
              <a:rPr lang="en-US" sz="19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Developer System </a:t>
            </a:r>
            <a:r>
              <a:rPr lang="km-KH" sz="19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មាន៣​ ស្រទាប់គឺៈ </a:t>
            </a:r>
            <a:endParaRPr lang="en-US" sz="1900" dirty="0" smtClean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900" dirty="0">
                <a:latin typeface="Kh Battambang" panose="02000500000000020004" pitchFamily="2" charset="0"/>
                <a:cs typeface="Kh Battambang" panose="02000500000000020004" pitchFamily="2" charset="0"/>
              </a:rPr>
              <a:t>	</a:t>
            </a:r>
            <a:r>
              <a:rPr lang="en-US" sz="19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- Presentation Layer: </a:t>
            </a:r>
            <a:r>
              <a:rPr lang="km-KH" sz="19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ជា </a:t>
            </a:r>
            <a:r>
              <a:rPr lang="en-US" sz="19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Form, Report, Pages,… </a:t>
            </a:r>
            <a:r>
              <a:rPr lang="km-KH" sz="19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សំរាប់</a:t>
            </a:r>
            <a:r>
              <a:rPr lang="en-US" sz="19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Display 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900" dirty="0">
                <a:latin typeface="Kh Battambang" panose="02000500000000020004" pitchFamily="2" charset="0"/>
                <a:cs typeface="Kh Battambang" panose="02000500000000020004" pitchFamily="2" charset="0"/>
              </a:rPr>
              <a:t>	</a:t>
            </a:r>
            <a:r>
              <a:rPr lang="en-US" sz="19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- Business Layer: </a:t>
            </a:r>
            <a:r>
              <a:rPr lang="km-KH" sz="19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ជា </a:t>
            </a:r>
            <a:r>
              <a:rPr lang="en-US" sz="19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Programming</a:t>
            </a:r>
            <a:r>
              <a:rPr lang="en-US" sz="1900" dirty="0">
                <a:latin typeface="Kh Battambang" panose="02000500000000020004" pitchFamily="2" charset="0"/>
                <a:cs typeface="Kh Battambang" panose="02000500000000020004" pitchFamily="2" charset="0"/>
              </a:rPr>
              <a:t> </a:t>
            </a:r>
            <a:r>
              <a:rPr lang="en-US" sz="19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codes </a:t>
            </a:r>
            <a:r>
              <a:rPr lang="km-KH" sz="19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សម្រាប់រៀបចំ</a:t>
            </a:r>
            <a:r>
              <a:rPr lang="en-US" sz="19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 data transaction query,…</a:t>
            </a:r>
            <a:r>
              <a:rPr lang="km-KH" sz="19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ដើម្បីអោយឆ្លើយតបតាម តំរូវការនិងគោលការណ៍ក៍ដូចជា និតិវិធីអាជីវកម្ម។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1900" dirty="0">
                <a:latin typeface="Kh Battambang" panose="02000500000000020004" pitchFamily="2" charset="0"/>
                <a:cs typeface="Kh Battambang" panose="02000500000000020004" pitchFamily="2" charset="0"/>
              </a:rPr>
              <a:t>	</a:t>
            </a:r>
            <a:r>
              <a:rPr lang="en-US" sz="19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- Data Store Layer: </a:t>
            </a:r>
            <a:r>
              <a:rPr lang="km-KH" sz="19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ជា </a:t>
            </a:r>
            <a:r>
              <a:rPr lang="en-US" sz="19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Database files </a:t>
            </a:r>
            <a:r>
              <a:rPr lang="km-KH" sz="19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សំរាប់រក្សាទុកទិន្នន័យរបស់អាជីវកម្មជាអចិន្រ្តៃ។</a:t>
            </a:r>
            <a:endParaRPr lang="en-US" sz="1900" dirty="0" smtClean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 Battambang" panose="02000500000000020004" pitchFamily="2" charset="0"/>
                <a:cs typeface="Kh Battambang" panose="02000500000000020004" pitchFamily="2" charset="0"/>
              </a:rPr>
              <a:t>	</a:t>
            </a:r>
            <a:endParaRPr lang="en-US" dirty="0" smtClean="0">
              <a:latin typeface="Kh Battambang" panose="02000500000000020004" pitchFamily="2" charset="0"/>
              <a:cs typeface="Kh Battambang" panose="0200050000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22771" y="2130612"/>
            <a:ext cx="4031088" cy="758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6722771" y="3421268"/>
            <a:ext cx="4031088" cy="758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Layer</a:t>
            </a:r>
            <a:endParaRPr lang="en-SG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7775619" y="4711924"/>
            <a:ext cx="2231266" cy="96765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Store Layer</a:t>
            </a:r>
            <a:endParaRPr lang="en-SG" dirty="0"/>
          </a:p>
        </p:txBody>
      </p:sp>
      <p:sp>
        <p:nvSpPr>
          <p:cNvPr id="8" name="Up-Down Arrow 7"/>
          <p:cNvSpPr/>
          <p:nvPr/>
        </p:nvSpPr>
        <p:spPr>
          <a:xfrm>
            <a:off x="8551572" y="2889049"/>
            <a:ext cx="334851" cy="5322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Up-Down Arrow 8"/>
          <p:cNvSpPr/>
          <p:nvPr/>
        </p:nvSpPr>
        <p:spPr>
          <a:xfrm>
            <a:off x="8551571" y="4179705"/>
            <a:ext cx="334851" cy="5322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46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8374490" y="4381763"/>
            <a:ext cx="2898279" cy="1542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Server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4968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M1" panose="02000500000000020004" pitchFamily="2" charset="0"/>
                <a:cs typeface="Khmer M1" panose="02000500000000020004" pitchFamily="2" charset="0"/>
              </a:rPr>
              <a:t>3. Fat Client/Server</a:t>
            </a:r>
            <a:endParaRPr lang="en-SG" dirty="0">
              <a:latin typeface="Khmer M1" panose="02000500000000020004" pitchFamily="2" charset="0"/>
              <a:cs typeface="Khmer M1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3" y="1680304"/>
            <a:ext cx="5261422" cy="44886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Fat Client/Server or Thick Client/Server: 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ជា​</a:t>
            </a: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 Client/Server 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ដែលមាន </a:t>
            </a: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Business logic or Business layer 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ត្រូវបានរៀបចំ(សរសេរកូដ</a:t>
            </a: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)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លើ </a:t>
            </a: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Application(Client) 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ទាំងស្រុងឬច្រើនជាង </a:t>
            </a: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Server.</a:t>
            </a:r>
          </a:p>
        </p:txBody>
      </p:sp>
      <p:sp>
        <p:nvSpPr>
          <p:cNvPr id="4" name="Can 3"/>
          <p:cNvSpPr/>
          <p:nvPr/>
        </p:nvSpPr>
        <p:spPr>
          <a:xfrm>
            <a:off x="8825516" y="4573173"/>
            <a:ext cx="1996225" cy="9270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Files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8015893" y="1468192"/>
            <a:ext cx="3256876" cy="2318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CLIENTS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8374490" y="1731819"/>
            <a:ext cx="2522108" cy="59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8374490" y="2765464"/>
            <a:ext cx="2522108" cy="65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</a:t>
            </a:r>
            <a:endParaRPr lang="en-SG" dirty="0"/>
          </a:p>
        </p:txBody>
      </p:sp>
      <p:sp>
        <p:nvSpPr>
          <p:cNvPr id="5" name="Up-Down Arrow 4"/>
          <p:cNvSpPr/>
          <p:nvPr/>
        </p:nvSpPr>
        <p:spPr>
          <a:xfrm>
            <a:off x="9491730" y="2380521"/>
            <a:ext cx="321971" cy="3849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Up-Down Arrow 5"/>
          <p:cNvSpPr/>
          <p:nvPr/>
        </p:nvSpPr>
        <p:spPr>
          <a:xfrm>
            <a:off x="9356501" y="3685672"/>
            <a:ext cx="592428" cy="796809"/>
          </a:xfrm>
          <a:prstGeom prst="upDownArrow">
            <a:avLst>
              <a:gd name="adj1" fmla="val 50000"/>
              <a:gd name="adj2" fmla="val 51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46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4968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M1" panose="02000500000000020004" pitchFamily="2" charset="0"/>
                <a:cs typeface="Khmer M1" panose="02000500000000020004" pitchFamily="2" charset="0"/>
              </a:rPr>
              <a:t>3. Thin Client/Server</a:t>
            </a:r>
            <a:endParaRPr lang="en-SG" dirty="0">
              <a:latin typeface="Khmer M1" panose="02000500000000020004" pitchFamily="2" charset="0"/>
              <a:cs typeface="Khmer M1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1680304"/>
            <a:ext cx="4912215" cy="44886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Thin Client/Server : 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ជា​</a:t>
            </a: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 Client/Server 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ដែលមាន </a:t>
            </a: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Business logic or Business layer 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ត្រូវបានរៀបចំ(សរសេរកូដ</a:t>
            </a: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)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លើ </a:t>
            </a: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Database Server 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ច្រើនជាង ខាង </a:t>
            </a: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Clients.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024277" y="3644721"/>
            <a:ext cx="3256876" cy="2653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Server</a:t>
            </a:r>
            <a:endParaRPr lang="en-SG" dirty="0"/>
          </a:p>
        </p:txBody>
      </p:sp>
      <p:sp>
        <p:nvSpPr>
          <p:cNvPr id="15" name="Can 14"/>
          <p:cNvSpPr/>
          <p:nvPr/>
        </p:nvSpPr>
        <p:spPr>
          <a:xfrm>
            <a:off x="8637431" y="4858829"/>
            <a:ext cx="1996225" cy="9270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Files</a:t>
            </a:r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8024277" y="1673476"/>
            <a:ext cx="3256876" cy="1121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CLIENTS</a:t>
            </a:r>
            <a:endParaRPr lang="en-SG" dirty="0"/>
          </a:p>
        </p:txBody>
      </p:sp>
      <p:sp>
        <p:nvSpPr>
          <p:cNvPr id="17" name="Rectangle 16"/>
          <p:cNvSpPr/>
          <p:nvPr/>
        </p:nvSpPr>
        <p:spPr>
          <a:xfrm>
            <a:off x="8374490" y="1731819"/>
            <a:ext cx="2522108" cy="59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</a:t>
            </a:r>
            <a:endParaRPr lang="en-SG" dirty="0"/>
          </a:p>
        </p:txBody>
      </p:sp>
      <p:sp>
        <p:nvSpPr>
          <p:cNvPr id="18" name="Rectangle 17"/>
          <p:cNvSpPr/>
          <p:nvPr/>
        </p:nvSpPr>
        <p:spPr>
          <a:xfrm>
            <a:off x="8374490" y="3764104"/>
            <a:ext cx="2522108" cy="65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</a:t>
            </a:r>
            <a:endParaRPr lang="en-SG" dirty="0"/>
          </a:p>
        </p:txBody>
      </p:sp>
      <p:sp>
        <p:nvSpPr>
          <p:cNvPr id="5" name="Up-Down Arrow 4"/>
          <p:cNvSpPr/>
          <p:nvPr/>
        </p:nvSpPr>
        <p:spPr>
          <a:xfrm>
            <a:off x="9390844" y="2735023"/>
            <a:ext cx="489398" cy="9693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Up-Down Arrow 20"/>
          <p:cNvSpPr/>
          <p:nvPr/>
        </p:nvSpPr>
        <p:spPr>
          <a:xfrm>
            <a:off x="9390844" y="4405976"/>
            <a:ext cx="321972" cy="45285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882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277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one is Better 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609859"/>
            <a:ext cx="9601196" cy="4266009"/>
          </a:xfrm>
        </p:spPr>
        <p:txBody>
          <a:bodyPr/>
          <a:lstStyle/>
          <a:p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Thin Client/Server is better because</a:t>
            </a:r>
          </a:p>
          <a:p>
            <a:pPr lvl="1"/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Performance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​​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: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Thin client/server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ដើរលឿនជាងឆ្ងាយជាពិសេសពេល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Process Data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ធំៗដោយសា កាត់បន្ថយ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Network traffic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ក៍ដូចជាកាត់បន្ថយ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Check syntax, security and compile codes…..</a:t>
            </a:r>
          </a:p>
          <a:p>
            <a:pPr lvl="1"/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More reusable codes: Code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សរសេរលើ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Server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អាច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Call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ពី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Any Connection</a:t>
            </a:r>
            <a:r>
              <a:rPr lang="en-SG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អាច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Call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ពី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Form, Report, Web,..</a:t>
            </a:r>
          </a:p>
          <a:p>
            <a:pPr lvl="1"/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Easy to update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​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and maintenance: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កែរលើតែ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Server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កែរទាំងអស់</a:t>
            </a:r>
            <a:endParaRPr lang="en-US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1"/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Security: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លើ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Server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ដែលមានប្រព័ន្ធសវត្ថិភាពខ្ពស់ មាន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ការកំណត់សិទ្ធិ</a:t>
            </a:r>
            <a:r>
              <a:rPr lang="en-US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,…</a:t>
            </a:r>
            <a:endParaRPr lang="km-KH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1"/>
            <a:endParaRPr lang="en-US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277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 Tiers Client/Server VS 3 Tiers Client/Server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9860"/>
            <a:ext cx="4989489" cy="418563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2 Tier Client/Server Architecture: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Client/Server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ដែលគ្រប់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Clients connect direct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ទៅកាន់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Database Server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ដូចនេះរាល់ប្រតិបត្តការអនុវត្តលើតែ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2 Nodes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នៃ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Networks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Client and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Server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b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</a:b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(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2 Tier Client/Server is Standard Client/Server).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Ex: Windows Client/Server System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តាមផ្សាទំនើប។</a:t>
            </a:r>
            <a:endParaRPr lang="km-KH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1"/>
            <a:endParaRPr lang="en-US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pic>
        <p:nvPicPr>
          <p:cNvPr id="1026" name="Picture 2" descr="What is Client Server Architecture: Diagram, Types, Examples,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889" y="1609859"/>
            <a:ext cx="4932611" cy="379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277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 Tiers Client/Server VS 3 Tiers Client/Server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9860"/>
            <a:ext cx="4989489" cy="418563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3 Tier Client/Server Architecture: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Client/Server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ដែលគ្រប់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Clients connect direct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ទៅកាន់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Database Server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តាមរយៈ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Application Sever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ដែលជា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Middle tier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ដូចនេះរាល់ប្រតិបត្តការអនុវត្តលើតែ </a:t>
            </a: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3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Nodes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នៃ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Networks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គឺ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Client , Application Server and Database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Server</a:t>
            </a:r>
            <a:endParaRPr lang="km-KH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Ex: Web Applicatio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 System</a:t>
            </a:r>
            <a:endParaRPr lang="km-KH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1"/>
            <a:endParaRPr lang="en-US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4" name="AutoShape 2" descr="3 Tier Software Architecture Diagram Vision - codelasop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2052" name="Picture 4" descr="What is Difference Between Two-Tier and Three-Tier Architectur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102" y="1801209"/>
            <a:ext cx="47910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90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277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 &amp; Disadvantage of 2 Tier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9860"/>
            <a:ext cx="9601198" cy="418563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Advantage: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Easy to develop and Modify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Performance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លឿនជាងពេលចំនួន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Clients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តិច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More Easy to Use.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Disadvantage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Down speed(slower)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ពេល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Users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កើនច្រើន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Cost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Hard to deploy and Maintenance.</a:t>
            </a:r>
            <a:endParaRPr lang="km-KH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1"/>
            <a:endParaRPr lang="en-US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4" name="AutoShape 2" descr="3 Tier Software Architecture Diagram Vision - codelasop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11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277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 &amp; Disadvantage of 3 Tier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9859"/>
            <a:ext cx="9601198" cy="41856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Advantage: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High performance, light weight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ពេលទោះជាចំនួន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Users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ច្រើន</a:t>
            </a:r>
            <a:endParaRPr lang="en-US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Scalability</a:t>
            </a:r>
            <a:endParaRPr lang="km-KH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Easy to deploy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Better reuse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Security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Easy to modify and maintenance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Disadvantage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Hard to develop and configure</a:t>
            </a:r>
            <a:endParaRPr lang="km-KH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lvl="1"/>
            <a:endParaRPr lang="en-US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4" name="AutoShape 2" descr="3 Tier Software Architecture Diagram Vision - codelasop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68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277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Distributed System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068" y="1609860"/>
            <a:ext cx="6529588" cy="4224270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Distributed system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ចែកជាពីរទំរង់គឺ</a:t>
            </a:r>
          </a:p>
          <a:p>
            <a:pPr lvl="1"/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Distributed Database System</a:t>
            </a:r>
          </a:p>
          <a:p>
            <a:pPr lvl="1"/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Distributed Application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914400" lvl="1" indent="-457200">
              <a:lnSpc>
                <a:spcPct val="150000"/>
              </a:lnSpc>
              <a:buAutoNum type="alphaUcPeriod"/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Distributed Database System: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Client/Server System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ដែលមាន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Database(Physical Database)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សម្រាប់រក្សាទុកទិន្នន័យលើច្រើន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Nodes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​ នៃ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Networks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តែទិន្នន័យអាចផ្ទេរចុះផ្ទេរឡើង ឬផ្តុំ ....​តាម គោលការណ៍និតិវិធីរបស់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ស្ថាប័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នយ៉ាងរលូន។</a:t>
            </a:r>
          </a:p>
          <a:p>
            <a:pPr marL="914400" lvl="1" indent="-457200">
              <a:buAutoNum type="alphaUcPeriod"/>
            </a:pPr>
            <a:endParaRPr lang="en-US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pic>
        <p:nvPicPr>
          <p:cNvPr id="4" name="Picture 2" descr="Distributed Database Concep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915" y="2139656"/>
            <a:ext cx="4416425" cy="316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34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921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Distributed Database System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674255"/>
            <a:ext cx="9601196" cy="4201613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System IPS(Internal Post Management System)</a:t>
            </a:r>
          </a:p>
          <a:p>
            <a:pPr lvl="1"/>
            <a:r>
              <a:rPr lang="en-US" dirty="0" smtClean="0"/>
              <a:t>Airline Booking and Sale System</a:t>
            </a:r>
          </a:p>
          <a:p>
            <a:pPr lvl="1"/>
            <a:r>
              <a:rPr lang="en-US" dirty="0" smtClean="0"/>
              <a:t>Banking </a:t>
            </a:r>
            <a:r>
              <a:rPr lang="en-US" dirty="0" smtClean="0"/>
              <a:t>System</a:t>
            </a:r>
            <a:endParaRPr lang="km-KH" dirty="0" smtClean="0"/>
          </a:p>
          <a:p>
            <a:pPr lvl="1"/>
            <a:r>
              <a:rPr lang="en-US" smtClean="0"/>
              <a:t>VISA CARD ,MASTER CARD</a:t>
            </a:r>
            <a:endParaRPr lang="en-US" dirty="0" smtClean="0"/>
          </a:p>
          <a:p>
            <a:pPr lvl="1"/>
            <a:r>
              <a:rPr lang="en-US" dirty="0" smtClean="0"/>
              <a:t>……….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56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4968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M1" panose="02000500000000020004" pitchFamily="2" charset="0"/>
                <a:cs typeface="Khmer M1" panose="02000500000000020004" pitchFamily="2" charset="0"/>
              </a:rPr>
              <a:t>គោលបំណង</a:t>
            </a:r>
            <a:endParaRPr lang="en-SG" dirty="0">
              <a:latin typeface="Khmer M1" panose="02000500000000020004" pitchFamily="2" charset="0"/>
              <a:cs typeface="Khmer M1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31819"/>
            <a:ext cx="9601196" cy="4144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ណែនាំអោយស្គាល់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Architecture of Information System(System)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ដែលនិយមប្រើប្រាស់ក្នុងសម័យបច្ចុប្បន្ន។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</a:pPr>
            <a:endParaRPr lang="en-SG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2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277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 Distributed Application System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068" y="1609860"/>
            <a:ext cx="5074276" cy="4211391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B. Distributed Application System: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ជា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Client/Server System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ឬ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Distributed Database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System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ដែលមាន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 Application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ច្រើនផ្សេងៗគ្នាសហការគ្នាដើម្បី </a:t>
            </a:r>
            <a:r>
              <a:rPr lang="en-US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Process </a:t>
            </a:r>
            <a:r>
              <a:rPr lang="km-KH" dirty="0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បញ្ចូន ទិន្នន័យតាម លក្ខខ័ណ្ឌសហប្រតិបត្តិការរវាងក្រុមហ៊ុនឬស្ថាប័ន។</a:t>
            </a:r>
            <a:endParaRPr lang="en-US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pic>
        <p:nvPicPr>
          <p:cNvPr id="2054" name="Picture 6" descr="N Tier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48" y="1591481"/>
            <a:ext cx="4362450" cy="162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4294" y="2676522"/>
            <a:ext cx="177728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Web Service(API)</a:t>
            </a:r>
            <a:endParaRPr lang="en-SG" dirty="0"/>
          </a:p>
        </p:txBody>
      </p:sp>
      <p:pic>
        <p:nvPicPr>
          <p:cNvPr id="9" name="Picture 6" descr="N Tier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032" y="3920410"/>
            <a:ext cx="4362450" cy="162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624295" y="4956885"/>
            <a:ext cx="1867436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Web Service(API)</a:t>
            </a:r>
            <a:endParaRPr lang="en-SG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570889" y="3121986"/>
            <a:ext cx="19319" cy="1372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 descr="N Tier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48" y="1591481"/>
            <a:ext cx="4362450" cy="162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624293" y="2676522"/>
            <a:ext cx="189319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Web Service(API)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9774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277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 GRID COMPUTING ARCHITECTURE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068" y="1609860"/>
            <a:ext cx="9840530" cy="4211391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SG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Grid computing is a processor architecture that combines computer resources from various domains to reach a main objective. In grid computing, the computers on the network can work on a task together, thus functioning as a supercomputer.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SG" smtClean="0">
                <a:latin typeface="Khmer OS Siemreap" panose="02000500000000020004" pitchFamily="2" charset="0"/>
                <a:cs typeface="Khmer OS Siemreap" panose="02000500000000020004" pitchFamily="2" charset="0"/>
              </a:rPr>
              <a:t>Typically</a:t>
            </a:r>
            <a:r>
              <a:rPr lang="en-SG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, a grid works on various tasks within a network, but it is also capable of working on specialized applications. It is designed to solve problems that are too big for a supercomputer while maintaining the flexibility to process numerous smaller problems. Computing grids deliver a multiuser infrastructure that accommodates the discontinuous demands of large information processing.</a:t>
            </a:r>
            <a:endParaRPr lang="en-US" dirty="0" smtClean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4968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M1" panose="02000500000000020004" pitchFamily="2" charset="0"/>
                <a:cs typeface="Khmer M1" panose="02000500000000020004" pitchFamily="2" charset="0"/>
              </a:rPr>
              <a:t>1. What is </a:t>
            </a:r>
            <a:r>
              <a:rPr lang="en-US" dirty="0" err="1" smtClean="0">
                <a:latin typeface="Khmer M1" panose="02000500000000020004" pitchFamily="2" charset="0"/>
                <a:cs typeface="Khmer M1" panose="02000500000000020004" pitchFamily="2" charset="0"/>
              </a:rPr>
              <a:t>IS</a:t>
            </a:r>
            <a:r>
              <a:rPr lang="en-US" dirty="0" smtClean="0">
                <a:latin typeface="Khmer M1" panose="02000500000000020004" pitchFamily="2" charset="0"/>
                <a:cs typeface="Khmer M1" panose="02000500000000020004" pitchFamily="2" charset="0"/>
              </a:rPr>
              <a:t> Architecture?</a:t>
            </a:r>
            <a:endParaRPr lang="en-SG" dirty="0">
              <a:latin typeface="Khmer M1" panose="02000500000000020004" pitchFamily="2" charset="0"/>
              <a:cs typeface="Khmer M1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31819"/>
            <a:ext cx="9601196" cy="41440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SG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An information system architecture is a formal definition of the business processes and rules, systems structure, technical framework, and product technologies for a business or organizational information system. </a:t>
            </a:r>
            <a:endParaRPr lang="en-SG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867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4968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M1" panose="02000500000000020004" pitchFamily="2" charset="0"/>
                <a:cs typeface="Khmer M1" panose="02000500000000020004" pitchFamily="2" charset="0"/>
              </a:rPr>
              <a:t>IS Architecture (Con)</a:t>
            </a:r>
            <a:endParaRPr lang="en-SG" dirty="0">
              <a:latin typeface="Khmer M1" panose="02000500000000020004" pitchFamily="2" charset="0"/>
              <a:cs typeface="Khmer M1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31819"/>
            <a:ext cx="9601196" cy="41440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0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បើសិនយើងសិក្សាអោយស៊ីជំរៅ​</a:t>
            </a:r>
            <a:r>
              <a:rPr lang="en-US" sz="20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 </a:t>
            </a:r>
            <a:r>
              <a:rPr lang="en-SG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SG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nformation </a:t>
            </a:r>
            <a:r>
              <a:rPr lang="en-SG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architecture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គេចែកជា៤ផ្នែកឬស្រទាប់ </a:t>
            </a:r>
            <a:r>
              <a:rPr lang="en-SG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Business </a:t>
            </a:r>
            <a:r>
              <a:rPr lang="en-SG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architecture, </a:t>
            </a:r>
            <a:r>
              <a:rPr lang="en-SG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systems architecture</a:t>
            </a:r>
            <a:r>
              <a:rPr lang="en-SG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technical architecture, and product delivery architecture</a:t>
            </a:r>
            <a:r>
              <a:rPr lang="en-SG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ដោយសារស្នូលរបស់ប្រព័ន្ធព័ត៌មានគឺ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Database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ដូចនេះ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architecture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ដែលយើងសិក្សាគឺយក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Database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Architecture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ជាមូលដ្ឋាន។</a:t>
            </a:r>
          </a:p>
        </p:txBody>
      </p:sp>
    </p:spTree>
    <p:extLst>
      <p:ext uri="{BB962C8B-B14F-4D97-AF65-F5344CB8AC3E}">
        <p14:creationId xmlns:p14="http://schemas.microsoft.com/office/powerpoint/2010/main" val="5032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4968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M1" panose="02000500000000020004" pitchFamily="2" charset="0"/>
                <a:cs typeface="Khmer M1" panose="02000500000000020004" pitchFamily="2" charset="0"/>
              </a:rPr>
              <a:t>IS Architecture(Con)</a:t>
            </a:r>
            <a:endParaRPr lang="en-SG" dirty="0">
              <a:latin typeface="Khmer M1" panose="02000500000000020004" pitchFamily="2" charset="0"/>
              <a:cs typeface="Khmer M1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31819"/>
            <a:ext cx="9601196" cy="41440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៣​ </a:t>
            </a:r>
            <a:r>
              <a:rPr lang="en-US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Architure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ដែលនិយមប្រើប្រាស់គឺៈ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Desktop System Architecture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Client/Server System Architecture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Distributed System Architecture.</a:t>
            </a:r>
          </a:p>
        </p:txBody>
      </p:sp>
    </p:spTree>
    <p:extLst>
      <p:ext uri="{BB962C8B-B14F-4D97-AF65-F5344CB8AC3E}">
        <p14:creationId xmlns:p14="http://schemas.microsoft.com/office/powerpoint/2010/main" val="12117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4968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M1" panose="02000500000000020004" pitchFamily="2" charset="0"/>
                <a:cs typeface="Khmer M1" panose="02000500000000020004" pitchFamily="2" charset="0"/>
              </a:rPr>
              <a:t>2. Desktop System Architecture</a:t>
            </a:r>
            <a:endParaRPr lang="en-SG" dirty="0">
              <a:latin typeface="Khmer M1" panose="02000500000000020004" pitchFamily="2" charset="0"/>
              <a:cs typeface="Khmer M1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31819"/>
            <a:ext cx="9601196" cy="41440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ជា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System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 ដែលប្រើប្រាស់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Desktop DBMS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សម្រាប់រក្សាទុកទិន្នន័យ។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Desktop Database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ជា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Database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ដែល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Database Engine Access database’s file. Ex: System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​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ដែលប្រើប្រាស់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MS Access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សម្រាប់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Store Data.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 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7701566" y="3026535"/>
            <a:ext cx="2305318" cy="18674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File and Engine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2434107" y="3026535"/>
            <a:ext cx="2859110" cy="18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SG" dirty="0"/>
          </a:p>
        </p:txBody>
      </p:sp>
      <p:sp>
        <p:nvSpPr>
          <p:cNvPr id="7" name="Left-Right Arrow 6"/>
          <p:cNvSpPr/>
          <p:nvPr/>
        </p:nvSpPr>
        <p:spPr>
          <a:xfrm>
            <a:off x="5370490" y="3647008"/>
            <a:ext cx="2331075" cy="6264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54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4968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M1" panose="02000500000000020004" pitchFamily="2" charset="0"/>
                <a:cs typeface="Khmer M1" panose="02000500000000020004" pitchFamily="2" charset="0"/>
              </a:rPr>
              <a:t>2. Desktop System Architecture</a:t>
            </a:r>
            <a:endParaRPr lang="en-SG" dirty="0">
              <a:latin typeface="Khmer M1" panose="02000500000000020004" pitchFamily="2" charset="0"/>
              <a:cs typeface="Khmer M1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31819"/>
            <a:ext cx="9601196" cy="41440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47801" y="1884219"/>
            <a:ext cx="9601196" cy="4144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Desktop System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អាចប្រើប្រាស់ក្នុង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Networks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បានក្នុងរូបភាពជា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Multi user  and centralize database.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Desktop Database run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​លើ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Networks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តាមរយៈការ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file sharing.</a:t>
            </a:r>
          </a:p>
          <a:p>
            <a:pPr marL="0" indent="0">
              <a:lnSpc>
                <a:spcPct val="150000"/>
              </a:lnSpc>
              <a:buFont typeface="Arial"/>
              <a:buNone/>
            </a:pPr>
            <a:endParaRPr lang="en-US" sz="1800" dirty="0" smtClean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933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4968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M1" panose="02000500000000020004" pitchFamily="2" charset="0"/>
                <a:cs typeface="Khmer M1" panose="02000500000000020004" pitchFamily="2" charset="0"/>
              </a:rPr>
              <a:t>3. Client/Server System Architecture</a:t>
            </a:r>
            <a:endParaRPr lang="en-SG" dirty="0">
              <a:latin typeface="Khmer M1" panose="02000500000000020004" pitchFamily="2" charset="0"/>
              <a:cs typeface="Khmer M1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31819"/>
            <a:ext cx="9601196" cy="41440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ជា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System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ដែល​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Application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ដើរតួរជា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Clients Access Database file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តាមរយៈ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Database Server Engine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និងរាល់ប្រតិបត្តការទិន្នន័យរអនុវត្តក្នុងទំរង់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Request and Response.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Ex: System </a:t>
            </a:r>
            <a:r>
              <a:rPr lang="km-KH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ដែលប្រើប្រាស់ </a:t>
            </a:r>
            <a:r>
              <a:rPr lang="en-US" sz="18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MS SQL Server, Oracle, My SQL, Sybase,…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7818011" y="2870125"/>
            <a:ext cx="2305318" cy="18674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</a:t>
            </a:r>
            <a:r>
              <a:rPr lang="en-US" b="1" dirty="0" smtClean="0"/>
              <a:t>File</a:t>
            </a:r>
            <a:endParaRPr lang="en-SG" b="1" dirty="0"/>
          </a:p>
        </p:txBody>
      </p:sp>
      <p:sp>
        <p:nvSpPr>
          <p:cNvPr id="6" name="Rectangle 5"/>
          <p:cNvSpPr/>
          <p:nvPr/>
        </p:nvSpPr>
        <p:spPr>
          <a:xfrm>
            <a:off x="4312007" y="2880715"/>
            <a:ext cx="2094964" cy="18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Server Engine</a:t>
            </a:r>
          </a:p>
          <a:p>
            <a:pPr algn="ctr"/>
            <a:r>
              <a:rPr lang="en-US" dirty="0" smtClean="0"/>
              <a:t>(SERVER INSTANCE)</a:t>
            </a:r>
            <a:endParaRPr lang="en-SG" dirty="0"/>
          </a:p>
        </p:txBody>
      </p:sp>
      <p:sp>
        <p:nvSpPr>
          <p:cNvPr id="4" name="Left-Right Arrow 3"/>
          <p:cNvSpPr/>
          <p:nvPr/>
        </p:nvSpPr>
        <p:spPr>
          <a:xfrm>
            <a:off x="6406971" y="3533386"/>
            <a:ext cx="1275543" cy="5620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998515" y="2898169"/>
            <a:ext cx="1902452" cy="18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br>
              <a:rPr lang="en-US" dirty="0" smtClean="0"/>
            </a:br>
            <a:r>
              <a:rPr lang="en-US" dirty="0" smtClean="0"/>
              <a:t>(CLIENTS)</a:t>
            </a:r>
            <a:endParaRPr lang="en-SG" dirty="0"/>
          </a:p>
        </p:txBody>
      </p:sp>
      <p:sp>
        <p:nvSpPr>
          <p:cNvPr id="9" name="Right Arrow 8"/>
          <p:cNvSpPr/>
          <p:nvPr/>
        </p:nvSpPr>
        <p:spPr>
          <a:xfrm>
            <a:off x="2900967" y="3164473"/>
            <a:ext cx="1411040" cy="480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SG" dirty="0"/>
          </a:p>
        </p:txBody>
      </p:sp>
      <p:sp>
        <p:nvSpPr>
          <p:cNvPr id="10" name="Left Arrow 9"/>
          <p:cNvSpPr/>
          <p:nvPr/>
        </p:nvSpPr>
        <p:spPr>
          <a:xfrm>
            <a:off x="2900967" y="3831887"/>
            <a:ext cx="1411040" cy="4636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99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4968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Khmer M1" panose="02000500000000020004" pitchFamily="2" charset="0"/>
                <a:cs typeface="Khmer M1" panose="02000500000000020004" pitchFamily="2" charset="0"/>
              </a:rPr>
              <a:t>3. Client/Server System Architecture</a:t>
            </a:r>
            <a:endParaRPr lang="en-SG" dirty="0">
              <a:latin typeface="Khmer M1" panose="02000500000000020004" pitchFamily="2" charset="0"/>
              <a:cs typeface="Khmer M1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31819"/>
            <a:ext cx="9601196" cy="41440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Client/Server System 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ចែកជាៈ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Fat Client/Server vs Thin Client/Server Architecture: 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ការបែងចែកដោយផ្អែកលើការរៀបចំ </a:t>
            </a: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Business Logic or Business Process(Codes).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2 Tiers Client/Server vs 3 Tiers Client/Server Architecture: 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បែងចែកផ្អែកលើការ ប្រើប្រាស់ </a:t>
            </a: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Technology and installation.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 Battambang" panose="02000500000000020004" pitchFamily="2" charset="0"/>
                <a:cs typeface="Kh Battambang" panose="02000500000000020004" pitchFamily="2" charset="0"/>
              </a:rPr>
              <a:t>	</a:t>
            </a:r>
            <a:endParaRPr lang="en-US" dirty="0" smtClean="0">
              <a:latin typeface="Kh Battambang" panose="02000500000000020004" pitchFamily="2" charset="0"/>
              <a:cs typeface="Kh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85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D179CFCE3C4C42B2EEA07E617464BC" ma:contentTypeVersion="8" ma:contentTypeDescription="Create a new document." ma:contentTypeScope="" ma:versionID="8c54013bfe0dc43559aa27ff8779352e">
  <xsd:schema xmlns:xsd="http://www.w3.org/2001/XMLSchema" xmlns:xs="http://www.w3.org/2001/XMLSchema" xmlns:p="http://schemas.microsoft.com/office/2006/metadata/properties" xmlns:ns2="2337964e-7d50-499b-91fe-bb43e4595899" targetNamespace="http://schemas.microsoft.com/office/2006/metadata/properties" ma:root="true" ma:fieldsID="40942fee43b86ed203c7aef9b21fe071" ns2:_="">
    <xsd:import namespace="2337964e-7d50-499b-91fe-bb43e45958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7964e-7d50-499b-91fe-bb43e45958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D476F4-70DD-4155-B1C1-2C311DB8340C}"/>
</file>

<file path=customXml/itemProps2.xml><?xml version="1.0" encoding="utf-8"?>
<ds:datastoreItem xmlns:ds="http://schemas.openxmlformats.org/officeDocument/2006/customXml" ds:itemID="{38BD04B6-AB0A-4678-8BDB-367E5A873B1C}"/>
</file>

<file path=customXml/itemProps3.xml><?xml version="1.0" encoding="utf-8"?>
<ds:datastoreItem xmlns:ds="http://schemas.openxmlformats.org/officeDocument/2006/customXml" ds:itemID="{1D0BDB26-9687-4691-817C-6A78B80C5AB5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3864</TotalTime>
  <Words>980</Words>
  <Application>Microsoft Office PowerPoint</Application>
  <PresentationFormat>Widescreen</PresentationFormat>
  <Paragraphs>143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Garamond</vt:lpstr>
      <vt:lpstr>Kh Battambang</vt:lpstr>
      <vt:lpstr>Khmer M1</vt:lpstr>
      <vt:lpstr>Khmer OS Battambang</vt:lpstr>
      <vt:lpstr>Khmer OS Siemreap</vt:lpstr>
      <vt:lpstr>MoolBoran</vt:lpstr>
      <vt:lpstr>Organic</vt:lpstr>
      <vt:lpstr>Chapter VI Information System Architecture</vt:lpstr>
      <vt:lpstr>គោលបំណង</vt:lpstr>
      <vt:lpstr>1. What is IS Architecture?</vt:lpstr>
      <vt:lpstr>IS Architecture (Con)</vt:lpstr>
      <vt:lpstr>IS Architecture(Con)</vt:lpstr>
      <vt:lpstr>2. Desktop System Architecture</vt:lpstr>
      <vt:lpstr>2. Desktop System Architecture</vt:lpstr>
      <vt:lpstr>3. Client/Server System Architecture</vt:lpstr>
      <vt:lpstr>3. Client/Server System Architecture</vt:lpstr>
      <vt:lpstr>3. Fat vs Thin Client/Server</vt:lpstr>
      <vt:lpstr>3. Fat Client/Server</vt:lpstr>
      <vt:lpstr>3. Thin Client/Server</vt:lpstr>
      <vt:lpstr>Which one is Better ?</vt:lpstr>
      <vt:lpstr>2 Tiers Client/Server VS 3 Tiers Client/Server</vt:lpstr>
      <vt:lpstr>2 Tiers Client/Server VS 3 Tiers Client/Server</vt:lpstr>
      <vt:lpstr>Advantage &amp; Disadvantage of 2 Tier</vt:lpstr>
      <vt:lpstr>Advantage &amp; Disadvantage of 3 Tier</vt:lpstr>
      <vt:lpstr>4. Distributed System</vt:lpstr>
      <vt:lpstr>Distributed Database System</vt:lpstr>
      <vt:lpstr>. Distributed Application System</vt:lpstr>
      <vt:lpstr>. GRID COMPUTING ARCHITECTURE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II System Development Life Cycle</dc:title>
  <dc:creator>HP</dc:creator>
  <cp:lastModifiedBy>HP</cp:lastModifiedBy>
  <cp:revision>817</cp:revision>
  <dcterms:created xsi:type="dcterms:W3CDTF">2020-10-27T08:09:17Z</dcterms:created>
  <dcterms:modified xsi:type="dcterms:W3CDTF">2021-03-22T11:08:28Z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0x010100A5D179CFCE3C4C42B2EEA07E617464BC</vt:lpwstr>
  </property>
</Properties>
</file>