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ropika" charset="1" panose="00000500000000000000"/>
      <p:regular r:id="rId10"/>
    </p:embeddedFont>
    <p:embeddedFont>
      <p:font typeface="Canva Sans" charset="1" panose="020B0503030501040103"/>
      <p:regular r:id="rId11"/>
    </p:embeddedFont>
    <p:embeddedFont>
      <p:font typeface="Canva Sans Bold" charset="1" panose="020B0803030501040103"/>
      <p:regular r:id="rId12"/>
    </p:embeddedFont>
    <p:embeddedFont>
      <p:font typeface="Canva Sans Italics" charset="1" panose="020B0503030501040103"/>
      <p:regular r:id="rId13"/>
    </p:embeddedFont>
    <p:embeddedFont>
      <p:font typeface="Canva Sans Bold Italics" charset="1" panose="020B0803030501040103"/>
      <p:regular r:id="rId14"/>
    </p:embeddedFont>
    <p:embeddedFont>
      <p:font typeface="Canva Sans Medium" charset="1" panose="020B0603030501040103"/>
      <p:regular r:id="rId15"/>
    </p:embeddedFont>
    <p:embeddedFont>
      <p:font typeface="Canva Sans Medium Italics" charset="1" panose="020B0603030501040103"/>
      <p:regular r:id="rId16"/>
    </p:embeddedFont>
    <p:embeddedFont>
      <p:font typeface="มอนตี้" charset="1" panose="00000000000000000000"/>
      <p:regular r:id="rId17"/>
    </p:embeddedFont>
    <p:embeddedFont>
      <p:font typeface="มอนตี้ Bold" charset="1" panose="00000000000000000000"/>
      <p:regular r:id="rId18"/>
    </p:embeddedFont>
    <p:embeddedFont>
      <p:font typeface="มอนตี้ Italics" charset="1" panose="00000000000000000000"/>
      <p:regular r:id="rId19"/>
    </p:embeddedFont>
    <p:embeddedFont>
      <p:font typeface="มอนตี้ Bold Italics" charset="1" panose="00000000000000000000"/>
      <p:regular r:id="rId20"/>
    </p:embeddedFont>
    <p:embeddedFont>
      <p:font typeface="มอนตี้ Light" charset="1" panose="00000000000000000000"/>
      <p:regular r:id="rId21"/>
    </p:embeddedFont>
    <p:embeddedFont>
      <p:font typeface="มอนตี้ Light Italics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slides/slide1.xml" Type="http://schemas.openxmlformats.org/officeDocument/2006/relationships/slide"/><Relationship Id="rId24" Target="slides/slide2.xml" Type="http://schemas.openxmlformats.org/officeDocument/2006/relationships/slide"/><Relationship Id="rId25" Target="slides/slide3.xml" Type="http://schemas.openxmlformats.org/officeDocument/2006/relationships/slide"/><Relationship Id="rId26" Target="slides/slide4.xml" Type="http://schemas.openxmlformats.org/officeDocument/2006/relationships/slide"/><Relationship Id="rId27" Target="slides/slide5.xml" Type="http://schemas.openxmlformats.org/officeDocument/2006/relationships/slide"/><Relationship Id="rId28" Target="slides/slide6.xml" Type="http://schemas.openxmlformats.org/officeDocument/2006/relationships/slide"/><Relationship Id="rId29" Target="slides/slide7.xml" Type="http://schemas.openxmlformats.org/officeDocument/2006/relationships/slide"/><Relationship Id="rId3" Target="viewProps.xml" Type="http://schemas.openxmlformats.org/officeDocument/2006/relationships/viewProps"/><Relationship Id="rId30" Target="slides/slide8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4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www.techtarget.com/searchsoftwarequality/definition/continuous-integrationhttps:/www.dicoding.com/blog/apa-itu-ci-cd/https:/www.binaracademy.com/blog/ci-cd-pipeline-dalam-devopshttps:/www.dewaweb.com/blog/pengertian-ci-cd/" TargetMode="External" Type="http://schemas.openxmlformats.org/officeDocument/2006/relationships/hyperlink"/><Relationship Id="rId11" Target="https://www.techtarget.com/searchsoftwarequality/definition/continuous-integrationhttps:/www.dicoding.com/blog/apa-itu-ci-cd/https:/www.binaracademy.com/blog/ci-cd-pipeline-dalam-devopshttps:/www.dewaweb.com/blog/pengertian-ci-cd/" TargetMode="External" Type="http://schemas.openxmlformats.org/officeDocument/2006/relationships/hyperlink"/><Relationship Id="rId12" Target="https://www.techtarget.com/searchsoftwarequality/definition/continuous-integrationhttps:/www.dicoding.com/blog/apa-itu-ci-cd/https:/www.binaracademy.com/blog/ci-cd-pipeline-dalam-devopshttps:/www.dewaweb.com/blog/pengertian-ci-cd/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25.png" Type="http://schemas.openxmlformats.org/officeDocument/2006/relationships/image"/><Relationship Id="rId8" Target="../media/image26.svg" Type="http://schemas.openxmlformats.org/officeDocument/2006/relationships/image"/><Relationship Id="rId9" Target="https://www.techtarget.com/searchsoftwarequality/definition/continuous-integrationhttps:/www.dicoding.com/blog/apa-itu-ci-cd/https:/www.binaracademy.com/blog/ci-cd-pipeline-dalam-devopshttps:/www.dewaweb.com/blog/pengertian-ci-cd/" TargetMode="External" Type="http://schemas.openxmlformats.org/officeDocument/2006/relationships/hyperlink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25.png" Type="http://schemas.openxmlformats.org/officeDocument/2006/relationships/image"/><Relationship Id="rId6" Target="../media/image2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445055" y="1599173"/>
            <a:ext cx="13397890" cy="7659127"/>
          </a:xfrm>
          <a:custGeom>
            <a:avLst/>
            <a:gdLst/>
            <a:ahLst/>
            <a:cxnLst/>
            <a:rect r="r" b="b" t="t" l="l"/>
            <a:pathLst>
              <a:path h="7659127" w="13397890">
                <a:moveTo>
                  <a:pt x="0" y="0"/>
                </a:moveTo>
                <a:lnTo>
                  <a:pt x="13397890" y="0"/>
                </a:lnTo>
                <a:lnTo>
                  <a:pt x="13397890" y="7659127"/>
                </a:lnTo>
                <a:lnTo>
                  <a:pt x="0" y="76591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870030" y="6959991"/>
            <a:ext cx="5091789" cy="1407185"/>
          </a:xfrm>
          <a:custGeom>
            <a:avLst/>
            <a:gdLst/>
            <a:ahLst/>
            <a:cxnLst/>
            <a:rect r="r" b="b" t="t" l="l"/>
            <a:pathLst>
              <a:path h="1407185" w="5091789">
                <a:moveTo>
                  <a:pt x="0" y="0"/>
                </a:moveTo>
                <a:lnTo>
                  <a:pt x="5091789" y="0"/>
                </a:lnTo>
                <a:lnTo>
                  <a:pt x="5091789" y="1407185"/>
                </a:lnTo>
                <a:lnTo>
                  <a:pt x="0" y="14071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592414" y="4808744"/>
            <a:ext cx="9103171" cy="174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D0D0D"/>
                </a:solidFill>
                <a:latin typeface="Tropika"/>
              </a:rPr>
              <a:t>TESTING DAN QA PERANGKAT LUNAK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4872381" y="2172057"/>
            <a:ext cx="8543239" cy="2971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347"/>
              </a:lnSpc>
              <a:spcBef>
                <a:spcPct val="0"/>
              </a:spcBef>
            </a:pPr>
            <a:r>
              <a:rPr lang="en-US" sz="17390">
                <a:solidFill>
                  <a:srgbClr val="0D0D0D"/>
                </a:solidFill>
                <a:latin typeface="Tropika"/>
              </a:rPr>
              <a:t>CI / CD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687849" y="7084146"/>
            <a:ext cx="5456151" cy="95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D0D0D"/>
                </a:solidFill>
                <a:latin typeface="มอนตี้"/>
              </a:rPr>
              <a:t>Putri Lestari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210879" y="1028700"/>
            <a:ext cx="3381535" cy="1776843"/>
          </a:xfrm>
          <a:custGeom>
            <a:avLst/>
            <a:gdLst/>
            <a:ahLst/>
            <a:cxnLst/>
            <a:rect r="r" b="b" t="t" l="l"/>
            <a:pathLst>
              <a:path h="1776843" w="3381535">
                <a:moveTo>
                  <a:pt x="0" y="0"/>
                </a:moveTo>
                <a:lnTo>
                  <a:pt x="3381535" y="0"/>
                </a:lnTo>
                <a:lnTo>
                  <a:pt x="3381535" y="1776843"/>
                </a:lnTo>
                <a:lnTo>
                  <a:pt x="0" y="177684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877765" y="8042996"/>
            <a:ext cx="3381535" cy="1776843"/>
          </a:xfrm>
          <a:custGeom>
            <a:avLst/>
            <a:gdLst/>
            <a:ahLst/>
            <a:cxnLst/>
            <a:rect r="r" b="b" t="t" l="l"/>
            <a:pathLst>
              <a:path h="1776843" w="3381535">
                <a:moveTo>
                  <a:pt x="0" y="0"/>
                </a:moveTo>
                <a:lnTo>
                  <a:pt x="3381535" y="0"/>
                </a:lnTo>
                <a:lnTo>
                  <a:pt x="3381535" y="1776843"/>
                </a:lnTo>
                <a:lnTo>
                  <a:pt x="0" y="177684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144000" y="6959991"/>
            <a:ext cx="5091789" cy="1407185"/>
          </a:xfrm>
          <a:custGeom>
            <a:avLst/>
            <a:gdLst/>
            <a:ahLst/>
            <a:cxnLst/>
            <a:rect r="r" b="b" t="t" l="l"/>
            <a:pathLst>
              <a:path h="1407185" w="5091789">
                <a:moveTo>
                  <a:pt x="0" y="0"/>
                </a:moveTo>
                <a:lnTo>
                  <a:pt x="5091789" y="0"/>
                </a:lnTo>
                <a:lnTo>
                  <a:pt x="5091789" y="1407185"/>
                </a:lnTo>
                <a:lnTo>
                  <a:pt x="0" y="14071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779638" y="7084146"/>
            <a:ext cx="5456151" cy="95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D0D0D"/>
                </a:solidFill>
                <a:latin typeface="มอนตี้"/>
              </a:rPr>
              <a:t>201011400188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625718"/>
            <a:ext cx="16230600" cy="9035565"/>
            <a:chOff x="0" y="0"/>
            <a:chExt cx="4274726" cy="237973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379737"/>
            </a:xfrm>
            <a:custGeom>
              <a:avLst/>
              <a:gdLst/>
              <a:ahLst/>
              <a:cxnLst/>
              <a:rect r="r" b="b" t="t" l="l"/>
              <a:pathLst>
                <a:path h="237973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379737"/>
                  </a:lnTo>
                  <a:lnTo>
                    <a:pt x="0" y="237973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4178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495730" y="1066049"/>
            <a:ext cx="7315200" cy="1421587"/>
          </a:xfrm>
          <a:custGeom>
            <a:avLst/>
            <a:gdLst/>
            <a:ahLst/>
            <a:cxnLst/>
            <a:rect r="r" b="b" t="t" l="l"/>
            <a:pathLst>
              <a:path h="1421587" w="7315200">
                <a:moveTo>
                  <a:pt x="0" y="0"/>
                </a:moveTo>
                <a:lnTo>
                  <a:pt x="7315200" y="0"/>
                </a:lnTo>
                <a:lnTo>
                  <a:pt x="7315200" y="1421587"/>
                </a:lnTo>
                <a:lnTo>
                  <a:pt x="0" y="14215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487054"/>
            <a:ext cx="3609666" cy="964765"/>
          </a:xfrm>
          <a:custGeom>
            <a:avLst/>
            <a:gdLst/>
            <a:ahLst/>
            <a:cxnLst/>
            <a:rect r="r" b="b" t="t" l="l"/>
            <a:pathLst>
              <a:path h="964765" w="3609666">
                <a:moveTo>
                  <a:pt x="0" y="0"/>
                </a:moveTo>
                <a:lnTo>
                  <a:pt x="3609666" y="0"/>
                </a:lnTo>
                <a:lnTo>
                  <a:pt x="3609666" y="964766"/>
                </a:lnTo>
                <a:lnTo>
                  <a:pt x="0" y="9647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3649634" y="8775917"/>
            <a:ext cx="3609666" cy="964765"/>
          </a:xfrm>
          <a:custGeom>
            <a:avLst/>
            <a:gdLst/>
            <a:ahLst/>
            <a:cxnLst/>
            <a:rect r="r" b="b" t="t" l="l"/>
            <a:pathLst>
              <a:path h="964765" w="3609666">
                <a:moveTo>
                  <a:pt x="3609666" y="0"/>
                </a:moveTo>
                <a:lnTo>
                  <a:pt x="0" y="0"/>
                </a:lnTo>
                <a:lnTo>
                  <a:pt x="0" y="964766"/>
                </a:lnTo>
                <a:lnTo>
                  <a:pt x="3609666" y="964766"/>
                </a:lnTo>
                <a:lnTo>
                  <a:pt x="360966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121388" y="5143500"/>
            <a:ext cx="6689542" cy="3389368"/>
          </a:xfrm>
          <a:custGeom>
            <a:avLst/>
            <a:gdLst/>
            <a:ahLst/>
            <a:cxnLst/>
            <a:rect r="r" b="b" t="t" l="l"/>
            <a:pathLst>
              <a:path h="3389368" w="6689542">
                <a:moveTo>
                  <a:pt x="0" y="0"/>
                </a:moveTo>
                <a:lnTo>
                  <a:pt x="6689542" y="0"/>
                </a:lnTo>
                <a:lnTo>
                  <a:pt x="6689542" y="3389368"/>
                </a:lnTo>
                <a:lnTo>
                  <a:pt x="0" y="338936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8999" t="-20325" r="-12016" b="-14766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053430" y="1159305"/>
            <a:ext cx="6181140" cy="111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>
                <a:solidFill>
                  <a:srgbClr val="0D0D0D"/>
                </a:solidFill>
                <a:latin typeface="Tropika"/>
              </a:rPr>
              <a:t>APA ITU CI / CD ???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35917" y="3233976"/>
            <a:ext cx="14460483" cy="2861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</a:pPr>
            <a:r>
              <a:rPr lang="en-US" sz="3199">
                <a:solidFill>
                  <a:srgbClr val="0D0D0D"/>
                </a:solidFill>
                <a:latin typeface="มอนตี้"/>
              </a:rPr>
              <a:t>CI/CD adalah penghubung antara tim developer dan tim operations dalam melakukan integrasi kode, pengujian / testing, dan perilisan aplikasi secara otomatis. </a:t>
            </a:r>
          </a:p>
          <a:p>
            <a:pPr algn="just">
              <a:lnSpc>
                <a:spcPts val="4479"/>
              </a:lnSpc>
            </a:pPr>
          </a:p>
          <a:p>
            <a:pPr algn="just">
              <a:lnSpc>
                <a:spcPts val="44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38030" y="625718"/>
            <a:ext cx="16230600" cy="9035565"/>
            <a:chOff x="0" y="0"/>
            <a:chExt cx="4274726" cy="237973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379737"/>
            </a:xfrm>
            <a:custGeom>
              <a:avLst/>
              <a:gdLst/>
              <a:ahLst/>
              <a:cxnLst/>
              <a:rect r="r" b="b" t="t" l="l"/>
              <a:pathLst>
                <a:path h="237973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379737"/>
                  </a:lnTo>
                  <a:lnTo>
                    <a:pt x="0" y="237973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4178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495730" y="1066049"/>
            <a:ext cx="7315200" cy="1421587"/>
          </a:xfrm>
          <a:custGeom>
            <a:avLst/>
            <a:gdLst/>
            <a:ahLst/>
            <a:cxnLst/>
            <a:rect r="r" b="b" t="t" l="l"/>
            <a:pathLst>
              <a:path h="1421587" w="7315200">
                <a:moveTo>
                  <a:pt x="0" y="0"/>
                </a:moveTo>
                <a:lnTo>
                  <a:pt x="7315200" y="0"/>
                </a:lnTo>
                <a:lnTo>
                  <a:pt x="7315200" y="1421587"/>
                </a:lnTo>
                <a:lnTo>
                  <a:pt x="0" y="14215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756121" y="3840269"/>
            <a:ext cx="4515832" cy="5418031"/>
            <a:chOff x="0" y="0"/>
            <a:chExt cx="1189355" cy="142697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89355" cy="1426971"/>
            </a:xfrm>
            <a:custGeom>
              <a:avLst/>
              <a:gdLst/>
              <a:ahLst/>
              <a:cxnLst/>
              <a:rect r="r" b="b" t="t" l="l"/>
              <a:pathLst>
                <a:path h="1426971" w="1189355">
                  <a:moveTo>
                    <a:pt x="87434" y="0"/>
                  </a:moveTo>
                  <a:lnTo>
                    <a:pt x="1101921" y="0"/>
                  </a:lnTo>
                  <a:cubicBezTo>
                    <a:pt x="1150209" y="0"/>
                    <a:pt x="1189355" y="39146"/>
                    <a:pt x="1189355" y="87434"/>
                  </a:cubicBezTo>
                  <a:lnTo>
                    <a:pt x="1189355" y="1339537"/>
                  </a:lnTo>
                  <a:cubicBezTo>
                    <a:pt x="1189355" y="1387825"/>
                    <a:pt x="1150209" y="1426971"/>
                    <a:pt x="1101921" y="1426971"/>
                  </a:cubicBezTo>
                  <a:lnTo>
                    <a:pt x="87434" y="1426971"/>
                  </a:lnTo>
                  <a:cubicBezTo>
                    <a:pt x="39146" y="1426971"/>
                    <a:pt x="0" y="1387825"/>
                    <a:pt x="0" y="1339537"/>
                  </a:cubicBezTo>
                  <a:lnTo>
                    <a:pt x="0" y="87434"/>
                  </a:lnTo>
                  <a:cubicBezTo>
                    <a:pt x="0" y="39146"/>
                    <a:pt x="39146" y="0"/>
                    <a:pt x="87434" y="0"/>
                  </a:cubicBezTo>
                  <a:close/>
                </a:path>
              </a:pathLst>
            </a:custGeom>
            <a:solidFill>
              <a:srgbClr val="FBE97A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95250"/>
              <a:ext cx="1189355" cy="15222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694066" y="3369983"/>
            <a:ext cx="4513095" cy="1247255"/>
          </a:xfrm>
          <a:custGeom>
            <a:avLst/>
            <a:gdLst/>
            <a:ahLst/>
            <a:cxnLst/>
            <a:rect r="r" b="b" t="t" l="l"/>
            <a:pathLst>
              <a:path h="1247255" w="4513095">
                <a:moveTo>
                  <a:pt x="0" y="0"/>
                </a:moveTo>
                <a:lnTo>
                  <a:pt x="4513095" y="0"/>
                </a:lnTo>
                <a:lnTo>
                  <a:pt x="4513095" y="1247256"/>
                </a:lnTo>
                <a:lnTo>
                  <a:pt x="0" y="124725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0" y="0"/>
            <a:ext cx="2528482" cy="3400159"/>
          </a:xfrm>
          <a:custGeom>
            <a:avLst/>
            <a:gdLst/>
            <a:ahLst/>
            <a:cxnLst/>
            <a:rect r="r" b="b" t="t" l="l"/>
            <a:pathLst>
              <a:path h="3400159" w="2528482">
                <a:moveTo>
                  <a:pt x="2528482" y="0"/>
                </a:moveTo>
                <a:lnTo>
                  <a:pt x="0" y="0"/>
                </a:lnTo>
                <a:lnTo>
                  <a:pt x="0" y="3400159"/>
                </a:lnTo>
                <a:lnTo>
                  <a:pt x="2528482" y="3400159"/>
                </a:lnTo>
                <a:lnTo>
                  <a:pt x="2528482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5249873" y="7248873"/>
            <a:ext cx="3038127" cy="3038127"/>
          </a:xfrm>
          <a:custGeom>
            <a:avLst/>
            <a:gdLst/>
            <a:ahLst/>
            <a:cxnLst/>
            <a:rect r="r" b="b" t="t" l="l"/>
            <a:pathLst>
              <a:path h="3038127" w="3038127">
                <a:moveTo>
                  <a:pt x="3038127" y="0"/>
                </a:moveTo>
                <a:lnTo>
                  <a:pt x="0" y="0"/>
                </a:lnTo>
                <a:lnTo>
                  <a:pt x="0" y="3038127"/>
                </a:lnTo>
                <a:lnTo>
                  <a:pt x="3038127" y="3038127"/>
                </a:lnTo>
                <a:lnTo>
                  <a:pt x="3038127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776428" y="1159305"/>
            <a:ext cx="5190653" cy="111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>
                <a:solidFill>
                  <a:srgbClr val="0D0D0D"/>
                </a:solidFill>
                <a:latin typeface="Tropika"/>
              </a:rPr>
              <a:t>TAHAPAN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00677" y="4879767"/>
            <a:ext cx="3998365" cy="2893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D0D0D"/>
                </a:solidFill>
                <a:latin typeface="มอนตี้"/>
              </a:rPr>
              <a:t>proses penggabungan atau pengintegrasian kode yang telah dibuat oleh sejumlah tim developer ke dalam repositori kode,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72220" y="3462106"/>
            <a:ext cx="3483635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D0D0D"/>
                </a:solidFill>
                <a:latin typeface="มอนตี้ Bold"/>
              </a:rPr>
              <a:t>Continuous Integration (CI)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6950111" y="3840269"/>
            <a:ext cx="4515832" cy="5418031"/>
            <a:chOff x="0" y="0"/>
            <a:chExt cx="1189355" cy="142697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89355" cy="1426971"/>
            </a:xfrm>
            <a:custGeom>
              <a:avLst/>
              <a:gdLst/>
              <a:ahLst/>
              <a:cxnLst/>
              <a:rect r="r" b="b" t="t" l="l"/>
              <a:pathLst>
                <a:path h="1426971" w="1189355">
                  <a:moveTo>
                    <a:pt x="87434" y="0"/>
                  </a:moveTo>
                  <a:lnTo>
                    <a:pt x="1101921" y="0"/>
                  </a:lnTo>
                  <a:cubicBezTo>
                    <a:pt x="1150209" y="0"/>
                    <a:pt x="1189355" y="39146"/>
                    <a:pt x="1189355" y="87434"/>
                  </a:cubicBezTo>
                  <a:lnTo>
                    <a:pt x="1189355" y="1339537"/>
                  </a:lnTo>
                  <a:cubicBezTo>
                    <a:pt x="1189355" y="1387825"/>
                    <a:pt x="1150209" y="1426971"/>
                    <a:pt x="1101921" y="1426971"/>
                  </a:cubicBezTo>
                  <a:lnTo>
                    <a:pt x="87434" y="1426971"/>
                  </a:lnTo>
                  <a:cubicBezTo>
                    <a:pt x="39146" y="1426971"/>
                    <a:pt x="0" y="1387825"/>
                    <a:pt x="0" y="1339537"/>
                  </a:cubicBezTo>
                  <a:lnTo>
                    <a:pt x="0" y="87434"/>
                  </a:lnTo>
                  <a:cubicBezTo>
                    <a:pt x="0" y="39146"/>
                    <a:pt x="39146" y="0"/>
                    <a:pt x="87434" y="0"/>
                  </a:cubicBezTo>
                  <a:close/>
                </a:path>
              </a:pathLst>
            </a:custGeom>
            <a:solidFill>
              <a:srgbClr val="FBE97A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95250"/>
              <a:ext cx="1189355" cy="15222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6995479" y="3369983"/>
            <a:ext cx="4297041" cy="1187546"/>
          </a:xfrm>
          <a:custGeom>
            <a:avLst/>
            <a:gdLst/>
            <a:ahLst/>
            <a:cxnLst/>
            <a:rect r="r" b="b" t="t" l="l"/>
            <a:pathLst>
              <a:path h="1187546" w="4297041">
                <a:moveTo>
                  <a:pt x="0" y="0"/>
                </a:moveTo>
                <a:lnTo>
                  <a:pt x="4297042" y="0"/>
                </a:lnTo>
                <a:lnTo>
                  <a:pt x="4297042" y="1187546"/>
                </a:lnTo>
                <a:lnTo>
                  <a:pt x="0" y="11875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2034707" y="3840269"/>
            <a:ext cx="4515832" cy="5418031"/>
            <a:chOff x="0" y="0"/>
            <a:chExt cx="1189355" cy="142697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89355" cy="1426971"/>
            </a:xfrm>
            <a:custGeom>
              <a:avLst/>
              <a:gdLst/>
              <a:ahLst/>
              <a:cxnLst/>
              <a:rect r="r" b="b" t="t" l="l"/>
              <a:pathLst>
                <a:path h="1426971" w="1189355">
                  <a:moveTo>
                    <a:pt x="87434" y="0"/>
                  </a:moveTo>
                  <a:lnTo>
                    <a:pt x="1101921" y="0"/>
                  </a:lnTo>
                  <a:cubicBezTo>
                    <a:pt x="1150209" y="0"/>
                    <a:pt x="1189355" y="39146"/>
                    <a:pt x="1189355" y="87434"/>
                  </a:cubicBezTo>
                  <a:lnTo>
                    <a:pt x="1189355" y="1339537"/>
                  </a:lnTo>
                  <a:cubicBezTo>
                    <a:pt x="1189355" y="1387825"/>
                    <a:pt x="1150209" y="1426971"/>
                    <a:pt x="1101921" y="1426971"/>
                  </a:cubicBezTo>
                  <a:lnTo>
                    <a:pt x="87434" y="1426971"/>
                  </a:lnTo>
                  <a:cubicBezTo>
                    <a:pt x="39146" y="1426971"/>
                    <a:pt x="0" y="1387825"/>
                    <a:pt x="0" y="1339537"/>
                  </a:cubicBezTo>
                  <a:lnTo>
                    <a:pt x="0" y="87434"/>
                  </a:lnTo>
                  <a:cubicBezTo>
                    <a:pt x="0" y="39146"/>
                    <a:pt x="39146" y="0"/>
                    <a:pt x="87434" y="0"/>
                  </a:cubicBezTo>
                  <a:close/>
                </a:path>
              </a:pathLst>
            </a:custGeom>
            <a:solidFill>
              <a:srgbClr val="FBE97A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95250"/>
              <a:ext cx="1189355" cy="15222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2144102" y="3369983"/>
            <a:ext cx="4297041" cy="1187546"/>
          </a:xfrm>
          <a:custGeom>
            <a:avLst/>
            <a:gdLst/>
            <a:ahLst/>
            <a:cxnLst/>
            <a:rect r="r" b="b" t="t" l="l"/>
            <a:pathLst>
              <a:path h="1187546" w="4297041">
                <a:moveTo>
                  <a:pt x="0" y="0"/>
                </a:moveTo>
                <a:lnTo>
                  <a:pt x="4297041" y="0"/>
                </a:lnTo>
                <a:lnTo>
                  <a:pt x="4297041" y="1187546"/>
                </a:lnTo>
                <a:lnTo>
                  <a:pt x="0" y="11875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7402183" y="3462106"/>
            <a:ext cx="3483635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D0D0D"/>
                </a:solidFill>
                <a:latin typeface="มอนตี้ Bold"/>
              </a:rPr>
              <a:t>Continuous 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D0D0D"/>
                </a:solidFill>
                <a:latin typeface="มอนตี้ Bold"/>
              </a:rPr>
              <a:t>Delivery (CD)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083902" y="4879767"/>
            <a:ext cx="4248250" cy="3846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D0D0D"/>
                </a:solidFill>
                <a:latin typeface="มอนตี้"/>
              </a:rPr>
              <a:t> proses yang mempersiapkan perubahan kode ke deploy staging atau tahap pra produksi setelah proses pembuatan secara manual.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550805" y="3338619"/>
            <a:ext cx="3483635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D0D0D"/>
                </a:solidFill>
                <a:latin typeface="มอนตี้ Bold"/>
              </a:rPr>
              <a:t>Continuous Deployment (CD)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418443" y="4879767"/>
            <a:ext cx="3825252" cy="2893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699">
                <a:solidFill>
                  <a:srgbClr val="0D0D0D"/>
                </a:solidFill>
                <a:latin typeface="มอนตี้"/>
              </a:rPr>
              <a:t>proses deploy production  secara otomatis dari pipeline tanpa campur tangan manusia atau manual.</a:t>
            </a:r>
          </a:p>
          <a:p>
            <a:pPr algn="ctr">
              <a:lnSpc>
                <a:spcPts val="37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625718"/>
            <a:ext cx="16230600" cy="9035565"/>
            <a:chOff x="0" y="0"/>
            <a:chExt cx="4274726" cy="237973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379737"/>
            </a:xfrm>
            <a:custGeom>
              <a:avLst/>
              <a:gdLst/>
              <a:ahLst/>
              <a:cxnLst/>
              <a:rect r="r" b="b" t="t" l="l"/>
              <a:pathLst>
                <a:path h="237973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379737"/>
                  </a:lnTo>
                  <a:lnTo>
                    <a:pt x="0" y="237973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4178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232867" y="1016779"/>
            <a:ext cx="7822267" cy="1520127"/>
          </a:xfrm>
          <a:custGeom>
            <a:avLst/>
            <a:gdLst/>
            <a:ahLst/>
            <a:cxnLst/>
            <a:rect r="r" b="b" t="t" l="l"/>
            <a:pathLst>
              <a:path h="1520127" w="7822267">
                <a:moveTo>
                  <a:pt x="0" y="0"/>
                </a:moveTo>
                <a:lnTo>
                  <a:pt x="7822266" y="0"/>
                </a:lnTo>
                <a:lnTo>
                  <a:pt x="7822266" y="1520127"/>
                </a:lnTo>
                <a:lnTo>
                  <a:pt x="0" y="15201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5596032" y="8247031"/>
            <a:ext cx="2691968" cy="2039969"/>
          </a:xfrm>
          <a:custGeom>
            <a:avLst/>
            <a:gdLst/>
            <a:ahLst/>
            <a:cxnLst/>
            <a:rect r="r" b="b" t="t" l="l"/>
            <a:pathLst>
              <a:path h="2039969" w="2691968">
                <a:moveTo>
                  <a:pt x="2691968" y="0"/>
                </a:moveTo>
                <a:lnTo>
                  <a:pt x="0" y="0"/>
                </a:lnTo>
                <a:lnTo>
                  <a:pt x="0" y="2039969"/>
                </a:lnTo>
                <a:lnTo>
                  <a:pt x="2691968" y="2039969"/>
                </a:lnTo>
                <a:lnTo>
                  <a:pt x="269196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18285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0" y="0"/>
            <a:ext cx="3381535" cy="1776843"/>
          </a:xfrm>
          <a:custGeom>
            <a:avLst/>
            <a:gdLst/>
            <a:ahLst/>
            <a:cxnLst/>
            <a:rect r="r" b="b" t="t" l="l"/>
            <a:pathLst>
              <a:path h="1776843" w="3381535">
                <a:moveTo>
                  <a:pt x="0" y="0"/>
                </a:moveTo>
                <a:lnTo>
                  <a:pt x="3381535" y="0"/>
                </a:lnTo>
                <a:lnTo>
                  <a:pt x="3381535" y="1776843"/>
                </a:lnTo>
                <a:lnTo>
                  <a:pt x="0" y="177684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855760" y="1178355"/>
            <a:ext cx="6576480" cy="1997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D0D0D"/>
                </a:solidFill>
                <a:latin typeface="Tropika"/>
              </a:rPr>
              <a:t>FUNGSI CI/CD PIPELINE</a:t>
            </a:r>
          </a:p>
          <a:p>
            <a:pPr algn="ctr">
              <a:lnSpc>
                <a:spcPts val="910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235917" y="3272076"/>
            <a:ext cx="13687469" cy="4847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D0D0D"/>
                </a:solidFill>
                <a:latin typeface="มอนตี้"/>
              </a:rPr>
              <a:t>Mempercepat proses rilis produk karena penggabungan kode terjadi secara continu</a:t>
            </a:r>
          </a:p>
          <a:p>
            <a:pPr algn="just"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D0D0D"/>
                </a:solidFill>
                <a:latin typeface="มอนตี้"/>
              </a:rPr>
              <a:t>Mendeteksi bug lebih dini lewat tools CI secara otomatis</a:t>
            </a:r>
          </a:p>
          <a:p>
            <a:pPr algn="just"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D0D0D"/>
                </a:solidFill>
                <a:latin typeface="มอนตี้"/>
              </a:rPr>
              <a:t>Memperoleh feedback lebih cepat sekaligus mendeteksi eror pada proses testing</a:t>
            </a:r>
          </a:p>
          <a:p>
            <a:pPr algn="just"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D0D0D"/>
                </a:solidFill>
                <a:latin typeface="มอนตี้"/>
              </a:rPr>
              <a:t>Transparansi / visibilitas yang lebih jelas untuk mendeteksi kerusakan pada software dan mengontrol perubahan. </a:t>
            </a:r>
          </a:p>
          <a:p>
            <a:pPr algn="just">
              <a:lnSpc>
                <a:spcPts val="47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625718"/>
            <a:ext cx="16230600" cy="9035565"/>
            <a:chOff x="0" y="0"/>
            <a:chExt cx="4274726" cy="237973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379737"/>
            </a:xfrm>
            <a:custGeom>
              <a:avLst/>
              <a:gdLst/>
              <a:ahLst/>
              <a:cxnLst/>
              <a:rect r="r" b="b" t="t" l="l"/>
              <a:pathLst>
                <a:path h="237973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379737"/>
                  </a:lnTo>
                  <a:lnTo>
                    <a:pt x="0" y="237973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4178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495730" y="1066049"/>
            <a:ext cx="7315200" cy="1421587"/>
          </a:xfrm>
          <a:custGeom>
            <a:avLst/>
            <a:gdLst/>
            <a:ahLst/>
            <a:cxnLst/>
            <a:rect r="r" b="b" t="t" l="l"/>
            <a:pathLst>
              <a:path h="1421587" w="7315200">
                <a:moveTo>
                  <a:pt x="0" y="0"/>
                </a:moveTo>
                <a:lnTo>
                  <a:pt x="7315200" y="0"/>
                </a:lnTo>
                <a:lnTo>
                  <a:pt x="7315200" y="1421587"/>
                </a:lnTo>
                <a:lnTo>
                  <a:pt x="0" y="14215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411257" y="1178355"/>
            <a:ext cx="5465486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D0D0D"/>
                </a:solidFill>
                <a:latin typeface="Tropika"/>
              </a:rPr>
              <a:t>TOOLS CI/CD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28700" y="8775917"/>
            <a:ext cx="3609666" cy="964765"/>
          </a:xfrm>
          <a:custGeom>
            <a:avLst/>
            <a:gdLst/>
            <a:ahLst/>
            <a:cxnLst/>
            <a:rect r="r" b="b" t="t" l="l"/>
            <a:pathLst>
              <a:path h="964765" w="3609666">
                <a:moveTo>
                  <a:pt x="0" y="0"/>
                </a:moveTo>
                <a:lnTo>
                  <a:pt x="3609666" y="0"/>
                </a:lnTo>
                <a:lnTo>
                  <a:pt x="3609666" y="964766"/>
                </a:lnTo>
                <a:lnTo>
                  <a:pt x="0" y="9647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3635602" y="583667"/>
            <a:ext cx="3609666" cy="964765"/>
          </a:xfrm>
          <a:custGeom>
            <a:avLst/>
            <a:gdLst/>
            <a:ahLst/>
            <a:cxnLst/>
            <a:rect r="r" b="b" t="t" l="l"/>
            <a:pathLst>
              <a:path h="964765" w="3609666">
                <a:moveTo>
                  <a:pt x="3609666" y="0"/>
                </a:moveTo>
                <a:lnTo>
                  <a:pt x="0" y="0"/>
                </a:lnTo>
                <a:lnTo>
                  <a:pt x="0" y="964765"/>
                </a:lnTo>
                <a:lnTo>
                  <a:pt x="3609666" y="964765"/>
                </a:lnTo>
                <a:lnTo>
                  <a:pt x="360966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62263" y="2790886"/>
            <a:ext cx="15349500" cy="5991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6631" indent="-333315" lvl="1">
              <a:lnSpc>
                <a:spcPts val="4322"/>
              </a:lnSpc>
              <a:buFont typeface="Arial"/>
              <a:buChar char="•"/>
            </a:pPr>
            <a:r>
              <a:rPr lang="en-US" sz="3087">
                <a:solidFill>
                  <a:srgbClr val="0D0D0D"/>
                </a:solidFill>
                <a:latin typeface="มอนตี้ Semi-Bold"/>
              </a:rPr>
              <a:t>GitLab CI/CD:</a:t>
            </a:r>
            <a:r>
              <a:rPr lang="en-US" sz="3087">
                <a:solidFill>
                  <a:srgbClr val="0D0D0D"/>
                </a:solidFill>
                <a:latin typeface="มอนตี้"/>
              </a:rPr>
              <a:t> Alat untuk mempercepat siklus perilisan dan kolaborasi tim, kompatibel dengan server Linux, menonjolkan dukungan docker dan virtual machine.</a:t>
            </a:r>
          </a:p>
          <a:p>
            <a:pPr algn="just" marL="666631" indent="-333315" lvl="1">
              <a:lnSpc>
                <a:spcPts val="4322"/>
              </a:lnSpc>
              <a:buFont typeface="Arial"/>
              <a:buChar char="•"/>
            </a:pPr>
            <a:r>
              <a:rPr lang="en-US" sz="3087">
                <a:solidFill>
                  <a:srgbClr val="0D0D0D"/>
                </a:solidFill>
                <a:latin typeface="มอนตี้ Semi-Bold"/>
              </a:rPr>
              <a:t>Jenkins:</a:t>
            </a:r>
            <a:r>
              <a:rPr lang="en-US" sz="3087">
                <a:solidFill>
                  <a:srgbClr val="0D0D0D"/>
                </a:solidFill>
                <a:latin typeface="มอนตี้"/>
              </a:rPr>
              <a:t> Alat otomatisasi CI/CD populer, ditulis dalam Java, dapat dijalankan di Windows, Mac OS, dan Linux, bersifat open-source.</a:t>
            </a:r>
          </a:p>
          <a:p>
            <a:pPr algn="just" marL="666631" indent="-333315" lvl="1">
              <a:lnSpc>
                <a:spcPts val="4322"/>
              </a:lnSpc>
              <a:buFont typeface="Arial"/>
              <a:buChar char="•"/>
            </a:pPr>
            <a:r>
              <a:rPr lang="en-US" sz="3087">
                <a:solidFill>
                  <a:srgbClr val="0D0D0D"/>
                </a:solidFill>
                <a:latin typeface="มอนตี้ Semi-Bold"/>
              </a:rPr>
              <a:t>Azure DevOps:</a:t>
            </a:r>
            <a:r>
              <a:rPr lang="en-US" sz="3087">
                <a:solidFill>
                  <a:srgbClr val="0D0D0D"/>
                </a:solidFill>
                <a:latin typeface="มอนตี้"/>
              </a:rPr>
              <a:t> Dikeluarkan oleh Microsoft, memudahkan pengelolaan, pengujian, dan deployment, kompatibel dengan Windows, Mac OS, dan Linux.</a:t>
            </a:r>
          </a:p>
          <a:p>
            <a:pPr algn="just" marL="666631" indent="-333315" lvl="1">
              <a:lnSpc>
                <a:spcPts val="4322"/>
              </a:lnSpc>
              <a:buFont typeface="Arial"/>
              <a:buChar char="•"/>
            </a:pPr>
            <a:r>
              <a:rPr lang="en-US" sz="3087">
                <a:solidFill>
                  <a:srgbClr val="0D0D0D"/>
                </a:solidFill>
                <a:latin typeface="มอนตี้ Semi-Bold"/>
              </a:rPr>
              <a:t>CircleCI:</a:t>
            </a:r>
            <a:r>
              <a:rPr lang="en-US" sz="3087">
                <a:solidFill>
                  <a:srgbClr val="0D0D0D"/>
                </a:solidFill>
                <a:latin typeface="มอนตี้"/>
              </a:rPr>
              <a:t> Otomatisasi CI/CD dari pengembangan hingga rilis, mendukung berbagai jenis repository, namun hanya kompatibel dengan Linux dan Mac OS.</a:t>
            </a:r>
          </a:p>
          <a:p>
            <a:pPr algn="just">
              <a:lnSpc>
                <a:spcPts val="4052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625718"/>
            <a:ext cx="16230600" cy="9035565"/>
            <a:chOff x="0" y="0"/>
            <a:chExt cx="4274726" cy="237973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379737"/>
            </a:xfrm>
            <a:custGeom>
              <a:avLst/>
              <a:gdLst/>
              <a:ahLst/>
              <a:cxnLst/>
              <a:rect r="r" b="b" t="t" l="l"/>
              <a:pathLst>
                <a:path h="237973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379737"/>
                  </a:lnTo>
                  <a:lnTo>
                    <a:pt x="0" y="237973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4178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4535522" y="1028700"/>
            <a:ext cx="9216956" cy="1791162"/>
          </a:xfrm>
          <a:custGeom>
            <a:avLst/>
            <a:gdLst/>
            <a:ahLst/>
            <a:cxnLst/>
            <a:rect r="r" b="b" t="t" l="l"/>
            <a:pathLst>
              <a:path h="1791162" w="9216956">
                <a:moveTo>
                  <a:pt x="0" y="0"/>
                </a:moveTo>
                <a:lnTo>
                  <a:pt x="9216956" y="0"/>
                </a:lnTo>
                <a:lnTo>
                  <a:pt x="9216956" y="1791162"/>
                </a:lnTo>
                <a:lnTo>
                  <a:pt x="0" y="17911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294498">
            <a:off x="15766138" y="7950296"/>
            <a:ext cx="2438624" cy="2596834"/>
          </a:xfrm>
          <a:custGeom>
            <a:avLst/>
            <a:gdLst/>
            <a:ahLst/>
            <a:cxnLst/>
            <a:rect r="r" b="b" t="t" l="l"/>
            <a:pathLst>
              <a:path h="2596834" w="2438624">
                <a:moveTo>
                  <a:pt x="0" y="0"/>
                </a:moveTo>
                <a:lnTo>
                  <a:pt x="2438625" y="0"/>
                </a:lnTo>
                <a:lnTo>
                  <a:pt x="2438625" y="2596834"/>
                </a:lnTo>
                <a:lnTo>
                  <a:pt x="0" y="25968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1671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675558" y="1170418"/>
            <a:ext cx="6936883" cy="1348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D0D0D"/>
                </a:solidFill>
                <a:latin typeface="Tropika"/>
              </a:rPr>
              <a:t>LANGKAH-LANGKAH KONFIGURASI CI/CD UNTUK PROYEK PYTHON:</a:t>
            </a:r>
          </a:p>
        </p:txBody>
      </p:sp>
      <p:sp>
        <p:nvSpPr>
          <p:cNvPr name="Freeform 9" id="9"/>
          <p:cNvSpPr/>
          <p:nvPr/>
        </p:nvSpPr>
        <p:spPr>
          <a:xfrm flipH="true" flipV="true" rot="-5294498">
            <a:off x="91714" y="-326967"/>
            <a:ext cx="2684306" cy="2858455"/>
          </a:xfrm>
          <a:custGeom>
            <a:avLst/>
            <a:gdLst/>
            <a:ahLst/>
            <a:cxnLst/>
            <a:rect r="r" b="b" t="t" l="l"/>
            <a:pathLst>
              <a:path h="2858455" w="2684306">
                <a:moveTo>
                  <a:pt x="2684307" y="2858455"/>
                </a:moveTo>
                <a:lnTo>
                  <a:pt x="0" y="2858455"/>
                </a:lnTo>
                <a:lnTo>
                  <a:pt x="0" y="0"/>
                </a:lnTo>
                <a:lnTo>
                  <a:pt x="2684307" y="0"/>
                </a:lnTo>
                <a:lnTo>
                  <a:pt x="2684307" y="2858455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1671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910883" y="2363811"/>
            <a:ext cx="14466235" cy="7977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</a:p>
          <a:p>
            <a:pPr>
              <a:lnSpc>
                <a:spcPts val="3919"/>
              </a:lnSpc>
            </a:pP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D0D0D"/>
                </a:solidFill>
                <a:latin typeface="มอนตี้"/>
              </a:rPr>
              <a:t>Pilih platform CI/CD seperti GitLab CI/CD, Jenkins, atau CircleCI.</a:t>
            </a: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D0D0D"/>
                </a:solidFill>
                <a:latin typeface="มอนตี้"/>
              </a:rPr>
              <a:t>Buat file konfigurasi CI/CD di akar proyek, misalnya .gitlab-ci.yml untuk GitLab</a:t>
            </a: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D0D0D"/>
                </a:solidFill>
                <a:latin typeface="มอนตี้"/>
              </a:rPr>
              <a:t>Sesuaikan langkah-langkah pengaturan lingkungan virtual sesuai kebutuhan.</a:t>
            </a: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D0D0D"/>
                </a:solidFill>
                <a:latin typeface="มอนตี้"/>
              </a:rPr>
              <a:t>Jika menggunakan Docker, tambahkan langkah-langkah untuk membangun dan menjalankan kontainer.</a:t>
            </a: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D0D0D"/>
                </a:solidFill>
                <a:latin typeface="มอนตี้"/>
              </a:rPr>
              <a:t>Set variabel lingkungan seperti kunci API atau pengaturan lingkungan lainnya.</a:t>
            </a: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D0D0D"/>
                </a:solidFill>
                <a:latin typeface="มอนตี้"/>
              </a:rPr>
              <a:t>Tentukan langkah-langkah otomatisasi deployment pada branch tertentu.</a:t>
            </a: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D0D0D"/>
                </a:solidFill>
                <a:latin typeface="มอนตี้"/>
              </a:rPr>
              <a:t>Uji konfigurasi CI/CD dengan menggabungkan atau mendorong perubahan ke repositori dan periksa hasilnya di dashboard CI/CD.</a:t>
            </a: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D0D0D"/>
                </a:solidFill>
                <a:latin typeface="มอนตี้"/>
              </a:rPr>
              <a:t>Sesuaikan dan perbarui konfigurasi CI/CD sesuai kebutuhan proyek.</a:t>
            </a: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D0D0D"/>
                </a:solidFill>
                <a:latin typeface="มอนตี้"/>
              </a:rPr>
              <a:t>Integrasikan CI/CD dengan alat linting, tes keamanan, atau alat analisis kode.</a:t>
            </a: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D0D0D"/>
                </a:solidFill>
                <a:latin typeface="มอนตี้"/>
              </a:rPr>
              <a:t>Dokumentasikan konfigurasi CI/CD untuk referensi tim pengembang.</a:t>
            </a:r>
          </a:p>
          <a:p>
            <a:pPr algn="just">
              <a:lnSpc>
                <a:spcPts val="3919"/>
              </a:lnSpc>
            </a:pPr>
          </a:p>
          <a:p>
            <a:pPr>
              <a:lnSpc>
                <a:spcPts val="391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06135" y="350467"/>
            <a:ext cx="13675731" cy="9936533"/>
          </a:xfrm>
          <a:custGeom>
            <a:avLst/>
            <a:gdLst/>
            <a:ahLst/>
            <a:cxnLst/>
            <a:rect r="r" b="b" t="t" l="l"/>
            <a:pathLst>
              <a:path h="9936533" w="13675731">
                <a:moveTo>
                  <a:pt x="0" y="0"/>
                </a:moveTo>
                <a:lnTo>
                  <a:pt x="13675730" y="0"/>
                </a:lnTo>
                <a:lnTo>
                  <a:pt x="13675730" y="9936533"/>
                </a:lnTo>
                <a:lnTo>
                  <a:pt x="0" y="99365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521" b="-7243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495730" y="1066049"/>
            <a:ext cx="7315200" cy="1421587"/>
          </a:xfrm>
          <a:custGeom>
            <a:avLst/>
            <a:gdLst/>
            <a:ahLst/>
            <a:cxnLst/>
            <a:rect r="r" b="b" t="t" l="l"/>
            <a:pathLst>
              <a:path h="1421587" w="7315200">
                <a:moveTo>
                  <a:pt x="0" y="0"/>
                </a:moveTo>
                <a:lnTo>
                  <a:pt x="7315200" y="0"/>
                </a:lnTo>
                <a:lnTo>
                  <a:pt x="7315200" y="1421587"/>
                </a:lnTo>
                <a:lnTo>
                  <a:pt x="0" y="14215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957975" y="1484113"/>
            <a:ext cx="3301325" cy="2976433"/>
          </a:xfrm>
          <a:custGeom>
            <a:avLst/>
            <a:gdLst/>
            <a:ahLst/>
            <a:cxnLst/>
            <a:rect r="r" b="b" t="t" l="l"/>
            <a:pathLst>
              <a:path h="2976433" w="3301325">
                <a:moveTo>
                  <a:pt x="0" y="0"/>
                </a:moveTo>
                <a:lnTo>
                  <a:pt x="3301325" y="0"/>
                </a:lnTo>
                <a:lnTo>
                  <a:pt x="3301325" y="2976433"/>
                </a:lnTo>
                <a:lnTo>
                  <a:pt x="0" y="29764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1126124" y="5871682"/>
            <a:ext cx="3301325" cy="2976433"/>
          </a:xfrm>
          <a:custGeom>
            <a:avLst/>
            <a:gdLst/>
            <a:ahLst/>
            <a:cxnLst/>
            <a:rect r="r" b="b" t="t" l="l"/>
            <a:pathLst>
              <a:path h="2976433" w="3301325">
                <a:moveTo>
                  <a:pt x="0" y="2976433"/>
                </a:moveTo>
                <a:lnTo>
                  <a:pt x="3301325" y="2976433"/>
                </a:lnTo>
                <a:lnTo>
                  <a:pt x="3301325" y="0"/>
                </a:lnTo>
                <a:lnTo>
                  <a:pt x="0" y="0"/>
                </a:lnTo>
                <a:lnTo>
                  <a:pt x="0" y="2976433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420587" y="1159305"/>
            <a:ext cx="5465486" cy="111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>
                <a:solidFill>
                  <a:srgbClr val="0D0D0D"/>
                </a:solidFill>
                <a:latin typeface="Tropika"/>
              </a:rPr>
              <a:t>SUMBER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19149" y="3475510"/>
            <a:ext cx="11104331" cy="4649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98826" indent="-399413" lvl="1">
              <a:lnSpc>
                <a:spcPts val="5179"/>
              </a:lnSpc>
              <a:buFont typeface="Arial"/>
              <a:buChar char="•"/>
            </a:pPr>
            <a:r>
              <a:rPr lang="en-US" sz="3699" u="sng">
                <a:solidFill>
                  <a:srgbClr val="0D0D0D"/>
                </a:solidFill>
                <a:latin typeface="มอนตี้"/>
                <a:hlinkClick r:id="rId9" tooltip="https://www.techtarget.com/searchsoftwarequality/definition/continuous-integrationhttps:/www.dicoding.com/blog/apa-itu-ci-cd/https:/www.binaracademy.com/blog/ci-cd-pipeline-dalam-devopshttps:/www.dewaweb.com/blog/pengertian-ci-cd/"/>
              </a:rPr>
              <a:t>https://www.techtarget.com/searchsoftwarequality/definition/continuous-integration</a:t>
            </a:r>
          </a:p>
          <a:p>
            <a:pPr marL="798826" indent="-399413" lvl="1">
              <a:lnSpc>
                <a:spcPts val="5179"/>
              </a:lnSpc>
              <a:buFont typeface="Arial"/>
              <a:buChar char="•"/>
            </a:pPr>
            <a:r>
              <a:rPr lang="en-US" sz="3699" u="sng">
                <a:solidFill>
                  <a:srgbClr val="0D0D0D"/>
                </a:solidFill>
                <a:latin typeface="มอนตี้"/>
                <a:hlinkClick r:id="rId10" tooltip="https://www.techtarget.com/searchsoftwarequality/definition/continuous-integrationhttps:/www.dicoding.com/blog/apa-itu-ci-cd/https:/www.binaracademy.com/blog/ci-cd-pipeline-dalam-devopshttps:/www.dewaweb.com/blog/pengertian-ci-cd/"/>
              </a:rPr>
              <a:t>https:/www.dicoding.com/blog/apa-itu-ci-cd/</a:t>
            </a:r>
          </a:p>
          <a:p>
            <a:pPr marL="798826" indent="-399413" lvl="1">
              <a:lnSpc>
                <a:spcPts val="5179"/>
              </a:lnSpc>
              <a:buFont typeface="Arial"/>
              <a:buChar char="•"/>
            </a:pPr>
            <a:r>
              <a:rPr lang="en-US" sz="3699" u="sng">
                <a:solidFill>
                  <a:srgbClr val="0D0D0D"/>
                </a:solidFill>
                <a:latin typeface="มอนตี้"/>
                <a:hlinkClick r:id="rId11" tooltip="https://www.techtarget.com/searchsoftwarequality/definition/continuous-integrationhttps:/www.dicoding.com/blog/apa-itu-ci-cd/https:/www.binaracademy.com/blog/ci-cd-pipeline-dalam-devopshttps:/www.dewaweb.com/blog/pengertian-ci-cd/"/>
              </a:rPr>
              <a:t>https:/www.binaracademy.com/blog/ci-cd-pipeline-dalam-devops</a:t>
            </a:r>
          </a:p>
          <a:p>
            <a:pPr marL="798826" indent="-399413" lvl="1">
              <a:lnSpc>
                <a:spcPts val="5179"/>
              </a:lnSpc>
              <a:buFont typeface="Arial"/>
              <a:buChar char="•"/>
            </a:pPr>
            <a:r>
              <a:rPr lang="en-US" sz="3699" u="sng">
                <a:solidFill>
                  <a:srgbClr val="0D0D0D"/>
                </a:solidFill>
                <a:latin typeface="มอนตี้"/>
                <a:hlinkClick r:id="rId12" tooltip="https://www.techtarget.com/searchsoftwarequality/definition/continuous-integrationhttps:/www.dicoding.com/blog/apa-itu-ci-cd/https:/www.binaracademy.com/blog/ci-cd-pipeline-dalam-devopshttps:/www.dewaweb.com/blog/pengertian-ci-cd/"/>
              </a:rPr>
              <a:t>https:/www.dewaweb.com/blog/pengertian-ci-cd/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79808" y="357578"/>
            <a:ext cx="13675731" cy="9936533"/>
          </a:xfrm>
          <a:custGeom>
            <a:avLst/>
            <a:gdLst/>
            <a:ahLst/>
            <a:cxnLst/>
            <a:rect r="r" b="b" t="t" l="l"/>
            <a:pathLst>
              <a:path h="9936533" w="13675731">
                <a:moveTo>
                  <a:pt x="0" y="0"/>
                </a:moveTo>
                <a:lnTo>
                  <a:pt x="13675731" y="0"/>
                </a:lnTo>
                <a:lnTo>
                  <a:pt x="13675731" y="9936533"/>
                </a:lnTo>
                <a:lnTo>
                  <a:pt x="0" y="99365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521" b="-7243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3957975" y="6281867"/>
            <a:ext cx="3301325" cy="2976433"/>
          </a:xfrm>
          <a:custGeom>
            <a:avLst/>
            <a:gdLst/>
            <a:ahLst/>
            <a:cxnLst/>
            <a:rect r="r" b="b" t="t" l="l"/>
            <a:pathLst>
              <a:path h="2976433" w="3301325">
                <a:moveTo>
                  <a:pt x="0" y="2976433"/>
                </a:moveTo>
                <a:lnTo>
                  <a:pt x="3301325" y="2976433"/>
                </a:lnTo>
                <a:lnTo>
                  <a:pt x="3301325" y="0"/>
                </a:lnTo>
                <a:lnTo>
                  <a:pt x="0" y="0"/>
                </a:lnTo>
                <a:lnTo>
                  <a:pt x="0" y="2976433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427449" y="2084172"/>
            <a:ext cx="9433102" cy="378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24"/>
              </a:lnSpc>
              <a:spcBef>
                <a:spcPct val="0"/>
              </a:spcBef>
            </a:pPr>
            <a:r>
              <a:rPr lang="en-US" sz="22160">
                <a:solidFill>
                  <a:srgbClr val="0D0D0D"/>
                </a:solidFill>
                <a:latin typeface="Tropika"/>
              </a:rPr>
              <a:t>SEKIAN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133076" y="4857750"/>
            <a:ext cx="10021848" cy="2515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37"/>
              </a:lnSpc>
              <a:spcBef>
                <a:spcPct val="0"/>
              </a:spcBef>
            </a:pPr>
            <a:r>
              <a:rPr lang="en-US" sz="14669">
                <a:solidFill>
                  <a:srgbClr val="0D0D0D"/>
                </a:solidFill>
                <a:latin typeface="Tropika"/>
              </a:rPr>
              <a:t>TERIMA KASIH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126124" y="1457999"/>
            <a:ext cx="3301325" cy="2976433"/>
          </a:xfrm>
          <a:custGeom>
            <a:avLst/>
            <a:gdLst/>
            <a:ahLst/>
            <a:cxnLst/>
            <a:rect r="r" b="b" t="t" l="l"/>
            <a:pathLst>
              <a:path h="2976433" w="3301325">
                <a:moveTo>
                  <a:pt x="0" y="0"/>
                </a:moveTo>
                <a:lnTo>
                  <a:pt x="3301325" y="0"/>
                </a:lnTo>
                <a:lnTo>
                  <a:pt x="3301325" y="2976433"/>
                </a:lnTo>
                <a:lnTo>
                  <a:pt x="0" y="29764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DAFzHzwuous</dc:identifier>
  <dcterms:modified xsi:type="dcterms:W3CDTF">2011-08-01T06:04:30Z</dcterms:modified>
  <cp:revision>1</cp:revision>
  <dc:title>CI / CD</dc:title>
</cp:coreProperties>
</file>