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Josefin Sans" charset="1" panose="00000500000000000000"/>
      <p:regular r:id="rId10"/>
    </p:embeddedFont>
    <p:embeddedFont>
      <p:font typeface="Josefin Sans Bold" charset="1" panose="00000800000000000000"/>
      <p:regular r:id="rId11"/>
    </p:embeddedFont>
    <p:embeddedFont>
      <p:font typeface="Josefin Sans Italics" charset="1" panose="00000500000000000000"/>
      <p:regular r:id="rId12"/>
    </p:embeddedFont>
    <p:embeddedFont>
      <p:font typeface="Josefin Sans Bold Italics" charset="1" panose="00000800000000000000"/>
      <p:regular r:id="rId13"/>
    </p:embeddedFont>
    <p:embeddedFont>
      <p:font typeface="Josefin Sans Thin" charset="1" panose="00000300000000000000"/>
      <p:regular r:id="rId14"/>
    </p:embeddedFont>
    <p:embeddedFont>
      <p:font typeface="Josefin Sans Thin Italics" charset="1" panose="00000300000000000000"/>
      <p:regular r:id="rId15"/>
    </p:embeddedFont>
    <p:embeddedFont>
      <p:font typeface="Josefin Sans Light" charset="1" panose="00000400000000000000"/>
      <p:regular r:id="rId16"/>
    </p:embeddedFont>
    <p:embeddedFont>
      <p:font typeface="Josefin Sans Light Italics" charset="1" panose="00000400000000000000"/>
      <p:regular r:id="rId17"/>
    </p:embeddedFont>
    <p:embeddedFont>
      <p:font typeface="Josefin Sans Semi-Bold" charset="1" panose="00000700000000000000"/>
      <p:regular r:id="rId18"/>
    </p:embeddedFont>
    <p:embeddedFont>
      <p:font typeface="Josefin Sans Semi-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https://revou.co/kosakata/flowchart"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36.png" Type="http://schemas.openxmlformats.org/officeDocument/2006/relationships/image"/><Relationship Id="rId12" Target="../media/image37.svg" Type="http://schemas.openxmlformats.org/officeDocument/2006/relationships/image"/><Relationship Id="rId13" Target="../media/image38.png" Type="http://schemas.openxmlformats.org/officeDocument/2006/relationships/image"/><Relationship Id="rId14" Target="../media/image39.svg" Type="http://schemas.openxmlformats.org/officeDocument/2006/relationships/image"/><Relationship Id="rId15" Target="../media/image40.png" Type="http://schemas.openxmlformats.org/officeDocument/2006/relationships/image"/><Relationship Id="rId16" Target="../media/image41.svg" Type="http://schemas.openxmlformats.org/officeDocument/2006/relationships/image"/><Relationship Id="rId17" Target="../media/image24.png" Type="http://schemas.openxmlformats.org/officeDocument/2006/relationships/image"/><Relationship Id="rId18" Target="../media/image25.svg" Type="http://schemas.openxmlformats.org/officeDocument/2006/relationships/image"/><Relationship Id="rId2" Target="https://www.dicoding.com/blog/white-box-testing/" TargetMode="External" Type="http://schemas.openxmlformats.org/officeDocument/2006/relationships/hyperlink"/><Relationship Id="rId3" Target="https://revou.co/kosakata/white-box-testing#:~:text=White%20box%20testing%20adalah%20salah,hanya%20melakukan%20penilaian%20fungsionalitas%20software" TargetMode="External" Type="http://schemas.openxmlformats.org/officeDocument/2006/relationships/hyperlink"/><Relationship Id="rId4" Target="https://teknik-informatika-s1.stekom.ac.id/informasi/baca/White-Box-Testing/39351e29c2e143a77b47c378cb47a0ab9cc8c02b" TargetMode="External" Type="http://schemas.openxmlformats.org/officeDocument/2006/relationships/hyperlink"/><Relationship Id="rId5" Target="https://glints.com/id/lowongan/white-box-testing-adalah/" TargetMode="External" Type="http://schemas.openxmlformats.org/officeDocument/2006/relationships/hyperlink"/><Relationship Id="rId6" Target="https://www-techtarget-com.translate.goog/searchsoftwarequality/definition/unit-testing?_x_tr_sl=en&amp;_x_tr_tl=id&amp;_x_tr_hl=id&amp;_x_tr_pto=tc" TargetMode="External" Type="http://schemas.openxmlformats.org/officeDocument/2006/relationships/hyperlink"/><Relationship Id="rId7" Target="../media/image26.png" Type="http://schemas.openxmlformats.org/officeDocument/2006/relationships/image"/><Relationship Id="rId8" Target="../media/image27.svg" Type="http://schemas.openxmlformats.org/officeDocument/2006/relationships/image"/><Relationship Id="rId9" Target="../media/image3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8723018" y="4950340"/>
            <a:ext cx="8874983" cy="1741553"/>
          </a:xfrm>
          <a:prstGeom prst="rect">
            <a:avLst/>
          </a:prstGeom>
        </p:spPr>
        <p:txBody>
          <a:bodyPr anchor="t" rtlCol="false" tIns="0" lIns="0" bIns="0" rIns="0">
            <a:spAutoFit/>
          </a:bodyPr>
          <a:lstStyle/>
          <a:p>
            <a:pPr>
              <a:lnSpc>
                <a:spcPts val="6732"/>
              </a:lnSpc>
            </a:pPr>
            <a:r>
              <a:rPr lang="en-US" sz="6600">
                <a:solidFill>
                  <a:srgbClr val="F7B4A7"/>
                </a:solidFill>
                <a:latin typeface="Josefin Sans Bold"/>
              </a:rPr>
              <a:t>WHITEBOX TESTING &amp; UNIT TEST</a:t>
            </a:r>
          </a:p>
        </p:txBody>
      </p:sp>
      <p:sp>
        <p:nvSpPr>
          <p:cNvPr name="TextBox 9" id="9"/>
          <p:cNvSpPr txBox="true"/>
          <p:nvPr/>
        </p:nvSpPr>
        <p:spPr>
          <a:xfrm rot="0">
            <a:off x="8723018" y="3657719"/>
            <a:ext cx="8874983" cy="316230"/>
          </a:xfrm>
          <a:prstGeom prst="rect">
            <a:avLst/>
          </a:prstGeom>
        </p:spPr>
        <p:txBody>
          <a:bodyPr anchor="t" rtlCol="false" tIns="0" lIns="0" bIns="0" rIns="0">
            <a:spAutoFit/>
          </a:bodyPr>
          <a:lstStyle/>
          <a:p>
            <a:pPr>
              <a:lnSpc>
                <a:spcPts val="2520"/>
              </a:lnSpc>
            </a:pPr>
            <a:r>
              <a:rPr lang="en-US" sz="1800" spc="334">
                <a:solidFill>
                  <a:srgbClr val="94DDDE"/>
                </a:solidFill>
                <a:latin typeface="Josefin Sans"/>
              </a:rPr>
              <a:t>PERSENTATION BY PUTRI LESTARI (201011400188)</a:t>
            </a:r>
          </a:p>
        </p:txBody>
      </p:sp>
      <p:sp>
        <p:nvSpPr>
          <p:cNvPr name="TextBox 10" id="10"/>
          <p:cNvSpPr txBox="true"/>
          <p:nvPr/>
        </p:nvSpPr>
        <p:spPr>
          <a:xfrm rot="0">
            <a:off x="8723018" y="6475358"/>
            <a:ext cx="6823524" cy="585470"/>
          </a:xfrm>
          <a:prstGeom prst="rect">
            <a:avLst/>
          </a:prstGeom>
        </p:spPr>
        <p:txBody>
          <a:bodyPr anchor="t" rtlCol="false" tIns="0" lIns="0" bIns="0" rIns="0">
            <a:spAutoFit/>
          </a:bodyPr>
          <a:lstStyle/>
          <a:p>
            <a:pPr>
              <a:lnSpc>
                <a:spcPts val="2380"/>
              </a:lnSpc>
            </a:pPr>
            <a:r>
              <a:rPr lang="en-US" sz="1700" spc="316">
                <a:solidFill>
                  <a:srgbClr val="94DDDE"/>
                </a:solidFill>
                <a:latin typeface="Josefin Sans"/>
              </a:rPr>
              <a:t>TESTING DAN QA PERANGKAT LUNAK</a:t>
            </a:r>
          </a:p>
          <a:p>
            <a:pPr>
              <a:lnSpc>
                <a:spcPts val="238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1246911" y="4895090"/>
            <a:ext cx="1550216" cy="439874"/>
          </a:xfrm>
          <a:custGeom>
            <a:avLst/>
            <a:gdLst/>
            <a:ahLst/>
            <a:cxnLst/>
            <a:rect r="r" b="b" t="t" l="l"/>
            <a:pathLst>
              <a:path h="439874" w="1550216">
                <a:moveTo>
                  <a:pt x="0" y="0"/>
                </a:moveTo>
                <a:lnTo>
                  <a:pt x="1550216" y="0"/>
                </a:lnTo>
                <a:lnTo>
                  <a:pt x="1550216" y="439873"/>
                </a:lnTo>
                <a:lnTo>
                  <a:pt x="0" y="439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801600" y="3933985"/>
            <a:ext cx="2630382" cy="2362083"/>
          </a:xfrm>
          <a:custGeom>
            <a:avLst/>
            <a:gdLst/>
            <a:ahLst/>
            <a:cxnLst/>
            <a:rect r="r" b="b" t="t" l="l"/>
            <a:pathLst>
              <a:path h="2362083" w="2630382">
                <a:moveTo>
                  <a:pt x="0" y="0"/>
                </a:moveTo>
                <a:lnTo>
                  <a:pt x="2630382" y="0"/>
                </a:lnTo>
                <a:lnTo>
                  <a:pt x="2630382" y="2362083"/>
                </a:lnTo>
                <a:lnTo>
                  <a:pt x="0" y="2362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31982" y="4895090"/>
            <a:ext cx="1550216" cy="439874"/>
          </a:xfrm>
          <a:custGeom>
            <a:avLst/>
            <a:gdLst/>
            <a:ahLst/>
            <a:cxnLst/>
            <a:rect r="r" b="b" t="t" l="l"/>
            <a:pathLst>
              <a:path h="439874" w="1550216">
                <a:moveTo>
                  <a:pt x="0" y="0"/>
                </a:moveTo>
                <a:lnTo>
                  <a:pt x="1550216" y="0"/>
                </a:lnTo>
                <a:lnTo>
                  <a:pt x="1550216" y="439873"/>
                </a:lnTo>
                <a:lnTo>
                  <a:pt x="0" y="439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6619918"/>
            <a:ext cx="12782403" cy="866013"/>
          </a:xfrm>
          <a:prstGeom prst="rect">
            <a:avLst/>
          </a:prstGeom>
        </p:spPr>
        <p:txBody>
          <a:bodyPr anchor="t" rtlCol="false" tIns="0" lIns="0" bIns="0" rIns="0">
            <a:spAutoFit/>
          </a:bodyPr>
          <a:lstStyle/>
          <a:p>
            <a:pPr>
              <a:lnSpc>
                <a:spcPts val="6336"/>
              </a:lnSpc>
            </a:pPr>
            <a:r>
              <a:rPr lang="en-US" sz="6400">
                <a:solidFill>
                  <a:srgbClr val="31356E"/>
                </a:solidFill>
                <a:latin typeface="Josefin Sans Bold"/>
              </a:rPr>
              <a:t>TUJUAN</a:t>
            </a:r>
          </a:p>
        </p:txBody>
      </p:sp>
      <p:sp>
        <p:nvSpPr>
          <p:cNvPr name="TextBox 6" id="6"/>
          <p:cNvSpPr txBox="true"/>
          <p:nvPr/>
        </p:nvSpPr>
        <p:spPr>
          <a:xfrm rot="0">
            <a:off x="1028700" y="7695481"/>
            <a:ext cx="12246784" cy="1323975"/>
          </a:xfrm>
          <a:prstGeom prst="rect">
            <a:avLst/>
          </a:prstGeom>
        </p:spPr>
        <p:txBody>
          <a:bodyPr anchor="t" rtlCol="false" tIns="0" lIns="0" bIns="0" rIns="0">
            <a:spAutoFit/>
          </a:bodyPr>
          <a:lstStyle/>
          <a:p>
            <a:pPr algn="just">
              <a:lnSpc>
                <a:spcPts val="3480"/>
              </a:lnSpc>
            </a:pPr>
            <a:r>
              <a:rPr lang="en-US" sz="2900">
                <a:solidFill>
                  <a:srgbClr val="2B4B82"/>
                </a:solidFill>
                <a:latin typeface="Josefin Sans"/>
              </a:rPr>
              <a:t>Tujuan dari white box testing untuk mengetahui alur pengiriman data dari input hingga output, kegunaan, dan keamanan software.</a:t>
            </a:r>
          </a:p>
          <a:p>
            <a:pPr algn="just">
              <a:lnSpc>
                <a:spcPts val="3480"/>
              </a:lnSpc>
            </a:pPr>
          </a:p>
        </p:txBody>
      </p:sp>
      <p:sp>
        <p:nvSpPr>
          <p:cNvPr name="TextBox 7" id="7"/>
          <p:cNvSpPr txBox="true"/>
          <p:nvPr/>
        </p:nvSpPr>
        <p:spPr>
          <a:xfrm rot="0">
            <a:off x="12417809" y="3210463"/>
            <a:ext cx="3082528" cy="500380"/>
          </a:xfrm>
          <a:prstGeom prst="rect">
            <a:avLst/>
          </a:prstGeom>
        </p:spPr>
        <p:txBody>
          <a:bodyPr anchor="t" rtlCol="false" tIns="0" lIns="0" bIns="0" rIns="0">
            <a:spAutoFit/>
          </a:bodyPr>
          <a:lstStyle/>
          <a:p>
            <a:pPr algn="ctr">
              <a:lnSpc>
                <a:spcPts val="3919"/>
              </a:lnSpc>
              <a:spcBef>
                <a:spcPct val="0"/>
              </a:spcBef>
            </a:pPr>
            <a:r>
              <a:rPr lang="en-US" sz="2799">
                <a:solidFill>
                  <a:srgbClr val="31356E"/>
                </a:solidFill>
                <a:latin typeface="Josefin Sans Bold"/>
              </a:rPr>
              <a:t>Whiitebox Testing</a:t>
            </a:r>
          </a:p>
        </p:txBody>
      </p:sp>
      <p:sp>
        <p:nvSpPr>
          <p:cNvPr name="TextBox 8" id="8"/>
          <p:cNvSpPr txBox="true"/>
          <p:nvPr/>
        </p:nvSpPr>
        <p:spPr>
          <a:xfrm rot="0">
            <a:off x="11349283" y="4330234"/>
            <a:ext cx="899964" cy="500380"/>
          </a:xfrm>
          <a:prstGeom prst="rect">
            <a:avLst/>
          </a:prstGeom>
        </p:spPr>
        <p:txBody>
          <a:bodyPr anchor="t" rtlCol="false" tIns="0" lIns="0" bIns="0" rIns="0">
            <a:spAutoFit/>
          </a:bodyPr>
          <a:lstStyle/>
          <a:p>
            <a:pPr algn="ctr">
              <a:lnSpc>
                <a:spcPts val="3919"/>
              </a:lnSpc>
              <a:spcBef>
                <a:spcPct val="0"/>
              </a:spcBef>
            </a:pPr>
            <a:r>
              <a:rPr lang="en-US" sz="2799">
                <a:solidFill>
                  <a:srgbClr val="31356E"/>
                </a:solidFill>
                <a:latin typeface="Josefin Sans Bold"/>
              </a:rPr>
              <a:t>Input</a:t>
            </a:r>
          </a:p>
        </p:txBody>
      </p:sp>
      <p:sp>
        <p:nvSpPr>
          <p:cNvPr name="TextBox 9" id="9"/>
          <p:cNvSpPr txBox="true"/>
          <p:nvPr/>
        </p:nvSpPr>
        <p:spPr>
          <a:xfrm rot="0">
            <a:off x="15612265" y="4330234"/>
            <a:ext cx="1220391" cy="500380"/>
          </a:xfrm>
          <a:prstGeom prst="rect">
            <a:avLst/>
          </a:prstGeom>
        </p:spPr>
        <p:txBody>
          <a:bodyPr anchor="t" rtlCol="false" tIns="0" lIns="0" bIns="0" rIns="0">
            <a:spAutoFit/>
          </a:bodyPr>
          <a:lstStyle/>
          <a:p>
            <a:pPr algn="ctr">
              <a:lnSpc>
                <a:spcPts val="3919"/>
              </a:lnSpc>
              <a:spcBef>
                <a:spcPct val="0"/>
              </a:spcBef>
            </a:pPr>
            <a:r>
              <a:rPr lang="en-US" sz="2799">
                <a:solidFill>
                  <a:srgbClr val="31356E"/>
                </a:solidFill>
                <a:latin typeface="Josefin Sans Bold"/>
              </a:rPr>
              <a:t>Output</a:t>
            </a:r>
          </a:p>
        </p:txBody>
      </p:sp>
      <p:sp>
        <p:nvSpPr>
          <p:cNvPr name="TextBox 10" id="10"/>
          <p:cNvSpPr txBox="true"/>
          <p:nvPr/>
        </p:nvSpPr>
        <p:spPr>
          <a:xfrm rot="0">
            <a:off x="1028700" y="1514497"/>
            <a:ext cx="15953498" cy="990600"/>
          </a:xfrm>
          <a:prstGeom prst="rect">
            <a:avLst/>
          </a:prstGeom>
        </p:spPr>
        <p:txBody>
          <a:bodyPr anchor="t" rtlCol="false" tIns="0" lIns="0" bIns="0" rIns="0">
            <a:spAutoFit/>
          </a:bodyPr>
          <a:lstStyle/>
          <a:p>
            <a:pPr>
              <a:lnSpc>
                <a:spcPts val="7680"/>
              </a:lnSpc>
            </a:pPr>
            <a:r>
              <a:rPr lang="en-US" sz="6400">
                <a:solidFill>
                  <a:srgbClr val="31356E"/>
                </a:solidFill>
                <a:latin typeface="Josefin Sans Bold"/>
              </a:rPr>
              <a:t>PENGERTIAN WHITEBOX TESTING</a:t>
            </a:r>
          </a:p>
        </p:txBody>
      </p:sp>
      <p:sp>
        <p:nvSpPr>
          <p:cNvPr name="TextBox 11" id="11"/>
          <p:cNvSpPr txBox="true"/>
          <p:nvPr/>
        </p:nvSpPr>
        <p:spPr>
          <a:xfrm rot="0">
            <a:off x="1028700" y="2714647"/>
            <a:ext cx="9358913" cy="3076575"/>
          </a:xfrm>
          <a:prstGeom prst="rect">
            <a:avLst/>
          </a:prstGeom>
        </p:spPr>
        <p:txBody>
          <a:bodyPr anchor="t" rtlCol="false" tIns="0" lIns="0" bIns="0" rIns="0">
            <a:spAutoFit/>
          </a:bodyPr>
          <a:lstStyle/>
          <a:p>
            <a:pPr algn="just">
              <a:lnSpc>
                <a:spcPts val="3480"/>
              </a:lnSpc>
            </a:pPr>
            <a:r>
              <a:rPr lang="en-US" sz="2900">
                <a:solidFill>
                  <a:srgbClr val="2B4B82"/>
                </a:solidFill>
                <a:latin typeface="Josefin Sans"/>
              </a:rPr>
              <a:t>White box testing </a:t>
            </a:r>
            <a:r>
              <a:rPr lang="en-US" sz="2900">
                <a:solidFill>
                  <a:srgbClr val="2B4B82"/>
                </a:solidFill>
                <a:latin typeface="Josefin Sans"/>
              </a:rPr>
              <a:t>atau “pengujian kotak putih” adalah pengujian yang dilakukan untuk menguji perangkat lunak dengan cara menganalisa dan meneliti struktur internal dan kode dari perangkat lunak.</a:t>
            </a:r>
          </a:p>
          <a:p>
            <a:pPr algn="just">
              <a:lnSpc>
                <a:spcPts val="3480"/>
              </a:lnSpc>
            </a:pPr>
          </a:p>
          <a:p>
            <a:pPr algn="just">
              <a:lnSpc>
                <a:spcPts val="3480"/>
              </a:lnSpc>
            </a:pPr>
            <a:r>
              <a:rPr lang="en-US" sz="2900">
                <a:solidFill>
                  <a:srgbClr val="2B4B82"/>
                </a:solidFill>
                <a:latin typeface="Josefin Sans"/>
              </a:rPr>
              <a:t>Pengujian white box testing berfokus pada aliran input dan output dari perangkat lunak.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028700" y="2805352"/>
            <a:ext cx="12888799" cy="7131975"/>
          </a:xfrm>
          <a:prstGeom prst="rect">
            <a:avLst/>
          </a:prstGeom>
        </p:spPr>
        <p:txBody>
          <a:bodyPr anchor="t" rtlCol="false" tIns="0" lIns="0" bIns="0" rIns="0">
            <a:spAutoFit/>
          </a:bodyPr>
          <a:lstStyle/>
          <a:p>
            <a:pPr algn="just" marL="585864" indent="-292932" lvl="1">
              <a:lnSpc>
                <a:spcPts val="3799"/>
              </a:lnSpc>
              <a:buFont typeface="Arial"/>
              <a:buChar char="•"/>
            </a:pPr>
            <a:r>
              <a:rPr lang="en-US" sz="2713">
                <a:solidFill>
                  <a:srgbClr val="94DDDE"/>
                </a:solidFill>
                <a:latin typeface="Josefin Sans"/>
              </a:rPr>
              <a:t>Statement coverage, </a:t>
            </a:r>
            <a:r>
              <a:rPr lang="en-US" sz="2713">
                <a:solidFill>
                  <a:srgbClr val="FEFEFE"/>
                </a:solidFill>
                <a:latin typeface="Josefin Sans"/>
              </a:rPr>
              <a:t>Teknik yang dilakukan untuk melewati semua pernyataan setidaknya satu kali. Setiap jalur coding akan diuji.</a:t>
            </a:r>
          </a:p>
          <a:p>
            <a:pPr algn="just" marL="585864" indent="-292932" lvl="1">
              <a:lnSpc>
                <a:spcPts val="3799"/>
              </a:lnSpc>
              <a:buFont typeface="Arial"/>
              <a:buChar char="•"/>
            </a:pPr>
            <a:r>
              <a:rPr lang="en-US" sz="2713">
                <a:solidFill>
                  <a:srgbClr val="94DDDE"/>
                </a:solidFill>
                <a:latin typeface="Josefin Sans"/>
              </a:rPr>
              <a:t>Branch coverage, </a:t>
            </a:r>
            <a:r>
              <a:rPr lang="en-US" sz="2713">
                <a:solidFill>
                  <a:srgbClr val="FFFFFF"/>
                </a:solidFill>
                <a:latin typeface="Josefin Sans"/>
              </a:rPr>
              <a:t>teknik yang dirancang agar setiap cabang dilewati setidaknya satu kali. </a:t>
            </a:r>
          </a:p>
          <a:p>
            <a:pPr algn="just" marL="585864" indent="-292932" lvl="1">
              <a:lnSpc>
                <a:spcPts val="3799"/>
              </a:lnSpc>
              <a:buFont typeface="Arial"/>
              <a:buChar char="•"/>
            </a:pPr>
            <a:r>
              <a:rPr lang="en-US" sz="2713">
                <a:solidFill>
                  <a:srgbClr val="94DDDE"/>
                </a:solidFill>
                <a:latin typeface="Josefin Sans"/>
              </a:rPr>
              <a:t>Condition coverage, </a:t>
            </a:r>
            <a:r>
              <a:rPr lang="en-US" sz="2713">
                <a:solidFill>
                  <a:srgbClr val="FFFFFF"/>
                </a:solidFill>
                <a:latin typeface="Josefin Sans"/>
              </a:rPr>
              <a:t>Teknik yang menguji semua kondisi menghasilkan nilai TRUE atau FALSE.</a:t>
            </a:r>
          </a:p>
          <a:p>
            <a:pPr algn="just" marL="585864" indent="-292932" lvl="1">
              <a:lnSpc>
                <a:spcPts val="3799"/>
              </a:lnSpc>
              <a:buFont typeface="Arial"/>
              <a:buChar char="•"/>
            </a:pPr>
            <a:r>
              <a:rPr lang="en-US" sz="2713">
                <a:solidFill>
                  <a:srgbClr val="94DDDE"/>
                </a:solidFill>
                <a:latin typeface="Josefin Sans"/>
              </a:rPr>
              <a:t>Multiple condition coverage, </a:t>
            </a:r>
            <a:r>
              <a:rPr lang="en-US" sz="2713">
                <a:solidFill>
                  <a:srgbClr val="FFFFFF"/>
                </a:solidFill>
                <a:latin typeface="Josefin Sans"/>
              </a:rPr>
              <a:t>teknik yang dilakukan untuk menguji semua kombinasi yang mungkin dari berbagai kondisi yang ada. Semua kombinasi tersebut harus diuji setidaknya satu kali.</a:t>
            </a:r>
          </a:p>
          <a:p>
            <a:pPr algn="just" marL="585864" indent="-292932" lvl="1">
              <a:lnSpc>
                <a:spcPts val="3799"/>
              </a:lnSpc>
              <a:buFont typeface="Arial"/>
              <a:buChar char="•"/>
            </a:pPr>
            <a:r>
              <a:rPr lang="en-US" sz="2713">
                <a:solidFill>
                  <a:srgbClr val="94DDDE"/>
                </a:solidFill>
                <a:latin typeface="Josefin Sans"/>
              </a:rPr>
              <a:t>Basis path testing, </a:t>
            </a:r>
            <a:r>
              <a:rPr lang="en-US" sz="2713">
                <a:solidFill>
                  <a:srgbClr val="FFFFFF"/>
                </a:solidFill>
                <a:latin typeface="Josefin Sans"/>
              </a:rPr>
              <a:t>Teknik untuk mengukur kompleksitas kode program dan pendefinisian alur yang akan dieksekusi. </a:t>
            </a:r>
          </a:p>
          <a:p>
            <a:pPr algn="just" marL="585864" indent="-292932" lvl="1">
              <a:lnSpc>
                <a:spcPts val="3799"/>
              </a:lnSpc>
              <a:buFont typeface="Arial"/>
              <a:buChar char="•"/>
            </a:pPr>
            <a:r>
              <a:rPr lang="en-US" sz="2713">
                <a:solidFill>
                  <a:srgbClr val="94DDDE"/>
                </a:solidFill>
                <a:latin typeface="Josefin Sans"/>
              </a:rPr>
              <a:t>Loop testing,</a:t>
            </a:r>
            <a:r>
              <a:rPr lang="en-US" sz="2713">
                <a:solidFill>
                  <a:srgbClr val="FFFFFF"/>
                </a:solidFill>
                <a:latin typeface="Josefin Sans"/>
              </a:rPr>
              <a:t> Teknik untuk menguji berbagai loop, seperti while, for, dan do-while. Dan memeriksa kondisi akhir loop apakah sudah berjalan benar atau belum.</a:t>
            </a:r>
          </a:p>
          <a:p>
            <a:pPr algn="just">
              <a:lnSpc>
                <a:spcPts val="3799"/>
              </a:lnSpc>
            </a:pPr>
            <a:r>
              <a:rPr lang="en-US" sz="2713">
                <a:solidFill>
                  <a:srgbClr val="FFFFFF"/>
                </a:solidFill>
                <a:latin typeface="Josefin Sans"/>
              </a:rPr>
              <a:t>    </a:t>
            </a:r>
          </a:p>
        </p:txBody>
      </p:sp>
      <p:sp>
        <p:nvSpPr>
          <p:cNvPr name="Freeform 3" id="3"/>
          <p:cNvSpPr/>
          <p:nvPr/>
        </p:nvSpPr>
        <p:spPr>
          <a:xfrm flipH="false" flipV="false" rot="0">
            <a:off x="14743625" y="2862502"/>
            <a:ext cx="2926078" cy="6395798"/>
          </a:xfrm>
          <a:custGeom>
            <a:avLst/>
            <a:gdLst/>
            <a:ahLst/>
            <a:cxnLst/>
            <a:rect r="r" b="b" t="t" l="l"/>
            <a:pathLst>
              <a:path h="6395798" w="2926078">
                <a:moveTo>
                  <a:pt x="0" y="0"/>
                </a:moveTo>
                <a:lnTo>
                  <a:pt x="2926078" y="0"/>
                </a:lnTo>
                <a:lnTo>
                  <a:pt x="2926078" y="6395798"/>
                </a:lnTo>
                <a:lnTo>
                  <a:pt x="0" y="63957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348551"/>
            <a:ext cx="13714925" cy="1153904"/>
          </a:xfrm>
          <a:prstGeom prst="rect">
            <a:avLst/>
          </a:prstGeom>
        </p:spPr>
        <p:txBody>
          <a:bodyPr anchor="t" rtlCol="false" tIns="0" lIns="0" bIns="0" rIns="0">
            <a:spAutoFit/>
          </a:bodyPr>
          <a:lstStyle/>
          <a:p>
            <a:pPr>
              <a:lnSpc>
                <a:spcPts val="9025"/>
              </a:lnSpc>
            </a:pPr>
            <a:r>
              <a:rPr lang="en-US" sz="7521">
                <a:solidFill>
                  <a:srgbClr val="F7B4A7"/>
                </a:solidFill>
                <a:latin typeface="Josefin Sans Bold"/>
              </a:rPr>
              <a:t>JENIS TEKNIK PENGUJIAN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grpSp>
        <p:nvGrpSpPr>
          <p:cNvPr name="Group 2" id="2"/>
          <p:cNvGrpSpPr/>
          <p:nvPr/>
        </p:nvGrpSpPr>
        <p:grpSpPr>
          <a:xfrm rot="0">
            <a:off x="13230707" y="-3359308"/>
            <a:ext cx="8321132" cy="832113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D4B7"/>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520"/>
                </a:lnSpc>
              </a:pPr>
            </a:p>
          </p:txBody>
        </p:sp>
      </p:grpSp>
      <p:sp>
        <p:nvSpPr>
          <p:cNvPr name="Freeform 5" id="5"/>
          <p:cNvSpPr/>
          <p:nvPr/>
        </p:nvSpPr>
        <p:spPr>
          <a:xfrm flipH="false" flipV="false" rot="0">
            <a:off x="834335" y="4810901"/>
            <a:ext cx="7343631" cy="3543594"/>
          </a:xfrm>
          <a:custGeom>
            <a:avLst/>
            <a:gdLst/>
            <a:ahLst/>
            <a:cxnLst/>
            <a:rect r="r" b="b" t="t" l="l"/>
            <a:pathLst>
              <a:path h="3543594" w="7343631">
                <a:moveTo>
                  <a:pt x="0" y="0"/>
                </a:moveTo>
                <a:lnTo>
                  <a:pt x="7343630" y="0"/>
                </a:lnTo>
                <a:lnTo>
                  <a:pt x="7343630" y="3543594"/>
                </a:lnTo>
                <a:lnTo>
                  <a:pt x="0" y="3543594"/>
                </a:lnTo>
                <a:lnTo>
                  <a:pt x="0" y="0"/>
                </a:lnTo>
                <a:close/>
              </a:path>
            </a:pathLst>
          </a:custGeom>
          <a:blipFill>
            <a:blip r:embed="rId2"/>
            <a:stretch>
              <a:fillRect l="-7489" t="-22245" r="-7812" b="-12297"/>
            </a:stretch>
          </a:blipFill>
        </p:spPr>
      </p:sp>
      <p:sp>
        <p:nvSpPr>
          <p:cNvPr name="Freeform 6" id="6"/>
          <p:cNvSpPr/>
          <p:nvPr/>
        </p:nvSpPr>
        <p:spPr>
          <a:xfrm flipH="false" flipV="false" rot="-2416963">
            <a:off x="13285843" y="-488960"/>
            <a:ext cx="1388375" cy="1536238"/>
          </a:xfrm>
          <a:custGeom>
            <a:avLst/>
            <a:gdLst/>
            <a:ahLst/>
            <a:cxnLst/>
            <a:rect r="r" b="b" t="t" l="l"/>
            <a:pathLst>
              <a:path h="1536238" w="1388375">
                <a:moveTo>
                  <a:pt x="0" y="0"/>
                </a:moveTo>
                <a:lnTo>
                  <a:pt x="1388375" y="0"/>
                </a:lnTo>
                <a:lnTo>
                  <a:pt x="1388375" y="1536238"/>
                </a:lnTo>
                <a:lnTo>
                  <a:pt x="0" y="15362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5437566" y="696101"/>
            <a:ext cx="3643468" cy="4114800"/>
          </a:xfrm>
          <a:custGeom>
            <a:avLst/>
            <a:gdLst/>
            <a:ahLst/>
            <a:cxnLst/>
            <a:rect r="r" b="b" t="t" l="l"/>
            <a:pathLst>
              <a:path h="4114800" w="3643468">
                <a:moveTo>
                  <a:pt x="0" y="0"/>
                </a:moveTo>
                <a:lnTo>
                  <a:pt x="3643468" y="0"/>
                </a:lnTo>
                <a:lnTo>
                  <a:pt x="36434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160396">
            <a:off x="15959983" y="-728636"/>
            <a:ext cx="1498221" cy="1657782"/>
          </a:xfrm>
          <a:custGeom>
            <a:avLst/>
            <a:gdLst/>
            <a:ahLst/>
            <a:cxnLst/>
            <a:rect r="r" b="b" t="t" l="l"/>
            <a:pathLst>
              <a:path h="1657782" w="1498221">
                <a:moveTo>
                  <a:pt x="0" y="0"/>
                </a:moveTo>
                <a:lnTo>
                  <a:pt x="1498220" y="0"/>
                </a:lnTo>
                <a:lnTo>
                  <a:pt x="1498220" y="1657782"/>
                </a:lnTo>
                <a:lnTo>
                  <a:pt x="0" y="16577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1614423">
            <a:off x="14765693" y="370551"/>
            <a:ext cx="1624588" cy="1797608"/>
          </a:xfrm>
          <a:custGeom>
            <a:avLst/>
            <a:gdLst/>
            <a:ahLst/>
            <a:cxnLst/>
            <a:rect r="r" b="b" t="t" l="l"/>
            <a:pathLst>
              <a:path h="1797608" w="1624588">
                <a:moveTo>
                  <a:pt x="0" y="0"/>
                </a:moveTo>
                <a:lnTo>
                  <a:pt x="1624589" y="0"/>
                </a:lnTo>
                <a:lnTo>
                  <a:pt x="1624589" y="1797609"/>
                </a:lnTo>
                <a:lnTo>
                  <a:pt x="0" y="17976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028700" y="1069645"/>
            <a:ext cx="11682605" cy="1962150"/>
          </a:xfrm>
          <a:prstGeom prst="rect">
            <a:avLst/>
          </a:prstGeom>
        </p:spPr>
        <p:txBody>
          <a:bodyPr anchor="t" rtlCol="false" tIns="0" lIns="0" bIns="0" rIns="0">
            <a:spAutoFit/>
          </a:bodyPr>
          <a:lstStyle/>
          <a:p>
            <a:pPr>
              <a:lnSpc>
                <a:spcPts val="7680"/>
              </a:lnSpc>
            </a:pPr>
            <a:r>
              <a:rPr lang="en-US" sz="6400">
                <a:solidFill>
                  <a:srgbClr val="2B4B82"/>
                </a:solidFill>
                <a:latin typeface="Josefin Sans Bold"/>
              </a:rPr>
              <a:t>CONTOH PENGUJIAN BASIS PATH TESTING</a:t>
            </a:r>
          </a:p>
        </p:txBody>
      </p:sp>
      <p:sp>
        <p:nvSpPr>
          <p:cNvPr name="TextBox 11" id="11"/>
          <p:cNvSpPr txBox="true"/>
          <p:nvPr/>
        </p:nvSpPr>
        <p:spPr>
          <a:xfrm rot="0">
            <a:off x="1028700" y="2739788"/>
            <a:ext cx="11682605" cy="1819910"/>
          </a:xfrm>
          <a:prstGeom prst="rect">
            <a:avLst/>
          </a:prstGeom>
        </p:spPr>
        <p:txBody>
          <a:bodyPr anchor="t" rtlCol="false" tIns="0" lIns="0" bIns="0" rIns="0">
            <a:spAutoFit/>
          </a:bodyPr>
          <a:lstStyle/>
          <a:p>
            <a:pPr>
              <a:lnSpc>
                <a:spcPts val="3639"/>
              </a:lnSpc>
            </a:pPr>
            <a:r>
              <a:rPr lang="en-US" sz="2599">
                <a:solidFill>
                  <a:srgbClr val="2B4B82"/>
                </a:solidFill>
                <a:latin typeface="Josefin Sans"/>
              </a:rPr>
              <a:t>tester harus menggambar diagram (</a:t>
            </a:r>
            <a:r>
              <a:rPr lang="en-US" sz="2599" u="sng">
                <a:solidFill>
                  <a:srgbClr val="2B4B82"/>
                </a:solidFill>
                <a:latin typeface="Josefin Sans"/>
                <a:hlinkClick r:id="rId7" tooltip="https://revou.co/kosakata/flowchart"/>
              </a:rPr>
              <a:t>flowchart</a:t>
            </a:r>
            <a:r>
              <a:rPr lang="en-US" sz="2599">
                <a:solidFill>
                  <a:srgbClr val="2B4B82"/>
                </a:solidFill>
                <a:latin typeface="Josefin Sans"/>
              </a:rPr>
              <a:t>) kontrol kode untuk melihat kemungkinan jalur yang akan dilewati saat program dijalankan. </a:t>
            </a:r>
          </a:p>
          <a:p>
            <a:pPr>
              <a:lnSpc>
                <a:spcPts val="3639"/>
              </a:lnSpc>
            </a:pPr>
          </a:p>
          <a:p>
            <a:pPr>
              <a:lnSpc>
                <a:spcPts val="3639"/>
              </a:lnSpc>
            </a:pPr>
            <a:r>
              <a:rPr lang="en-US" sz="2599">
                <a:solidFill>
                  <a:srgbClr val="2B4B82"/>
                </a:solidFill>
                <a:latin typeface="Josefin Sans"/>
              </a:rPr>
              <a:t>Contoh kode dan jalurnya :</a:t>
            </a:r>
          </a:p>
        </p:txBody>
      </p:sp>
      <p:sp>
        <p:nvSpPr>
          <p:cNvPr name="TextBox 12" id="12"/>
          <p:cNvSpPr txBox="true"/>
          <p:nvPr/>
        </p:nvSpPr>
        <p:spPr>
          <a:xfrm rot="0">
            <a:off x="8311524" y="4033252"/>
            <a:ext cx="8947776" cy="5477510"/>
          </a:xfrm>
          <a:prstGeom prst="rect">
            <a:avLst/>
          </a:prstGeom>
        </p:spPr>
        <p:txBody>
          <a:bodyPr anchor="t" rtlCol="false" tIns="0" lIns="0" bIns="0" rIns="0">
            <a:spAutoFit/>
          </a:bodyPr>
          <a:lstStyle/>
          <a:p>
            <a:pPr>
              <a:lnSpc>
                <a:spcPts val="3639"/>
              </a:lnSpc>
            </a:pPr>
            <a:r>
              <a:rPr lang="en-US" sz="2599">
                <a:solidFill>
                  <a:srgbClr val="2B4B82"/>
                </a:solidFill>
                <a:latin typeface="Josefin Sans"/>
              </a:rPr>
              <a:t>Kemungkinan jalur yang di</a:t>
            </a:r>
            <a:r>
              <a:rPr lang="en-US" sz="2599" u="none">
                <a:solidFill>
                  <a:srgbClr val="2B4B82"/>
                </a:solidFill>
                <a:latin typeface="Josefin Sans"/>
              </a:rPr>
              <a:t>l</a:t>
            </a:r>
            <a:r>
              <a:rPr lang="en-US" sz="2599">
                <a:solidFill>
                  <a:srgbClr val="2B4B82"/>
                </a:solidFill>
                <a:latin typeface="Josefin Sans"/>
              </a:rPr>
              <a:t>e</a:t>
            </a:r>
            <a:r>
              <a:rPr lang="en-US" sz="2599" u="none">
                <a:solidFill>
                  <a:srgbClr val="2B4B82"/>
                </a:solidFill>
                <a:latin typeface="Josefin Sans"/>
              </a:rPr>
              <a:t>wat</a:t>
            </a:r>
            <a:r>
              <a:rPr lang="en-US" sz="2599">
                <a:solidFill>
                  <a:srgbClr val="2B4B82"/>
                </a:solidFill>
                <a:latin typeface="Josefin Sans"/>
              </a:rPr>
              <a:t>i antara lain:</a:t>
            </a:r>
          </a:p>
          <a:p>
            <a:pPr marL="561339" indent="-280669" lvl="1">
              <a:lnSpc>
                <a:spcPts val="3639"/>
              </a:lnSpc>
              <a:buFont typeface="Arial"/>
              <a:buChar char="•"/>
            </a:pPr>
            <a:r>
              <a:rPr lang="en-US" sz="2599">
                <a:solidFill>
                  <a:srgbClr val="2B4B82"/>
                </a:solidFill>
                <a:latin typeface="Josefin Sans"/>
              </a:rPr>
              <a:t>1, 2 </a:t>
            </a:r>
          </a:p>
          <a:p>
            <a:pPr marL="561339" indent="-280669" lvl="1">
              <a:lnSpc>
                <a:spcPts val="3639"/>
              </a:lnSpc>
              <a:buFont typeface="Arial"/>
              <a:buChar char="•"/>
            </a:pPr>
            <a:r>
              <a:rPr lang="en-US" sz="2599">
                <a:solidFill>
                  <a:srgbClr val="2B4B82"/>
                </a:solidFill>
                <a:latin typeface="Josefin Sans"/>
              </a:rPr>
              <a:t>1, 3, 4, 5, 6, 8 </a:t>
            </a:r>
          </a:p>
          <a:p>
            <a:pPr marL="561339" indent="-280669" lvl="1">
              <a:lnSpc>
                <a:spcPts val="3639"/>
              </a:lnSpc>
              <a:buFont typeface="Arial"/>
              <a:buChar char="•"/>
            </a:pPr>
            <a:r>
              <a:rPr lang="en-US" sz="2599">
                <a:solidFill>
                  <a:srgbClr val="2B4B82"/>
                </a:solidFill>
                <a:latin typeface="Josefin Sans"/>
              </a:rPr>
              <a:t>1, 3, 4, 5, 6, 7</a:t>
            </a:r>
          </a:p>
          <a:p>
            <a:pPr marL="561339" indent="-280669" lvl="1">
              <a:lnSpc>
                <a:spcPts val="3639"/>
              </a:lnSpc>
              <a:buFont typeface="Arial"/>
              <a:buChar char="•"/>
            </a:pPr>
            <a:r>
              <a:rPr lang="en-US" sz="2599">
                <a:solidFill>
                  <a:srgbClr val="2B4B82"/>
                </a:solidFill>
                <a:latin typeface="Josefin Sans"/>
              </a:rPr>
              <a:t>1, 3, 4, 7, 6, 8, dan sebagainya</a:t>
            </a:r>
          </a:p>
          <a:p>
            <a:pPr>
              <a:lnSpc>
                <a:spcPts val="3639"/>
              </a:lnSpc>
            </a:pPr>
            <a:r>
              <a:rPr lang="en-US" sz="2599">
                <a:solidFill>
                  <a:srgbClr val="2B4B82"/>
                </a:solidFill>
                <a:latin typeface="Josefin Sans"/>
              </a:rPr>
              <a:t>Karena ada banyaknya jalur yang dihasilkan, maka kemungkinan terdapat jalur yang tidak efisien, berulang, atau salah. </a:t>
            </a:r>
          </a:p>
          <a:p>
            <a:pPr>
              <a:lnSpc>
                <a:spcPts val="3639"/>
              </a:lnSpc>
            </a:pPr>
          </a:p>
          <a:p>
            <a:pPr>
              <a:lnSpc>
                <a:spcPts val="3639"/>
              </a:lnSpc>
            </a:pPr>
            <a:r>
              <a:rPr lang="en-US" sz="2599">
                <a:solidFill>
                  <a:srgbClr val="2B4B82"/>
                </a:solidFill>
                <a:latin typeface="Josefin Sans"/>
              </a:rPr>
              <a:t>Dengan melakukan tek</a:t>
            </a:r>
            <a:r>
              <a:rPr lang="en-US" sz="2599">
                <a:solidFill>
                  <a:srgbClr val="2B4B82"/>
                </a:solidFill>
                <a:latin typeface="Josefin Sans"/>
              </a:rPr>
              <a:t>nik path coverage, kode yang menghasilkan jalur yang tak efisien akan dimodifikasi. </a:t>
            </a:r>
          </a:p>
          <a:p>
            <a:pPr>
              <a:lnSpc>
                <a:spcPts val="363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370694" y="2660798"/>
            <a:ext cx="7109406" cy="6692518"/>
            <a:chOff x="0" y="0"/>
            <a:chExt cx="9479207" cy="8923357"/>
          </a:xfrm>
        </p:grpSpPr>
        <p:sp>
          <p:nvSpPr>
            <p:cNvPr name="TextBox 3" id="3"/>
            <p:cNvSpPr txBox="true"/>
            <p:nvPr/>
          </p:nvSpPr>
          <p:spPr>
            <a:xfrm rot="0">
              <a:off x="0" y="-19050"/>
              <a:ext cx="9479207" cy="1314450"/>
            </a:xfrm>
            <a:prstGeom prst="rect">
              <a:avLst/>
            </a:prstGeom>
          </p:spPr>
          <p:txBody>
            <a:bodyPr anchor="t" rtlCol="false" tIns="0" lIns="0" bIns="0" rIns="0">
              <a:spAutoFit/>
            </a:bodyPr>
            <a:lstStyle/>
            <a:p>
              <a:pPr>
                <a:lnSpc>
                  <a:spcPts val="7680"/>
                </a:lnSpc>
              </a:pPr>
              <a:r>
                <a:rPr lang="en-US" sz="6400">
                  <a:solidFill>
                    <a:srgbClr val="2B4B82"/>
                  </a:solidFill>
                  <a:latin typeface="Josefin Sans Bold"/>
                </a:rPr>
                <a:t>Kelebihan</a:t>
              </a:r>
            </a:p>
          </p:txBody>
        </p:sp>
        <p:sp>
          <p:nvSpPr>
            <p:cNvPr name="TextBox 4" id="4"/>
            <p:cNvSpPr txBox="true"/>
            <p:nvPr/>
          </p:nvSpPr>
          <p:spPr>
            <a:xfrm rot="0">
              <a:off x="0" y="1949998"/>
              <a:ext cx="9479207" cy="6973358"/>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2B4B82"/>
                  </a:solidFill>
                  <a:latin typeface="Josefin Sans"/>
                </a:rPr>
                <a:t>Dapat menemukan bug atau error yang tersembunyi, termasuk kesalahan pada tipografi dan sintaks. </a:t>
              </a:r>
            </a:p>
            <a:p>
              <a:pPr marL="539749" indent="-269875" lvl="1">
                <a:lnSpc>
                  <a:spcPts val="3499"/>
                </a:lnSpc>
                <a:buFont typeface="Arial"/>
                <a:buChar char="•"/>
              </a:pPr>
              <a:r>
                <a:rPr lang="en-US" sz="2499">
                  <a:solidFill>
                    <a:srgbClr val="2B4B82"/>
                  </a:solidFill>
                  <a:latin typeface="Josefin Sans"/>
                </a:rPr>
                <a:t>Otomatisasi dan optimasi kode menjadi mudah. </a:t>
              </a:r>
            </a:p>
            <a:p>
              <a:pPr marL="539749" indent="-269875" lvl="1">
                <a:lnSpc>
                  <a:spcPts val="3499"/>
                </a:lnSpc>
                <a:buFont typeface="Arial"/>
                <a:buChar char="•"/>
              </a:pPr>
              <a:r>
                <a:rPr lang="en-US" sz="2499">
                  <a:solidFill>
                    <a:srgbClr val="2B4B82"/>
                  </a:solidFill>
                  <a:latin typeface="Josefin Sans"/>
                </a:rPr>
                <a:t>Pengujian bisa dilakukan pada tahap awal tanpa perlu antarmuka seperti pada black box testing.</a:t>
              </a:r>
            </a:p>
            <a:p>
              <a:pPr marL="539749" indent="-269875" lvl="1">
                <a:lnSpc>
                  <a:spcPts val="3499"/>
                </a:lnSpc>
                <a:buFont typeface="Arial"/>
                <a:buChar char="•"/>
              </a:pPr>
              <a:r>
                <a:rPr lang="en-US" sz="2499">
                  <a:solidFill>
                    <a:srgbClr val="2B4B82"/>
                  </a:solidFill>
                  <a:latin typeface="Josefin Sans"/>
                </a:rPr>
                <a:t>Mengoptimalkan kesalahan penghapusan kode dan membantu dalam menghapus baris kode tambahan.</a:t>
              </a:r>
            </a:p>
            <a:p>
              <a:pPr>
                <a:lnSpc>
                  <a:spcPts val="3499"/>
                </a:lnSpc>
              </a:pPr>
            </a:p>
          </p:txBody>
        </p:sp>
      </p:grpSp>
      <p:grpSp>
        <p:nvGrpSpPr>
          <p:cNvPr name="Group 5" id="5"/>
          <p:cNvGrpSpPr/>
          <p:nvPr/>
        </p:nvGrpSpPr>
        <p:grpSpPr>
          <a:xfrm rot="0">
            <a:off x="10120817" y="2660798"/>
            <a:ext cx="6796488" cy="6273418"/>
            <a:chOff x="0" y="0"/>
            <a:chExt cx="9061984" cy="8364557"/>
          </a:xfrm>
        </p:grpSpPr>
        <p:sp>
          <p:nvSpPr>
            <p:cNvPr name="TextBox 6" id="6"/>
            <p:cNvSpPr txBox="true"/>
            <p:nvPr/>
          </p:nvSpPr>
          <p:spPr>
            <a:xfrm rot="0">
              <a:off x="0" y="-19050"/>
              <a:ext cx="9061984" cy="1314450"/>
            </a:xfrm>
            <a:prstGeom prst="rect">
              <a:avLst/>
            </a:prstGeom>
          </p:spPr>
          <p:txBody>
            <a:bodyPr anchor="t" rtlCol="false" tIns="0" lIns="0" bIns="0" rIns="0">
              <a:spAutoFit/>
            </a:bodyPr>
            <a:lstStyle/>
            <a:p>
              <a:pPr>
                <a:lnSpc>
                  <a:spcPts val="7680"/>
                </a:lnSpc>
              </a:pPr>
              <a:r>
                <a:rPr lang="en-US" sz="6400">
                  <a:solidFill>
                    <a:srgbClr val="2B4B82"/>
                  </a:solidFill>
                  <a:latin typeface="Josefin Sans Bold"/>
                </a:rPr>
                <a:t>Kekurangan</a:t>
              </a:r>
            </a:p>
          </p:txBody>
        </p:sp>
        <p:sp>
          <p:nvSpPr>
            <p:cNvPr name="TextBox 7" id="7"/>
            <p:cNvSpPr txBox="true"/>
            <p:nvPr/>
          </p:nvSpPr>
          <p:spPr>
            <a:xfrm rot="0">
              <a:off x="0" y="1949998"/>
              <a:ext cx="9061984" cy="6973358"/>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2B4B82"/>
                  </a:solidFill>
                  <a:latin typeface="Josefin Sans"/>
                </a:rPr>
                <a:t>Pengujian sangat rumit, butuh waktu yang lama, dan biayanya sangat mahal. </a:t>
              </a:r>
            </a:p>
            <a:p>
              <a:pPr marL="539749" indent="-269875" lvl="1">
                <a:lnSpc>
                  <a:spcPts val="3499"/>
                </a:lnSpc>
                <a:buFont typeface="Arial"/>
                <a:buChar char="•"/>
              </a:pPr>
              <a:r>
                <a:rPr lang="en-US" sz="2499">
                  <a:solidFill>
                    <a:srgbClr val="2B4B82"/>
                  </a:solidFill>
                  <a:latin typeface="Josefin Sans"/>
                </a:rPr>
                <a:t>Tester harus memiliki pemahaman programming dan coding yang mendalam. </a:t>
              </a:r>
            </a:p>
            <a:p>
              <a:pPr marL="539749" indent="-269875" lvl="1">
                <a:lnSpc>
                  <a:spcPts val="3499"/>
                </a:lnSpc>
                <a:buFont typeface="Arial"/>
                <a:buChar char="•"/>
              </a:pPr>
              <a:r>
                <a:rPr lang="en-US" sz="2499">
                  <a:solidFill>
                    <a:srgbClr val="2B4B82"/>
                  </a:solidFill>
                  <a:latin typeface="Josefin Sans"/>
                </a:rPr>
                <a:t>Desain ulang dan penulisan ulang kode memerlukan test case untuk bisa ditulis lagi.</a:t>
              </a:r>
            </a:p>
            <a:p>
              <a:pPr marL="539749" indent="-269875" lvl="1">
                <a:lnSpc>
                  <a:spcPts val="3499"/>
                </a:lnSpc>
                <a:buFont typeface="Arial"/>
                <a:buChar char="•"/>
              </a:pPr>
              <a:r>
                <a:rPr lang="en-US" sz="2499">
                  <a:solidFill>
                    <a:srgbClr val="2B4B82"/>
                  </a:solidFill>
                  <a:latin typeface="Josefin Sans"/>
                </a:rPr>
                <a:t>Fungsionalitas yang hilang tidak dapat dideteksi saat kode diuji.</a:t>
              </a:r>
            </a:p>
            <a:p>
              <a:pPr marL="539749" indent="-269875" lvl="1">
                <a:lnSpc>
                  <a:spcPts val="3499"/>
                </a:lnSpc>
                <a:buFont typeface="Arial"/>
                <a:buChar char="•"/>
              </a:pPr>
              <a:r>
                <a:rPr lang="en-US" sz="2499">
                  <a:solidFill>
                    <a:srgbClr val="2B4B82"/>
                  </a:solidFill>
                  <a:latin typeface="Josefin Sans"/>
                </a:rPr>
                <a:t>B</a:t>
              </a:r>
              <a:r>
                <a:rPr lang="en-US" sz="2499">
                  <a:solidFill>
                    <a:srgbClr val="2B4B82"/>
                  </a:solidFill>
                  <a:latin typeface="Josefin Sans"/>
                </a:rPr>
                <a:t>oros karena melibatkan banyak sumberdaya</a:t>
              </a:r>
            </a:p>
            <a:p>
              <a:pPr>
                <a:lnSpc>
                  <a:spcPts val="3499"/>
                </a:lnSpc>
              </a:pPr>
            </a:p>
          </p:txBody>
        </p:sp>
      </p:grpSp>
      <p:sp>
        <p:nvSpPr>
          <p:cNvPr name="Freeform 8" id="8"/>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10551837" y="39059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sp>
        <p:nvSpPr>
          <p:cNvPr name="Freeform 2" id="2"/>
          <p:cNvSpPr/>
          <p:nvPr/>
        </p:nvSpPr>
        <p:spPr>
          <a:xfrm flipH="false" flipV="false" rot="0">
            <a:off x="12912425" y="1028700"/>
            <a:ext cx="5075070" cy="4688096"/>
          </a:xfrm>
          <a:custGeom>
            <a:avLst/>
            <a:gdLst/>
            <a:ahLst/>
            <a:cxnLst/>
            <a:rect r="r" b="b" t="t" l="l"/>
            <a:pathLst>
              <a:path h="4688096" w="5075070">
                <a:moveTo>
                  <a:pt x="0" y="0"/>
                </a:moveTo>
                <a:lnTo>
                  <a:pt x="5075070" y="0"/>
                </a:lnTo>
                <a:lnTo>
                  <a:pt x="5075070" y="4688096"/>
                </a:lnTo>
                <a:lnTo>
                  <a:pt x="0" y="4688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46160" y="1295400"/>
            <a:ext cx="9569415" cy="960120"/>
          </a:xfrm>
          <a:prstGeom prst="rect">
            <a:avLst/>
          </a:prstGeom>
        </p:spPr>
        <p:txBody>
          <a:bodyPr anchor="t" rtlCol="false" tIns="0" lIns="0" bIns="0" rIns="0">
            <a:spAutoFit/>
          </a:bodyPr>
          <a:lstStyle/>
          <a:p>
            <a:pPr>
              <a:lnSpc>
                <a:spcPts val="6884"/>
              </a:lnSpc>
            </a:pPr>
            <a:r>
              <a:rPr lang="en-US" sz="8099" spc="-80">
                <a:solidFill>
                  <a:srgbClr val="2B4B82"/>
                </a:solidFill>
                <a:latin typeface="Josefin Sans Bold"/>
              </a:rPr>
              <a:t>UNIT TEST</a:t>
            </a:r>
          </a:p>
        </p:txBody>
      </p:sp>
      <p:sp>
        <p:nvSpPr>
          <p:cNvPr name="TextBox 4" id="4"/>
          <p:cNvSpPr txBox="true"/>
          <p:nvPr/>
        </p:nvSpPr>
        <p:spPr>
          <a:xfrm rot="0">
            <a:off x="10106030" y="7157085"/>
            <a:ext cx="6147953" cy="1263015"/>
          </a:xfrm>
          <a:prstGeom prst="rect">
            <a:avLst/>
          </a:prstGeom>
        </p:spPr>
        <p:txBody>
          <a:bodyPr anchor="t" rtlCol="false" tIns="0" lIns="0" bIns="0" rIns="0">
            <a:spAutoFit/>
          </a:bodyPr>
          <a:lstStyle/>
          <a:p>
            <a:pPr algn="just">
              <a:lnSpc>
                <a:spcPts val="3359"/>
              </a:lnSpc>
            </a:pPr>
            <a:r>
              <a:rPr lang="en-US" sz="2400">
                <a:solidFill>
                  <a:srgbClr val="2B4B82"/>
                </a:solidFill>
                <a:latin typeface="Josefin Sans"/>
              </a:rPr>
              <a:t>Pengujian unit terdiri dari tiga tahap: perencanaan, penulisan kasus pengujian, dan pelaksanaan pengujian unit itu sendiri. </a:t>
            </a:r>
          </a:p>
        </p:txBody>
      </p:sp>
      <p:sp>
        <p:nvSpPr>
          <p:cNvPr name="TextBox 5" id="5"/>
          <p:cNvSpPr txBox="true"/>
          <p:nvPr/>
        </p:nvSpPr>
        <p:spPr>
          <a:xfrm rot="0">
            <a:off x="1028700" y="6462691"/>
            <a:ext cx="4310914" cy="480231"/>
          </a:xfrm>
          <a:prstGeom prst="rect">
            <a:avLst/>
          </a:prstGeom>
        </p:spPr>
        <p:txBody>
          <a:bodyPr anchor="t" rtlCol="false" tIns="0" lIns="0" bIns="0" rIns="0">
            <a:spAutoFit/>
          </a:bodyPr>
          <a:lstStyle/>
          <a:p>
            <a:pPr>
              <a:lnSpc>
                <a:spcPts val="3920"/>
              </a:lnSpc>
            </a:pPr>
            <a:r>
              <a:rPr lang="en-US" sz="2800">
                <a:solidFill>
                  <a:srgbClr val="2B4B82"/>
                </a:solidFill>
                <a:latin typeface="Josefin Sans Bold"/>
              </a:rPr>
              <a:t>TUJUAN</a:t>
            </a:r>
          </a:p>
        </p:txBody>
      </p:sp>
      <p:sp>
        <p:nvSpPr>
          <p:cNvPr name="TextBox 6" id="6"/>
          <p:cNvSpPr txBox="true"/>
          <p:nvPr/>
        </p:nvSpPr>
        <p:spPr>
          <a:xfrm rot="0">
            <a:off x="946160" y="2207895"/>
            <a:ext cx="11496928" cy="3927475"/>
          </a:xfrm>
          <a:prstGeom prst="rect">
            <a:avLst/>
          </a:prstGeom>
        </p:spPr>
        <p:txBody>
          <a:bodyPr anchor="t" rtlCol="false" tIns="0" lIns="0" bIns="0" rIns="0">
            <a:spAutoFit/>
          </a:bodyPr>
          <a:lstStyle/>
          <a:p>
            <a:pPr algn="just">
              <a:lnSpc>
                <a:spcPts val="3499"/>
              </a:lnSpc>
            </a:pPr>
            <a:r>
              <a:rPr lang="en-US" sz="2499">
                <a:solidFill>
                  <a:srgbClr val="2B4B82"/>
                </a:solidFill>
                <a:latin typeface="Josefin Sans"/>
              </a:rPr>
              <a:t>Pengujian unit adalah proses pengembangan perangkat lunak di mana bagian terkecil dari suatu aplikasi yang dapat diuji, yang disebut unit, diperiksa secara individual untuk pengoperasian yang benar.</a:t>
            </a:r>
          </a:p>
          <a:p>
            <a:pPr algn="just">
              <a:lnSpc>
                <a:spcPts val="3499"/>
              </a:lnSpc>
            </a:pPr>
          </a:p>
          <a:p>
            <a:pPr algn="just">
              <a:lnSpc>
                <a:spcPts val="3499"/>
              </a:lnSpc>
            </a:pPr>
            <a:r>
              <a:rPr lang="en-US" sz="2499">
                <a:solidFill>
                  <a:srgbClr val="2B4B82"/>
                </a:solidFill>
                <a:latin typeface="Josefin Sans"/>
              </a:rPr>
              <a:t>Metode pengujian ini juga merupakan pengujian perangkat lunak tingkat pertama, yang dilakukan sebelum metode pengujian lain seperti pengujian integrasi. Pengujian unit biasanya diisolasi untuk memastikan unit tidak bergantung pada kode atau fungsi eksternal apa pun. </a:t>
            </a:r>
          </a:p>
          <a:p>
            <a:pPr algn="just">
              <a:lnSpc>
                <a:spcPts val="3499"/>
              </a:lnSpc>
            </a:pPr>
          </a:p>
        </p:txBody>
      </p:sp>
      <p:sp>
        <p:nvSpPr>
          <p:cNvPr name="TextBox 7" id="7"/>
          <p:cNvSpPr txBox="true"/>
          <p:nvPr/>
        </p:nvSpPr>
        <p:spPr>
          <a:xfrm rot="0">
            <a:off x="10106030" y="6462691"/>
            <a:ext cx="4310914" cy="480231"/>
          </a:xfrm>
          <a:prstGeom prst="rect">
            <a:avLst/>
          </a:prstGeom>
        </p:spPr>
        <p:txBody>
          <a:bodyPr anchor="t" rtlCol="false" tIns="0" lIns="0" bIns="0" rIns="0">
            <a:spAutoFit/>
          </a:bodyPr>
          <a:lstStyle/>
          <a:p>
            <a:pPr>
              <a:lnSpc>
                <a:spcPts val="3920"/>
              </a:lnSpc>
            </a:pPr>
            <a:r>
              <a:rPr lang="en-US" sz="2800">
                <a:solidFill>
                  <a:srgbClr val="2B4B82"/>
                </a:solidFill>
                <a:latin typeface="Josefin Sans Bold"/>
              </a:rPr>
              <a:t>CARA KERJA</a:t>
            </a:r>
          </a:p>
        </p:txBody>
      </p:sp>
      <p:sp>
        <p:nvSpPr>
          <p:cNvPr name="TextBox 8" id="8"/>
          <p:cNvSpPr txBox="true"/>
          <p:nvPr/>
        </p:nvSpPr>
        <p:spPr>
          <a:xfrm rot="0">
            <a:off x="1029805" y="7157085"/>
            <a:ext cx="6927268" cy="2101215"/>
          </a:xfrm>
          <a:prstGeom prst="rect">
            <a:avLst/>
          </a:prstGeom>
        </p:spPr>
        <p:txBody>
          <a:bodyPr anchor="t" rtlCol="false" tIns="0" lIns="0" bIns="0" rIns="0">
            <a:spAutoFit/>
          </a:bodyPr>
          <a:lstStyle/>
          <a:p>
            <a:pPr algn="just">
              <a:lnSpc>
                <a:spcPts val="3359"/>
              </a:lnSpc>
            </a:pPr>
            <a:r>
              <a:rPr lang="en-US" sz="2400">
                <a:solidFill>
                  <a:srgbClr val="2B4B82"/>
                </a:solidFill>
                <a:latin typeface="Josefin Sans"/>
              </a:rPr>
              <a:t>Tujuan utama pengujian unit adalah mengisolasi kode tertulis untuk menguji dan menentukan apakah kode tersebut berfungsi sebagaimana mestinya.</a:t>
            </a:r>
          </a:p>
          <a:p>
            <a:pPr algn="just">
              <a:lnSpc>
                <a:spcPts val="33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FE1FD"/>
        </a:solidFill>
      </p:bgPr>
    </p:bg>
    <p:spTree>
      <p:nvGrpSpPr>
        <p:cNvPr id="1" name=""/>
        <p:cNvGrpSpPr/>
        <p:nvPr/>
      </p:nvGrpSpPr>
      <p:grpSpPr>
        <a:xfrm>
          <a:off x="0" y="0"/>
          <a:ext cx="0" cy="0"/>
          <a:chOff x="0" y="0"/>
          <a:chExt cx="0" cy="0"/>
        </a:xfrm>
      </p:grpSpPr>
      <p:sp>
        <p:nvSpPr>
          <p:cNvPr name="Freeform 2" id="2"/>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551837" y="39059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370694" y="2660798"/>
            <a:ext cx="7347256" cy="6192138"/>
            <a:chOff x="0" y="0"/>
            <a:chExt cx="9796341" cy="8256184"/>
          </a:xfrm>
        </p:grpSpPr>
        <p:sp>
          <p:nvSpPr>
            <p:cNvPr name="TextBox 7" id="7"/>
            <p:cNvSpPr txBox="true"/>
            <p:nvPr/>
          </p:nvSpPr>
          <p:spPr>
            <a:xfrm rot="0">
              <a:off x="0" y="-19050"/>
              <a:ext cx="9796341" cy="1314450"/>
            </a:xfrm>
            <a:prstGeom prst="rect">
              <a:avLst/>
            </a:prstGeom>
          </p:spPr>
          <p:txBody>
            <a:bodyPr anchor="t" rtlCol="false" tIns="0" lIns="0" bIns="0" rIns="0">
              <a:spAutoFit/>
            </a:bodyPr>
            <a:lstStyle/>
            <a:p>
              <a:pPr>
                <a:lnSpc>
                  <a:spcPts val="7680"/>
                </a:lnSpc>
              </a:pPr>
              <a:r>
                <a:rPr lang="en-US" sz="6400">
                  <a:solidFill>
                    <a:srgbClr val="2B4B82"/>
                  </a:solidFill>
                  <a:latin typeface="Josefin Sans Bold"/>
                </a:rPr>
                <a:t>Kelebihan</a:t>
              </a:r>
            </a:p>
          </p:txBody>
        </p:sp>
        <p:sp>
          <p:nvSpPr>
            <p:cNvPr name="TextBox 8" id="8"/>
            <p:cNvSpPr txBox="true"/>
            <p:nvPr/>
          </p:nvSpPr>
          <p:spPr>
            <a:xfrm rot="0">
              <a:off x="0" y="1940473"/>
              <a:ext cx="9796341" cy="6315710"/>
            </a:xfrm>
            <a:prstGeom prst="rect">
              <a:avLst/>
            </a:prstGeom>
          </p:spPr>
          <p:txBody>
            <a:bodyPr anchor="t" rtlCol="false" tIns="0" lIns="0" bIns="0" rIns="0">
              <a:spAutoFit/>
            </a:bodyPr>
            <a:lstStyle/>
            <a:p>
              <a:pPr algn="just" marL="582928" indent="-291464" lvl="1">
                <a:lnSpc>
                  <a:spcPts val="3779"/>
                </a:lnSpc>
                <a:buFont typeface="Arial"/>
                <a:buChar char="•"/>
              </a:pPr>
              <a:r>
                <a:rPr lang="en-US" sz="2699">
                  <a:solidFill>
                    <a:srgbClr val="2B4B82"/>
                  </a:solidFill>
                  <a:latin typeface="Josefin Sans"/>
                </a:rPr>
                <a:t>Identifikasi masalah lebih awal mengurangi kesalahan gabungan.</a:t>
              </a:r>
            </a:p>
            <a:p>
              <a:pPr algn="just" marL="582928" indent="-291464" lvl="1">
                <a:lnSpc>
                  <a:spcPts val="3779"/>
                </a:lnSpc>
                <a:buFont typeface="Arial"/>
                <a:buChar char="•"/>
              </a:pPr>
              <a:r>
                <a:rPr lang="en-US" sz="2699">
                  <a:solidFill>
                    <a:srgbClr val="2B4B82"/>
                  </a:solidFill>
                  <a:latin typeface="Josefin Sans"/>
                </a:rPr>
                <a:t>Biaya perbaikan lebih murah jika masalah diatasi dini.</a:t>
              </a:r>
            </a:p>
            <a:p>
              <a:pPr algn="just" marL="582928" indent="-291464" lvl="1">
                <a:lnSpc>
                  <a:spcPts val="3779"/>
                </a:lnSpc>
                <a:buFont typeface="Arial"/>
                <a:buChar char="•"/>
              </a:pPr>
              <a:r>
                <a:rPr lang="en-US" sz="2699">
                  <a:solidFill>
                    <a:srgbClr val="2B4B82"/>
                  </a:solidFill>
                  <a:latin typeface="Josefin Sans"/>
                </a:rPr>
                <a:t>Proses debugging menjadi lebih mudah.</a:t>
              </a:r>
            </a:p>
            <a:p>
              <a:pPr algn="just" marL="582928" indent="-291464" lvl="1">
                <a:lnSpc>
                  <a:spcPts val="3779"/>
                </a:lnSpc>
                <a:buFont typeface="Arial"/>
                <a:buChar char="•"/>
              </a:pPr>
              <a:r>
                <a:rPr lang="en-US" sz="2699">
                  <a:solidFill>
                    <a:srgbClr val="2B4B82"/>
                  </a:solidFill>
                  <a:latin typeface="Josefin Sans"/>
                </a:rPr>
                <a:t>Memungkinkan pengembang untuk cepat membuat perubahan pada kode.</a:t>
              </a:r>
            </a:p>
            <a:p>
              <a:pPr algn="just" marL="582928" indent="-291464" lvl="1">
                <a:lnSpc>
                  <a:spcPts val="3779"/>
                </a:lnSpc>
                <a:buFont typeface="Arial"/>
                <a:buChar char="•"/>
              </a:pPr>
              <a:r>
                <a:rPr lang="en-US" sz="2699">
                  <a:solidFill>
                    <a:srgbClr val="2B4B82"/>
                  </a:solidFill>
                  <a:latin typeface="Josefin Sans"/>
                </a:rPr>
                <a:t>Kode dapat digunakan kembali dan dimigrasikan ke proyek baru.</a:t>
              </a:r>
            </a:p>
            <a:p>
              <a:pPr algn="just">
                <a:lnSpc>
                  <a:spcPts val="3779"/>
                </a:lnSpc>
              </a:pPr>
            </a:p>
          </p:txBody>
        </p:sp>
      </p:grpSp>
      <p:grpSp>
        <p:nvGrpSpPr>
          <p:cNvPr name="Group 9" id="9"/>
          <p:cNvGrpSpPr/>
          <p:nvPr/>
        </p:nvGrpSpPr>
        <p:grpSpPr>
          <a:xfrm rot="0">
            <a:off x="10120817" y="2660798"/>
            <a:ext cx="7138483" cy="5296788"/>
            <a:chOff x="0" y="0"/>
            <a:chExt cx="9517977" cy="7062384"/>
          </a:xfrm>
        </p:grpSpPr>
        <p:sp>
          <p:nvSpPr>
            <p:cNvPr name="TextBox 10" id="10"/>
            <p:cNvSpPr txBox="true"/>
            <p:nvPr/>
          </p:nvSpPr>
          <p:spPr>
            <a:xfrm rot="0">
              <a:off x="0" y="-19050"/>
              <a:ext cx="9517977" cy="1314450"/>
            </a:xfrm>
            <a:prstGeom prst="rect">
              <a:avLst/>
            </a:prstGeom>
          </p:spPr>
          <p:txBody>
            <a:bodyPr anchor="t" rtlCol="false" tIns="0" lIns="0" bIns="0" rIns="0">
              <a:spAutoFit/>
            </a:bodyPr>
            <a:lstStyle/>
            <a:p>
              <a:pPr>
                <a:lnSpc>
                  <a:spcPts val="7680"/>
                </a:lnSpc>
              </a:pPr>
              <a:r>
                <a:rPr lang="en-US" sz="6400">
                  <a:solidFill>
                    <a:srgbClr val="2B4B82"/>
                  </a:solidFill>
                  <a:latin typeface="Josefin Sans Bold"/>
                </a:rPr>
                <a:t>Kekurangan</a:t>
              </a:r>
            </a:p>
          </p:txBody>
        </p:sp>
        <p:sp>
          <p:nvSpPr>
            <p:cNvPr name="TextBox 11" id="11"/>
            <p:cNvSpPr txBox="true"/>
            <p:nvPr/>
          </p:nvSpPr>
          <p:spPr>
            <a:xfrm rot="0">
              <a:off x="0" y="1940473"/>
              <a:ext cx="9517977" cy="5680710"/>
            </a:xfrm>
            <a:prstGeom prst="rect">
              <a:avLst/>
            </a:prstGeom>
          </p:spPr>
          <p:txBody>
            <a:bodyPr anchor="t" rtlCol="false" tIns="0" lIns="0" bIns="0" rIns="0">
              <a:spAutoFit/>
            </a:bodyPr>
            <a:lstStyle/>
            <a:p>
              <a:pPr algn="just" marL="582928" indent="-291464" lvl="1">
                <a:lnSpc>
                  <a:spcPts val="3779"/>
                </a:lnSpc>
                <a:buFont typeface="Arial"/>
                <a:buChar char="•"/>
              </a:pPr>
              <a:r>
                <a:rPr lang="en-US" sz="2699">
                  <a:solidFill>
                    <a:srgbClr val="2B4B82"/>
                  </a:solidFill>
                  <a:latin typeface="Josefin Sans"/>
                </a:rPr>
                <a:t>Tidak dapat mengungkap setiap bug.</a:t>
              </a:r>
            </a:p>
            <a:p>
              <a:pPr algn="just" marL="582928" indent="-291464" lvl="1">
                <a:lnSpc>
                  <a:spcPts val="3779"/>
                </a:lnSpc>
                <a:buFont typeface="Arial"/>
                <a:buChar char="•"/>
              </a:pPr>
              <a:r>
                <a:rPr lang="en-US" sz="2699">
                  <a:solidFill>
                    <a:srgbClr val="2B4B82"/>
                  </a:solidFill>
                  <a:latin typeface="Josefin Sans"/>
                </a:rPr>
                <a:t>Hanya menguji data dan fungsionalitas, tidak menemukan kesalahan integrasi.</a:t>
              </a:r>
            </a:p>
            <a:p>
              <a:pPr algn="just" marL="582928" indent="-291464" lvl="1">
                <a:lnSpc>
                  <a:spcPts val="3779"/>
                </a:lnSpc>
                <a:buFont typeface="Arial"/>
                <a:buChar char="•"/>
              </a:pPr>
              <a:r>
                <a:rPr lang="en-US" sz="2699">
                  <a:solidFill>
                    <a:srgbClr val="2B4B82"/>
                  </a:solidFill>
                  <a:latin typeface="Josefin Sans"/>
                </a:rPr>
                <a:t>Mungkin memerlukan lebih banyak baris kode pengujian untuk satu baris kode.</a:t>
              </a:r>
            </a:p>
            <a:p>
              <a:pPr algn="just" marL="582928" indent="-291464" lvl="1">
                <a:lnSpc>
                  <a:spcPts val="3779"/>
                </a:lnSpc>
                <a:buFont typeface="Arial"/>
                <a:buChar char="•"/>
              </a:pPr>
              <a:r>
                <a:rPr lang="en-US" sz="2699">
                  <a:solidFill>
                    <a:srgbClr val="2B4B82"/>
                  </a:solidFill>
                  <a:latin typeface="Josefin Sans"/>
                </a:rPr>
                <a:t>Pengembang mungkin perlu mempelajari keterampilan baru, seperti penggunaan perangkat lunak otomatis.</a:t>
              </a:r>
            </a:p>
            <a:p>
              <a:pPr algn="just">
                <a:lnSpc>
                  <a:spcPts val="377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9857551" y="503398"/>
            <a:ext cx="7596627" cy="9280204"/>
          </a:xfrm>
          <a:custGeom>
            <a:avLst/>
            <a:gdLst/>
            <a:ahLst/>
            <a:cxnLst/>
            <a:rect r="r" b="b" t="t" l="l"/>
            <a:pathLst>
              <a:path h="9280204" w="7596627">
                <a:moveTo>
                  <a:pt x="0" y="0"/>
                </a:moveTo>
                <a:lnTo>
                  <a:pt x="7596627" y="0"/>
                </a:lnTo>
                <a:lnTo>
                  <a:pt x="7596627" y="9280204"/>
                </a:lnTo>
                <a:lnTo>
                  <a:pt x="0" y="9280204"/>
                </a:lnTo>
                <a:lnTo>
                  <a:pt x="0" y="0"/>
                </a:lnTo>
                <a:close/>
              </a:path>
            </a:pathLst>
          </a:custGeom>
          <a:blipFill>
            <a:blip r:embed="rId2"/>
            <a:stretch>
              <a:fillRect l="0" t="0" r="0" b="0"/>
            </a:stretch>
          </a:blipFill>
        </p:spPr>
      </p:sp>
      <p:sp>
        <p:nvSpPr>
          <p:cNvPr name="Freeform 3" id="3"/>
          <p:cNvSpPr/>
          <p:nvPr/>
        </p:nvSpPr>
        <p:spPr>
          <a:xfrm flipH="false" flipV="false" rot="0">
            <a:off x="1480252" y="6148308"/>
            <a:ext cx="6294058" cy="3318685"/>
          </a:xfrm>
          <a:custGeom>
            <a:avLst/>
            <a:gdLst/>
            <a:ahLst/>
            <a:cxnLst/>
            <a:rect r="r" b="b" t="t" l="l"/>
            <a:pathLst>
              <a:path h="3318685" w="6294058">
                <a:moveTo>
                  <a:pt x="0" y="0"/>
                </a:moveTo>
                <a:lnTo>
                  <a:pt x="6294058" y="0"/>
                </a:lnTo>
                <a:lnTo>
                  <a:pt x="6294058" y="3318685"/>
                </a:lnTo>
                <a:lnTo>
                  <a:pt x="0" y="3318685"/>
                </a:lnTo>
                <a:lnTo>
                  <a:pt x="0" y="0"/>
                </a:lnTo>
                <a:close/>
              </a:path>
            </a:pathLst>
          </a:custGeom>
          <a:blipFill>
            <a:blip r:embed="rId3"/>
            <a:stretch>
              <a:fillRect l="-202829" t="-658831" r="-473722" b="-69198"/>
            </a:stretch>
          </a:blipFill>
        </p:spPr>
      </p:sp>
      <p:grpSp>
        <p:nvGrpSpPr>
          <p:cNvPr name="Group 4" id="4"/>
          <p:cNvGrpSpPr/>
          <p:nvPr/>
        </p:nvGrpSpPr>
        <p:grpSpPr>
          <a:xfrm rot="0">
            <a:off x="1187452" y="1394747"/>
            <a:ext cx="7079577" cy="3653503"/>
            <a:chOff x="0" y="0"/>
            <a:chExt cx="9439436" cy="4871337"/>
          </a:xfrm>
        </p:grpSpPr>
        <p:sp>
          <p:nvSpPr>
            <p:cNvPr name="TextBox 5" id="5"/>
            <p:cNvSpPr txBox="true"/>
            <p:nvPr/>
          </p:nvSpPr>
          <p:spPr>
            <a:xfrm rot="0">
              <a:off x="0" y="-19050"/>
              <a:ext cx="9439436" cy="3905250"/>
            </a:xfrm>
            <a:prstGeom prst="rect">
              <a:avLst/>
            </a:prstGeom>
          </p:spPr>
          <p:txBody>
            <a:bodyPr anchor="t" rtlCol="false" tIns="0" lIns="0" bIns="0" rIns="0">
              <a:spAutoFit/>
            </a:bodyPr>
            <a:lstStyle/>
            <a:p>
              <a:pPr>
                <a:lnSpc>
                  <a:spcPts val="7679"/>
                </a:lnSpc>
              </a:pPr>
              <a:r>
                <a:rPr lang="en-US" sz="6399">
                  <a:solidFill>
                    <a:srgbClr val="F7B4A7"/>
                  </a:solidFill>
                  <a:latin typeface="Josefin Sans Bold"/>
                </a:rPr>
                <a:t>IMPLEMENTASI</a:t>
              </a:r>
            </a:p>
            <a:p>
              <a:pPr>
                <a:lnSpc>
                  <a:spcPts val="7680"/>
                </a:lnSpc>
              </a:pPr>
              <a:r>
                <a:rPr lang="en-US" sz="6400">
                  <a:solidFill>
                    <a:srgbClr val="F7B4A7"/>
                  </a:solidFill>
                  <a:latin typeface="Josefin Sans Bold"/>
                </a:rPr>
                <a:t>UNIT TEST DALAM PYTHON</a:t>
              </a:r>
            </a:p>
          </p:txBody>
        </p:sp>
        <p:sp>
          <p:nvSpPr>
            <p:cNvPr name="TextBox 6" id="6"/>
            <p:cNvSpPr txBox="true"/>
            <p:nvPr/>
          </p:nvSpPr>
          <p:spPr>
            <a:xfrm rot="0">
              <a:off x="0" y="4207000"/>
              <a:ext cx="7324815" cy="664337"/>
            </a:xfrm>
            <a:prstGeom prst="rect">
              <a:avLst/>
            </a:prstGeom>
          </p:spPr>
          <p:txBody>
            <a:bodyPr anchor="t" rtlCol="false" tIns="0" lIns="0" bIns="0" rIns="0">
              <a:spAutoFit/>
            </a:bodyPr>
            <a:lstStyle/>
            <a:p>
              <a:pPr>
                <a:lnSpc>
                  <a:spcPts val="4262"/>
                </a:lnSpc>
              </a:pPr>
            </a:p>
          </p:txBody>
        </p:sp>
      </p:grpSp>
      <p:sp>
        <p:nvSpPr>
          <p:cNvPr name="TextBox 7" id="7"/>
          <p:cNvSpPr txBox="true"/>
          <p:nvPr/>
        </p:nvSpPr>
        <p:spPr>
          <a:xfrm rot="0">
            <a:off x="1480252" y="5748258"/>
            <a:ext cx="1651099" cy="400050"/>
          </a:xfrm>
          <a:prstGeom prst="rect">
            <a:avLst/>
          </a:prstGeom>
        </p:spPr>
        <p:txBody>
          <a:bodyPr anchor="t" rtlCol="false" tIns="0" lIns="0" bIns="0" rIns="0">
            <a:spAutoFit/>
          </a:bodyPr>
          <a:lstStyle/>
          <a:p>
            <a:pPr algn="ctr">
              <a:lnSpc>
                <a:spcPts val="3120"/>
              </a:lnSpc>
              <a:spcBef>
                <a:spcPct val="0"/>
              </a:spcBef>
            </a:pPr>
            <a:r>
              <a:rPr lang="en-US" sz="2600">
                <a:solidFill>
                  <a:srgbClr val="AFE1FD"/>
                </a:solidFill>
                <a:latin typeface="Josefin Sans Bold"/>
              </a:rPr>
              <a:t>OUTPUT :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FE1FD"/>
        </a:solidFill>
      </p:bgPr>
    </p:bg>
    <p:spTree>
      <p:nvGrpSpPr>
        <p:cNvPr id="1" name=""/>
        <p:cNvGrpSpPr/>
        <p:nvPr/>
      </p:nvGrpSpPr>
      <p:grpSpPr>
        <a:xfrm>
          <a:off x="0" y="0"/>
          <a:ext cx="0" cy="0"/>
          <a:chOff x="0" y="0"/>
          <a:chExt cx="0" cy="0"/>
        </a:xfrm>
      </p:grpSpPr>
      <p:sp>
        <p:nvSpPr>
          <p:cNvPr name="TextBox 2" id="2"/>
          <p:cNvSpPr txBox="true"/>
          <p:nvPr/>
        </p:nvSpPr>
        <p:spPr>
          <a:xfrm rot="0">
            <a:off x="3985919" y="3057341"/>
            <a:ext cx="13529067" cy="5802630"/>
          </a:xfrm>
          <a:prstGeom prst="rect">
            <a:avLst/>
          </a:prstGeom>
        </p:spPr>
        <p:txBody>
          <a:bodyPr anchor="t" rtlCol="false" tIns="0" lIns="0" bIns="0" rIns="0">
            <a:spAutoFit/>
          </a:bodyPr>
          <a:lstStyle/>
          <a:p>
            <a:pPr algn="just">
              <a:lnSpc>
                <a:spcPts val="3269"/>
              </a:lnSpc>
            </a:pPr>
          </a:p>
          <a:p>
            <a:pPr algn="just">
              <a:lnSpc>
                <a:spcPts val="3269"/>
              </a:lnSpc>
            </a:pPr>
          </a:p>
          <a:p>
            <a:pPr algn="just">
              <a:lnSpc>
                <a:spcPts val="3269"/>
              </a:lnSpc>
            </a:pPr>
          </a:p>
          <a:p>
            <a:pPr algn="just" marL="647697" indent="-323848" lvl="1">
              <a:lnSpc>
                <a:spcPts val="3269"/>
              </a:lnSpc>
              <a:buFont typeface="Arial"/>
              <a:buChar char="•"/>
            </a:pPr>
            <a:r>
              <a:rPr lang="en-US" sz="2999" spc="215">
                <a:solidFill>
                  <a:srgbClr val="2B4B82"/>
                </a:solidFill>
                <a:latin typeface="Josefin Sans"/>
                <a:hlinkClick r:id="rId2" tooltip="https://www.dicoding.com/blog/white-box-testing/"/>
              </a:rPr>
              <a:t>https://www.dicoding.com/blog/white-box-testing/</a:t>
            </a:r>
          </a:p>
          <a:p>
            <a:pPr algn="just" marL="647697" indent="-323848" lvl="1">
              <a:lnSpc>
                <a:spcPts val="3269"/>
              </a:lnSpc>
              <a:buFont typeface="Arial"/>
              <a:buChar char="•"/>
            </a:pPr>
            <a:r>
              <a:rPr lang="en-US" sz="2999" spc="215">
                <a:solidFill>
                  <a:srgbClr val="2B4B82"/>
                </a:solidFill>
                <a:latin typeface="Josefin Sans"/>
                <a:hlinkClick r:id="rId3" tooltip="https://revou.co/kosakata/white-box-testing#:~:text=White%20box%20testing%20adalah%20salah,hanya%20melakukan%20penilaian%20fungsionalitas%20software"/>
              </a:rPr>
              <a:t>https://revou.co/kosakata/white-box-testing#:~:text=White%20box%20testing%20adalah%20salah,hanya%20melakukan%20penilaian%20fungsionalitas%20software</a:t>
            </a:r>
            <a:r>
              <a:rPr lang="en-US" sz="2999" spc="215">
                <a:solidFill>
                  <a:srgbClr val="2B4B82"/>
                </a:solidFill>
                <a:latin typeface="Josefin Sans"/>
              </a:rPr>
              <a:t>.</a:t>
            </a:r>
          </a:p>
          <a:p>
            <a:pPr algn="just" marL="647697" indent="-323848" lvl="1">
              <a:lnSpc>
                <a:spcPts val="3269"/>
              </a:lnSpc>
              <a:buFont typeface="Arial"/>
              <a:buChar char="•"/>
            </a:pPr>
            <a:r>
              <a:rPr lang="en-US" sz="2999" spc="215">
                <a:solidFill>
                  <a:srgbClr val="2B4B82"/>
                </a:solidFill>
                <a:latin typeface="Josefin Sans"/>
                <a:hlinkClick r:id="rId4" tooltip="https://teknik-informatika-s1.stekom.ac.id/informasi/baca/White-Box-Testing/39351e29c2e143a77b47c378cb47a0ab9cc8c02b"/>
              </a:rPr>
              <a:t>https://teknik-informatika-s1.stekom.ac.id/informasi/baca/White-Box-Testing/39351e29c2e143a77b47c378cb47a0ab9cc8c02b</a:t>
            </a:r>
          </a:p>
          <a:p>
            <a:pPr algn="just" marL="647697" indent="-323848" lvl="1">
              <a:lnSpc>
                <a:spcPts val="3269"/>
              </a:lnSpc>
              <a:buFont typeface="Arial"/>
              <a:buChar char="•"/>
            </a:pPr>
            <a:r>
              <a:rPr lang="en-US" sz="2999" spc="215">
                <a:solidFill>
                  <a:srgbClr val="2B4B82"/>
                </a:solidFill>
                <a:latin typeface="Josefin Sans"/>
                <a:hlinkClick r:id="rId5" tooltip="https://glints.com/id/lowongan/white-box-testing-adalah/"/>
              </a:rPr>
              <a:t>https://glints.com/id/lowongan/white-box-testing-adalah/</a:t>
            </a:r>
          </a:p>
          <a:p>
            <a:pPr algn="just" marL="647697" indent="-323848" lvl="1">
              <a:lnSpc>
                <a:spcPts val="3269"/>
              </a:lnSpc>
              <a:buFont typeface="Arial"/>
              <a:buChar char="•"/>
            </a:pPr>
            <a:r>
              <a:rPr lang="en-US" sz="2999" spc="215">
                <a:solidFill>
                  <a:srgbClr val="2B4B82"/>
                </a:solidFill>
                <a:latin typeface="Josefin Sans"/>
                <a:hlinkClick r:id="rId6" tooltip="https://www-techtarget-com.translate.goog/searchsoftwarequality/definition/unit-testing?_x_tr_sl=en&amp;_x_tr_tl=id&amp;_x_tr_hl=id&amp;_x_tr_pto=tc"/>
              </a:rPr>
              <a:t>https://www-techtarget-com.translate.goog/searchsoftwarequality/definition/unit-testing?_x_tr_sl=en&amp;_x_tr_tl=id&amp;_x_tr_hl=id&amp;_x_tr_pto=tc</a:t>
            </a:r>
          </a:p>
          <a:p>
            <a:pPr algn="just">
              <a:lnSpc>
                <a:spcPts val="4199"/>
              </a:lnSpc>
            </a:pPr>
          </a:p>
        </p:txBody>
      </p:sp>
      <p:sp>
        <p:nvSpPr>
          <p:cNvPr name="Freeform 3" id="3"/>
          <p:cNvSpPr/>
          <p:nvPr/>
        </p:nvSpPr>
        <p:spPr>
          <a:xfrm flipH="false" flipV="false" rot="0">
            <a:off x="3607172" y="1253628"/>
            <a:ext cx="2206106" cy="1355753"/>
          </a:xfrm>
          <a:custGeom>
            <a:avLst/>
            <a:gdLst/>
            <a:ahLst/>
            <a:cxnLst/>
            <a:rect r="r" b="b" t="t" l="l"/>
            <a:pathLst>
              <a:path h="1355753" w="2206106">
                <a:moveTo>
                  <a:pt x="0" y="0"/>
                </a:moveTo>
                <a:lnTo>
                  <a:pt x="2206106" y="0"/>
                </a:lnTo>
                <a:lnTo>
                  <a:pt x="2206106" y="1355752"/>
                </a:lnTo>
                <a:lnTo>
                  <a:pt x="0" y="13557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 id="4"/>
          <p:cNvSpPr/>
          <p:nvPr/>
        </p:nvSpPr>
        <p:spPr>
          <a:xfrm flipH="false" flipV="false" rot="0">
            <a:off x="-2638333" y="4484787"/>
            <a:ext cx="4801751" cy="3431069"/>
          </a:xfrm>
          <a:custGeom>
            <a:avLst/>
            <a:gdLst/>
            <a:ahLst/>
            <a:cxnLst/>
            <a:rect r="r" b="b" t="t" l="l"/>
            <a:pathLst>
              <a:path h="3431069" w="4801751">
                <a:moveTo>
                  <a:pt x="0" y="0"/>
                </a:moveTo>
                <a:lnTo>
                  <a:pt x="4801750" y="0"/>
                </a:lnTo>
                <a:lnTo>
                  <a:pt x="4801750" y="3431070"/>
                </a:lnTo>
                <a:lnTo>
                  <a:pt x="0" y="34310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5" id="5"/>
          <p:cNvSpPr/>
          <p:nvPr/>
        </p:nvSpPr>
        <p:spPr>
          <a:xfrm flipH="false" flipV="false" rot="0">
            <a:off x="5049324" y="-1439571"/>
            <a:ext cx="1243768" cy="2693199"/>
          </a:xfrm>
          <a:custGeom>
            <a:avLst/>
            <a:gdLst/>
            <a:ahLst/>
            <a:cxnLst/>
            <a:rect r="r" b="b" t="t" l="l"/>
            <a:pathLst>
              <a:path h="2693199" w="1243768">
                <a:moveTo>
                  <a:pt x="0" y="0"/>
                </a:moveTo>
                <a:lnTo>
                  <a:pt x="1243768" y="0"/>
                </a:lnTo>
                <a:lnTo>
                  <a:pt x="1243768" y="2693199"/>
                </a:lnTo>
                <a:lnTo>
                  <a:pt x="0" y="269319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6" id="6"/>
          <p:cNvSpPr/>
          <p:nvPr/>
        </p:nvSpPr>
        <p:spPr>
          <a:xfrm flipH="false" flipV="false" rot="0">
            <a:off x="6635159" y="-1229815"/>
            <a:ext cx="3125505" cy="2562914"/>
          </a:xfrm>
          <a:custGeom>
            <a:avLst/>
            <a:gdLst/>
            <a:ahLst/>
            <a:cxnLst/>
            <a:rect r="r" b="b" t="t" l="l"/>
            <a:pathLst>
              <a:path h="2562914" w="3125505">
                <a:moveTo>
                  <a:pt x="0" y="0"/>
                </a:moveTo>
                <a:lnTo>
                  <a:pt x="3125505" y="0"/>
                </a:lnTo>
                <a:lnTo>
                  <a:pt x="3125505" y="2562914"/>
                </a:lnTo>
                <a:lnTo>
                  <a:pt x="0" y="256291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7" id="7"/>
          <p:cNvSpPr/>
          <p:nvPr/>
        </p:nvSpPr>
        <p:spPr>
          <a:xfrm flipH="false" flipV="false" rot="0">
            <a:off x="-709945" y="-1983825"/>
            <a:ext cx="3600399" cy="4913695"/>
          </a:xfrm>
          <a:custGeom>
            <a:avLst/>
            <a:gdLst/>
            <a:ahLst/>
            <a:cxnLst/>
            <a:rect r="r" b="b" t="t" l="l"/>
            <a:pathLst>
              <a:path h="4913695" w="3600399">
                <a:moveTo>
                  <a:pt x="0" y="0"/>
                </a:moveTo>
                <a:lnTo>
                  <a:pt x="3600398" y="0"/>
                </a:lnTo>
                <a:lnTo>
                  <a:pt x="3600398" y="4913695"/>
                </a:lnTo>
                <a:lnTo>
                  <a:pt x="0" y="491369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8" id="8"/>
          <p:cNvSpPr/>
          <p:nvPr/>
        </p:nvSpPr>
        <p:spPr>
          <a:xfrm flipH="true" flipV="false" rot="0">
            <a:off x="1215813" y="2609380"/>
            <a:ext cx="3833510" cy="2369806"/>
          </a:xfrm>
          <a:custGeom>
            <a:avLst/>
            <a:gdLst/>
            <a:ahLst/>
            <a:cxnLst/>
            <a:rect r="r" b="b" t="t" l="l"/>
            <a:pathLst>
              <a:path h="2369806" w="3833510">
                <a:moveTo>
                  <a:pt x="3833511" y="0"/>
                </a:moveTo>
                <a:lnTo>
                  <a:pt x="0" y="0"/>
                </a:lnTo>
                <a:lnTo>
                  <a:pt x="0" y="2369807"/>
                </a:lnTo>
                <a:lnTo>
                  <a:pt x="3833511" y="2369807"/>
                </a:lnTo>
                <a:lnTo>
                  <a:pt x="3833511"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9" id="9"/>
          <p:cNvSpPr txBox="true"/>
          <p:nvPr/>
        </p:nvSpPr>
        <p:spPr>
          <a:xfrm rot="0">
            <a:off x="9522284" y="2104555"/>
            <a:ext cx="4157365" cy="990600"/>
          </a:xfrm>
          <a:prstGeom prst="rect">
            <a:avLst/>
          </a:prstGeom>
        </p:spPr>
        <p:txBody>
          <a:bodyPr anchor="t" rtlCol="false" tIns="0" lIns="0" bIns="0" rIns="0">
            <a:spAutoFit/>
          </a:bodyPr>
          <a:lstStyle/>
          <a:p>
            <a:pPr algn="ctr">
              <a:lnSpc>
                <a:spcPts val="7679"/>
              </a:lnSpc>
              <a:spcBef>
                <a:spcPct val="0"/>
              </a:spcBef>
            </a:pPr>
            <a:r>
              <a:rPr lang="en-US" sz="6399">
                <a:solidFill>
                  <a:srgbClr val="2B4B82"/>
                </a:solidFill>
                <a:latin typeface="Josefin Sans Bold"/>
              </a:rPr>
              <a:t>SUMBER :</a:t>
            </a:r>
            <a:r>
              <a:rPr lang="en-US" sz="6399">
                <a:solidFill>
                  <a:srgbClr val="2B4B82"/>
                </a:solidFill>
                <a:latin typeface="Josefin Sans Bold"/>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DAFyv1ZajeA</dc:identifier>
  <dcterms:modified xsi:type="dcterms:W3CDTF">2011-08-01T06:04:30Z</dcterms:modified>
  <cp:revision>1</cp:revision>
  <dc:title>WHITE</dc:title>
</cp:coreProperties>
</file>