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DM Sans Bold" charset="1" panose="00000000000000000000"/>
      <p:regular r:id="rId29"/>
    </p:embeddedFont>
    <p:embeddedFont>
      <p:font typeface="Canva Sans" charset="1" panose="020B0503030501040103"/>
      <p:regular r:id="rId30"/>
    </p:embeddedFont>
    <p:embeddedFont>
      <p:font typeface="Canva Sans Bold" charset="1" panose="020B08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5.png" Type="http://schemas.openxmlformats.org/officeDocument/2006/relationships/image"/><Relationship Id="rId13" Target="../media/image3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png" Type="http://schemas.openxmlformats.org/officeDocument/2006/relationships/image"/><Relationship Id="rId13" Target="../media/image38.png" Type="http://schemas.openxmlformats.org/officeDocument/2006/relationships/image"/><Relationship Id="rId14" Target="../media/image3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12" Target="../media/image4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0.pn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4.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909306"/>
            <a:ext cx="10910396" cy="1483995"/>
          </a:xfrm>
          <a:prstGeom prst="rect">
            <a:avLst/>
          </a:prstGeom>
        </p:spPr>
        <p:txBody>
          <a:bodyPr anchor="t" rtlCol="false" tIns="0" lIns="0" bIns="0" rIns="0">
            <a:spAutoFit/>
          </a:bodyPr>
          <a:lstStyle/>
          <a:p>
            <a:pPr algn="ctr">
              <a:lnSpc>
                <a:spcPts val="5640"/>
              </a:lnSpc>
            </a:pPr>
            <a:r>
              <a:rPr lang="en-US" b="true" sz="6000">
                <a:solidFill>
                  <a:srgbClr val="000000"/>
                </a:solidFill>
                <a:latin typeface="DM Sans Bold"/>
                <a:ea typeface="DM Sans Bold"/>
                <a:cs typeface="DM Sans Bold"/>
                <a:sym typeface="DM Sans Bold"/>
              </a:rPr>
              <a:t>Machine Learning Engineer Case Scenario</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28700" y="2416507"/>
            <a:ext cx="5079669" cy="3997955"/>
          </a:xfrm>
          <a:custGeom>
            <a:avLst/>
            <a:gdLst/>
            <a:ahLst/>
            <a:cxnLst/>
            <a:rect r="r" b="b" t="t" l="l"/>
            <a:pathLst>
              <a:path h="3997955" w="5079669">
                <a:moveTo>
                  <a:pt x="0" y="0"/>
                </a:moveTo>
                <a:lnTo>
                  <a:pt x="5079669" y="0"/>
                </a:lnTo>
                <a:lnTo>
                  <a:pt x="5079669" y="3997955"/>
                </a:lnTo>
                <a:lnTo>
                  <a:pt x="0" y="3997955"/>
                </a:lnTo>
                <a:lnTo>
                  <a:pt x="0" y="0"/>
                </a:lnTo>
                <a:close/>
              </a:path>
            </a:pathLst>
          </a:custGeom>
          <a:blipFill>
            <a:blip r:embed="rId12"/>
            <a:stretch>
              <a:fillRect l="0" t="0" r="0" b="0"/>
            </a:stretch>
          </a:blipFill>
        </p:spPr>
      </p:sp>
      <p:sp>
        <p:nvSpPr>
          <p:cNvPr name="Freeform 8" id="8"/>
          <p:cNvSpPr/>
          <p:nvPr/>
        </p:nvSpPr>
        <p:spPr>
          <a:xfrm flipH="false" flipV="false" rot="0">
            <a:off x="6835877" y="2238850"/>
            <a:ext cx="3985058" cy="4175612"/>
          </a:xfrm>
          <a:custGeom>
            <a:avLst/>
            <a:gdLst/>
            <a:ahLst/>
            <a:cxnLst/>
            <a:rect r="r" b="b" t="t" l="l"/>
            <a:pathLst>
              <a:path h="4175612" w="3985058">
                <a:moveTo>
                  <a:pt x="0" y="0"/>
                </a:moveTo>
                <a:lnTo>
                  <a:pt x="3985059" y="0"/>
                </a:lnTo>
                <a:lnTo>
                  <a:pt x="3985059" y="4175612"/>
                </a:lnTo>
                <a:lnTo>
                  <a:pt x="0" y="4175612"/>
                </a:lnTo>
                <a:lnTo>
                  <a:pt x="0" y="0"/>
                </a:lnTo>
                <a:close/>
              </a:path>
            </a:pathLst>
          </a:custGeom>
          <a:blipFill>
            <a:blip r:embed="rId13"/>
            <a:stretch>
              <a:fillRect l="0" t="0" r="0" b="0"/>
            </a:stretch>
          </a:blipFill>
        </p:spPr>
      </p:sp>
      <p:sp>
        <p:nvSpPr>
          <p:cNvPr name="TextBox 9" id="9"/>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Insight from Data</a:t>
            </a:r>
          </a:p>
        </p:txBody>
      </p:sp>
      <p:sp>
        <p:nvSpPr>
          <p:cNvPr name="TextBox 10" id="10"/>
          <p:cNvSpPr txBox="true"/>
          <p:nvPr/>
        </p:nvSpPr>
        <p:spPr>
          <a:xfrm rot="0">
            <a:off x="1167580" y="6840732"/>
            <a:ext cx="15952839" cy="1661795"/>
          </a:xfrm>
          <a:prstGeom prst="rect">
            <a:avLst/>
          </a:prstGeom>
        </p:spPr>
        <p:txBody>
          <a:bodyPr anchor="t" rtlCol="false" tIns="0" lIns="0" bIns="0" rIns="0">
            <a:spAutoFit/>
          </a:bodyPr>
          <a:lstStyle/>
          <a:p>
            <a:pPr algn="l">
              <a:lnSpc>
                <a:spcPts val="4480"/>
              </a:lnSpc>
            </a:pPr>
            <a:r>
              <a:rPr lang="en-US" sz="3200">
                <a:solidFill>
                  <a:srgbClr val="000000"/>
                </a:solidFill>
                <a:latin typeface="Canva Sans"/>
                <a:ea typeface="Canva Sans"/>
                <a:cs typeface="Canva Sans"/>
                <a:sym typeface="Canva Sans"/>
              </a:rPr>
              <a:t>The major</a:t>
            </a:r>
            <a:r>
              <a:rPr lang="en-US" sz="3200">
                <a:solidFill>
                  <a:srgbClr val="000000"/>
                </a:solidFill>
                <a:latin typeface="Canva Sans"/>
                <a:ea typeface="Canva Sans"/>
                <a:cs typeface="Canva Sans"/>
                <a:sym typeface="Canva Sans"/>
              </a:rPr>
              <a:t>ity of user responses or reviews tend to be negative, indicating a potential problem, dissatisfaction, or poor experience th</a:t>
            </a:r>
            <a:r>
              <a:rPr lang="en-US" sz="3200">
                <a:solidFill>
                  <a:srgbClr val="000000"/>
                </a:solidFill>
                <a:latin typeface="Canva Sans"/>
                <a:ea typeface="Canva Sans"/>
                <a:cs typeface="Canva Sans"/>
                <a:sym typeface="Canva Sans"/>
              </a:rPr>
              <a:t>at needs to be addressed.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67580" y="2373172"/>
            <a:ext cx="5183523" cy="3353091"/>
          </a:xfrm>
          <a:custGeom>
            <a:avLst/>
            <a:gdLst/>
            <a:ahLst/>
            <a:cxnLst/>
            <a:rect r="r" b="b" t="t" l="l"/>
            <a:pathLst>
              <a:path h="3353091" w="5183523">
                <a:moveTo>
                  <a:pt x="0" y="0"/>
                </a:moveTo>
                <a:lnTo>
                  <a:pt x="5183524" y="0"/>
                </a:lnTo>
                <a:lnTo>
                  <a:pt x="5183524" y="3353092"/>
                </a:lnTo>
                <a:lnTo>
                  <a:pt x="0" y="3353092"/>
                </a:lnTo>
                <a:lnTo>
                  <a:pt x="0" y="0"/>
                </a:lnTo>
                <a:close/>
              </a:path>
            </a:pathLst>
          </a:custGeom>
          <a:blipFill>
            <a:blip r:embed="rId12"/>
            <a:stretch>
              <a:fillRect l="0" t="0" r="0" b="0"/>
            </a:stretch>
          </a:blipFill>
        </p:spPr>
      </p:sp>
      <p:sp>
        <p:nvSpPr>
          <p:cNvPr name="Freeform 8" id="8"/>
          <p:cNvSpPr/>
          <p:nvPr/>
        </p:nvSpPr>
        <p:spPr>
          <a:xfrm flipH="false" flipV="false" rot="0">
            <a:off x="6835877" y="2373172"/>
            <a:ext cx="5055752" cy="3353091"/>
          </a:xfrm>
          <a:custGeom>
            <a:avLst/>
            <a:gdLst/>
            <a:ahLst/>
            <a:cxnLst/>
            <a:rect r="r" b="b" t="t" l="l"/>
            <a:pathLst>
              <a:path h="3353091" w="5055752">
                <a:moveTo>
                  <a:pt x="0" y="0"/>
                </a:moveTo>
                <a:lnTo>
                  <a:pt x="5055752" y="0"/>
                </a:lnTo>
                <a:lnTo>
                  <a:pt x="5055752" y="3353092"/>
                </a:lnTo>
                <a:lnTo>
                  <a:pt x="0" y="3353092"/>
                </a:lnTo>
                <a:lnTo>
                  <a:pt x="0" y="0"/>
                </a:lnTo>
                <a:close/>
              </a:path>
            </a:pathLst>
          </a:custGeom>
          <a:blipFill>
            <a:blip r:embed="rId13"/>
            <a:stretch>
              <a:fillRect l="0" t="0" r="0" b="0"/>
            </a:stretch>
          </a:blipFill>
        </p:spPr>
      </p:sp>
      <p:sp>
        <p:nvSpPr>
          <p:cNvPr name="Freeform 9" id="9"/>
          <p:cNvSpPr/>
          <p:nvPr/>
        </p:nvSpPr>
        <p:spPr>
          <a:xfrm flipH="false" flipV="false" rot="0">
            <a:off x="12203548" y="2373172"/>
            <a:ext cx="5055752" cy="3353091"/>
          </a:xfrm>
          <a:custGeom>
            <a:avLst/>
            <a:gdLst/>
            <a:ahLst/>
            <a:cxnLst/>
            <a:rect r="r" b="b" t="t" l="l"/>
            <a:pathLst>
              <a:path h="3353091" w="5055752">
                <a:moveTo>
                  <a:pt x="0" y="0"/>
                </a:moveTo>
                <a:lnTo>
                  <a:pt x="5055752" y="0"/>
                </a:lnTo>
                <a:lnTo>
                  <a:pt x="5055752" y="3353092"/>
                </a:lnTo>
                <a:lnTo>
                  <a:pt x="0" y="3353092"/>
                </a:lnTo>
                <a:lnTo>
                  <a:pt x="0" y="0"/>
                </a:lnTo>
                <a:close/>
              </a:path>
            </a:pathLst>
          </a:custGeom>
          <a:blipFill>
            <a:blip r:embed="rId14"/>
            <a:stretch>
              <a:fillRect l="0" t="0" r="0" b="0"/>
            </a:stretch>
          </a:blipFill>
        </p:spPr>
      </p:sp>
      <p:sp>
        <p:nvSpPr>
          <p:cNvPr name="TextBox 10" id="10"/>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Insight from Data</a:t>
            </a:r>
          </a:p>
        </p:txBody>
      </p:sp>
      <p:sp>
        <p:nvSpPr>
          <p:cNvPr name="TextBox 11" id="11"/>
          <p:cNvSpPr txBox="true"/>
          <p:nvPr/>
        </p:nvSpPr>
        <p:spPr>
          <a:xfrm rot="0">
            <a:off x="1167580" y="6050114"/>
            <a:ext cx="15785038" cy="26479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Overall, the most frequently occurring words in the tweets are "yang" and "di".</a:t>
            </a:r>
          </a:p>
          <a:p>
            <a:pPr algn="l">
              <a:lnSpc>
                <a:spcPts val="4200"/>
              </a:lnSpc>
            </a:pPr>
            <a:r>
              <a:rPr lang="en-US" sz="3000">
                <a:solidFill>
                  <a:srgbClr val="000000"/>
                </a:solidFill>
                <a:latin typeface="Canva Sans"/>
                <a:ea typeface="Canva Sans"/>
                <a:cs typeface="Canva Sans"/>
                <a:sym typeface="Canva Sans"/>
              </a:rPr>
              <a:t> For positive sentiment, the most commonly used words are "lancar", "pakai", "dari", and "yang".</a:t>
            </a:r>
          </a:p>
          <a:p>
            <a:pPr algn="l">
              <a:lnSpc>
                <a:spcPts val="4200"/>
              </a:lnSpc>
            </a:pPr>
            <a:r>
              <a:rPr lang="en-US" sz="3000">
                <a:solidFill>
                  <a:srgbClr val="000000"/>
                </a:solidFill>
                <a:latin typeface="Canva Sans"/>
                <a:ea typeface="Canva Sans"/>
                <a:cs typeface="Canva Sans"/>
                <a:sym typeface="Canva Sans"/>
              </a:rPr>
              <a:t> Meanwhile, for negative sentiment, the most frequent words are "di", "g", "gak", and "jaringan".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976269"/>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2</a:t>
            </a:r>
          </a:p>
          <a:p>
            <a:pPr algn="ctr">
              <a:lnSpc>
                <a:spcPts val="7830"/>
              </a:lnSpc>
            </a:pPr>
            <a:r>
              <a:rPr lang="en-US" sz="9000" b="true">
                <a:solidFill>
                  <a:srgbClr val="000000"/>
                </a:solidFill>
                <a:latin typeface="DM Sans Bold"/>
                <a:ea typeface="DM Sans Bold"/>
                <a:cs typeface="DM Sans Bold"/>
                <a:sym typeface="DM Sans Bold"/>
              </a:rPr>
              <a:t>FAQ Chatbot</a:t>
            </a:r>
          </a:p>
          <a:p>
            <a:pPr algn="ctr">
              <a:lnSpc>
                <a:spcPts val="7830"/>
              </a:lnSpc>
            </a:pPr>
            <a:r>
              <a:rPr lang="en-US" sz="9000" b="true">
                <a:solidFill>
                  <a:srgbClr val="000000"/>
                </a:solidFill>
                <a:latin typeface="DM Sans Bold"/>
                <a:ea typeface="DM Sans Bold"/>
                <a:cs typeface="DM Sans Bold"/>
                <a:sym typeface="DM Sans Bold"/>
              </a:rPr>
              <a:t>Task 1 Design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028700" y="2460307"/>
            <a:ext cx="15952839" cy="5340418"/>
          </a:xfrm>
          <a:prstGeom prst="rect">
            <a:avLst/>
          </a:prstGeom>
        </p:spPr>
        <p:txBody>
          <a:bodyPr anchor="t" rtlCol="false" tIns="0" lIns="0" bIns="0" rIns="0">
            <a:spAutoFit/>
          </a:bodyPr>
          <a:lstStyle/>
          <a:p>
            <a:pPr algn="l" marL="694602" indent="-347301" lvl="1">
              <a:lnSpc>
                <a:spcPts val="4504"/>
              </a:lnSpc>
              <a:buFont typeface="Arial"/>
              <a:buChar char="•"/>
            </a:pPr>
            <a:r>
              <a:rPr lang="en-US" sz="3217">
                <a:solidFill>
                  <a:srgbClr val="000000"/>
                </a:solidFill>
                <a:latin typeface="Canva Sans"/>
                <a:ea typeface="Canva Sans"/>
                <a:cs typeface="Canva Sans"/>
                <a:sym typeface="Canva Sans"/>
              </a:rPr>
              <a:t>Objectiv</a:t>
            </a:r>
            <a:r>
              <a:rPr lang="en-US" sz="3217">
                <a:solidFill>
                  <a:srgbClr val="000000"/>
                </a:solidFill>
                <a:latin typeface="Canva Sans"/>
                <a:ea typeface="Canva Sans"/>
                <a:cs typeface="Canva Sans"/>
                <a:sym typeface="Canva Sans"/>
              </a:rPr>
              <a:t>e: To create a chatbot capabl</a:t>
            </a:r>
            <a:r>
              <a:rPr lang="en-US" sz="3217">
                <a:solidFill>
                  <a:srgbClr val="000000"/>
                </a:solidFill>
                <a:latin typeface="Canva Sans"/>
                <a:ea typeface="Canva Sans"/>
                <a:cs typeface="Canva Sans"/>
                <a:sym typeface="Canva Sans"/>
              </a:rPr>
              <a:t>e of accurately answer</a:t>
            </a:r>
            <a:r>
              <a:rPr lang="en-US" sz="3217">
                <a:solidFill>
                  <a:srgbClr val="000000"/>
                </a:solidFill>
                <a:latin typeface="Canva Sans"/>
                <a:ea typeface="Canva Sans"/>
                <a:cs typeface="Canva Sans"/>
                <a:sym typeface="Canva Sans"/>
              </a:rPr>
              <a:t>ing FAQs from the FAQ_Nawa.xlsx file using an LLM.</a:t>
            </a:r>
          </a:p>
          <a:p>
            <a:pPr algn="l" marL="694602" indent="-347301" lvl="1">
              <a:lnSpc>
                <a:spcPts val="4504"/>
              </a:lnSpc>
              <a:buFont typeface="Arial"/>
              <a:buChar char="•"/>
            </a:pPr>
            <a:r>
              <a:rPr lang="en-US" sz="3217">
                <a:solidFill>
                  <a:srgbClr val="000000"/>
                </a:solidFill>
                <a:latin typeface="Canva Sans"/>
                <a:ea typeface="Canva Sans"/>
                <a:cs typeface="Canva Sans"/>
                <a:sym typeface="Canva Sans"/>
              </a:rPr>
              <a:t>Technology Stack: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Language: Python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UI: Streamlit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LLM: OpenAI</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RAG Tools: FAISS</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RAG Pipeline: Langchain</a:t>
            </a:r>
          </a:p>
          <a:p>
            <a:pPr algn="l">
              <a:lnSpc>
                <a:spcPts val="6338"/>
              </a:lnSpc>
            </a:pPr>
          </a:p>
        </p:txBody>
      </p:sp>
      <p:sp>
        <p:nvSpPr>
          <p:cNvPr name="TextBox 3" id="3"/>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Objective and Tools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8431469" y="2210227"/>
            <a:ext cx="9548824" cy="6505136"/>
          </a:xfrm>
          <a:custGeom>
            <a:avLst/>
            <a:gdLst/>
            <a:ahLst/>
            <a:cxnLst/>
            <a:rect r="r" b="b" t="t" l="l"/>
            <a:pathLst>
              <a:path h="6505136" w="9548824">
                <a:moveTo>
                  <a:pt x="0" y="0"/>
                </a:moveTo>
                <a:lnTo>
                  <a:pt x="9548824" y="0"/>
                </a:lnTo>
                <a:lnTo>
                  <a:pt x="9548824" y="6505137"/>
                </a:lnTo>
                <a:lnTo>
                  <a:pt x="0" y="6505137"/>
                </a:lnTo>
                <a:lnTo>
                  <a:pt x="0" y="0"/>
                </a:lnTo>
                <a:close/>
              </a:path>
            </a:pathLst>
          </a:custGeom>
          <a:blipFill>
            <a:blip r:embed="rId10"/>
            <a:stretch>
              <a:fillRect l="0" t="0" r="0" b="0"/>
            </a:stretch>
          </a:blipFill>
        </p:spPr>
      </p:sp>
      <p:sp>
        <p:nvSpPr>
          <p:cNvPr name="TextBox 7" id="7"/>
          <p:cNvSpPr txBox="true"/>
          <p:nvPr/>
        </p:nvSpPr>
        <p:spPr>
          <a:xfrm rot="0">
            <a:off x="1028700" y="2222135"/>
            <a:ext cx="7140678" cy="6250243"/>
          </a:xfrm>
          <a:prstGeom prst="rect">
            <a:avLst/>
          </a:prstGeom>
        </p:spPr>
        <p:txBody>
          <a:bodyPr anchor="t" rtlCol="false" tIns="0" lIns="0" bIns="0" rIns="0">
            <a:spAutoFit/>
          </a:bodyPr>
          <a:lstStyle/>
          <a:p>
            <a:pPr algn="l">
              <a:lnSpc>
                <a:spcPts val="4378"/>
              </a:lnSpc>
            </a:pPr>
            <a:r>
              <a:rPr lang="en-US" sz="3127">
                <a:solidFill>
                  <a:srgbClr val="000000"/>
                </a:solidFill>
                <a:latin typeface="Canva Sans"/>
                <a:ea typeface="Canva Sans"/>
                <a:cs typeface="Canva Sans"/>
                <a:sym typeface="Canva Sans"/>
              </a:rPr>
              <a:t>S</a:t>
            </a:r>
            <a:r>
              <a:rPr lang="en-US" sz="3127">
                <a:solidFill>
                  <a:srgbClr val="000000"/>
                </a:solidFill>
                <a:latin typeface="Canva Sans"/>
                <a:ea typeface="Canva Sans"/>
                <a:cs typeface="Canva Sans"/>
                <a:sym typeface="Canva Sans"/>
              </a:rPr>
              <a:t>tep</a:t>
            </a:r>
            <a:r>
              <a:rPr lang="en-US" sz="3127">
                <a:solidFill>
                  <a:srgbClr val="000000"/>
                </a:solidFill>
                <a:latin typeface="Canva Sans"/>
                <a:ea typeface="Canva Sans"/>
                <a:cs typeface="Canva Sans"/>
                <a:sym typeface="Canva Sans"/>
              </a:rPr>
              <a:t> 1: Data</a:t>
            </a:r>
            <a:r>
              <a:rPr lang="en-US" sz="3127">
                <a:solidFill>
                  <a:srgbClr val="000000"/>
                </a:solidFill>
                <a:latin typeface="Canva Sans"/>
                <a:ea typeface="Canva Sans"/>
                <a:cs typeface="Canva Sans"/>
                <a:sym typeface="Canva Sans"/>
              </a:rPr>
              <a:t> Loading &amp; Prepr</a:t>
            </a:r>
            <a:r>
              <a:rPr lang="en-US" sz="3127">
                <a:solidFill>
                  <a:srgbClr val="000000"/>
                </a:solidFill>
                <a:latin typeface="Canva Sans"/>
                <a:ea typeface="Canva Sans"/>
                <a:cs typeface="Canva Sans"/>
                <a:sym typeface="Canva Sans"/>
              </a:rPr>
              <a:t>oc</a:t>
            </a:r>
            <a:r>
              <a:rPr lang="en-US" sz="3127">
                <a:solidFill>
                  <a:srgbClr val="000000"/>
                </a:solidFill>
                <a:latin typeface="Canva Sans"/>
                <a:ea typeface="Canva Sans"/>
                <a:cs typeface="Canva Sans"/>
                <a:sym typeface="Canva Sans"/>
              </a:rPr>
              <a:t>essing</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Read file excel</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Drop empty data</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Remove whitespace at the beginning and end of text</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Turns each row in the DataFrame into a Document object with question and answer contents, and metadata file name and row number.</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Error Handling: If the file is not found: display an error message. If other errors occur: display a generic error message along with the error message.</a:t>
            </a:r>
          </a:p>
        </p:txBody>
      </p:sp>
      <p:sp>
        <p:nvSpPr>
          <p:cNvPr name="TextBox 8" id="8"/>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28700" y="2035654"/>
            <a:ext cx="11301259" cy="3107846"/>
          </a:xfrm>
          <a:custGeom>
            <a:avLst/>
            <a:gdLst/>
            <a:ahLst/>
            <a:cxnLst/>
            <a:rect r="r" b="b" t="t" l="l"/>
            <a:pathLst>
              <a:path h="3107846" w="11301259">
                <a:moveTo>
                  <a:pt x="0" y="0"/>
                </a:moveTo>
                <a:lnTo>
                  <a:pt x="11301259" y="0"/>
                </a:lnTo>
                <a:lnTo>
                  <a:pt x="11301259" y="3107846"/>
                </a:lnTo>
                <a:lnTo>
                  <a:pt x="0" y="3107846"/>
                </a:lnTo>
                <a:lnTo>
                  <a:pt x="0" y="0"/>
                </a:lnTo>
                <a:close/>
              </a:path>
            </a:pathLst>
          </a:custGeom>
          <a:blipFill>
            <a:blip r:embed="rId10"/>
            <a:stretch>
              <a:fillRect l="0" t="0" r="0" b="0"/>
            </a:stretch>
          </a:blipFill>
        </p:spPr>
      </p:sp>
      <p:sp>
        <p:nvSpPr>
          <p:cNvPr name="Freeform 7" id="7"/>
          <p:cNvSpPr/>
          <p:nvPr/>
        </p:nvSpPr>
        <p:spPr>
          <a:xfrm flipH="false" flipV="false" rot="0">
            <a:off x="1028700" y="5191125"/>
            <a:ext cx="6490212" cy="672244"/>
          </a:xfrm>
          <a:custGeom>
            <a:avLst/>
            <a:gdLst/>
            <a:ahLst/>
            <a:cxnLst/>
            <a:rect r="r" b="b" t="t" l="l"/>
            <a:pathLst>
              <a:path h="672244" w="6490212">
                <a:moveTo>
                  <a:pt x="0" y="0"/>
                </a:moveTo>
                <a:lnTo>
                  <a:pt x="6490212" y="0"/>
                </a:lnTo>
                <a:lnTo>
                  <a:pt x="6490212" y="672244"/>
                </a:lnTo>
                <a:lnTo>
                  <a:pt x="0" y="672244"/>
                </a:lnTo>
                <a:lnTo>
                  <a:pt x="0" y="0"/>
                </a:lnTo>
                <a:close/>
              </a:path>
            </a:pathLst>
          </a:custGeom>
          <a:blipFill>
            <a:blip r:embed="rId11"/>
            <a:stretch>
              <a:fillRect l="0" t="0" r="0" b="0"/>
            </a:stretch>
          </a:blipFill>
        </p:spPr>
      </p:sp>
      <p:sp>
        <p:nvSpPr>
          <p:cNvPr name="TextBox 8" id="8"/>
          <p:cNvSpPr txBox="true"/>
          <p:nvPr/>
        </p:nvSpPr>
        <p:spPr>
          <a:xfrm rot="0">
            <a:off x="1028700" y="6190328"/>
            <a:ext cx="16230600" cy="1963993"/>
          </a:xfrm>
          <a:prstGeom prst="rect">
            <a:avLst/>
          </a:prstGeom>
        </p:spPr>
        <p:txBody>
          <a:bodyPr anchor="t" rtlCol="false" tIns="0" lIns="0" bIns="0" rIns="0">
            <a:spAutoFit/>
          </a:bodyPr>
          <a:lstStyle/>
          <a:p>
            <a:pPr algn="l">
              <a:lnSpc>
                <a:spcPts val="4378"/>
              </a:lnSpc>
            </a:pPr>
            <a:r>
              <a:rPr lang="en-US" sz="3127">
                <a:solidFill>
                  <a:srgbClr val="000000"/>
                </a:solidFill>
                <a:latin typeface="Canva Sans"/>
                <a:ea typeface="Canva Sans"/>
                <a:cs typeface="Canva Sans"/>
                <a:sym typeface="Canva Sans"/>
              </a:rPr>
              <a:t>S</a:t>
            </a:r>
            <a:r>
              <a:rPr lang="en-US" sz="3127">
                <a:solidFill>
                  <a:srgbClr val="000000"/>
                </a:solidFill>
                <a:latin typeface="Canva Sans"/>
                <a:ea typeface="Canva Sans"/>
                <a:cs typeface="Canva Sans"/>
                <a:sym typeface="Canva Sans"/>
              </a:rPr>
              <a:t>tep</a:t>
            </a:r>
            <a:r>
              <a:rPr lang="en-US" sz="3127">
                <a:solidFill>
                  <a:srgbClr val="000000"/>
                </a:solidFill>
                <a:latin typeface="Canva Sans"/>
                <a:ea typeface="Canva Sans"/>
                <a:cs typeface="Canva Sans"/>
                <a:sym typeface="Canva Sans"/>
              </a:rPr>
              <a:t> 2: Embed</a:t>
            </a:r>
            <a:r>
              <a:rPr lang="en-US" sz="3127">
                <a:solidFill>
                  <a:srgbClr val="000000"/>
                </a:solidFill>
                <a:latin typeface="Canva Sans"/>
                <a:ea typeface="Canva Sans"/>
                <a:cs typeface="Canva Sans"/>
                <a:sym typeface="Canva Sans"/>
              </a:rPr>
              <a:t>ding &amp; RAG (Retrieval-Augmented Generati</a:t>
            </a:r>
            <a:r>
              <a:rPr lang="en-US" sz="3127">
                <a:solidFill>
                  <a:srgbClr val="000000"/>
                </a:solidFill>
                <a:latin typeface="Canva Sans"/>
                <a:ea typeface="Canva Sans"/>
                <a:cs typeface="Canva Sans"/>
                <a:sym typeface="Canva Sans"/>
              </a:rPr>
              <a:t>o</a:t>
            </a:r>
            <a:r>
              <a:rPr lang="en-US" sz="3127">
                <a:solidFill>
                  <a:srgbClr val="000000"/>
                </a:solidFill>
                <a:latin typeface="Canva Sans"/>
                <a:ea typeface="Canva Sans"/>
                <a:cs typeface="Canva Sans"/>
                <a:sym typeface="Canva Sans"/>
              </a:rPr>
              <a:t>n):</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initialize embedding models such as OpenAIEmbedding and faq_doc result load data</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Converts text documents into vectors, then stores them in the FAISS index for quick search.</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Error Handling: If failed created database</a:t>
            </a:r>
          </a:p>
        </p:txBody>
      </p:sp>
      <p:sp>
        <p:nvSpPr>
          <p:cNvPr name="TextBox 9" id="9"/>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690553" y="3447576"/>
            <a:ext cx="11301259" cy="2825315"/>
          </a:xfrm>
          <a:custGeom>
            <a:avLst/>
            <a:gdLst/>
            <a:ahLst/>
            <a:cxnLst/>
            <a:rect r="r" b="b" t="t" l="l"/>
            <a:pathLst>
              <a:path h="2825315" w="11301259">
                <a:moveTo>
                  <a:pt x="0" y="0"/>
                </a:moveTo>
                <a:lnTo>
                  <a:pt x="11301259" y="0"/>
                </a:lnTo>
                <a:lnTo>
                  <a:pt x="11301259" y="2825315"/>
                </a:lnTo>
                <a:lnTo>
                  <a:pt x="0" y="2825315"/>
                </a:lnTo>
                <a:lnTo>
                  <a:pt x="0" y="0"/>
                </a:lnTo>
                <a:close/>
              </a:path>
            </a:pathLst>
          </a:custGeom>
          <a:blipFill>
            <a:blip r:embed="rId10"/>
            <a:stretch>
              <a:fillRect l="0" t="0" r="0" b="0"/>
            </a:stretch>
          </a:blipFill>
        </p:spPr>
      </p:sp>
      <p:sp>
        <p:nvSpPr>
          <p:cNvPr name="Freeform 7" id="7"/>
          <p:cNvSpPr/>
          <p:nvPr/>
        </p:nvSpPr>
        <p:spPr>
          <a:xfrm flipH="false" flipV="false" rot="0">
            <a:off x="1690553" y="6946564"/>
            <a:ext cx="4639138" cy="1777614"/>
          </a:xfrm>
          <a:custGeom>
            <a:avLst/>
            <a:gdLst/>
            <a:ahLst/>
            <a:cxnLst/>
            <a:rect r="r" b="b" t="t" l="l"/>
            <a:pathLst>
              <a:path h="1777614" w="4639138">
                <a:moveTo>
                  <a:pt x="0" y="0"/>
                </a:moveTo>
                <a:lnTo>
                  <a:pt x="4639138" y="0"/>
                </a:lnTo>
                <a:lnTo>
                  <a:pt x="4639138" y="1777614"/>
                </a:lnTo>
                <a:lnTo>
                  <a:pt x="0" y="1777614"/>
                </a:lnTo>
                <a:lnTo>
                  <a:pt x="0" y="0"/>
                </a:lnTo>
                <a:close/>
              </a:path>
            </a:pathLst>
          </a:custGeom>
          <a:blipFill>
            <a:blip r:embed="rId11"/>
            <a:stretch>
              <a:fillRect l="0" t="0" r="0" b="0"/>
            </a:stretch>
          </a:blipFill>
        </p:spPr>
      </p:sp>
      <p:sp>
        <p:nvSpPr>
          <p:cNvPr name="Freeform 8" id="8"/>
          <p:cNvSpPr/>
          <p:nvPr/>
        </p:nvSpPr>
        <p:spPr>
          <a:xfrm flipH="false" flipV="false" rot="0">
            <a:off x="6567073" y="7489489"/>
            <a:ext cx="10508457" cy="587886"/>
          </a:xfrm>
          <a:custGeom>
            <a:avLst/>
            <a:gdLst/>
            <a:ahLst/>
            <a:cxnLst/>
            <a:rect r="r" b="b" t="t" l="l"/>
            <a:pathLst>
              <a:path h="587886" w="10508457">
                <a:moveTo>
                  <a:pt x="0" y="0"/>
                </a:moveTo>
                <a:lnTo>
                  <a:pt x="10508457" y="0"/>
                </a:lnTo>
                <a:lnTo>
                  <a:pt x="10508457" y="587886"/>
                </a:lnTo>
                <a:lnTo>
                  <a:pt x="0" y="587886"/>
                </a:lnTo>
                <a:lnTo>
                  <a:pt x="0" y="0"/>
                </a:lnTo>
                <a:close/>
              </a:path>
            </a:pathLst>
          </a:custGeom>
          <a:blipFill>
            <a:blip r:embed="rId12"/>
            <a:stretch>
              <a:fillRect l="0" t="0" r="0" b="0"/>
            </a:stretch>
          </a:blipFill>
        </p:spPr>
      </p:sp>
      <p:sp>
        <p:nvSpPr>
          <p:cNvPr name="TextBox 9" id="9"/>
          <p:cNvSpPr txBox="true"/>
          <p:nvPr/>
        </p:nvSpPr>
        <p:spPr>
          <a:xfrm rot="0">
            <a:off x="1028700" y="2308479"/>
            <a:ext cx="16230600" cy="464123"/>
          </a:xfrm>
          <a:prstGeom prst="rect">
            <a:avLst/>
          </a:prstGeom>
        </p:spPr>
        <p:txBody>
          <a:bodyPr anchor="t" rtlCol="false" tIns="0" lIns="0" bIns="0" rIns="0">
            <a:spAutoFit/>
          </a:bodyPr>
          <a:lstStyle/>
          <a:p>
            <a:pPr algn="l">
              <a:lnSpc>
                <a:spcPts val="3818"/>
              </a:lnSpc>
            </a:pPr>
            <a:r>
              <a:rPr lang="en-US" sz="2727">
                <a:solidFill>
                  <a:srgbClr val="000000"/>
                </a:solidFill>
                <a:latin typeface="Canva Sans"/>
                <a:ea typeface="Canva Sans"/>
                <a:cs typeface="Canva Sans"/>
                <a:sym typeface="Canva Sans"/>
              </a:rPr>
              <a:t>S</a:t>
            </a:r>
            <a:r>
              <a:rPr lang="en-US" sz="2727">
                <a:solidFill>
                  <a:srgbClr val="000000"/>
                </a:solidFill>
                <a:latin typeface="Canva Sans"/>
                <a:ea typeface="Canva Sans"/>
                <a:cs typeface="Canva Sans"/>
                <a:sym typeface="Canva Sans"/>
              </a:rPr>
              <a:t>tep</a:t>
            </a:r>
            <a:r>
              <a:rPr lang="en-US" sz="2727">
                <a:solidFill>
                  <a:srgbClr val="000000"/>
                </a:solidFill>
                <a:latin typeface="Canva Sans"/>
                <a:ea typeface="Canva Sans"/>
                <a:cs typeface="Canva Sans"/>
                <a:sym typeface="Canva Sans"/>
              </a:rPr>
              <a:t> 3: LLM</a:t>
            </a:r>
            <a:r>
              <a:rPr lang="en-US" sz="2727">
                <a:solidFill>
                  <a:srgbClr val="000000"/>
                </a:solidFill>
                <a:latin typeface="Canva Sans"/>
                <a:ea typeface="Canva Sans"/>
                <a:cs typeface="Canva Sans"/>
                <a:sym typeface="Canva Sans"/>
              </a:rPr>
              <a:t> Integrati</a:t>
            </a:r>
            <a:r>
              <a:rPr lang="en-US" sz="2727">
                <a:solidFill>
                  <a:srgbClr val="000000"/>
                </a:solidFill>
                <a:latin typeface="Canva Sans"/>
                <a:ea typeface="Canva Sans"/>
                <a:cs typeface="Canva Sans"/>
                <a:sym typeface="Canva Sans"/>
              </a:rPr>
              <a:t>o</a:t>
            </a:r>
            <a:r>
              <a:rPr lang="en-US" sz="2727">
                <a:solidFill>
                  <a:srgbClr val="000000"/>
                </a:solidFill>
                <a:latin typeface="Canva Sans"/>
                <a:ea typeface="Canva Sans"/>
                <a:cs typeface="Canva Sans"/>
                <a:sym typeface="Canva Sans"/>
              </a:rPr>
              <a:t>n</a:t>
            </a:r>
            <a:r>
              <a:rPr lang="en-US" sz="2727">
                <a:solidFill>
                  <a:srgbClr val="000000"/>
                </a:solidFill>
                <a:latin typeface="Canva Sans"/>
                <a:ea typeface="Canva Sans"/>
                <a:cs typeface="Canva Sans"/>
                <a:sym typeface="Canva Sans"/>
              </a:rPr>
              <a:t> &amp; Answ</a:t>
            </a:r>
            <a:r>
              <a:rPr lang="en-US" sz="2727">
                <a:solidFill>
                  <a:srgbClr val="000000"/>
                </a:solidFill>
                <a:latin typeface="Canva Sans"/>
                <a:ea typeface="Canva Sans"/>
                <a:cs typeface="Canva Sans"/>
                <a:sym typeface="Canva Sans"/>
              </a:rPr>
              <a:t>er Generation:</a:t>
            </a:r>
          </a:p>
        </p:txBody>
      </p:sp>
      <p:sp>
        <p:nvSpPr>
          <p:cNvPr name="TextBox 10" id="10"/>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
        <p:nvSpPr>
          <p:cNvPr name="TextBox 11" id="11"/>
          <p:cNvSpPr txBox="true"/>
          <p:nvPr/>
        </p:nvSpPr>
        <p:spPr>
          <a:xfrm rot="0">
            <a:off x="1028700" y="2850103"/>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Define Prompt with input context and question</a:t>
            </a:r>
          </a:p>
        </p:txBody>
      </p:sp>
      <p:sp>
        <p:nvSpPr>
          <p:cNvPr name="TextBox 12" id="12"/>
          <p:cNvSpPr txBox="true"/>
          <p:nvPr/>
        </p:nvSpPr>
        <p:spPr>
          <a:xfrm rot="0">
            <a:off x="1028700" y="6349091"/>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Define LLM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581649" y="3628551"/>
            <a:ext cx="10508457" cy="587886"/>
          </a:xfrm>
          <a:custGeom>
            <a:avLst/>
            <a:gdLst/>
            <a:ahLst/>
            <a:cxnLst/>
            <a:rect r="r" b="b" t="t" l="l"/>
            <a:pathLst>
              <a:path h="587886" w="10508457">
                <a:moveTo>
                  <a:pt x="0" y="0"/>
                </a:moveTo>
                <a:lnTo>
                  <a:pt x="10508457" y="0"/>
                </a:lnTo>
                <a:lnTo>
                  <a:pt x="10508457" y="587886"/>
                </a:lnTo>
                <a:lnTo>
                  <a:pt x="0" y="587886"/>
                </a:lnTo>
                <a:lnTo>
                  <a:pt x="0" y="0"/>
                </a:lnTo>
                <a:close/>
              </a:path>
            </a:pathLst>
          </a:custGeom>
          <a:blipFill>
            <a:blip r:embed="rId10"/>
            <a:stretch>
              <a:fillRect l="0" t="0" r="0" b="0"/>
            </a:stretch>
          </a:blipFill>
        </p:spPr>
      </p:sp>
      <p:sp>
        <p:nvSpPr>
          <p:cNvPr name="Freeform 7" id="7"/>
          <p:cNvSpPr/>
          <p:nvPr/>
        </p:nvSpPr>
        <p:spPr>
          <a:xfrm flipH="false" flipV="false" rot="0">
            <a:off x="1690553" y="5934075"/>
            <a:ext cx="11107608" cy="2326594"/>
          </a:xfrm>
          <a:custGeom>
            <a:avLst/>
            <a:gdLst/>
            <a:ahLst/>
            <a:cxnLst/>
            <a:rect r="r" b="b" t="t" l="l"/>
            <a:pathLst>
              <a:path h="2326594" w="11107608">
                <a:moveTo>
                  <a:pt x="0" y="0"/>
                </a:moveTo>
                <a:lnTo>
                  <a:pt x="11107608" y="0"/>
                </a:lnTo>
                <a:lnTo>
                  <a:pt x="11107608" y="2326594"/>
                </a:lnTo>
                <a:lnTo>
                  <a:pt x="0" y="2326594"/>
                </a:lnTo>
                <a:lnTo>
                  <a:pt x="0" y="0"/>
                </a:lnTo>
                <a:close/>
              </a:path>
            </a:pathLst>
          </a:custGeom>
          <a:blipFill>
            <a:blip r:embed="rId11"/>
            <a:stretch>
              <a:fillRect l="0" t="0" r="0" b="0"/>
            </a:stretch>
          </a:blipFill>
        </p:spPr>
      </p:sp>
      <p:sp>
        <p:nvSpPr>
          <p:cNvPr name="TextBox 8" id="8"/>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
        <p:nvSpPr>
          <p:cNvPr name="TextBox 9" id="9"/>
          <p:cNvSpPr txBox="true"/>
          <p:nvPr/>
        </p:nvSpPr>
        <p:spPr>
          <a:xfrm rot="0">
            <a:off x="1028700" y="2850103"/>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Create a retriever that returns the top 3 most similar texts from the vector database</a:t>
            </a:r>
          </a:p>
        </p:txBody>
      </p:sp>
      <p:sp>
        <p:nvSpPr>
          <p:cNvPr name="TextBox 10" id="10"/>
          <p:cNvSpPr txBox="true"/>
          <p:nvPr/>
        </p:nvSpPr>
        <p:spPr>
          <a:xfrm rot="0">
            <a:off x="1028700" y="4679377"/>
            <a:ext cx="16230600" cy="94037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LangChain RAG pipeline: A RAG flow that automatically retrieves documents, collates them, queries the LLM, and then returns a text answer.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341796" y="4080375"/>
            <a:ext cx="11301259" cy="3800048"/>
          </a:xfrm>
          <a:custGeom>
            <a:avLst/>
            <a:gdLst/>
            <a:ahLst/>
            <a:cxnLst/>
            <a:rect r="r" b="b" t="t" l="l"/>
            <a:pathLst>
              <a:path h="3800048" w="11301259">
                <a:moveTo>
                  <a:pt x="0" y="0"/>
                </a:moveTo>
                <a:lnTo>
                  <a:pt x="11301259" y="0"/>
                </a:lnTo>
                <a:lnTo>
                  <a:pt x="11301259" y="3800048"/>
                </a:lnTo>
                <a:lnTo>
                  <a:pt x="0" y="3800048"/>
                </a:lnTo>
                <a:lnTo>
                  <a:pt x="0" y="0"/>
                </a:lnTo>
                <a:close/>
              </a:path>
            </a:pathLst>
          </a:custGeom>
          <a:blipFill>
            <a:blip r:embed="rId10"/>
            <a:stretch>
              <a:fillRect l="0" t="0" r="0" b="0"/>
            </a:stretch>
          </a:blipFill>
        </p:spPr>
      </p:sp>
      <p:sp>
        <p:nvSpPr>
          <p:cNvPr name="TextBox 7" id="7"/>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 Quality Scoring</a:t>
            </a:r>
          </a:p>
        </p:txBody>
      </p:sp>
      <p:sp>
        <p:nvSpPr>
          <p:cNvPr name="TextBox 8" id="8"/>
          <p:cNvSpPr txBox="true"/>
          <p:nvPr/>
        </p:nvSpPr>
        <p:spPr>
          <a:xfrm rot="0">
            <a:off x="1028700" y="2349427"/>
            <a:ext cx="16230600" cy="14166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Retrieve the 3 closest documents from the database vector.</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Calculate the average similarity score.</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Quality assessment: High: score &lt; 0.35, Medium: score &lt; 0.6, and Low: score ≥ 0.6.</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Security from Prompt Injection</a:t>
            </a:r>
          </a:p>
        </p:txBody>
      </p:sp>
      <p:sp>
        <p:nvSpPr>
          <p:cNvPr name="TextBox 7" id="7"/>
          <p:cNvSpPr txBox="true"/>
          <p:nvPr/>
        </p:nvSpPr>
        <p:spPr>
          <a:xfrm rot="0">
            <a:off x="1028700" y="2349427"/>
            <a:ext cx="16230600" cy="6709061"/>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Bold"/>
                <a:ea typeface="Canva Sans Bold"/>
                <a:cs typeface="Canva Sans Bold"/>
                <a:sym typeface="Canva Sans Bold"/>
              </a:rPr>
              <a:t>Using strong system instructions and context grounding.</a:t>
            </a: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Role-Defining Preamble</a:t>
            </a:r>
            <a:r>
              <a:rPr lang="en-US" sz="2727">
                <a:solidFill>
                  <a:srgbClr val="000000"/>
                </a:solidFill>
                <a:latin typeface="Canva Sans"/>
                <a:ea typeface="Canva Sans"/>
                <a:cs typeface="Canva Sans"/>
                <a:sym typeface="Canva Sans"/>
              </a:rPr>
              <a:t>: The instruction You are a friendly AI assistant for Nawatech sets a firm boundary for the LLM's behavior.</a:t>
            </a:r>
          </a:p>
          <a:p>
            <a:pPr algn="l">
              <a:lnSpc>
                <a:spcPts val="3818"/>
              </a:lnSpc>
            </a:pP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Instructional Guardrails</a:t>
            </a:r>
            <a:r>
              <a:rPr lang="en-US" sz="2727">
                <a:solidFill>
                  <a:srgbClr val="000000"/>
                </a:solidFill>
                <a:latin typeface="Canva Sans"/>
                <a:ea typeface="Canva Sans"/>
                <a:cs typeface="Canva Sans"/>
                <a:sym typeface="Canva Sans"/>
              </a:rPr>
              <a:t>: The commands Use the following context to answer... and If the information is not found... politely say that you do not have the information. Do not try to make up an answer are critical. You are explicitly telling the LLM to ground its response only in the documents retrieved from your FAQ database. This makes it much harder for a user to steer the model off-topic.</a:t>
            </a:r>
          </a:p>
          <a:p>
            <a:pPr algn="l">
              <a:lnSpc>
                <a:spcPts val="3818"/>
              </a:lnSpc>
            </a:pP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Separation of Concerns</a:t>
            </a:r>
            <a:r>
              <a:rPr lang="en-US" sz="2727">
                <a:solidFill>
                  <a:srgbClr val="000000"/>
                </a:solidFill>
                <a:latin typeface="Canva Sans"/>
                <a:ea typeface="Canva Sans"/>
                <a:cs typeface="Canva Sans"/>
                <a:sym typeface="Canva Sans"/>
              </a:rPr>
              <a:t>: The RAG pipeline, built with LangChain Expression Language (LCEL), inherently separates the trusted data (context) from the untrusted user input (question). The LLM is instructed to prioritize the context.</a:t>
            </a:r>
          </a:p>
          <a:p>
            <a:pPr algn="l">
              <a:lnSpc>
                <a:spcPts val="381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610550" y="3639513"/>
            <a:ext cx="13319011" cy="2198370"/>
          </a:xfrm>
          <a:prstGeom prst="rect">
            <a:avLst/>
          </a:prstGeom>
        </p:spPr>
        <p:txBody>
          <a:bodyPr anchor="t" rtlCol="false" tIns="0" lIns="0" bIns="0" rIns="0">
            <a:spAutoFit/>
          </a:bodyPr>
          <a:lstStyle/>
          <a:p>
            <a:pPr algn="just">
              <a:lnSpc>
                <a:spcPts val="5640"/>
              </a:lnSpc>
            </a:pPr>
            <a:r>
              <a:rPr lang="en-US" b="true" sz="6000">
                <a:solidFill>
                  <a:srgbClr val="000000"/>
                </a:solidFill>
                <a:latin typeface="DM Sans Bold"/>
                <a:ea typeface="DM Sans Bold"/>
                <a:cs typeface="DM Sans Bold"/>
                <a:sym typeface="DM Sans Bold"/>
              </a:rPr>
              <a:t>Github: https://github.com/PutraAlFarizi15/nawatech-case-study</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480969"/>
            <a:ext cx="10910396" cy="40633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2</a:t>
            </a:r>
          </a:p>
          <a:p>
            <a:pPr algn="ctr">
              <a:lnSpc>
                <a:spcPts val="7830"/>
              </a:lnSpc>
            </a:pPr>
            <a:r>
              <a:rPr lang="en-US" sz="9000" b="true">
                <a:solidFill>
                  <a:srgbClr val="000000"/>
                </a:solidFill>
                <a:latin typeface="DM Sans Bold"/>
                <a:ea typeface="DM Sans Bold"/>
                <a:cs typeface="DM Sans Bold"/>
                <a:sym typeface="DM Sans Bold"/>
              </a:rPr>
              <a:t>FAQ Chatbot</a:t>
            </a:r>
          </a:p>
          <a:p>
            <a:pPr algn="ctr">
              <a:lnSpc>
                <a:spcPts val="7830"/>
              </a:lnSpc>
            </a:pPr>
            <a:r>
              <a:rPr lang="en-US" sz="9000" b="true">
                <a:solidFill>
                  <a:srgbClr val="000000"/>
                </a:solidFill>
                <a:latin typeface="DM Sans Bold"/>
                <a:ea typeface="DM Sans Bold"/>
                <a:cs typeface="DM Sans Bold"/>
                <a:sym typeface="DM Sans Bold"/>
              </a:rPr>
              <a:t>Task 1 Containerization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Dockerfile</a:t>
            </a:r>
          </a:p>
        </p:txBody>
      </p:sp>
      <p:sp>
        <p:nvSpPr>
          <p:cNvPr name="TextBox 7" id="7"/>
          <p:cNvSpPr txBox="true"/>
          <p:nvPr/>
        </p:nvSpPr>
        <p:spPr>
          <a:xfrm rot="0">
            <a:off x="1028700" y="2874351"/>
            <a:ext cx="16230600" cy="6683375"/>
          </a:xfrm>
          <a:prstGeom prst="rect">
            <a:avLst/>
          </a:prstGeom>
        </p:spPr>
        <p:txBody>
          <a:bodyPr anchor="t" rtlCol="false" tIns="0" lIns="0" bIns="0" rIns="0">
            <a:spAutoFit/>
          </a:bodyPr>
          <a:lstStyle/>
          <a:p>
            <a:pPr algn="l">
              <a:lnSpc>
                <a:spcPts val="2799"/>
              </a:lnSpc>
            </a:pPr>
            <a:r>
              <a:rPr lang="en-US" sz="1999" b="true">
                <a:solidFill>
                  <a:srgbClr val="000000"/>
                </a:solidFill>
                <a:latin typeface="Canva Sans Bold"/>
                <a:ea typeface="Canva Sans Bold"/>
                <a:cs typeface="Canva Sans Bold"/>
                <a:sym typeface="Canva Sans Bold"/>
              </a:rPr>
              <a:t># Define Base Image</a:t>
            </a:r>
          </a:p>
          <a:p>
            <a:pPr algn="l">
              <a:lnSpc>
                <a:spcPts val="2799"/>
              </a:lnSpc>
            </a:pPr>
            <a:r>
              <a:rPr lang="en-US" sz="1999" b="true">
                <a:solidFill>
                  <a:srgbClr val="000000"/>
                </a:solidFill>
                <a:latin typeface="Canva Sans Bold"/>
                <a:ea typeface="Canva Sans Bold"/>
                <a:cs typeface="Canva Sans Bold"/>
                <a:sym typeface="Canva Sans Bold"/>
              </a:rPr>
              <a:t>FROM python:3.12-slim</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Set Working </a:t>
            </a:r>
            <a:r>
              <a:rPr lang="en-US" sz="1999" b="true">
                <a:solidFill>
                  <a:srgbClr val="000000"/>
                </a:solidFill>
                <a:latin typeface="Canva Sans Bold"/>
                <a:ea typeface="Canva Sans Bold"/>
                <a:cs typeface="Canva Sans Bold"/>
                <a:sym typeface="Canva Sans Bold"/>
              </a:rPr>
              <a:t>Directory</a:t>
            </a:r>
          </a:p>
          <a:p>
            <a:pPr algn="l">
              <a:lnSpc>
                <a:spcPts val="2799"/>
              </a:lnSpc>
            </a:pPr>
            <a:r>
              <a:rPr lang="en-US" sz="1999" b="true">
                <a:solidFill>
                  <a:srgbClr val="000000"/>
                </a:solidFill>
                <a:latin typeface="Canva Sans Bold"/>
                <a:ea typeface="Canva Sans Bold"/>
                <a:cs typeface="Canva Sans Bold"/>
                <a:sym typeface="Canva Sans Bold"/>
              </a:rPr>
              <a:t>WORKDIR /app</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Copy and Install Dependencies</a:t>
            </a:r>
          </a:p>
          <a:p>
            <a:pPr algn="l">
              <a:lnSpc>
                <a:spcPts val="2799"/>
              </a:lnSpc>
            </a:pPr>
            <a:r>
              <a:rPr lang="en-US" sz="1999" b="true">
                <a:solidFill>
                  <a:srgbClr val="000000"/>
                </a:solidFill>
                <a:latin typeface="Canva Sans Bold"/>
                <a:ea typeface="Canva Sans Bold"/>
                <a:cs typeface="Canva Sans Bold"/>
                <a:sym typeface="Canva Sans Bold"/>
              </a:rPr>
              <a:t>COPY requirements.txt .</a:t>
            </a:r>
          </a:p>
          <a:p>
            <a:pPr algn="l">
              <a:lnSpc>
                <a:spcPts val="2799"/>
              </a:lnSpc>
            </a:pPr>
            <a:r>
              <a:rPr lang="en-US" sz="1999" b="true">
                <a:solidFill>
                  <a:srgbClr val="000000"/>
                </a:solidFill>
                <a:latin typeface="Canva Sans Bold"/>
                <a:ea typeface="Canva Sans Bold"/>
                <a:cs typeface="Canva Sans Bold"/>
                <a:sym typeface="Canva Sans Bold"/>
              </a:rPr>
              <a:t>RUN pip install --no-cache-dir -r requirements.txt</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Copy Application Code and Data</a:t>
            </a:r>
          </a:p>
          <a:p>
            <a:pPr algn="l">
              <a:lnSpc>
                <a:spcPts val="2799"/>
              </a:lnSpc>
            </a:pPr>
            <a:r>
              <a:rPr lang="en-US" sz="1999" b="true">
                <a:solidFill>
                  <a:srgbClr val="000000"/>
                </a:solidFill>
                <a:latin typeface="Canva Sans Bold"/>
                <a:ea typeface="Canva Sans Bold"/>
                <a:cs typeface="Canva Sans Bold"/>
                <a:sym typeface="Canva Sans Bold"/>
              </a:rPr>
              <a:t>COPY . .</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Expose Port</a:t>
            </a:r>
          </a:p>
          <a:p>
            <a:pPr algn="l">
              <a:lnSpc>
                <a:spcPts val="2799"/>
              </a:lnSpc>
            </a:pPr>
            <a:r>
              <a:rPr lang="en-US" sz="1999" b="true">
                <a:solidFill>
                  <a:srgbClr val="000000"/>
                </a:solidFill>
                <a:latin typeface="Canva Sans Bold"/>
                <a:ea typeface="Canva Sans Bold"/>
                <a:cs typeface="Canva Sans Bold"/>
                <a:sym typeface="Canva Sans Bold"/>
              </a:rPr>
              <a:t>EXPO</a:t>
            </a:r>
            <a:r>
              <a:rPr lang="en-US" sz="1999" b="true">
                <a:solidFill>
                  <a:srgbClr val="000000"/>
                </a:solidFill>
                <a:latin typeface="Canva Sans Bold"/>
                <a:ea typeface="Canva Sans Bold"/>
                <a:cs typeface="Canva Sans Bold"/>
                <a:sym typeface="Canva Sans Bold"/>
              </a:rPr>
              <a:t>SE 8501</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Run the Application</a:t>
            </a:r>
          </a:p>
          <a:p>
            <a:pPr algn="l">
              <a:lnSpc>
                <a:spcPts val="2799"/>
              </a:lnSpc>
            </a:pPr>
            <a:r>
              <a:rPr lang="en-US" sz="1999" b="true">
                <a:solidFill>
                  <a:srgbClr val="000000"/>
                </a:solidFill>
                <a:latin typeface="Canva Sans Bold"/>
                <a:ea typeface="Canva Sans Bold"/>
                <a:cs typeface="Canva Sans Bold"/>
                <a:sym typeface="Canva Sans Bold"/>
              </a:rPr>
              <a:t>CMD ["streamlit", "run", "app.py", "--server.port=8501", "--server.address=0.0.0.0"]</a:t>
            </a:r>
          </a:p>
          <a:p>
            <a:pPr algn="l">
              <a:lnSpc>
                <a:spcPts val="2799"/>
              </a:lnSpc>
            </a:pPr>
          </a:p>
        </p:txBody>
      </p:sp>
      <p:sp>
        <p:nvSpPr>
          <p:cNvPr name="TextBox 8" id="8"/>
          <p:cNvSpPr txBox="true"/>
          <p:nvPr/>
        </p:nvSpPr>
        <p:spPr>
          <a:xfrm rot="0">
            <a:off x="1028700" y="2269874"/>
            <a:ext cx="3570339" cy="495301"/>
          </a:xfrm>
          <a:prstGeom prst="rect">
            <a:avLst/>
          </a:prstGeom>
        </p:spPr>
        <p:txBody>
          <a:bodyPr anchor="t" rtlCol="false" tIns="0" lIns="0" bIns="0" rIns="0">
            <a:spAutoFit/>
          </a:bodyPr>
          <a:lstStyle/>
          <a:p>
            <a:pPr algn="l">
              <a:lnSpc>
                <a:spcPts val="4199"/>
              </a:lnSpc>
            </a:pPr>
            <a:r>
              <a:rPr lang="en-US" sz="2999" b="true">
                <a:solidFill>
                  <a:srgbClr val="000000"/>
                </a:solidFill>
                <a:latin typeface="Canva Sans Bold"/>
                <a:ea typeface="Canva Sans Bold"/>
                <a:cs typeface="Canva Sans Bold"/>
                <a:sym typeface="Canva Sans Bold"/>
              </a:rPr>
              <a:t>Conten Dockerfile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Deployment with Docker</a:t>
            </a:r>
          </a:p>
        </p:txBody>
      </p:sp>
      <p:sp>
        <p:nvSpPr>
          <p:cNvPr name="TextBox 7" id="7"/>
          <p:cNvSpPr txBox="true"/>
          <p:nvPr/>
        </p:nvSpPr>
        <p:spPr>
          <a:xfrm rot="0">
            <a:off x="1028700" y="2087459"/>
            <a:ext cx="16230600" cy="7026910"/>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Clone github repository “https://github.com/PutraAlFarizi15/nawatech-technical-test”</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Build Docker Image</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Open a terminal, navigate into the Case2_FAQ_Chatbot/ folder,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then run the following command to create the image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“docker build -t nawatech-chatbot  .”</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Run Docker Container</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After the image is successfully created, run the container from the image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“docker run -p 8501:8501 -e OPENAI_API_KEY="your_api_key" nawatech-chatbot”</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Don't forget to change the fire key </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Once the container is running, you can open your browser and access http://localhost:8501 atau http://127.0.0.1:8501 to interact with the chatbot.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976269"/>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1</a:t>
            </a:r>
          </a:p>
          <a:p>
            <a:pPr algn="ctr">
              <a:lnSpc>
                <a:spcPts val="7830"/>
              </a:lnSpc>
            </a:pPr>
            <a:r>
              <a:rPr lang="en-US" sz="9000" b="true">
                <a:solidFill>
                  <a:srgbClr val="000000"/>
                </a:solidFill>
                <a:latin typeface="DM Sans Bold"/>
                <a:ea typeface="DM Sans Bold"/>
                <a:cs typeface="DM Sans Bold"/>
                <a:sym typeface="DM Sans Bold"/>
              </a:rPr>
              <a:t>Task 1 Sentiment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549377" y="2387530"/>
            <a:ext cx="15190839" cy="5887721"/>
          </a:xfrm>
          <a:prstGeom prst="rect">
            <a:avLst/>
          </a:prstGeom>
        </p:spPr>
        <p:txBody>
          <a:bodyPr anchor="t" rtlCol="false" tIns="0" lIns="0" bIns="0" rIns="0">
            <a:spAutoFit/>
          </a:bodyPr>
          <a:lstStyle/>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Objective: To analyze an</a:t>
            </a:r>
            <a:r>
              <a:rPr lang="en-US" sz="3699">
                <a:solidFill>
                  <a:srgbClr val="000000"/>
                </a:solidFill>
                <a:latin typeface="Canva Sans"/>
                <a:ea typeface="Canva Sans"/>
                <a:cs typeface="Canva Sans"/>
                <a:sym typeface="Canva Sans"/>
              </a:rPr>
              <a:t>d build a sentiment analytics model based on Twitter posts regarding cellular service providers.</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Dataset: dataset_tweet_sentiment_cellular_service_provider.csv.</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Data Structure: </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Id: ID of individual rows.</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Sentiment: Sentiment of the text.</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Text Tweet: Twitter's posts.</a:t>
            </a:r>
          </a:p>
          <a:p>
            <a:pPr algn="l">
              <a:lnSpc>
                <a:spcPts val="5179"/>
              </a:lnSpc>
            </a:pPr>
          </a:p>
        </p:txBody>
      </p:sp>
      <p:sp>
        <p:nvSpPr>
          <p:cNvPr name="TextBox 8" id="8"/>
          <p:cNvSpPr txBox="true"/>
          <p:nvPr/>
        </p:nvSpPr>
        <p:spPr>
          <a:xfrm rot="0">
            <a:off x="1028700" y="1509869"/>
            <a:ext cx="11614355"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Problem &amp; 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341796" y="4531696"/>
            <a:ext cx="14011693" cy="4168479"/>
          </a:xfrm>
          <a:custGeom>
            <a:avLst/>
            <a:gdLst/>
            <a:ahLst/>
            <a:cxnLst/>
            <a:rect r="r" b="b" t="t" l="l"/>
            <a:pathLst>
              <a:path h="4168479" w="14011693">
                <a:moveTo>
                  <a:pt x="0" y="0"/>
                </a:moveTo>
                <a:lnTo>
                  <a:pt x="14011693" y="0"/>
                </a:lnTo>
                <a:lnTo>
                  <a:pt x="14011693" y="4168479"/>
                </a:lnTo>
                <a:lnTo>
                  <a:pt x="0" y="4168479"/>
                </a:lnTo>
                <a:lnTo>
                  <a:pt x="0" y="0"/>
                </a:lnTo>
                <a:close/>
              </a:path>
            </a:pathLst>
          </a:custGeom>
          <a:blipFill>
            <a:blip r:embed="rId12"/>
            <a:stretch>
              <a:fillRect l="0" t="0" r="0" b="0"/>
            </a:stretch>
          </a:blipFill>
        </p:spPr>
      </p:sp>
      <p:sp>
        <p:nvSpPr>
          <p:cNvPr name="TextBox 8" id="8"/>
          <p:cNvSpPr txBox="true"/>
          <p:nvPr/>
        </p:nvSpPr>
        <p:spPr>
          <a:xfrm rot="0">
            <a:off x="752223" y="2541904"/>
            <a:ext cx="15190839" cy="2601596"/>
          </a:xfrm>
          <a:prstGeom prst="rect">
            <a:avLst/>
          </a:prstGeom>
        </p:spPr>
        <p:txBody>
          <a:bodyPr anchor="t" rtlCol="false" tIns="0" lIns="0" bIns="0" rIns="0">
            <a:spAutoFit/>
          </a:bodyPr>
          <a:lstStyle/>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Case Fol</a:t>
            </a:r>
            <a:r>
              <a:rPr lang="en-US" sz="3699">
                <a:solidFill>
                  <a:srgbClr val="000000"/>
                </a:solidFill>
                <a:latin typeface="Canva Sans"/>
                <a:ea typeface="Canva Sans"/>
                <a:cs typeface="Canva Sans"/>
                <a:sym typeface="Canva Sans"/>
              </a:rPr>
              <a:t>ding: Converting all text to lowercase.</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Noise Removal: Removing URLs, mentions (@), hashtags (#), and other irrelevant characters.</a:t>
            </a:r>
          </a:p>
          <a:p>
            <a:pPr algn="l">
              <a:lnSpc>
                <a:spcPts val="5179"/>
              </a:lnSpc>
            </a:pPr>
          </a:p>
        </p:txBody>
      </p:sp>
      <p:sp>
        <p:nvSpPr>
          <p:cNvPr name="TextBox 9" id="9"/>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 Data 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488882"/>
            <a:ext cx="15952839" cy="6189413"/>
          </a:xfrm>
          <a:prstGeom prst="rect">
            <a:avLst/>
          </a:prstGeom>
        </p:spPr>
        <p:txBody>
          <a:bodyPr anchor="t" rtlCol="false" tIns="0" lIns="0" bIns="0" rIns="0">
            <a:spAutoFit/>
          </a:bodyPr>
          <a:lstStyle/>
          <a:p>
            <a:pPr algn="l">
              <a:lnSpc>
                <a:spcPts val="3384"/>
              </a:lnSpc>
            </a:pPr>
            <a:r>
              <a:rPr lang="en-US" sz="2417">
                <a:solidFill>
                  <a:srgbClr val="000000"/>
                </a:solidFill>
                <a:latin typeface="Canva Sans"/>
                <a:ea typeface="Canva Sans"/>
                <a:cs typeface="Canva Sans"/>
                <a:sym typeface="Canva Sans"/>
              </a:rPr>
              <a:t>Step 1: Dataset Splitting</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Splitting the data into an 80:20 ratio, with 80% Training Data to train the model to recognize sentiment patterns and 20% Testing Data to measure the model's performance.</a:t>
            </a:r>
          </a:p>
          <a:p>
            <a:pPr algn="l">
              <a:lnSpc>
                <a:spcPts val="3384"/>
              </a:lnSpc>
            </a:pPr>
          </a:p>
          <a:p>
            <a:pPr algn="l">
              <a:lnSpc>
                <a:spcPts val="3384"/>
              </a:lnSpc>
            </a:pPr>
            <a:r>
              <a:rPr lang="en-US" sz="2417">
                <a:solidFill>
                  <a:srgbClr val="000000"/>
                </a:solidFill>
                <a:latin typeface="Canva Sans"/>
                <a:ea typeface="Canva Sans"/>
                <a:cs typeface="Canva Sans"/>
                <a:sym typeface="Canva Sans"/>
              </a:rPr>
              <a:t>Step 2: Data preparation for modelling</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Feature Extraction (TF-IDF): Highly effective for fin</a:t>
            </a:r>
            <a:r>
              <a:rPr lang="en-US" sz="2417">
                <a:solidFill>
                  <a:srgbClr val="000000"/>
                </a:solidFill>
                <a:latin typeface="Canva Sans"/>
                <a:ea typeface="Canva Sans"/>
                <a:cs typeface="Canva Sans"/>
                <a:sym typeface="Canva Sans"/>
              </a:rPr>
              <a:t>ding sentiment-defining keywords because it weights words based on their frequency in a single tweet (TF) and their uniqueness across the entire dataset (IDF).</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Label Encoding: Converts sentiment labels (positive, negative) into a number format (1, 0) so that they can be processed by the model.</a:t>
            </a:r>
          </a:p>
          <a:p>
            <a:pPr algn="l">
              <a:lnSpc>
                <a:spcPts val="3384"/>
              </a:lnSpc>
            </a:pPr>
          </a:p>
          <a:p>
            <a:pPr algn="l">
              <a:lnSpc>
                <a:spcPts val="3384"/>
              </a:lnSpc>
            </a:pPr>
            <a:r>
              <a:rPr lang="en-US" sz="2417">
                <a:solidFill>
                  <a:srgbClr val="000000"/>
                </a:solidFill>
                <a:latin typeface="Canva Sans"/>
                <a:ea typeface="Canva Sans"/>
                <a:cs typeface="Canva Sans"/>
                <a:sym typeface="Canva Sans"/>
              </a:rPr>
              <a:t>Step 3: Model Selection &amp; Training: SVM</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Support Vector Machine (SVM) model was chosen because it yielded good evaluation results.</a:t>
            </a:r>
          </a:p>
          <a:p>
            <a:pPr algn="l">
              <a:lnSpc>
                <a:spcPts val="5218"/>
              </a:lnSpc>
            </a:pPr>
          </a:p>
        </p:txBody>
      </p:sp>
      <p:sp>
        <p:nvSpPr>
          <p:cNvPr name="TextBox 8" id="8"/>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34935" y="2934004"/>
            <a:ext cx="12312453" cy="846612"/>
          </a:xfrm>
          <a:custGeom>
            <a:avLst/>
            <a:gdLst/>
            <a:ahLst/>
            <a:cxnLst/>
            <a:rect r="r" b="b" t="t" l="l"/>
            <a:pathLst>
              <a:path h="846612" w="12312453">
                <a:moveTo>
                  <a:pt x="0" y="0"/>
                </a:moveTo>
                <a:lnTo>
                  <a:pt x="12312453" y="0"/>
                </a:lnTo>
                <a:lnTo>
                  <a:pt x="12312453" y="846611"/>
                </a:lnTo>
                <a:lnTo>
                  <a:pt x="0" y="846611"/>
                </a:lnTo>
                <a:lnTo>
                  <a:pt x="0" y="0"/>
                </a:lnTo>
                <a:close/>
              </a:path>
            </a:pathLst>
          </a:custGeom>
          <a:blipFill>
            <a:blip r:embed="rId12"/>
            <a:stretch>
              <a:fillRect l="0" t="0" r="0" b="0"/>
            </a:stretch>
          </a:blipFill>
        </p:spPr>
      </p:sp>
      <p:sp>
        <p:nvSpPr>
          <p:cNvPr name="Freeform 8" id="8"/>
          <p:cNvSpPr/>
          <p:nvPr/>
        </p:nvSpPr>
        <p:spPr>
          <a:xfrm flipH="false" flipV="false" rot="0">
            <a:off x="1134935" y="3951549"/>
            <a:ext cx="8438590" cy="1191951"/>
          </a:xfrm>
          <a:custGeom>
            <a:avLst/>
            <a:gdLst/>
            <a:ahLst/>
            <a:cxnLst/>
            <a:rect r="r" b="b" t="t" l="l"/>
            <a:pathLst>
              <a:path h="1191951" w="8438590">
                <a:moveTo>
                  <a:pt x="0" y="0"/>
                </a:moveTo>
                <a:lnTo>
                  <a:pt x="8438590" y="0"/>
                </a:lnTo>
                <a:lnTo>
                  <a:pt x="8438590" y="1191951"/>
                </a:lnTo>
                <a:lnTo>
                  <a:pt x="0" y="1191951"/>
                </a:lnTo>
                <a:lnTo>
                  <a:pt x="0" y="0"/>
                </a:lnTo>
                <a:close/>
              </a:path>
            </a:pathLst>
          </a:custGeom>
          <a:blipFill>
            <a:blip r:embed="rId13"/>
            <a:stretch>
              <a:fillRect l="0" t="0" r="0" b="0"/>
            </a:stretch>
          </a:blipFill>
        </p:spPr>
      </p:sp>
      <p:sp>
        <p:nvSpPr>
          <p:cNvPr name="Freeform 9" id="9"/>
          <p:cNvSpPr/>
          <p:nvPr/>
        </p:nvSpPr>
        <p:spPr>
          <a:xfrm flipH="false" flipV="false" rot="0">
            <a:off x="1134935" y="5314950"/>
            <a:ext cx="6566283" cy="1269551"/>
          </a:xfrm>
          <a:custGeom>
            <a:avLst/>
            <a:gdLst/>
            <a:ahLst/>
            <a:cxnLst/>
            <a:rect r="r" b="b" t="t" l="l"/>
            <a:pathLst>
              <a:path h="1269551" w="6566283">
                <a:moveTo>
                  <a:pt x="0" y="0"/>
                </a:moveTo>
                <a:lnTo>
                  <a:pt x="6566283" y="0"/>
                </a:lnTo>
                <a:lnTo>
                  <a:pt x="6566283" y="1269551"/>
                </a:lnTo>
                <a:lnTo>
                  <a:pt x="0" y="1269551"/>
                </a:lnTo>
                <a:lnTo>
                  <a:pt x="0" y="0"/>
                </a:lnTo>
                <a:close/>
              </a:path>
            </a:pathLst>
          </a:custGeom>
          <a:blipFill>
            <a:blip r:embed="rId14"/>
            <a:stretch>
              <a:fillRect l="0" t="0" r="0" b="0"/>
            </a:stretch>
          </a:blipFill>
        </p:spPr>
      </p:sp>
      <p:sp>
        <p:nvSpPr>
          <p:cNvPr name="Freeform 10" id="10"/>
          <p:cNvSpPr/>
          <p:nvPr/>
        </p:nvSpPr>
        <p:spPr>
          <a:xfrm flipH="false" flipV="false" rot="0">
            <a:off x="1134935" y="6984535"/>
            <a:ext cx="5061570" cy="1034855"/>
          </a:xfrm>
          <a:custGeom>
            <a:avLst/>
            <a:gdLst/>
            <a:ahLst/>
            <a:cxnLst/>
            <a:rect r="r" b="b" t="t" l="l"/>
            <a:pathLst>
              <a:path h="1034855" w="5061570">
                <a:moveTo>
                  <a:pt x="0" y="0"/>
                </a:moveTo>
                <a:lnTo>
                  <a:pt x="5061570" y="0"/>
                </a:lnTo>
                <a:lnTo>
                  <a:pt x="5061570" y="1034856"/>
                </a:lnTo>
                <a:lnTo>
                  <a:pt x="0" y="1034856"/>
                </a:lnTo>
                <a:lnTo>
                  <a:pt x="0" y="0"/>
                </a:lnTo>
                <a:close/>
              </a:path>
            </a:pathLst>
          </a:custGeom>
          <a:blipFill>
            <a:blip r:embed="rId15"/>
            <a:stretch>
              <a:fillRect l="0" t="0" r="0" b="0"/>
            </a:stretch>
          </a:blipFill>
        </p:spPr>
      </p:sp>
      <p:sp>
        <p:nvSpPr>
          <p:cNvPr name="TextBox 11" id="11"/>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76768" y="2466663"/>
            <a:ext cx="7782437" cy="3022424"/>
          </a:xfrm>
          <a:custGeom>
            <a:avLst/>
            <a:gdLst/>
            <a:ahLst/>
            <a:cxnLst/>
            <a:rect r="r" b="b" t="t" l="l"/>
            <a:pathLst>
              <a:path h="3022424" w="7782437">
                <a:moveTo>
                  <a:pt x="0" y="0"/>
                </a:moveTo>
                <a:lnTo>
                  <a:pt x="7782437" y="0"/>
                </a:lnTo>
                <a:lnTo>
                  <a:pt x="7782437" y="3022424"/>
                </a:lnTo>
                <a:lnTo>
                  <a:pt x="0" y="3022424"/>
                </a:lnTo>
                <a:lnTo>
                  <a:pt x="0" y="0"/>
                </a:lnTo>
                <a:close/>
              </a:path>
            </a:pathLst>
          </a:custGeom>
          <a:blipFill>
            <a:blip r:embed="rId12"/>
            <a:stretch>
              <a:fillRect l="0" t="0" r="0" b="0"/>
            </a:stretch>
          </a:blipFill>
        </p:spPr>
      </p:sp>
      <p:sp>
        <p:nvSpPr>
          <p:cNvPr name="TextBox 8" id="8"/>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Evaluation</a:t>
            </a:r>
          </a:p>
        </p:txBody>
      </p:sp>
      <p:sp>
        <p:nvSpPr>
          <p:cNvPr name="TextBox 9" id="9"/>
          <p:cNvSpPr txBox="true"/>
          <p:nvPr/>
        </p:nvSpPr>
        <p:spPr>
          <a:xfrm rot="0">
            <a:off x="1076768" y="5679587"/>
            <a:ext cx="15952839" cy="4046288"/>
          </a:xfrm>
          <a:prstGeom prst="rect">
            <a:avLst/>
          </a:prstGeom>
        </p:spPr>
        <p:txBody>
          <a:bodyPr anchor="t" rtlCol="false" tIns="0" lIns="0" bIns="0" rIns="0">
            <a:spAutoFit/>
          </a:bodyPr>
          <a:lstStyle/>
          <a:p>
            <a:pPr algn="l">
              <a:lnSpc>
                <a:spcPts val="3384"/>
              </a:lnSpc>
            </a:pPr>
            <a:r>
              <a:rPr lang="en-US" sz="2417">
                <a:solidFill>
                  <a:srgbClr val="000000"/>
                </a:solidFill>
                <a:latin typeface="Canva Sans"/>
                <a:ea typeface="Canva Sans"/>
                <a:cs typeface="Canva Sans"/>
                <a:sym typeface="Canva Sans"/>
              </a:rPr>
              <a:t>Excellent Performance: Overall, your model demonstrates excel</a:t>
            </a:r>
            <a:r>
              <a:rPr lang="en-US" sz="2417">
                <a:solidFill>
                  <a:srgbClr val="000000"/>
                </a:solidFill>
                <a:latin typeface="Canva Sans"/>
                <a:ea typeface="Canva Sans"/>
                <a:cs typeface="Canva Sans"/>
                <a:sym typeface="Canva Sans"/>
              </a:rPr>
              <a:t>lent performance with an accuracy of 91.7% and high F1-scores across both classes.</a:t>
            </a:r>
          </a:p>
          <a:p>
            <a:pPr algn="l">
              <a:lnSpc>
                <a:spcPts val="3384"/>
              </a:lnSpc>
            </a:pPr>
          </a:p>
          <a:p>
            <a:pPr algn="l">
              <a:lnSpc>
                <a:spcPts val="3384"/>
              </a:lnSpc>
            </a:pPr>
            <a:r>
              <a:rPr lang="en-US" sz="2417">
                <a:solidFill>
                  <a:srgbClr val="000000"/>
                </a:solidFill>
                <a:latin typeface="Canva Sans"/>
                <a:ea typeface="Canva Sans"/>
                <a:cs typeface="Canva Sans"/>
                <a:sym typeface="Canva Sans"/>
              </a:rPr>
              <a:t>Model Characteristics:</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model is highly precise when predicting Class 0. This means that if it predicts "this is Class 0," you can be very confident in that prediction (low risk of False Positives).</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model has a very high recall for Class 1. This means the mod</a:t>
            </a:r>
            <a:r>
              <a:rPr lang="en-US" sz="2417">
                <a:solidFill>
                  <a:srgbClr val="000000"/>
                </a:solidFill>
                <a:latin typeface="Canva Sans"/>
                <a:ea typeface="Canva Sans"/>
                <a:cs typeface="Canva Sans"/>
                <a:sym typeface="Canva Sans"/>
              </a:rPr>
              <a:t>el is very reliable at "finding" all the instances that are actually Class 1 (low risk of False Negatives).</a:t>
            </a:r>
          </a:p>
          <a:p>
            <a:pPr algn="l">
              <a:lnSpc>
                <a:spcPts val="521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3271237"/>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1</a:t>
            </a:r>
          </a:p>
          <a:p>
            <a:pPr algn="ctr">
              <a:lnSpc>
                <a:spcPts val="7830"/>
              </a:lnSpc>
            </a:pPr>
            <a:r>
              <a:rPr lang="en-US" sz="9000" b="true">
                <a:solidFill>
                  <a:srgbClr val="000000"/>
                </a:solidFill>
                <a:latin typeface="DM Sans Bold"/>
                <a:ea typeface="DM Sans Bold"/>
                <a:cs typeface="DM Sans Bold"/>
                <a:sym typeface="DM Sans Bold"/>
              </a:rPr>
              <a:t>Task 2 Insight from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DAGrL15tmXk</dc:identifier>
  <dcterms:modified xsi:type="dcterms:W3CDTF">2011-08-01T06:04:30Z</dcterms:modified>
  <cp:revision>1</cp:revision>
  <dc:title>Machine Learning Engineer Case</dc:title>
</cp:coreProperties>
</file>