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Canva Sans" panose="020B0604020202020204" charset="0"/>
      <p:regular r:id="rId25"/>
    </p:embeddedFont>
    <p:embeddedFont>
      <p:font typeface="Canva Sans Bold" panose="020B0604020202020204" charset="0"/>
      <p:regular r:id="rId26"/>
    </p:embeddedFont>
    <p:embeddedFont>
      <p:font typeface="DM Sans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6.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8.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 Id="rId1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10" Type="http://schemas.openxmlformats.org/officeDocument/2006/relationships/image" Target="../media/image40.png"/><Relationship Id="rId4" Type="http://schemas.openxmlformats.org/officeDocument/2006/relationships/image" Target="../media/image15.png"/><Relationship Id="rId9" Type="http://schemas.openxmlformats.org/officeDocument/2006/relationships/image" Target="../media/image28.sv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2.png"/><Relationship Id="rId5" Type="http://schemas.openxmlformats.org/officeDocument/2006/relationships/image" Target="../media/image16.svg"/><Relationship Id="rId10" Type="http://schemas.openxmlformats.org/officeDocument/2006/relationships/image" Target="../media/image41.png"/><Relationship Id="rId4" Type="http://schemas.openxmlformats.org/officeDocument/2006/relationships/image" Target="../media/image15.png"/><Relationship Id="rId9" Type="http://schemas.openxmlformats.org/officeDocument/2006/relationships/image" Target="../media/image28.sv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12"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4.png"/><Relationship Id="rId5" Type="http://schemas.openxmlformats.org/officeDocument/2006/relationships/image" Target="../media/image16.svg"/><Relationship Id="rId10" Type="http://schemas.openxmlformats.org/officeDocument/2006/relationships/image" Target="../media/image43.png"/><Relationship Id="rId4" Type="http://schemas.openxmlformats.org/officeDocument/2006/relationships/image" Target="../media/image15.png"/><Relationship Id="rId9" Type="http://schemas.openxmlformats.org/officeDocument/2006/relationships/image" Target="../media/image28.sv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12"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6.png"/><Relationship Id="rId5" Type="http://schemas.openxmlformats.org/officeDocument/2006/relationships/image" Target="../media/image16.svg"/><Relationship Id="rId10" Type="http://schemas.openxmlformats.org/officeDocument/2006/relationships/image" Target="../media/image45.png"/><Relationship Id="rId4" Type="http://schemas.openxmlformats.org/officeDocument/2006/relationships/image" Target="../media/image15.png"/><Relationship Id="rId9"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10" Type="http://schemas.openxmlformats.org/officeDocument/2006/relationships/image" Target="../media/image48.png"/><Relationship Id="rId4" Type="http://schemas.openxmlformats.org/officeDocument/2006/relationships/image" Target="../media/image15.png"/><Relationship Id="rId9" Type="http://schemas.openxmlformats.org/officeDocument/2006/relationships/image" Target="../media/image28.sv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1.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5" Type="http://schemas.openxmlformats.org/officeDocument/2006/relationships/image" Target="../media/image33.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16" name="TextBox 16"/>
          <p:cNvSpPr txBox="1"/>
          <p:nvPr/>
        </p:nvSpPr>
        <p:spPr>
          <a:xfrm>
            <a:off x="3688802" y="3909306"/>
            <a:ext cx="10910396" cy="1483995"/>
          </a:xfrm>
          <a:prstGeom prst="rect">
            <a:avLst/>
          </a:prstGeom>
        </p:spPr>
        <p:txBody>
          <a:bodyPr lIns="0" tIns="0" rIns="0" bIns="0" rtlCol="0" anchor="t">
            <a:spAutoFit/>
          </a:bodyPr>
          <a:lstStyle/>
          <a:p>
            <a:pPr algn="ctr">
              <a:lnSpc>
                <a:spcPts val="5640"/>
              </a:lnSpc>
            </a:pPr>
            <a:r>
              <a:rPr lang="en-US" sz="6000" b="1">
                <a:solidFill>
                  <a:srgbClr val="000000"/>
                </a:solidFill>
                <a:latin typeface="DM Sans Bold"/>
                <a:ea typeface="DM Sans Bold"/>
                <a:cs typeface="DM Sans Bold"/>
                <a:sym typeface="DM Sans Bold"/>
              </a:rPr>
              <a:t>Machine Learning Engineer Case Scenario</a:t>
            </a:r>
          </a:p>
        </p:txBody>
      </p:sp>
      <p:sp>
        <p:nvSpPr>
          <p:cNvPr id="17" name="Freeform 17"/>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28700" y="2416507"/>
            <a:ext cx="5079669" cy="3997955"/>
          </a:xfrm>
          <a:custGeom>
            <a:avLst/>
            <a:gdLst/>
            <a:ahLst/>
            <a:cxnLst/>
            <a:rect l="l" t="t" r="r" b="b"/>
            <a:pathLst>
              <a:path w="5079669" h="3997955">
                <a:moveTo>
                  <a:pt x="0" y="0"/>
                </a:moveTo>
                <a:lnTo>
                  <a:pt x="5079669" y="0"/>
                </a:lnTo>
                <a:lnTo>
                  <a:pt x="5079669" y="3997955"/>
                </a:lnTo>
                <a:lnTo>
                  <a:pt x="0" y="3997955"/>
                </a:lnTo>
                <a:lnTo>
                  <a:pt x="0" y="0"/>
                </a:lnTo>
                <a:close/>
              </a:path>
            </a:pathLst>
          </a:custGeom>
          <a:blipFill>
            <a:blip r:embed="rId12"/>
            <a:stretch>
              <a:fillRect/>
            </a:stretch>
          </a:blipFill>
        </p:spPr>
      </p:sp>
      <p:sp>
        <p:nvSpPr>
          <p:cNvPr id="8" name="Freeform 8"/>
          <p:cNvSpPr/>
          <p:nvPr/>
        </p:nvSpPr>
        <p:spPr>
          <a:xfrm>
            <a:off x="6835877" y="2238850"/>
            <a:ext cx="3985058" cy="4175612"/>
          </a:xfrm>
          <a:custGeom>
            <a:avLst/>
            <a:gdLst/>
            <a:ahLst/>
            <a:cxnLst/>
            <a:rect l="l" t="t" r="r" b="b"/>
            <a:pathLst>
              <a:path w="3985058" h="4175612">
                <a:moveTo>
                  <a:pt x="0" y="0"/>
                </a:moveTo>
                <a:lnTo>
                  <a:pt x="3985059" y="0"/>
                </a:lnTo>
                <a:lnTo>
                  <a:pt x="3985059" y="4175612"/>
                </a:lnTo>
                <a:lnTo>
                  <a:pt x="0" y="4175612"/>
                </a:lnTo>
                <a:lnTo>
                  <a:pt x="0" y="0"/>
                </a:lnTo>
                <a:close/>
              </a:path>
            </a:pathLst>
          </a:custGeom>
          <a:blipFill>
            <a:blip r:embed="rId13"/>
            <a:stretch>
              <a:fillRect/>
            </a:stretch>
          </a:blipFill>
        </p:spPr>
      </p:sp>
      <p:sp>
        <p:nvSpPr>
          <p:cNvPr id="9" name="TextBox 9"/>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Insight from Data</a:t>
            </a:r>
          </a:p>
        </p:txBody>
      </p:sp>
      <p:sp>
        <p:nvSpPr>
          <p:cNvPr id="10" name="TextBox 10"/>
          <p:cNvSpPr txBox="1"/>
          <p:nvPr/>
        </p:nvSpPr>
        <p:spPr>
          <a:xfrm>
            <a:off x="1167580" y="6840732"/>
            <a:ext cx="15952839" cy="1661795"/>
          </a:xfrm>
          <a:prstGeom prst="rect">
            <a:avLst/>
          </a:prstGeom>
        </p:spPr>
        <p:txBody>
          <a:bodyPr lIns="0" tIns="0" rIns="0" bIns="0" rtlCol="0" anchor="t">
            <a:spAutoFit/>
          </a:bodyPr>
          <a:lstStyle/>
          <a:p>
            <a:pPr algn="l">
              <a:lnSpc>
                <a:spcPts val="4480"/>
              </a:lnSpc>
            </a:pPr>
            <a:r>
              <a:rPr lang="en-US" sz="3200">
                <a:solidFill>
                  <a:srgbClr val="000000"/>
                </a:solidFill>
                <a:latin typeface="Canva Sans"/>
                <a:ea typeface="Canva Sans"/>
                <a:cs typeface="Canva Sans"/>
                <a:sym typeface="Canva Sans"/>
              </a:rPr>
              <a:t>The majority of user responses or reviews tend to be negative, indicating a potential problem, dissatisfaction, or poor experience that needs to be addressed.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167580" y="2373172"/>
            <a:ext cx="5183523" cy="3353091"/>
          </a:xfrm>
          <a:custGeom>
            <a:avLst/>
            <a:gdLst/>
            <a:ahLst/>
            <a:cxnLst/>
            <a:rect l="l" t="t" r="r" b="b"/>
            <a:pathLst>
              <a:path w="5183523" h="3353091">
                <a:moveTo>
                  <a:pt x="0" y="0"/>
                </a:moveTo>
                <a:lnTo>
                  <a:pt x="5183524" y="0"/>
                </a:lnTo>
                <a:lnTo>
                  <a:pt x="5183524" y="3353092"/>
                </a:lnTo>
                <a:lnTo>
                  <a:pt x="0" y="3353092"/>
                </a:lnTo>
                <a:lnTo>
                  <a:pt x="0" y="0"/>
                </a:lnTo>
                <a:close/>
              </a:path>
            </a:pathLst>
          </a:custGeom>
          <a:blipFill>
            <a:blip r:embed="rId12"/>
            <a:stretch>
              <a:fillRect/>
            </a:stretch>
          </a:blipFill>
        </p:spPr>
      </p:sp>
      <p:sp>
        <p:nvSpPr>
          <p:cNvPr id="8" name="Freeform 8"/>
          <p:cNvSpPr/>
          <p:nvPr/>
        </p:nvSpPr>
        <p:spPr>
          <a:xfrm>
            <a:off x="6835877" y="2373172"/>
            <a:ext cx="5055752" cy="3353091"/>
          </a:xfrm>
          <a:custGeom>
            <a:avLst/>
            <a:gdLst/>
            <a:ahLst/>
            <a:cxnLst/>
            <a:rect l="l" t="t" r="r" b="b"/>
            <a:pathLst>
              <a:path w="5055752" h="3353091">
                <a:moveTo>
                  <a:pt x="0" y="0"/>
                </a:moveTo>
                <a:lnTo>
                  <a:pt x="5055752" y="0"/>
                </a:lnTo>
                <a:lnTo>
                  <a:pt x="5055752" y="3353092"/>
                </a:lnTo>
                <a:lnTo>
                  <a:pt x="0" y="3353092"/>
                </a:lnTo>
                <a:lnTo>
                  <a:pt x="0" y="0"/>
                </a:lnTo>
                <a:close/>
              </a:path>
            </a:pathLst>
          </a:custGeom>
          <a:blipFill>
            <a:blip r:embed="rId13"/>
            <a:stretch>
              <a:fillRect/>
            </a:stretch>
          </a:blipFill>
        </p:spPr>
      </p:sp>
      <p:sp>
        <p:nvSpPr>
          <p:cNvPr id="9" name="Freeform 9"/>
          <p:cNvSpPr/>
          <p:nvPr/>
        </p:nvSpPr>
        <p:spPr>
          <a:xfrm>
            <a:off x="12203548" y="2373172"/>
            <a:ext cx="5055752" cy="3353091"/>
          </a:xfrm>
          <a:custGeom>
            <a:avLst/>
            <a:gdLst/>
            <a:ahLst/>
            <a:cxnLst/>
            <a:rect l="l" t="t" r="r" b="b"/>
            <a:pathLst>
              <a:path w="5055752" h="3353091">
                <a:moveTo>
                  <a:pt x="0" y="0"/>
                </a:moveTo>
                <a:lnTo>
                  <a:pt x="5055752" y="0"/>
                </a:lnTo>
                <a:lnTo>
                  <a:pt x="5055752" y="3353092"/>
                </a:lnTo>
                <a:lnTo>
                  <a:pt x="0" y="3353092"/>
                </a:lnTo>
                <a:lnTo>
                  <a:pt x="0" y="0"/>
                </a:lnTo>
                <a:close/>
              </a:path>
            </a:pathLst>
          </a:custGeom>
          <a:blipFill>
            <a:blip r:embed="rId14"/>
            <a:stretch>
              <a:fillRect/>
            </a:stretch>
          </a:blipFill>
        </p:spPr>
      </p:sp>
      <p:sp>
        <p:nvSpPr>
          <p:cNvPr id="10" name="TextBox 10"/>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Insight from Data</a:t>
            </a:r>
          </a:p>
        </p:txBody>
      </p:sp>
      <p:sp>
        <p:nvSpPr>
          <p:cNvPr id="11" name="TextBox 11"/>
          <p:cNvSpPr txBox="1"/>
          <p:nvPr/>
        </p:nvSpPr>
        <p:spPr>
          <a:xfrm>
            <a:off x="1167580" y="6050114"/>
            <a:ext cx="15785038" cy="2647950"/>
          </a:xfrm>
          <a:prstGeom prst="rect">
            <a:avLst/>
          </a:prstGeom>
        </p:spPr>
        <p:txBody>
          <a:bodyPr lIns="0" tIns="0" rIns="0" bIns="0" rtlCol="0" anchor="t">
            <a:spAutoFit/>
          </a:bodyPr>
          <a:lstStyle/>
          <a:p>
            <a:pPr algn="l">
              <a:lnSpc>
                <a:spcPts val="4200"/>
              </a:lnSpc>
            </a:pPr>
            <a:r>
              <a:rPr lang="en-US" sz="3000">
                <a:solidFill>
                  <a:srgbClr val="000000"/>
                </a:solidFill>
                <a:latin typeface="Canva Sans"/>
                <a:ea typeface="Canva Sans"/>
                <a:cs typeface="Canva Sans"/>
                <a:sym typeface="Canva Sans"/>
              </a:rPr>
              <a:t>Overall, the most frequently occurring words in the tweets are "yang" and "di".</a:t>
            </a:r>
          </a:p>
          <a:p>
            <a:pPr algn="l">
              <a:lnSpc>
                <a:spcPts val="4200"/>
              </a:lnSpc>
            </a:pPr>
            <a:r>
              <a:rPr lang="en-US" sz="3000">
                <a:solidFill>
                  <a:srgbClr val="000000"/>
                </a:solidFill>
                <a:latin typeface="Canva Sans"/>
                <a:ea typeface="Canva Sans"/>
                <a:cs typeface="Canva Sans"/>
                <a:sym typeface="Canva Sans"/>
              </a:rPr>
              <a:t> For positive sentiment, the most commonly used words are "lancar", "pakai", "dari", and "yang".</a:t>
            </a:r>
          </a:p>
          <a:p>
            <a:pPr algn="l">
              <a:lnSpc>
                <a:spcPts val="4200"/>
              </a:lnSpc>
            </a:pPr>
            <a:r>
              <a:rPr lang="en-US" sz="3000">
                <a:solidFill>
                  <a:srgbClr val="000000"/>
                </a:solidFill>
                <a:latin typeface="Canva Sans"/>
                <a:ea typeface="Canva Sans"/>
                <a:cs typeface="Canva Sans"/>
                <a:sym typeface="Canva Sans"/>
              </a:rPr>
              <a:t> Meanwhile, for negative sentiment, the most frequent words are "di", "g", "gak", and "jaringan".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304809" y="2976269"/>
            <a:ext cx="10910396" cy="3072765"/>
          </a:xfrm>
          <a:prstGeom prst="rect">
            <a:avLst/>
          </a:prstGeom>
        </p:spPr>
        <p:txBody>
          <a:bodyPr lIns="0" tIns="0" rIns="0" bIns="0" rtlCol="0" anchor="t">
            <a:spAutoFit/>
          </a:bodyPr>
          <a:lstStyle/>
          <a:p>
            <a:pPr algn="ctr">
              <a:lnSpc>
                <a:spcPts val="7830"/>
              </a:lnSpc>
            </a:pPr>
            <a:r>
              <a:rPr lang="en-US" sz="9000" b="1">
                <a:solidFill>
                  <a:srgbClr val="000000"/>
                </a:solidFill>
                <a:latin typeface="DM Sans Bold"/>
                <a:ea typeface="DM Sans Bold"/>
                <a:cs typeface="DM Sans Bold"/>
                <a:sym typeface="DM Sans Bold"/>
              </a:rPr>
              <a:t>Case 2</a:t>
            </a:r>
          </a:p>
          <a:p>
            <a:pPr algn="ctr">
              <a:lnSpc>
                <a:spcPts val="7830"/>
              </a:lnSpc>
            </a:pPr>
            <a:r>
              <a:rPr lang="en-US" sz="9000" b="1">
                <a:solidFill>
                  <a:srgbClr val="000000"/>
                </a:solidFill>
                <a:latin typeface="DM Sans Bold"/>
                <a:ea typeface="DM Sans Bold"/>
                <a:cs typeface="DM Sans Bold"/>
                <a:sym typeface="DM Sans Bold"/>
              </a:rPr>
              <a:t>FAQ Chatbot</a:t>
            </a:r>
          </a:p>
          <a:p>
            <a:pPr algn="ctr">
              <a:lnSpc>
                <a:spcPts val="7830"/>
              </a:lnSpc>
            </a:pPr>
            <a:r>
              <a:rPr lang="en-US" sz="9000" b="1">
                <a:solidFill>
                  <a:srgbClr val="000000"/>
                </a:solidFill>
                <a:latin typeface="DM Sans Bold"/>
                <a:ea typeface="DM Sans Bold"/>
                <a:cs typeface="DM Sans Bold"/>
                <a:sym typeface="DM Sans Bold"/>
              </a:rPr>
              <a:t>Task 1 Design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2460307"/>
            <a:ext cx="15952839" cy="5340418"/>
          </a:xfrm>
          <a:prstGeom prst="rect">
            <a:avLst/>
          </a:prstGeom>
        </p:spPr>
        <p:txBody>
          <a:bodyPr lIns="0" tIns="0" rIns="0" bIns="0" rtlCol="0" anchor="t">
            <a:spAutoFit/>
          </a:bodyPr>
          <a:lstStyle/>
          <a:p>
            <a:pPr marL="694602" lvl="1" indent="-347301" algn="l">
              <a:lnSpc>
                <a:spcPts val="4504"/>
              </a:lnSpc>
              <a:buFont typeface="Arial"/>
              <a:buChar char="•"/>
            </a:pPr>
            <a:r>
              <a:rPr lang="en-US" sz="3217">
                <a:solidFill>
                  <a:srgbClr val="000000"/>
                </a:solidFill>
                <a:latin typeface="Canva Sans"/>
                <a:ea typeface="Canva Sans"/>
                <a:cs typeface="Canva Sans"/>
                <a:sym typeface="Canva Sans"/>
              </a:rPr>
              <a:t>Objective: To create a chatbot capable of accurately answering FAQs from the FAQ_Nawa.xlsx file using an LLM.</a:t>
            </a:r>
          </a:p>
          <a:p>
            <a:pPr marL="694602" lvl="1" indent="-347301" algn="l">
              <a:lnSpc>
                <a:spcPts val="4504"/>
              </a:lnSpc>
              <a:buFont typeface="Arial"/>
              <a:buChar char="•"/>
            </a:pPr>
            <a:r>
              <a:rPr lang="en-US" sz="3217">
                <a:solidFill>
                  <a:srgbClr val="000000"/>
                </a:solidFill>
                <a:latin typeface="Canva Sans"/>
                <a:ea typeface="Canva Sans"/>
                <a:cs typeface="Canva Sans"/>
                <a:sym typeface="Canva Sans"/>
              </a:rPr>
              <a:t>Technology Stack: </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Language: Python </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UI: Streamlit </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LLM: OpenAI</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RAG Tools: FAISS</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RAG Pipeline: Langchain</a:t>
            </a:r>
          </a:p>
          <a:p>
            <a:pPr algn="l">
              <a:lnSpc>
                <a:spcPts val="6338"/>
              </a:lnSpc>
            </a:pPr>
            <a:endParaRPr lang="en-US" sz="3217">
              <a:solidFill>
                <a:srgbClr val="000000"/>
              </a:solidFill>
              <a:latin typeface="Canva Sans"/>
              <a:ea typeface="Canva Sans"/>
              <a:cs typeface="Canva Sans"/>
              <a:sym typeface="Canva Sans"/>
            </a:endParaRPr>
          </a:p>
        </p:txBody>
      </p:sp>
      <p:sp>
        <p:nvSpPr>
          <p:cNvPr id="3" name="TextBox 3"/>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Objective and Tools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8431469" y="2210227"/>
            <a:ext cx="9548824" cy="6505136"/>
          </a:xfrm>
          <a:custGeom>
            <a:avLst/>
            <a:gdLst/>
            <a:ahLst/>
            <a:cxnLst/>
            <a:rect l="l" t="t" r="r" b="b"/>
            <a:pathLst>
              <a:path w="9548824" h="6505136">
                <a:moveTo>
                  <a:pt x="0" y="0"/>
                </a:moveTo>
                <a:lnTo>
                  <a:pt x="9548824" y="0"/>
                </a:lnTo>
                <a:lnTo>
                  <a:pt x="9548824" y="6505137"/>
                </a:lnTo>
                <a:lnTo>
                  <a:pt x="0" y="6505137"/>
                </a:lnTo>
                <a:lnTo>
                  <a:pt x="0" y="0"/>
                </a:lnTo>
                <a:close/>
              </a:path>
            </a:pathLst>
          </a:custGeom>
          <a:blipFill>
            <a:blip r:embed="rId10"/>
            <a:stretch>
              <a:fillRect/>
            </a:stretch>
          </a:blipFill>
        </p:spPr>
      </p:sp>
      <p:sp>
        <p:nvSpPr>
          <p:cNvPr id="7" name="TextBox 7"/>
          <p:cNvSpPr txBox="1"/>
          <p:nvPr/>
        </p:nvSpPr>
        <p:spPr>
          <a:xfrm>
            <a:off x="1028700" y="2222135"/>
            <a:ext cx="7140678" cy="6250243"/>
          </a:xfrm>
          <a:prstGeom prst="rect">
            <a:avLst/>
          </a:prstGeom>
        </p:spPr>
        <p:txBody>
          <a:bodyPr lIns="0" tIns="0" rIns="0" bIns="0" rtlCol="0" anchor="t">
            <a:spAutoFit/>
          </a:bodyPr>
          <a:lstStyle/>
          <a:p>
            <a:pPr algn="l">
              <a:lnSpc>
                <a:spcPts val="4378"/>
              </a:lnSpc>
            </a:pPr>
            <a:r>
              <a:rPr lang="en-US" sz="3127">
                <a:solidFill>
                  <a:srgbClr val="000000"/>
                </a:solidFill>
                <a:latin typeface="Canva Sans"/>
                <a:ea typeface="Canva Sans"/>
                <a:cs typeface="Canva Sans"/>
                <a:sym typeface="Canva Sans"/>
              </a:rPr>
              <a:t>Step 1: Data Loading &amp; Preprocessing</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Read file excel</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Drop empty data</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Remove whitespace at the beginning and end of text</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Turns each row in the DataFrame into a Document object with question and answer contents, and metadata file name and row number.</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Error Handling: If the file is not found: display an error message. If other errors occur: display a generic error message along with the error message.</a:t>
            </a:r>
          </a:p>
        </p:txBody>
      </p:sp>
      <p:sp>
        <p:nvSpPr>
          <p:cNvPr id="8" name="TextBox 8"/>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Development Process (Step-by-Step)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028700" y="2035654"/>
            <a:ext cx="11301259" cy="3107846"/>
          </a:xfrm>
          <a:custGeom>
            <a:avLst/>
            <a:gdLst/>
            <a:ahLst/>
            <a:cxnLst/>
            <a:rect l="l" t="t" r="r" b="b"/>
            <a:pathLst>
              <a:path w="11301259" h="3107846">
                <a:moveTo>
                  <a:pt x="0" y="0"/>
                </a:moveTo>
                <a:lnTo>
                  <a:pt x="11301259" y="0"/>
                </a:lnTo>
                <a:lnTo>
                  <a:pt x="11301259" y="3107846"/>
                </a:lnTo>
                <a:lnTo>
                  <a:pt x="0" y="3107846"/>
                </a:lnTo>
                <a:lnTo>
                  <a:pt x="0" y="0"/>
                </a:lnTo>
                <a:close/>
              </a:path>
            </a:pathLst>
          </a:custGeom>
          <a:blipFill>
            <a:blip r:embed="rId10"/>
            <a:stretch>
              <a:fillRect/>
            </a:stretch>
          </a:blipFill>
        </p:spPr>
      </p:sp>
      <p:sp>
        <p:nvSpPr>
          <p:cNvPr id="7" name="Freeform 7"/>
          <p:cNvSpPr/>
          <p:nvPr/>
        </p:nvSpPr>
        <p:spPr>
          <a:xfrm>
            <a:off x="1028700" y="5191125"/>
            <a:ext cx="6490212" cy="672244"/>
          </a:xfrm>
          <a:custGeom>
            <a:avLst/>
            <a:gdLst/>
            <a:ahLst/>
            <a:cxnLst/>
            <a:rect l="l" t="t" r="r" b="b"/>
            <a:pathLst>
              <a:path w="6490212" h="672244">
                <a:moveTo>
                  <a:pt x="0" y="0"/>
                </a:moveTo>
                <a:lnTo>
                  <a:pt x="6490212" y="0"/>
                </a:lnTo>
                <a:lnTo>
                  <a:pt x="6490212" y="672244"/>
                </a:lnTo>
                <a:lnTo>
                  <a:pt x="0" y="672244"/>
                </a:lnTo>
                <a:lnTo>
                  <a:pt x="0" y="0"/>
                </a:lnTo>
                <a:close/>
              </a:path>
            </a:pathLst>
          </a:custGeom>
          <a:blipFill>
            <a:blip r:embed="rId11"/>
            <a:stretch>
              <a:fillRect/>
            </a:stretch>
          </a:blipFill>
        </p:spPr>
      </p:sp>
      <p:sp>
        <p:nvSpPr>
          <p:cNvPr id="8" name="TextBox 8"/>
          <p:cNvSpPr txBox="1"/>
          <p:nvPr/>
        </p:nvSpPr>
        <p:spPr>
          <a:xfrm>
            <a:off x="1028700" y="6190328"/>
            <a:ext cx="16230600" cy="1963993"/>
          </a:xfrm>
          <a:prstGeom prst="rect">
            <a:avLst/>
          </a:prstGeom>
        </p:spPr>
        <p:txBody>
          <a:bodyPr lIns="0" tIns="0" rIns="0" bIns="0" rtlCol="0" anchor="t">
            <a:spAutoFit/>
          </a:bodyPr>
          <a:lstStyle/>
          <a:p>
            <a:pPr algn="l">
              <a:lnSpc>
                <a:spcPts val="4378"/>
              </a:lnSpc>
            </a:pPr>
            <a:r>
              <a:rPr lang="en-US" sz="3127">
                <a:solidFill>
                  <a:srgbClr val="000000"/>
                </a:solidFill>
                <a:latin typeface="Canva Sans"/>
                <a:ea typeface="Canva Sans"/>
                <a:cs typeface="Canva Sans"/>
                <a:sym typeface="Canva Sans"/>
              </a:rPr>
              <a:t>Step 2: Embedding &amp; RAG (Retrieval-Augmented Generation):</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initialize embedding models such as OpenAIEmbedding and faq_doc result load data</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Converts text documents into vectors, then stores them in the FAISS index for quick search.</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Error Handling: If failed created database</a:t>
            </a:r>
          </a:p>
        </p:txBody>
      </p:sp>
      <p:sp>
        <p:nvSpPr>
          <p:cNvPr id="9" name="TextBox 9"/>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Development Process (Step-by-Step)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690553" y="3447576"/>
            <a:ext cx="11301259" cy="2825315"/>
          </a:xfrm>
          <a:custGeom>
            <a:avLst/>
            <a:gdLst/>
            <a:ahLst/>
            <a:cxnLst/>
            <a:rect l="l" t="t" r="r" b="b"/>
            <a:pathLst>
              <a:path w="11301259" h="2825315">
                <a:moveTo>
                  <a:pt x="0" y="0"/>
                </a:moveTo>
                <a:lnTo>
                  <a:pt x="11301259" y="0"/>
                </a:lnTo>
                <a:lnTo>
                  <a:pt x="11301259" y="2825315"/>
                </a:lnTo>
                <a:lnTo>
                  <a:pt x="0" y="2825315"/>
                </a:lnTo>
                <a:lnTo>
                  <a:pt x="0" y="0"/>
                </a:lnTo>
                <a:close/>
              </a:path>
            </a:pathLst>
          </a:custGeom>
          <a:blipFill>
            <a:blip r:embed="rId10"/>
            <a:stretch>
              <a:fillRect/>
            </a:stretch>
          </a:blipFill>
        </p:spPr>
      </p:sp>
      <p:sp>
        <p:nvSpPr>
          <p:cNvPr id="7" name="Freeform 7"/>
          <p:cNvSpPr/>
          <p:nvPr/>
        </p:nvSpPr>
        <p:spPr>
          <a:xfrm>
            <a:off x="1690553" y="6946564"/>
            <a:ext cx="4639138" cy="1777614"/>
          </a:xfrm>
          <a:custGeom>
            <a:avLst/>
            <a:gdLst/>
            <a:ahLst/>
            <a:cxnLst/>
            <a:rect l="l" t="t" r="r" b="b"/>
            <a:pathLst>
              <a:path w="4639138" h="1777614">
                <a:moveTo>
                  <a:pt x="0" y="0"/>
                </a:moveTo>
                <a:lnTo>
                  <a:pt x="4639138" y="0"/>
                </a:lnTo>
                <a:lnTo>
                  <a:pt x="4639138" y="1777614"/>
                </a:lnTo>
                <a:lnTo>
                  <a:pt x="0" y="1777614"/>
                </a:lnTo>
                <a:lnTo>
                  <a:pt x="0" y="0"/>
                </a:lnTo>
                <a:close/>
              </a:path>
            </a:pathLst>
          </a:custGeom>
          <a:blipFill>
            <a:blip r:embed="rId11"/>
            <a:stretch>
              <a:fillRect/>
            </a:stretch>
          </a:blipFill>
        </p:spPr>
      </p:sp>
      <p:sp>
        <p:nvSpPr>
          <p:cNvPr id="8" name="Freeform 8"/>
          <p:cNvSpPr/>
          <p:nvPr/>
        </p:nvSpPr>
        <p:spPr>
          <a:xfrm>
            <a:off x="6567073" y="7489489"/>
            <a:ext cx="10508457" cy="587886"/>
          </a:xfrm>
          <a:custGeom>
            <a:avLst/>
            <a:gdLst/>
            <a:ahLst/>
            <a:cxnLst/>
            <a:rect l="l" t="t" r="r" b="b"/>
            <a:pathLst>
              <a:path w="10508457" h="587886">
                <a:moveTo>
                  <a:pt x="0" y="0"/>
                </a:moveTo>
                <a:lnTo>
                  <a:pt x="10508457" y="0"/>
                </a:lnTo>
                <a:lnTo>
                  <a:pt x="10508457" y="587886"/>
                </a:lnTo>
                <a:lnTo>
                  <a:pt x="0" y="587886"/>
                </a:lnTo>
                <a:lnTo>
                  <a:pt x="0" y="0"/>
                </a:lnTo>
                <a:close/>
              </a:path>
            </a:pathLst>
          </a:custGeom>
          <a:blipFill>
            <a:blip r:embed="rId12"/>
            <a:stretch>
              <a:fillRect/>
            </a:stretch>
          </a:blipFill>
        </p:spPr>
      </p:sp>
      <p:sp>
        <p:nvSpPr>
          <p:cNvPr id="9" name="TextBox 9"/>
          <p:cNvSpPr txBox="1"/>
          <p:nvPr/>
        </p:nvSpPr>
        <p:spPr>
          <a:xfrm>
            <a:off x="1028700" y="2308479"/>
            <a:ext cx="16230600" cy="464123"/>
          </a:xfrm>
          <a:prstGeom prst="rect">
            <a:avLst/>
          </a:prstGeom>
        </p:spPr>
        <p:txBody>
          <a:bodyPr lIns="0" tIns="0" rIns="0" bIns="0" rtlCol="0" anchor="t">
            <a:spAutoFit/>
          </a:bodyPr>
          <a:lstStyle/>
          <a:p>
            <a:pPr algn="l">
              <a:lnSpc>
                <a:spcPts val="3818"/>
              </a:lnSpc>
            </a:pPr>
            <a:r>
              <a:rPr lang="en-US" sz="2727">
                <a:solidFill>
                  <a:srgbClr val="000000"/>
                </a:solidFill>
                <a:latin typeface="Canva Sans"/>
                <a:ea typeface="Canva Sans"/>
                <a:cs typeface="Canva Sans"/>
                <a:sym typeface="Canva Sans"/>
              </a:rPr>
              <a:t>Step 3: LLM Integration &amp; Answer Generation:</a:t>
            </a:r>
          </a:p>
        </p:txBody>
      </p:sp>
      <p:sp>
        <p:nvSpPr>
          <p:cNvPr id="10" name="TextBox 10"/>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Development Process (Step-by-Step)</a:t>
            </a:r>
          </a:p>
        </p:txBody>
      </p:sp>
      <p:sp>
        <p:nvSpPr>
          <p:cNvPr id="11" name="TextBox 11"/>
          <p:cNvSpPr txBox="1"/>
          <p:nvPr/>
        </p:nvSpPr>
        <p:spPr>
          <a:xfrm>
            <a:off x="1028700" y="2850103"/>
            <a:ext cx="16230600" cy="4641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Define Prompt with input context and question</a:t>
            </a:r>
          </a:p>
        </p:txBody>
      </p:sp>
      <p:sp>
        <p:nvSpPr>
          <p:cNvPr id="12" name="TextBox 12"/>
          <p:cNvSpPr txBox="1"/>
          <p:nvPr/>
        </p:nvSpPr>
        <p:spPr>
          <a:xfrm>
            <a:off x="1028700" y="6349091"/>
            <a:ext cx="16230600" cy="4641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Define LLM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581649" y="3026775"/>
            <a:ext cx="10508457" cy="587886"/>
          </a:xfrm>
          <a:custGeom>
            <a:avLst/>
            <a:gdLst/>
            <a:ahLst/>
            <a:cxnLst/>
            <a:rect l="l" t="t" r="r" b="b"/>
            <a:pathLst>
              <a:path w="10508457" h="587886">
                <a:moveTo>
                  <a:pt x="0" y="0"/>
                </a:moveTo>
                <a:lnTo>
                  <a:pt x="10508457" y="0"/>
                </a:lnTo>
                <a:lnTo>
                  <a:pt x="10508457" y="587886"/>
                </a:lnTo>
                <a:lnTo>
                  <a:pt x="0" y="587886"/>
                </a:lnTo>
                <a:lnTo>
                  <a:pt x="0" y="0"/>
                </a:lnTo>
                <a:close/>
              </a:path>
            </a:pathLst>
          </a:custGeom>
          <a:blipFill>
            <a:blip r:embed="rId10"/>
            <a:stretch>
              <a:fillRect/>
            </a:stretch>
          </a:blipFill>
        </p:spPr>
      </p:sp>
      <p:sp>
        <p:nvSpPr>
          <p:cNvPr id="7" name="Freeform 7"/>
          <p:cNvSpPr/>
          <p:nvPr/>
        </p:nvSpPr>
        <p:spPr>
          <a:xfrm>
            <a:off x="1690553" y="5332299"/>
            <a:ext cx="11107608" cy="2326594"/>
          </a:xfrm>
          <a:custGeom>
            <a:avLst/>
            <a:gdLst/>
            <a:ahLst/>
            <a:cxnLst/>
            <a:rect l="l" t="t" r="r" b="b"/>
            <a:pathLst>
              <a:path w="11107608" h="2326594">
                <a:moveTo>
                  <a:pt x="0" y="0"/>
                </a:moveTo>
                <a:lnTo>
                  <a:pt x="11107608" y="0"/>
                </a:lnTo>
                <a:lnTo>
                  <a:pt x="11107608" y="2326593"/>
                </a:lnTo>
                <a:lnTo>
                  <a:pt x="0" y="2326593"/>
                </a:lnTo>
                <a:lnTo>
                  <a:pt x="0" y="0"/>
                </a:lnTo>
                <a:close/>
              </a:path>
            </a:pathLst>
          </a:custGeom>
          <a:blipFill>
            <a:blip r:embed="rId11"/>
            <a:stretch>
              <a:fillRect/>
            </a:stretch>
          </a:blipFill>
        </p:spPr>
      </p:sp>
      <p:sp>
        <p:nvSpPr>
          <p:cNvPr id="8" name="Freeform 8"/>
          <p:cNvSpPr/>
          <p:nvPr/>
        </p:nvSpPr>
        <p:spPr>
          <a:xfrm>
            <a:off x="1581649" y="8501254"/>
            <a:ext cx="6755409" cy="643372"/>
          </a:xfrm>
          <a:custGeom>
            <a:avLst/>
            <a:gdLst/>
            <a:ahLst/>
            <a:cxnLst/>
            <a:rect l="l" t="t" r="r" b="b"/>
            <a:pathLst>
              <a:path w="6755409" h="643372">
                <a:moveTo>
                  <a:pt x="0" y="0"/>
                </a:moveTo>
                <a:lnTo>
                  <a:pt x="6755409" y="0"/>
                </a:lnTo>
                <a:lnTo>
                  <a:pt x="6755409" y="643373"/>
                </a:lnTo>
                <a:lnTo>
                  <a:pt x="0" y="643373"/>
                </a:lnTo>
                <a:lnTo>
                  <a:pt x="0" y="0"/>
                </a:lnTo>
                <a:close/>
              </a:path>
            </a:pathLst>
          </a:custGeom>
          <a:blipFill>
            <a:blip r:embed="rId12"/>
            <a:stretch>
              <a:fillRect/>
            </a:stretch>
          </a:blipFill>
        </p:spPr>
      </p:sp>
      <p:sp>
        <p:nvSpPr>
          <p:cNvPr id="9" name="TextBox 9"/>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Development Process (Step-by-Step)</a:t>
            </a:r>
          </a:p>
        </p:txBody>
      </p:sp>
      <p:sp>
        <p:nvSpPr>
          <p:cNvPr id="10" name="TextBox 10"/>
          <p:cNvSpPr txBox="1"/>
          <p:nvPr/>
        </p:nvSpPr>
        <p:spPr>
          <a:xfrm>
            <a:off x="1028700" y="2248327"/>
            <a:ext cx="16230600" cy="4641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Create a retriever that returns the top 3 most similar texts from the vector database</a:t>
            </a:r>
          </a:p>
        </p:txBody>
      </p:sp>
      <p:sp>
        <p:nvSpPr>
          <p:cNvPr id="11" name="TextBox 11"/>
          <p:cNvSpPr txBox="1"/>
          <p:nvPr/>
        </p:nvSpPr>
        <p:spPr>
          <a:xfrm>
            <a:off x="1028700" y="4077601"/>
            <a:ext cx="16230600" cy="94037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LangChain RAG pipeline: A RAG flow that automatically retrieves documents, collates them, queries the LLM, and then returns a text answer. </a:t>
            </a:r>
          </a:p>
        </p:txBody>
      </p:sp>
      <p:sp>
        <p:nvSpPr>
          <p:cNvPr id="12" name="TextBox 12"/>
          <p:cNvSpPr txBox="1"/>
          <p:nvPr/>
        </p:nvSpPr>
        <p:spPr>
          <a:xfrm>
            <a:off x="1028700" y="7916067"/>
            <a:ext cx="16230600" cy="4641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Generate Answer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341796" y="4080375"/>
            <a:ext cx="11301259" cy="3800048"/>
          </a:xfrm>
          <a:custGeom>
            <a:avLst/>
            <a:gdLst/>
            <a:ahLst/>
            <a:cxnLst/>
            <a:rect l="l" t="t" r="r" b="b"/>
            <a:pathLst>
              <a:path w="11301259" h="3800048">
                <a:moveTo>
                  <a:pt x="0" y="0"/>
                </a:moveTo>
                <a:lnTo>
                  <a:pt x="11301259" y="0"/>
                </a:lnTo>
                <a:lnTo>
                  <a:pt x="11301259" y="3800048"/>
                </a:lnTo>
                <a:lnTo>
                  <a:pt x="0" y="3800048"/>
                </a:lnTo>
                <a:lnTo>
                  <a:pt x="0" y="0"/>
                </a:lnTo>
                <a:close/>
              </a:path>
            </a:pathLst>
          </a:custGeom>
          <a:blipFill>
            <a:blip r:embed="rId10"/>
            <a:stretch>
              <a:fillRect/>
            </a:stretch>
          </a:blipFill>
        </p:spPr>
      </p:sp>
      <p:sp>
        <p:nvSpPr>
          <p:cNvPr id="7" name="TextBox 7"/>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 Quality Scoring</a:t>
            </a:r>
          </a:p>
        </p:txBody>
      </p:sp>
      <p:sp>
        <p:nvSpPr>
          <p:cNvPr id="8" name="TextBox 8"/>
          <p:cNvSpPr txBox="1"/>
          <p:nvPr/>
        </p:nvSpPr>
        <p:spPr>
          <a:xfrm>
            <a:off x="1028700" y="2349427"/>
            <a:ext cx="16230600" cy="14166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Retrieve the 3 closest documents from the database vector.</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Calculate the average similarity score.</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Quality assessment: High: score &lt; 0.35, Medium: score &lt; 0.6, and Low: score ≥ 0.6.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TextBox 6"/>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Security from Prompt Injection</a:t>
            </a:r>
          </a:p>
        </p:txBody>
      </p:sp>
      <p:sp>
        <p:nvSpPr>
          <p:cNvPr id="7" name="TextBox 7"/>
          <p:cNvSpPr txBox="1"/>
          <p:nvPr/>
        </p:nvSpPr>
        <p:spPr>
          <a:xfrm>
            <a:off x="1028700" y="2349427"/>
            <a:ext cx="16230600" cy="6709061"/>
          </a:xfrm>
          <a:prstGeom prst="rect">
            <a:avLst/>
          </a:prstGeom>
        </p:spPr>
        <p:txBody>
          <a:bodyPr lIns="0" tIns="0" rIns="0" bIns="0" rtlCol="0" anchor="t">
            <a:spAutoFit/>
          </a:bodyPr>
          <a:lstStyle/>
          <a:p>
            <a:pPr algn="l">
              <a:lnSpc>
                <a:spcPts val="4200"/>
              </a:lnSpc>
            </a:pPr>
            <a:r>
              <a:rPr lang="en-US" sz="3000" b="1">
                <a:solidFill>
                  <a:srgbClr val="000000"/>
                </a:solidFill>
                <a:latin typeface="Canva Sans Bold"/>
                <a:ea typeface="Canva Sans Bold"/>
                <a:cs typeface="Canva Sans Bold"/>
                <a:sym typeface="Canva Sans Bold"/>
              </a:rPr>
              <a:t>Using strong system instructions and context grounding.</a:t>
            </a:r>
          </a:p>
          <a:p>
            <a:pPr marL="588855" lvl="1" indent="-294427" algn="l">
              <a:lnSpc>
                <a:spcPts val="3818"/>
              </a:lnSpc>
              <a:buFont typeface="Arial"/>
              <a:buChar char="•"/>
            </a:pPr>
            <a:r>
              <a:rPr lang="en-US" sz="2727" b="1">
                <a:solidFill>
                  <a:srgbClr val="000000"/>
                </a:solidFill>
                <a:latin typeface="Canva Sans Bold"/>
                <a:ea typeface="Canva Sans Bold"/>
                <a:cs typeface="Canva Sans Bold"/>
                <a:sym typeface="Canva Sans Bold"/>
              </a:rPr>
              <a:t>Role-Defining Preamble</a:t>
            </a:r>
            <a:r>
              <a:rPr lang="en-US" sz="2727">
                <a:solidFill>
                  <a:srgbClr val="000000"/>
                </a:solidFill>
                <a:latin typeface="Canva Sans"/>
                <a:ea typeface="Canva Sans"/>
                <a:cs typeface="Canva Sans"/>
                <a:sym typeface="Canva Sans"/>
              </a:rPr>
              <a:t>: The instruction You are a friendly AI assistant for Nawatech sets a firm boundary for the LLM's behavior.</a:t>
            </a:r>
          </a:p>
          <a:p>
            <a:pPr algn="l">
              <a:lnSpc>
                <a:spcPts val="3818"/>
              </a:lnSpc>
            </a:pPr>
            <a:endParaRPr lang="en-US" sz="2727">
              <a:solidFill>
                <a:srgbClr val="000000"/>
              </a:solidFill>
              <a:latin typeface="Canva Sans"/>
              <a:ea typeface="Canva Sans"/>
              <a:cs typeface="Canva Sans"/>
              <a:sym typeface="Canva Sans"/>
            </a:endParaRPr>
          </a:p>
          <a:p>
            <a:pPr marL="588855" lvl="1" indent="-294427" algn="l">
              <a:lnSpc>
                <a:spcPts val="3818"/>
              </a:lnSpc>
              <a:buFont typeface="Arial"/>
              <a:buChar char="•"/>
            </a:pPr>
            <a:r>
              <a:rPr lang="en-US" sz="2727" b="1">
                <a:solidFill>
                  <a:srgbClr val="000000"/>
                </a:solidFill>
                <a:latin typeface="Canva Sans Bold"/>
                <a:ea typeface="Canva Sans Bold"/>
                <a:cs typeface="Canva Sans Bold"/>
                <a:sym typeface="Canva Sans Bold"/>
              </a:rPr>
              <a:t>Instructional Guardrails</a:t>
            </a:r>
            <a:r>
              <a:rPr lang="en-US" sz="2727">
                <a:solidFill>
                  <a:srgbClr val="000000"/>
                </a:solidFill>
                <a:latin typeface="Canva Sans"/>
                <a:ea typeface="Canva Sans"/>
                <a:cs typeface="Canva Sans"/>
                <a:sym typeface="Canva Sans"/>
              </a:rPr>
              <a:t>: The commands Use the following context to answer... and If the information is not found... politely say that you do not have the information. Do not try to make up an answer are critical. You are explicitly telling the LLM to ground its response only in the documents retrieved from your FAQ database. This makes it much harder for a user to steer the model off-topic.</a:t>
            </a:r>
          </a:p>
          <a:p>
            <a:pPr algn="l">
              <a:lnSpc>
                <a:spcPts val="3818"/>
              </a:lnSpc>
            </a:pPr>
            <a:endParaRPr lang="en-US" sz="2727">
              <a:solidFill>
                <a:srgbClr val="000000"/>
              </a:solidFill>
              <a:latin typeface="Canva Sans"/>
              <a:ea typeface="Canva Sans"/>
              <a:cs typeface="Canva Sans"/>
              <a:sym typeface="Canva Sans"/>
            </a:endParaRPr>
          </a:p>
          <a:p>
            <a:pPr marL="588855" lvl="1" indent="-294427" algn="l">
              <a:lnSpc>
                <a:spcPts val="3818"/>
              </a:lnSpc>
              <a:buFont typeface="Arial"/>
              <a:buChar char="•"/>
            </a:pPr>
            <a:r>
              <a:rPr lang="en-US" sz="2727" b="1">
                <a:solidFill>
                  <a:srgbClr val="000000"/>
                </a:solidFill>
                <a:latin typeface="Canva Sans Bold"/>
                <a:ea typeface="Canva Sans Bold"/>
                <a:cs typeface="Canva Sans Bold"/>
                <a:sym typeface="Canva Sans Bold"/>
              </a:rPr>
              <a:t>Separation of Concerns</a:t>
            </a:r>
            <a:r>
              <a:rPr lang="en-US" sz="2727">
                <a:solidFill>
                  <a:srgbClr val="000000"/>
                </a:solidFill>
                <a:latin typeface="Canva Sans"/>
                <a:ea typeface="Canva Sans"/>
                <a:cs typeface="Canva Sans"/>
                <a:sym typeface="Canva Sans"/>
              </a:rPr>
              <a:t>: The RAG pipeline, built with LangChain Expression Language (LCEL), inherently separates the trusted data (context) from the untrusted user input (question). The LLM is instructed to prioritize the context.</a:t>
            </a:r>
          </a:p>
          <a:p>
            <a:pPr algn="l">
              <a:lnSpc>
                <a:spcPts val="3818"/>
              </a:lnSpc>
            </a:pPr>
            <a:endParaRPr lang="en-US" sz="2727">
              <a:solidFill>
                <a:srgbClr val="000000"/>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16" name="TextBox 16"/>
          <p:cNvSpPr txBox="1"/>
          <p:nvPr/>
        </p:nvSpPr>
        <p:spPr>
          <a:xfrm>
            <a:off x="2610550" y="3639513"/>
            <a:ext cx="13319011" cy="2198370"/>
          </a:xfrm>
          <a:prstGeom prst="rect">
            <a:avLst/>
          </a:prstGeom>
        </p:spPr>
        <p:txBody>
          <a:bodyPr lIns="0" tIns="0" rIns="0" bIns="0" rtlCol="0" anchor="t">
            <a:spAutoFit/>
          </a:bodyPr>
          <a:lstStyle/>
          <a:p>
            <a:pPr algn="just">
              <a:lnSpc>
                <a:spcPts val="5640"/>
              </a:lnSpc>
            </a:pPr>
            <a:r>
              <a:rPr lang="en-US" sz="6000" b="1">
                <a:solidFill>
                  <a:srgbClr val="000000"/>
                </a:solidFill>
                <a:latin typeface="DM Sans Bold"/>
                <a:ea typeface="DM Sans Bold"/>
                <a:cs typeface="DM Sans Bold"/>
                <a:sym typeface="DM Sans Bold"/>
              </a:rPr>
              <a:t>Github: https://github.com/PutraAlFarizi15/nawatech-case-study</a:t>
            </a:r>
          </a:p>
        </p:txBody>
      </p:sp>
      <p:sp>
        <p:nvSpPr>
          <p:cNvPr id="17" name="Freeform 17"/>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304809" y="2480969"/>
            <a:ext cx="10910396" cy="4063365"/>
          </a:xfrm>
          <a:prstGeom prst="rect">
            <a:avLst/>
          </a:prstGeom>
        </p:spPr>
        <p:txBody>
          <a:bodyPr lIns="0" tIns="0" rIns="0" bIns="0" rtlCol="0" anchor="t">
            <a:spAutoFit/>
          </a:bodyPr>
          <a:lstStyle/>
          <a:p>
            <a:pPr algn="ctr">
              <a:lnSpc>
                <a:spcPts val="7830"/>
              </a:lnSpc>
            </a:pPr>
            <a:r>
              <a:rPr lang="en-US" sz="9000" b="1">
                <a:solidFill>
                  <a:srgbClr val="000000"/>
                </a:solidFill>
                <a:latin typeface="DM Sans Bold"/>
                <a:ea typeface="DM Sans Bold"/>
                <a:cs typeface="DM Sans Bold"/>
                <a:sym typeface="DM Sans Bold"/>
              </a:rPr>
              <a:t>Case 2</a:t>
            </a:r>
          </a:p>
          <a:p>
            <a:pPr algn="ctr">
              <a:lnSpc>
                <a:spcPts val="7830"/>
              </a:lnSpc>
            </a:pPr>
            <a:r>
              <a:rPr lang="en-US" sz="9000" b="1">
                <a:solidFill>
                  <a:srgbClr val="000000"/>
                </a:solidFill>
                <a:latin typeface="DM Sans Bold"/>
                <a:ea typeface="DM Sans Bold"/>
                <a:cs typeface="DM Sans Bold"/>
                <a:sym typeface="DM Sans Bold"/>
              </a:rPr>
              <a:t>FAQ Chatbot</a:t>
            </a:r>
          </a:p>
          <a:p>
            <a:pPr algn="ctr">
              <a:lnSpc>
                <a:spcPts val="7830"/>
              </a:lnSpc>
            </a:pPr>
            <a:r>
              <a:rPr lang="en-US" sz="9000" b="1">
                <a:solidFill>
                  <a:srgbClr val="000000"/>
                </a:solidFill>
                <a:latin typeface="DM Sans Bold"/>
                <a:ea typeface="DM Sans Bold"/>
                <a:cs typeface="DM Sans Bold"/>
                <a:sym typeface="DM Sans Bold"/>
              </a:rPr>
              <a:t>Task 1 Containerization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TextBox 6"/>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Dockerfile</a:t>
            </a:r>
          </a:p>
        </p:txBody>
      </p:sp>
      <p:sp>
        <p:nvSpPr>
          <p:cNvPr id="7" name="TextBox 7"/>
          <p:cNvSpPr txBox="1"/>
          <p:nvPr/>
        </p:nvSpPr>
        <p:spPr>
          <a:xfrm>
            <a:off x="1028700" y="2874351"/>
            <a:ext cx="16230600" cy="6683375"/>
          </a:xfrm>
          <a:prstGeom prst="rect">
            <a:avLst/>
          </a:prstGeom>
        </p:spPr>
        <p:txBody>
          <a:bodyPr lIns="0" tIns="0" rIns="0" bIns="0" rtlCol="0" anchor="t">
            <a:spAutoFit/>
          </a:bodyPr>
          <a:lstStyle/>
          <a:p>
            <a:pPr algn="l">
              <a:lnSpc>
                <a:spcPts val="2799"/>
              </a:lnSpc>
            </a:pPr>
            <a:r>
              <a:rPr lang="en-US" sz="1999" b="1">
                <a:solidFill>
                  <a:srgbClr val="000000"/>
                </a:solidFill>
                <a:latin typeface="Canva Sans Bold"/>
                <a:ea typeface="Canva Sans Bold"/>
                <a:cs typeface="Canva Sans Bold"/>
                <a:sym typeface="Canva Sans Bold"/>
              </a:rPr>
              <a:t># Define Base Image</a:t>
            </a:r>
          </a:p>
          <a:p>
            <a:pPr algn="l">
              <a:lnSpc>
                <a:spcPts val="2799"/>
              </a:lnSpc>
            </a:pPr>
            <a:r>
              <a:rPr lang="en-US" sz="1999" b="1">
                <a:solidFill>
                  <a:srgbClr val="000000"/>
                </a:solidFill>
                <a:latin typeface="Canva Sans Bold"/>
                <a:ea typeface="Canva Sans Bold"/>
                <a:cs typeface="Canva Sans Bold"/>
                <a:sym typeface="Canva Sans Bold"/>
              </a:rPr>
              <a:t>FROM python:3.12-slim</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Set Working Directory</a:t>
            </a:r>
          </a:p>
          <a:p>
            <a:pPr algn="l">
              <a:lnSpc>
                <a:spcPts val="2799"/>
              </a:lnSpc>
            </a:pPr>
            <a:r>
              <a:rPr lang="en-US" sz="1999" b="1">
                <a:solidFill>
                  <a:srgbClr val="000000"/>
                </a:solidFill>
                <a:latin typeface="Canva Sans Bold"/>
                <a:ea typeface="Canva Sans Bold"/>
                <a:cs typeface="Canva Sans Bold"/>
                <a:sym typeface="Canva Sans Bold"/>
              </a:rPr>
              <a:t>WORKDIR /app</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Copy and Install Dependencies</a:t>
            </a:r>
          </a:p>
          <a:p>
            <a:pPr algn="l">
              <a:lnSpc>
                <a:spcPts val="2799"/>
              </a:lnSpc>
            </a:pPr>
            <a:r>
              <a:rPr lang="en-US" sz="1999" b="1">
                <a:solidFill>
                  <a:srgbClr val="000000"/>
                </a:solidFill>
                <a:latin typeface="Canva Sans Bold"/>
                <a:ea typeface="Canva Sans Bold"/>
                <a:cs typeface="Canva Sans Bold"/>
                <a:sym typeface="Canva Sans Bold"/>
              </a:rPr>
              <a:t>COPY requirements.txt .</a:t>
            </a:r>
          </a:p>
          <a:p>
            <a:pPr algn="l">
              <a:lnSpc>
                <a:spcPts val="2799"/>
              </a:lnSpc>
            </a:pPr>
            <a:r>
              <a:rPr lang="en-US" sz="1999" b="1">
                <a:solidFill>
                  <a:srgbClr val="000000"/>
                </a:solidFill>
                <a:latin typeface="Canva Sans Bold"/>
                <a:ea typeface="Canva Sans Bold"/>
                <a:cs typeface="Canva Sans Bold"/>
                <a:sym typeface="Canva Sans Bold"/>
              </a:rPr>
              <a:t>RUN pip install --no-cache-dir -r requirements.txt</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Copy Application Code and Data</a:t>
            </a:r>
          </a:p>
          <a:p>
            <a:pPr algn="l">
              <a:lnSpc>
                <a:spcPts val="2799"/>
              </a:lnSpc>
            </a:pPr>
            <a:r>
              <a:rPr lang="en-US" sz="1999" b="1">
                <a:solidFill>
                  <a:srgbClr val="000000"/>
                </a:solidFill>
                <a:latin typeface="Canva Sans Bold"/>
                <a:ea typeface="Canva Sans Bold"/>
                <a:cs typeface="Canva Sans Bold"/>
                <a:sym typeface="Canva Sans Bold"/>
              </a:rPr>
              <a:t>COPY . .</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Expose Port</a:t>
            </a:r>
          </a:p>
          <a:p>
            <a:pPr algn="l">
              <a:lnSpc>
                <a:spcPts val="2799"/>
              </a:lnSpc>
            </a:pPr>
            <a:r>
              <a:rPr lang="en-US" sz="1999" b="1">
                <a:solidFill>
                  <a:srgbClr val="000000"/>
                </a:solidFill>
                <a:latin typeface="Canva Sans Bold"/>
                <a:ea typeface="Canva Sans Bold"/>
                <a:cs typeface="Canva Sans Bold"/>
                <a:sym typeface="Canva Sans Bold"/>
              </a:rPr>
              <a:t>EXPOSE 8501</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Run the Application</a:t>
            </a:r>
          </a:p>
          <a:p>
            <a:pPr algn="l">
              <a:lnSpc>
                <a:spcPts val="2799"/>
              </a:lnSpc>
            </a:pPr>
            <a:r>
              <a:rPr lang="en-US" sz="1999" b="1">
                <a:solidFill>
                  <a:srgbClr val="000000"/>
                </a:solidFill>
                <a:latin typeface="Canva Sans Bold"/>
                <a:ea typeface="Canva Sans Bold"/>
                <a:cs typeface="Canva Sans Bold"/>
                <a:sym typeface="Canva Sans Bold"/>
              </a:rPr>
              <a:t>CMD ["streamlit", "run", "app.py", "--server.port=8501", "--server.address=0.0.0.0"]</a:t>
            </a:r>
          </a:p>
          <a:p>
            <a:pPr algn="l">
              <a:lnSpc>
                <a:spcPts val="2799"/>
              </a:lnSpc>
            </a:pPr>
            <a:endParaRPr lang="en-US" sz="1999" b="1">
              <a:solidFill>
                <a:srgbClr val="000000"/>
              </a:solidFill>
              <a:latin typeface="Canva Sans Bold"/>
              <a:ea typeface="Canva Sans Bold"/>
              <a:cs typeface="Canva Sans Bold"/>
              <a:sym typeface="Canva Sans Bold"/>
            </a:endParaRPr>
          </a:p>
        </p:txBody>
      </p:sp>
      <p:sp>
        <p:nvSpPr>
          <p:cNvPr id="8" name="TextBox 8"/>
          <p:cNvSpPr txBox="1"/>
          <p:nvPr/>
        </p:nvSpPr>
        <p:spPr>
          <a:xfrm>
            <a:off x="1028700" y="2269874"/>
            <a:ext cx="3570339" cy="495301"/>
          </a:xfrm>
          <a:prstGeom prst="rect">
            <a:avLst/>
          </a:prstGeom>
        </p:spPr>
        <p:txBody>
          <a:bodyPr lIns="0" tIns="0" rIns="0" bIns="0" rtlCol="0" anchor="t">
            <a:spAutoFit/>
          </a:bodyPr>
          <a:lstStyle/>
          <a:p>
            <a:pPr algn="l">
              <a:lnSpc>
                <a:spcPts val="4199"/>
              </a:lnSpc>
            </a:pPr>
            <a:r>
              <a:rPr lang="en-US" sz="2999" b="1">
                <a:solidFill>
                  <a:srgbClr val="000000"/>
                </a:solidFill>
                <a:latin typeface="Canva Sans Bold"/>
                <a:ea typeface="Canva Sans Bold"/>
                <a:cs typeface="Canva Sans Bold"/>
                <a:sym typeface="Canva Sans Bold"/>
              </a:rPr>
              <a:t>Conten Dockerfile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TextBox 6"/>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Deployment with Docker</a:t>
            </a:r>
          </a:p>
        </p:txBody>
      </p:sp>
      <p:sp>
        <p:nvSpPr>
          <p:cNvPr id="7" name="TextBox 7"/>
          <p:cNvSpPr txBox="1"/>
          <p:nvPr/>
        </p:nvSpPr>
        <p:spPr>
          <a:xfrm>
            <a:off x="1028700" y="2087459"/>
            <a:ext cx="16230600" cy="7133363"/>
          </a:xfrm>
          <a:prstGeom prst="rect">
            <a:avLst/>
          </a:prstGeom>
        </p:spPr>
        <p:txBody>
          <a:bodyPr lIns="0" tIns="0" rIns="0" bIns="0" rtlCol="0" anchor="t">
            <a:spAutoFit/>
          </a:bodyPr>
          <a:lstStyle/>
          <a:p>
            <a:pPr marL="669289" lvl="1" indent="-334645">
              <a:lnSpc>
                <a:spcPts val="4339"/>
              </a:lnSpc>
              <a:buFont typeface="Arial"/>
              <a:buChar char="•"/>
            </a:pPr>
            <a:r>
              <a:rPr lang="en-US" sz="3099" dirty="0">
                <a:solidFill>
                  <a:srgbClr val="000000"/>
                </a:solidFill>
                <a:latin typeface="Canva Sans"/>
                <a:ea typeface="Canva Sans"/>
                <a:cs typeface="Canva Sans"/>
                <a:sym typeface="Canva Sans"/>
              </a:rPr>
              <a:t>Clone </a:t>
            </a:r>
            <a:r>
              <a:rPr lang="en-US" sz="3099" dirty="0" err="1">
                <a:solidFill>
                  <a:srgbClr val="000000"/>
                </a:solidFill>
                <a:latin typeface="Canva Sans"/>
                <a:ea typeface="Canva Sans"/>
                <a:cs typeface="Canva Sans"/>
                <a:sym typeface="Canva Sans"/>
              </a:rPr>
              <a:t>github</a:t>
            </a:r>
            <a:r>
              <a:rPr lang="en-US" sz="3099" dirty="0">
                <a:solidFill>
                  <a:srgbClr val="000000"/>
                </a:solidFill>
                <a:latin typeface="Canva Sans"/>
                <a:ea typeface="Canva Sans"/>
                <a:cs typeface="Canva Sans"/>
                <a:sym typeface="Canva Sans"/>
              </a:rPr>
              <a:t> repository “https://github.com/PutraAlFarizi15/</a:t>
            </a:r>
            <a:r>
              <a:rPr lang="en-US" sz="3099" dirty="0" err="1">
                <a:solidFill>
                  <a:srgbClr val="000000"/>
                </a:solidFill>
                <a:latin typeface="Canva Sans"/>
                <a:ea typeface="Canva Sans"/>
                <a:cs typeface="Canva Sans"/>
                <a:sym typeface="Canva Sans"/>
              </a:rPr>
              <a:t>nawatech</a:t>
            </a:r>
            <a:r>
              <a:rPr lang="en-US" sz="3099" dirty="0">
                <a:solidFill>
                  <a:srgbClr val="000000"/>
                </a:solidFill>
                <a:latin typeface="Canva Sans"/>
                <a:ea typeface="Canva Sans"/>
                <a:cs typeface="Canva Sans"/>
                <a:sym typeface="Canva Sans"/>
              </a:rPr>
              <a:t>-case-study”</a:t>
            </a:r>
          </a:p>
          <a:p>
            <a:pPr marL="669289" lvl="1" indent="-334645" algn="l">
              <a:lnSpc>
                <a:spcPts val="4339"/>
              </a:lnSpc>
              <a:buFont typeface="Arial"/>
              <a:buChar char="•"/>
            </a:pPr>
            <a:r>
              <a:rPr lang="en-US" sz="3099" dirty="0">
                <a:solidFill>
                  <a:srgbClr val="000000"/>
                </a:solidFill>
                <a:latin typeface="Canva Sans"/>
                <a:ea typeface="Canva Sans"/>
                <a:cs typeface="Canva Sans"/>
                <a:sym typeface="Canva Sans"/>
              </a:rPr>
              <a:t>Build Docker Image</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Open a terminal, navigate into the Case2_FAQ_Chatbot/ folder, </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then run the following command to create the image </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“docker build -t </a:t>
            </a:r>
            <a:r>
              <a:rPr lang="en-US" sz="3099" dirty="0" err="1">
                <a:solidFill>
                  <a:srgbClr val="000000"/>
                </a:solidFill>
                <a:latin typeface="Canva Sans"/>
                <a:ea typeface="Canva Sans"/>
                <a:cs typeface="Canva Sans"/>
                <a:sym typeface="Canva Sans"/>
              </a:rPr>
              <a:t>nawatech</a:t>
            </a:r>
            <a:r>
              <a:rPr lang="en-US" sz="3099" dirty="0">
                <a:solidFill>
                  <a:srgbClr val="000000"/>
                </a:solidFill>
                <a:latin typeface="Canva Sans"/>
                <a:ea typeface="Canva Sans"/>
                <a:cs typeface="Canva Sans"/>
                <a:sym typeface="Canva Sans"/>
              </a:rPr>
              <a:t>-chatbot  .”</a:t>
            </a:r>
          </a:p>
          <a:p>
            <a:pPr marL="669289" lvl="1" indent="-334645" algn="l">
              <a:lnSpc>
                <a:spcPts val="4339"/>
              </a:lnSpc>
              <a:buFont typeface="Arial"/>
              <a:buChar char="•"/>
            </a:pPr>
            <a:r>
              <a:rPr lang="en-US" sz="3099" dirty="0">
                <a:solidFill>
                  <a:srgbClr val="000000"/>
                </a:solidFill>
                <a:latin typeface="Canva Sans"/>
                <a:ea typeface="Canva Sans"/>
                <a:cs typeface="Canva Sans"/>
                <a:sym typeface="Canva Sans"/>
              </a:rPr>
              <a:t>Run Docker Container</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After the image is successfully created, run the container from the image  </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“docker run -p 8501:8501 -e OPENAI_API_KEY="</a:t>
            </a:r>
            <a:r>
              <a:rPr lang="en-US" sz="3099" dirty="0" err="1">
                <a:solidFill>
                  <a:srgbClr val="000000"/>
                </a:solidFill>
                <a:latin typeface="Canva Sans"/>
                <a:ea typeface="Canva Sans"/>
                <a:cs typeface="Canva Sans"/>
                <a:sym typeface="Canva Sans"/>
              </a:rPr>
              <a:t>your_api_key</a:t>
            </a:r>
            <a:r>
              <a:rPr lang="en-US" sz="3099" dirty="0">
                <a:solidFill>
                  <a:srgbClr val="000000"/>
                </a:solidFill>
                <a:latin typeface="Canva Sans"/>
                <a:ea typeface="Canva Sans"/>
                <a:cs typeface="Canva Sans"/>
                <a:sym typeface="Canva Sans"/>
              </a:rPr>
              <a:t>" </a:t>
            </a:r>
            <a:r>
              <a:rPr lang="en-US" sz="3099" dirty="0" err="1">
                <a:solidFill>
                  <a:srgbClr val="000000"/>
                </a:solidFill>
                <a:latin typeface="Canva Sans"/>
                <a:ea typeface="Canva Sans"/>
                <a:cs typeface="Canva Sans"/>
                <a:sym typeface="Canva Sans"/>
              </a:rPr>
              <a:t>nawatech</a:t>
            </a:r>
            <a:r>
              <a:rPr lang="en-US" sz="3099" dirty="0">
                <a:solidFill>
                  <a:srgbClr val="000000"/>
                </a:solidFill>
                <a:latin typeface="Canva Sans"/>
                <a:ea typeface="Canva Sans"/>
                <a:cs typeface="Canva Sans"/>
                <a:sym typeface="Canva Sans"/>
              </a:rPr>
              <a:t>-chatbot”</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Don't forget to change the fire key </a:t>
            </a:r>
          </a:p>
          <a:p>
            <a:pPr marL="669289" lvl="1" indent="-334645" algn="l">
              <a:lnSpc>
                <a:spcPts val="4339"/>
              </a:lnSpc>
              <a:buFont typeface="Arial"/>
              <a:buChar char="•"/>
            </a:pPr>
            <a:r>
              <a:rPr lang="en-US" sz="3099" dirty="0">
                <a:solidFill>
                  <a:srgbClr val="000000"/>
                </a:solidFill>
                <a:latin typeface="Canva Sans"/>
                <a:ea typeface="Canva Sans"/>
                <a:cs typeface="Canva Sans"/>
                <a:sym typeface="Canva Sans"/>
              </a:rPr>
              <a:t>Once the container is running, you can open your browser and access http://localhost:8501 </a:t>
            </a:r>
            <a:r>
              <a:rPr lang="en-US" sz="3099" dirty="0" err="1">
                <a:solidFill>
                  <a:srgbClr val="000000"/>
                </a:solidFill>
                <a:latin typeface="Canva Sans"/>
                <a:ea typeface="Canva Sans"/>
                <a:cs typeface="Canva Sans"/>
                <a:sym typeface="Canva Sans"/>
              </a:rPr>
              <a:t>atau</a:t>
            </a:r>
            <a:r>
              <a:rPr lang="en-US" sz="3099" dirty="0">
                <a:solidFill>
                  <a:srgbClr val="000000"/>
                </a:solidFill>
                <a:latin typeface="Canva Sans"/>
                <a:ea typeface="Canva Sans"/>
                <a:cs typeface="Canva Sans"/>
                <a:sym typeface="Canva Sans"/>
              </a:rPr>
              <a:t> http://127.0.0.1:8501 to interact with the chatbot.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304809" y="2976269"/>
            <a:ext cx="10910396" cy="3072765"/>
          </a:xfrm>
          <a:prstGeom prst="rect">
            <a:avLst/>
          </a:prstGeom>
        </p:spPr>
        <p:txBody>
          <a:bodyPr lIns="0" tIns="0" rIns="0" bIns="0" rtlCol="0" anchor="t">
            <a:spAutoFit/>
          </a:bodyPr>
          <a:lstStyle/>
          <a:p>
            <a:pPr algn="ctr">
              <a:lnSpc>
                <a:spcPts val="7830"/>
              </a:lnSpc>
            </a:pPr>
            <a:r>
              <a:rPr lang="en-US" sz="9000" b="1">
                <a:solidFill>
                  <a:srgbClr val="000000"/>
                </a:solidFill>
                <a:latin typeface="DM Sans Bold"/>
                <a:ea typeface="DM Sans Bold"/>
                <a:cs typeface="DM Sans Bold"/>
                <a:sym typeface="DM Sans Bold"/>
              </a:rPr>
              <a:t>Case 1</a:t>
            </a:r>
          </a:p>
          <a:p>
            <a:pPr algn="ctr">
              <a:lnSpc>
                <a:spcPts val="7830"/>
              </a:lnSpc>
            </a:pPr>
            <a:r>
              <a:rPr lang="en-US" sz="9000" b="1">
                <a:solidFill>
                  <a:srgbClr val="000000"/>
                </a:solidFill>
                <a:latin typeface="DM Sans Bold"/>
                <a:ea typeface="DM Sans Bold"/>
                <a:cs typeface="DM Sans Bold"/>
                <a:sym typeface="DM Sans Bold"/>
              </a:rPr>
              <a:t>Task 1 Sentiment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TextBox 7"/>
          <p:cNvSpPr txBox="1"/>
          <p:nvPr/>
        </p:nvSpPr>
        <p:spPr>
          <a:xfrm>
            <a:off x="549377" y="2387530"/>
            <a:ext cx="15190839" cy="5887721"/>
          </a:xfrm>
          <a:prstGeom prst="rect">
            <a:avLst/>
          </a:prstGeom>
        </p:spPr>
        <p:txBody>
          <a:bodyPr lIns="0" tIns="0" rIns="0" bIns="0" rtlCol="0" anchor="t">
            <a:spAutoFit/>
          </a:bodyPr>
          <a:lstStyle/>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Objective: To analyze and build a sentiment analytics model based on Twitter posts regarding cellular service providers.</a:t>
            </a:r>
          </a:p>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Dataset: dataset_tweet_sentiment_cellular_service_provider.csv.</a:t>
            </a:r>
          </a:p>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Data Structure: </a:t>
            </a:r>
          </a:p>
          <a:p>
            <a:pPr marL="1597649" lvl="2" indent="-532550" algn="l">
              <a:lnSpc>
                <a:spcPts val="5179"/>
              </a:lnSpc>
              <a:buFont typeface="Arial"/>
              <a:buChar char="⚬"/>
            </a:pPr>
            <a:r>
              <a:rPr lang="en-US" sz="3699">
                <a:solidFill>
                  <a:srgbClr val="000000"/>
                </a:solidFill>
                <a:latin typeface="Canva Sans"/>
                <a:ea typeface="Canva Sans"/>
                <a:cs typeface="Canva Sans"/>
                <a:sym typeface="Canva Sans"/>
              </a:rPr>
              <a:t>Id: ID of individual rows.</a:t>
            </a:r>
          </a:p>
          <a:p>
            <a:pPr marL="1597649" lvl="2" indent="-532550" algn="l">
              <a:lnSpc>
                <a:spcPts val="5179"/>
              </a:lnSpc>
              <a:buFont typeface="Arial"/>
              <a:buChar char="⚬"/>
            </a:pPr>
            <a:r>
              <a:rPr lang="en-US" sz="3699">
                <a:solidFill>
                  <a:srgbClr val="000000"/>
                </a:solidFill>
                <a:latin typeface="Canva Sans"/>
                <a:ea typeface="Canva Sans"/>
                <a:cs typeface="Canva Sans"/>
                <a:sym typeface="Canva Sans"/>
              </a:rPr>
              <a:t>Sentiment: Sentiment of the text.</a:t>
            </a:r>
          </a:p>
          <a:p>
            <a:pPr marL="1597649" lvl="2" indent="-532550" algn="l">
              <a:lnSpc>
                <a:spcPts val="5179"/>
              </a:lnSpc>
              <a:buFont typeface="Arial"/>
              <a:buChar char="⚬"/>
            </a:pPr>
            <a:r>
              <a:rPr lang="en-US" sz="3699">
                <a:solidFill>
                  <a:srgbClr val="000000"/>
                </a:solidFill>
                <a:latin typeface="Canva Sans"/>
                <a:ea typeface="Canva Sans"/>
                <a:cs typeface="Canva Sans"/>
                <a:sym typeface="Canva Sans"/>
              </a:rPr>
              <a:t>Text Tweet: Twitter's posts.</a:t>
            </a:r>
          </a:p>
          <a:p>
            <a:pPr algn="l">
              <a:lnSpc>
                <a:spcPts val="5179"/>
              </a:lnSpc>
            </a:pPr>
            <a:endParaRPr lang="en-US" sz="3699">
              <a:solidFill>
                <a:srgbClr val="000000"/>
              </a:solidFill>
              <a:latin typeface="Canva Sans"/>
              <a:ea typeface="Canva Sans"/>
              <a:cs typeface="Canva Sans"/>
              <a:sym typeface="Canva Sans"/>
            </a:endParaRPr>
          </a:p>
        </p:txBody>
      </p:sp>
      <p:sp>
        <p:nvSpPr>
          <p:cNvPr id="8" name="TextBox 8"/>
          <p:cNvSpPr txBox="1"/>
          <p:nvPr/>
        </p:nvSpPr>
        <p:spPr>
          <a:xfrm>
            <a:off x="1028700" y="1509869"/>
            <a:ext cx="11614355" cy="679450"/>
          </a:xfrm>
          <a:prstGeom prst="rect">
            <a:avLst/>
          </a:prstGeom>
        </p:spPr>
        <p:txBody>
          <a:bodyPr lIns="0" tIns="0" rIns="0" bIns="0" rtlCol="0" anchor="t">
            <a:spAutoFit/>
          </a:bodyPr>
          <a:lstStyle/>
          <a:p>
            <a:pPr algn="l">
              <a:lnSpc>
                <a:spcPts val="5599"/>
              </a:lnSpc>
            </a:pPr>
            <a:r>
              <a:rPr lang="en-US" sz="3999" b="1">
                <a:solidFill>
                  <a:srgbClr val="000000"/>
                </a:solidFill>
                <a:latin typeface="Canva Sans Bold"/>
                <a:ea typeface="Canva Sans Bold"/>
                <a:cs typeface="Canva Sans Bold"/>
                <a:sym typeface="Canva Sans Bold"/>
              </a:rPr>
              <a:t>Problem &amp; Data Understanding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341796" y="4531696"/>
            <a:ext cx="14011693" cy="4168479"/>
          </a:xfrm>
          <a:custGeom>
            <a:avLst/>
            <a:gdLst/>
            <a:ahLst/>
            <a:cxnLst/>
            <a:rect l="l" t="t" r="r" b="b"/>
            <a:pathLst>
              <a:path w="14011693" h="4168479">
                <a:moveTo>
                  <a:pt x="0" y="0"/>
                </a:moveTo>
                <a:lnTo>
                  <a:pt x="14011693" y="0"/>
                </a:lnTo>
                <a:lnTo>
                  <a:pt x="14011693" y="4168479"/>
                </a:lnTo>
                <a:lnTo>
                  <a:pt x="0" y="4168479"/>
                </a:lnTo>
                <a:lnTo>
                  <a:pt x="0" y="0"/>
                </a:lnTo>
                <a:close/>
              </a:path>
            </a:pathLst>
          </a:custGeom>
          <a:blipFill>
            <a:blip r:embed="rId12"/>
            <a:stretch>
              <a:fillRect/>
            </a:stretch>
          </a:blipFill>
        </p:spPr>
      </p:sp>
      <p:sp>
        <p:nvSpPr>
          <p:cNvPr id="8" name="TextBox 8"/>
          <p:cNvSpPr txBox="1"/>
          <p:nvPr/>
        </p:nvSpPr>
        <p:spPr>
          <a:xfrm>
            <a:off x="752223" y="2541904"/>
            <a:ext cx="15190839" cy="2601596"/>
          </a:xfrm>
          <a:prstGeom prst="rect">
            <a:avLst/>
          </a:prstGeom>
        </p:spPr>
        <p:txBody>
          <a:bodyPr lIns="0" tIns="0" rIns="0" bIns="0" rtlCol="0" anchor="t">
            <a:spAutoFit/>
          </a:bodyPr>
          <a:lstStyle/>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Case Folding: Converting all text to lowercase.</a:t>
            </a:r>
          </a:p>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Noise Removal: Removing URLs, mentions (@), hashtags (#), and other irrelevant characters.</a:t>
            </a:r>
          </a:p>
          <a:p>
            <a:pPr algn="l">
              <a:lnSpc>
                <a:spcPts val="5179"/>
              </a:lnSpc>
            </a:pPr>
            <a:endParaRPr lang="en-US" sz="3699">
              <a:solidFill>
                <a:srgbClr val="000000"/>
              </a:solidFill>
              <a:latin typeface="Canva Sans"/>
              <a:ea typeface="Canva Sans"/>
              <a:cs typeface="Canva Sans"/>
              <a:sym typeface="Canva Sans"/>
            </a:endParaRPr>
          </a:p>
        </p:txBody>
      </p:sp>
      <p:sp>
        <p:nvSpPr>
          <p:cNvPr id="9" name="TextBox 9"/>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 Data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TextBox 7"/>
          <p:cNvSpPr txBox="1"/>
          <p:nvPr/>
        </p:nvSpPr>
        <p:spPr>
          <a:xfrm>
            <a:off x="1028700" y="2488882"/>
            <a:ext cx="15952839" cy="6189413"/>
          </a:xfrm>
          <a:prstGeom prst="rect">
            <a:avLst/>
          </a:prstGeom>
        </p:spPr>
        <p:txBody>
          <a:bodyPr lIns="0" tIns="0" rIns="0" bIns="0" rtlCol="0" anchor="t">
            <a:spAutoFit/>
          </a:bodyPr>
          <a:lstStyle/>
          <a:p>
            <a:pPr algn="l">
              <a:lnSpc>
                <a:spcPts val="3384"/>
              </a:lnSpc>
            </a:pPr>
            <a:r>
              <a:rPr lang="en-US" sz="2417">
                <a:solidFill>
                  <a:srgbClr val="000000"/>
                </a:solidFill>
                <a:latin typeface="Canva Sans"/>
                <a:ea typeface="Canva Sans"/>
                <a:cs typeface="Canva Sans"/>
                <a:sym typeface="Canva Sans"/>
              </a:rPr>
              <a:t>Step 1: Dataset Splitting</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Splitting the data into an 80:20 ratio, with 80% Training Data to train the model to recognize sentiment patterns and 20% Testing Data to measure the model's performance.</a:t>
            </a:r>
          </a:p>
          <a:p>
            <a:pPr algn="l">
              <a:lnSpc>
                <a:spcPts val="3384"/>
              </a:lnSpc>
            </a:pPr>
            <a:endParaRPr lang="en-US" sz="2417">
              <a:solidFill>
                <a:srgbClr val="000000"/>
              </a:solidFill>
              <a:latin typeface="Canva Sans"/>
              <a:ea typeface="Canva Sans"/>
              <a:cs typeface="Canva Sans"/>
              <a:sym typeface="Canva Sans"/>
            </a:endParaRPr>
          </a:p>
          <a:p>
            <a:pPr algn="l">
              <a:lnSpc>
                <a:spcPts val="3384"/>
              </a:lnSpc>
            </a:pPr>
            <a:r>
              <a:rPr lang="en-US" sz="2417">
                <a:solidFill>
                  <a:srgbClr val="000000"/>
                </a:solidFill>
                <a:latin typeface="Canva Sans"/>
                <a:ea typeface="Canva Sans"/>
                <a:cs typeface="Canva Sans"/>
                <a:sym typeface="Canva Sans"/>
              </a:rPr>
              <a:t>Step 2: Data preparation for modelling</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Feature Extraction (TF-IDF): Highly effective for finding sentiment-defining keywords because it weights words based on their frequency in a single tweet (TF) and their uniqueness across the entire dataset (IDF).</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Label Encoding: Converts sentiment labels (positive, negative) into a number format (1, 0) so that they can be processed by the model.</a:t>
            </a:r>
          </a:p>
          <a:p>
            <a:pPr algn="l">
              <a:lnSpc>
                <a:spcPts val="3384"/>
              </a:lnSpc>
            </a:pPr>
            <a:endParaRPr lang="en-US" sz="2417">
              <a:solidFill>
                <a:srgbClr val="000000"/>
              </a:solidFill>
              <a:latin typeface="Canva Sans"/>
              <a:ea typeface="Canva Sans"/>
              <a:cs typeface="Canva Sans"/>
              <a:sym typeface="Canva Sans"/>
            </a:endParaRPr>
          </a:p>
          <a:p>
            <a:pPr algn="l">
              <a:lnSpc>
                <a:spcPts val="3384"/>
              </a:lnSpc>
            </a:pPr>
            <a:r>
              <a:rPr lang="en-US" sz="2417">
                <a:solidFill>
                  <a:srgbClr val="000000"/>
                </a:solidFill>
                <a:latin typeface="Canva Sans"/>
                <a:ea typeface="Canva Sans"/>
                <a:cs typeface="Canva Sans"/>
                <a:sym typeface="Canva Sans"/>
              </a:rPr>
              <a:t>Step 3: Model Selection &amp; Training: SVM</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The Support Vector Machine (SVM) model was chosen because it yielded good evaluation results.</a:t>
            </a:r>
          </a:p>
          <a:p>
            <a:pPr algn="l">
              <a:lnSpc>
                <a:spcPts val="5218"/>
              </a:lnSpc>
            </a:pPr>
            <a:endParaRPr lang="en-US" sz="2417">
              <a:solidFill>
                <a:srgbClr val="000000"/>
              </a:solidFill>
              <a:latin typeface="Canva Sans"/>
              <a:ea typeface="Canva Sans"/>
              <a:cs typeface="Canva Sans"/>
              <a:sym typeface="Canva Sans"/>
            </a:endParaRPr>
          </a:p>
        </p:txBody>
      </p:sp>
      <p:sp>
        <p:nvSpPr>
          <p:cNvPr id="8" name="TextBox 8"/>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Model Development and Training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134935" y="2934004"/>
            <a:ext cx="12312453" cy="846612"/>
          </a:xfrm>
          <a:custGeom>
            <a:avLst/>
            <a:gdLst/>
            <a:ahLst/>
            <a:cxnLst/>
            <a:rect l="l" t="t" r="r" b="b"/>
            <a:pathLst>
              <a:path w="12312453" h="846612">
                <a:moveTo>
                  <a:pt x="0" y="0"/>
                </a:moveTo>
                <a:lnTo>
                  <a:pt x="12312453" y="0"/>
                </a:lnTo>
                <a:lnTo>
                  <a:pt x="12312453" y="846611"/>
                </a:lnTo>
                <a:lnTo>
                  <a:pt x="0" y="846611"/>
                </a:lnTo>
                <a:lnTo>
                  <a:pt x="0" y="0"/>
                </a:lnTo>
                <a:close/>
              </a:path>
            </a:pathLst>
          </a:custGeom>
          <a:blipFill>
            <a:blip r:embed="rId12"/>
            <a:stretch>
              <a:fillRect/>
            </a:stretch>
          </a:blipFill>
        </p:spPr>
      </p:sp>
      <p:sp>
        <p:nvSpPr>
          <p:cNvPr id="8" name="Freeform 8"/>
          <p:cNvSpPr/>
          <p:nvPr/>
        </p:nvSpPr>
        <p:spPr>
          <a:xfrm>
            <a:off x="1134935" y="3951549"/>
            <a:ext cx="8438590" cy="1191951"/>
          </a:xfrm>
          <a:custGeom>
            <a:avLst/>
            <a:gdLst/>
            <a:ahLst/>
            <a:cxnLst/>
            <a:rect l="l" t="t" r="r" b="b"/>
            <a:pathLst>
              <a:path w="8438590" h="1191951">
                <a:moveTo>
                  <a:pt x="0" y="0"/>
                </a:moveTo>
                <a:lnTo>
                  <a:pt x="8438590" y="0"/>
                </a:lnTo>
                <a:lnTo>
                  <a:pt x="8438590" y="1191951"/>
                </a:lnTo>
                <a:lnTo>
                  <a:pt x="0" y="1191951"/>
                </a:lnTo>
                <a:lnTo>
                  <a:pt x="0" y="0"/>
                </a:lnTo>
                <a:close/>
              </a:path>
            </a:pathLst>
          </a:custGeom>
          <a:blipFill>
            <a:blip r:embed="rId13"/>
            <a:stretch>
              <a:fillRect/>
            </a:stretch>
          </a:blipFill>
        </p:spPr>
      </p:sp>
      <p:sp>
        <p:nvSpPr>
          <p:cNvPr id="9" name="Freeform 9"/>
          <p:cNvSpPr/>
          <p:nvPr/>
        </p:nvSpPr>
        <p:spPr>
          <a:xfrm>
            <a:off x="1134935" y="5314950"/>
            <a:ext cx="6566283" cy="1269551"/>
          </a:xfrm>
          <a:custGeom>
            <a:avLst/>
            <a:gdLst/>
            <a:ahLst/>
            <a:cxnLst/>
            <a:rect l="l" t="t" r="r" b="b"/>
            <a:pathLst>
              <a:path w="6566283" h="1269551">
                <a:moveTo>
                  <a:pt x="0" y="0"/>
                </a:moveTo>
                <a:lnTo>
                  <a:pt x="6566283" y="0"/>
                </a:lnTo>
                <a:lnTo>
                  <a:pt x="6566283" y="1269551"/>
                </a:lnTo>
                <a:lnTo>
                  <a:pt x="0" y="1269551"/>
                </a:lnTo>
                <a:lnTo>
                  <a:pt x="0" y="0"/>
                </a:lnTo>
                <a:close/>
              </a:path>
            </a:pathLst>
          </a:custGeom>
          <a:blipFill>
            <a:blip r:embed="rId14"/>
            <a:stretch>
              <a:fillRect/>
            </a:stretch>
          </a:blipFill>
        </p:spPr>
      </p:sp>
      <p:sp>
        <p:nvSpPr>
          <p:cNvPr id="10" name="Freeform 10"/>
          <p:cNvSpPr/>
          <p:nvPr/>
        </p:nvSpPr>
        <p:spPr>
          <a:xfrm>
            <a:off x="1134935" y="6984535"/>
            <a:ext cx="5061570" cy="1034855"/>
          </a:xfrm>
          <a:custGeom>
            <a:avLst/>
            <a:gdLst/>
            <a:ahLst/>
            <a:cxnLst/>
            <a:rect l="l" t="t" r="r" b="b"/>
            <a:pathLst>
              <a:path w="5061570" h="1034855">
                <a:moveTo>
                  <a:pt x="0" y="0"/>
                </a:moveTo>
                <a:lnTo>
                  <a:pt x="5061570" y="0"/>
                </a:lnTo>
                <a:lnTo>
                  <a:pt x="5061570" y="1034856"/>
                </a:lnTo>
                <a:lnTo>
                  <a:pt x="0" y="1034856"/>
                </a:lnTo>
                <a:lnTo>
                  <a:pt x="0" y="0"/>
                </a:lnTo>
                <a:close/>
              </a:path>
            </a:pathLst>
          </a:custGeom>
          <a:blipFill>
            <a:blip r:embed="rId15"/>
            <a:stretch>
              <a:fillRect/>
            </a:stretch>
          </a:blipFill>
        </p:spPr>
      </p:sp>
      <p:sp>
        <p:nvSpPr>
          <p:cNvPr id="11" name="TextBox 11"/>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Model Development and Training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76768" y="2466663"/>
            <a:ext cx="7782437" cy="3022424"/>
          </a:xfrm>
          <a:custGeom>
            <a:avLst/>
            <a:gdLst/>
            <a:ahLst/>
            <a:cxnLst/>
            <a:rect l="l" t="t" r="r" b="b"/>
            <a:pathLst>
              <a:path w="7782437" h="3022424">
                <a:moveTo>
                  <a:pt x="0" y="0"/>
                </a:moveTo>
                <a:lnTo>
                  <a:pt x="7782437" y="0"/>
                </a:lnTo>
                <a:lnTo>
                  <a:pt x="7782437" y="3022424"/>
                </a:lnTo>
                <a:lnTo>
                  <a:pt x="0" y="3022424"/>
                </a:lnTo>
                <a:lnTo>
                  <a:pt x="0" y="0"/>
                </a:lnTo>
                <a:close/>
              </a:path>
            </a:pathLst>
          </a:custGeom>
          <a:blipFill>
            <a:blip r:embed="rId12"/>
            <a:stretch>
              <a:fillRect/>
            </a:stretch>
          </a:blipFill>
        </p:spPr>
      </p:sp>
      <p:sp>
        <p:nvSpPr>
          <p:cNvPr id="8" name="TextBox 8"/>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Model Evaluation</a:t>
            </a:r>
          </a:p>
        </p:txBody>
      </p:sp>
      <p:sp>
        <p:nvSpPr>
          <p:cNvPr id="9" name="TextBox 9"/>
          <p:cNvSpPr txBox="1"/>
          <p:nvPr/>
        </p:nvSpPr>
        <p:spPr>
          <a:xfrm>
            <a:off x="1076768" y="5679587"/>
            <a:ext cx="15952839" cy="4046288"/>
          </a:xfrm>
          <a:prstGeom prst="rect">
            <a:avLst/>
          </a:prstGeom>
        </p:spPr>
        <p:txBody>
          <a:bodyPr lIns="0" tIns="0" rIns="0" bIns="0" rtlCol="0" anchor="t">
            <a:spAutoFit/>
          </a:bodyPr>
          <a:lstStyle/>
          <a:p>
            <a:pPr algn="l">
              <a:lnSpc>
                <a:spcPts val="3384"/>
              </a:lnSpc>
            </a:pPr>
            <a:r>
              <a:rPr lang="en-US" sz="2417">
                <a:solidFill>
                  <a:srgbClr val="000000"/>
                </a:solidFill>
                <a:latin typeface="Canva Sans"/>
                <a:ea typeface="Canva Sans"/>
                <a:cs typeface="Canva Sans"/>
                <a:sym typeface="Canva Sans"/>
              </a:rPr>
              <a:t>Excellent Performance: Overall, your model demonstrates excellent performance with an accuracy of 91.7% and high F1-scores across both classes.</a:t>
            </a:r>
          </a:p>
          <a:p>
            <a:pPr algn="l">
              <a:lnSpc>
                <a:spcPts val="3384"/>
              </a:lnSpc>
            </a:pPr>
            <a:endParaRPr lang="en-US" sz="2417">
              <a:solidFill>
                <a:srgbClr val="000000"/>
              </a:solidFill>
              <a:latin typeface="Canva Sans"/>
              <a:ea typeface="Canva Sans"/>
              <a:cs typeface="Canva Sans"/>
              <a:sym typeface="Canva Sans"/>
            </a:endParaRPr>
          </a:p>
          <a:p>
            <a:pPr algn="l">
              <a:lnSpc>
                <a:spcPts val="3384"/>
              </a:lnSpc>
            </a:pPr>
            <a:r>
              <a:rPr lang="en-US" sz="2417">
                <a:solidFill>
                  <a:srgbClr val="000000"/>
                </a:solidFill>
                <a:latin typeface="Canva Sans"/>
                <a:ea typeface="Canva Sans"/>
                <a:cs typeface="Canva Sans"/>
                <a:sym typeface="Canva Sans"/>
              </a:rPr>
              <a:t>Model Characteristics:</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The model is highly precise when predicting Class 0. This means that if it predicts "this is Class 0," you can be very confident in that prediction (low risk of False Positives).</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The model has a very high recall for Class 1. This means the model is very reliable at "finding" all the instances that are actually Class 1 (low risk of False Negatives).</a:t>
            </a:r>
          </a:p>
          <a:p>
            <a:pPr algn="l">
              <a:lnSpc>
                <a:spcPts val="5218"/>
              </a:lnSpc>
            </a:pPr>
            <a:endParaRPr lang="en-US" sz="2417">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304809" y="3271237"/>
            <a:ext cx="10910396" cy="3072765"/>
          </a:xfrm>
          <a:prstGeom prst="rect">
            <a:avLst/>
          </a:prstGeom>
        </p:spPr>
        <p:txBody>
          <a:bodyPr lIns="0" tIns="0" rIns="0" bIns="0" rtlCol="0" anchor="t">
            <a:spAutoFit/>
          </a:bodyPr>
          <a:lstStyle/>
          <a:p>
            <a:pPr algn="ctr">
              <a:lnSpc>
                <a:spcPts val="7830"/>
              </a:lnSpc>
            </a:pPr>
            <a:r>
              <a:rPr lang="en-US" sz="9000" b="1">
                <a:solidFill>
                  <a:srgbClr val="000000"/>
                </a:solidFill>
                <a:latin typeface="DM Sans Bold"/>
                <a:ea typeface="DM Sans Bold"/>
                <a:cs typeface="DM Sans Bold"/>
                <a:sym typeface="DM Sans Bold"/>
              </a:rPr>
              <a:t>Case 1</a:t>
            </a:r>
          </a:p>
          <a:p>
            <a:pPr algn="ctr">
              <a:lnSpc>
                <a:spcPts val="7830"/>
              </a:lnSpc>
            </a:pPr>
            <a:r>
              <a:rPr lang="en-US" sz="9000" b="1">
                <a:solidFill>
                  <a:srgbClr val="000000"/>
                </a:solidFill>
                <a:latin typeface="DM Sans Bold"/>
                <a:ea typeface="DM Sans Bold"/>
                <a:cs typeface="DM Sans Bold"/>
                <a:sym typeface="DM Sans Bold"/>
              </a:rPr>
              <a:t>Task 2 Insight from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1132</Words>
  <Application>Microsoft Office PowerPoint</Application>
  <PresentationFormat>Custom</PresentationFormat>
  <Paragraphs>116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Canva Sans Bold</vt:lpstr>
      <vt:lpstr>Calibri</vt:lpstr>
      <vt:lpstr>DM Sans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Engineer Case</dc:title>
  <cp:lastModifiedBy>Putra Al Farizi</cp:lastModifiedBy>
  <cp:revision>2</cp:revision>
  <dcterms:created xsi:type="dcterms:W3CDTF">2006-08-16T00:00:00Z</dcterms:created>
  <dcterms:modified xsi:type="dcterms:W3CDTF">2025-06-24T10:21:42Z</dcterms:modified>
  <dc:identifier>DAGrL15tmXk</dc:identifier>
</cp:coreProperties>
</file>