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0287000" cx="18288000"/>
  <p:notesSz cx="6858000" cy="9144000"/>
  <p:embeddedFontLst>
    <p:embeddedFont>
      <p:font typeface="DM Sans"/>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jfkoQURNAKLMI0aW7l2c7j4IMt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Italic.fntdata"/><Relationship Id="rId30" Type="http://schemas.openxmlformats.org/officeDocument/2006/relationships/font" Target="fonts/DMSans-bold.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69a0e25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369a0e255f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1.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2.png"/><Relationship Id="rId15" Type="http://schemas.openxmlformats.org/officeDocument/2006/relationships/image" Target="../media/image17.png"/><Relationship Id="rId14" Type="http://schemas.openxmlformats.org/officeDocument/2006/relationships/image" Target="../media/image7.png"/><Relationship Id="rId16"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9.png"/><Relationship Id="rId7" Type="http://schemas.openxmlformats.org/officeDocument/2006/relationships/image" Target="../media/image28.png"/><Relationship Id="rId8"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8.png"/><Relationship Id="rId9" Type="http://schemas.openxmlformats.org/officeDocument/2006/relationships/image" Target="../media/image46.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7.png"/><Relationship Id="rId8" Type="http://schemas.openxmlformats.org/officeDocument/2006/relationships/image" Target="../media/image48.png"/></Relationships>
</file>

<file path=ppt/slides/_rels/slide11.xml.rels><?xml version="1.0" encoding="UTF-8" standalone="yes"?><Relationships xmlns="http://schemas.openxmlformats.org/package/2006/relationships"><Relationship Id="rId10" Type="http://schemas.openxmlformats.org/officeDocument/2006/relationships/image" Target="../media/image42.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8.png"/><Relationship Id="rId9" Type="http://schemas.openxmlformats.org/officeDocument/2006/relationships/image" Target="../media/image45.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7.png"/><Relationship Id="rId8"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7.png"/></Relationships>
</file>

<file path=ppt/slides/_rels/slide1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6.png"/><Relationship Id="rId13" Type="http://schemas.openxmlformats.org/officeDocument/2006/relationships/image" Target="../media/image7.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4.png"/><Relationship Id="rId15" Type="http://schemas.openxmlformats.org/officeDocument/2006/relationships/image" Target="../media/image10.png"/><Relationship Id="rId1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28.png"/><Relationship Id="rId7" Type="http://schemas.openxmlformats.org/officeDocument/2006/relationships/image" Target="../media/image26.png"/><Relationship Id="rId8"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38.png"/><Relationship Id="rId8"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31.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9.png"/><Relationship Id="rId8"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44.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31.png"/><Relationship Id="rId8"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43.png"/></Relationships>
</file>

<file path=ppt/slides/_rels/slide2.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png"/><Relationship Id="rId13" Type="http://schemas.openxmlformats.org/officeDocument/2006/relationships/image" Target="../media/image1.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22.png"/><Relationship Id="rId15" Type="http://schemas.openxmlformats.org/officeDocument/2006/relationships/image" Target="../media/image17.png"/><Relationship Id="rId14" Type="http://schemas.openxmlformats.org/officeDocument/2006/relationships/image" Target="../media/image7.png"/><Relationship Id="rId16"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9.png"/><Relationship Id="rId7" Type="http://schemas.openxmlformats.org/officeDocument/2006/relationships/image" Target="../media/image28.png"/><Relationship Id="rId8"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0.png"/></Relationships>
</file>

<file path=ppt/slides/_rels/slide2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6.png"/><Relationship Id="rId13" Type="http://schemas.openxmlformats.org/officeDocument/2006/relationships/image" Target="../media/image7.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4.png"/><Relationship Id="rId15" Type="http://schemas.openxmlformats.org/officeDocument/2006/relationships/image" Target="../media/image10.png"/><Relationship Id="rId1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28.png"/><Relationship Id="rId7" Type="http://schemas.openxmlformats.org/officeDocument/2006/relationships/image" Target="../media/image26.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0.png"/></Relationships>
</file>

<file path=ppt/slides/_rels/slide2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6.png"/><Relationship Id="rId13" Type="http://schemas.openxmlformats.org/officeDocument/2006/relationships/image" Target="../media/image7.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4.png"/><Relationship Id="rId15" Type="http://schemas.openxmlformats.org/officeDocument/2006/relationships/image" Target="../media/image10.png"/><Relationship Id="rId1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28.png"/><Relationship Id="rId7" Type="http://schemas.openxmlformats.org/officeDocument/2006/relationships/image" Target="../media/image26.png"/><Relationship Id="rId8" Type="http://schemas.openxmlformats.org/officeDocument/2006/relationships/image" Target="../media/image22.png"/></Relationships>
</file>

<file path=ppt/slides/_rels/slide3.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6.png"/><Relationship Id="rId13" Type="http://schemas.openxmlformats.org/officeDocument/2006/relationships/image" Target="../media/image7.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4.png"/><Relationship Id="rId15" Type="http://schemas.openxmlformats.org/officeDocument/2006/relationships/image" Target="../media/image10.png"/><Relationship Id="rId1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28.png"/><Relationship Id="rId7" Type="http://schemas.openxmlformats.org/officeDocument/2006/relationships/image" Target="../media/image26.png"/><Relationship Id="rId8"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7.png"/><Relationship Id="rId8"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7.png"/></Relationships>
</file>

<file path=ppt/slides/_rels/slide7.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8.png"/><Relationship Id="rId9" Type="http://schemas.openxmlformats.org/officeDocument/2006/relationships/image" Target="../media/image33.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7.png"/><Relationship Id="rId8"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8.png"/><Relationship Id="rId7" Type="http://schemas.openxmlformats.org/officeDocument/2006/relationships/image" Target="../media/image17.png"/><Relationship Id="rId8" Type="http://schemas.openxmlformats.org/officeDocument/2006/relationships/image" Target="../media/image41.png"/></Relationships>
</file>

<file path=ppt/slides/_rels/slide9.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6.png"/><Relationship Id="rId13" Type="http://schemas.openxmlformats.org/officeDocument/2006/relationships/image" Target="../media/image7.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4.png"/><Relationship Id="rId15" Type="http://schemas.openxmlformats.org/officeDocument/2006/relationships/image" Target="../media/image10.png"/><Relationship Id="rId1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28.png"/><Relationship Id="rId7" Type="http://schemas.openxmlformats.org/officeDocument/2006/relationships/image" Target="../media/image26.png"/><Relationship Id="rId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83" name="Shape 83"/>
        <p:cNvGrpSpPr/>
        <p:nvPr/>
      </p:nvGrpSpPr>
      <p:grpSpPr>
        <a:xfrm>
          <a:off x="0" y="0"/>
          <a:ext cx="0" cy="0"/>
          <a:chOff x="0" y="0"/>
          <a:chExt cx="0" cy="0"/>
        </a:xfrm>
      </p:grpSpPr>
      <p:sp>
        <p:nvSpPr>
          <p:cNvPr id="84" name="Google Shape;84;p1"/>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14236705" y="6409875"/>
            <a:ext cx="724985" cy="920616"/>
          </a:xfrm>
          <a:custGeom>
            <a:rect b="b" l="l" r="r" t="t"/>
            <a:pathLst>
              <a:path extrusionOk="0" h="920616" w="724985">
                <a:moveTo>
                  <a:pt x="0" y="0"/>
                </a:moveTo>
                <a:lnTo>
                  <a:pt x="724986" y="0"/>
                </a:lnTo>
                <a:lnTo>
                  <a:pt x="724986" y="920616"/>
                </a:lnTo>
                <a:lnTo>
                  <a:pt x="0" y="920616"/>
                </a:lnTo>
                <a:lnTo>
                  <a:pt x="0" y="0"/>
                </a:lnTo>
                <a:close/>
              </a:path>
            </a:pathLst>
          </a:custGeom>
          <a:blipFill rotWithShape="1">
            <a:blip r:embed="rId5">
              <a:alphaModFix/>
            </a:blip>
            <a:stretch>
              <a:fillRect b="0" l="0" r="0" t="0"/>
            </a:stretch>
          </a:blipFill>
          <a:ln>
            <a:noFill/>
          </a:ln>
        </p:spPr>
      </p:sp>
      <p:sp>
        <p:nvSpPr>
          <p:cNvPr id="87" name="Google Shape;87;p1"/>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6">
              <a:alphaModFix/>
            </a:blip>
            <a:stretch>
              <a:fillRect b="0" l="0" r="0" t="0"/>
            </a:stretch>
          </a:blipFill>
          <a:ln>
            <a:noFill/>
          </a:ln>
        </p:spPr>
      </p:sp>
      <p:sp>
        <p:nvSpPr>
          <p:cNvPr id="88" name="Google Shape;88;p1"/>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7">
              <a:alphaModFix/>
            </a:blip>
            <a:stretch>
              <a:fillRect b="0" l="0" r="0" t="0"/>
            </a:stretch>
          </a:blipFill>
          <a:ln>
            <a:noFill/>
          </a:ln>
        </p:spPr>
      </p:sp>
      <p:sp>
        <p:nvSpPr>
          <p:cNvPr id="89" name="Google Shape;89;p1"/>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90" name="Google Shape;90;p1"/>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91" name="Google Shape;91;p1"/>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92" name="Google Shape;92;p1"/>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93" name="Google Shape;93;p1"/>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94" name="Google Shape;94;p1"/>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95" name="Google Shape;95;p1"/>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96" name="Google Shape;96;p1"/>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5">
              <a:alphaModFix/>
            </a:blip>
            <a:stretch>
              <a:fillRect b="0" l="0" r="0" t="0"/>
            </a:stretch>
          </a:blipFill>
          <a:ln>
            <a:noFill/>
          </a:ln>
        </p:spPr>
      </p:sp>
      <p:sp>
        <p:nvSpPr>
          <p:cNvPr id="97" name="Google Shape;97;p1"/>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6">
              <a:alphaModFix/>
            </a:blip>
            <a:stretch>
              <a:fillRect b="0" l="0" r="0" t="0"/>
            </a:stretch>
          </a:blipFill>
          <a:ln>
            <a:noFill/>
          </a:ln>
        </p:spPr>
      </p:sp>
      <p:sp>
        <p:nvSpPr>
          <p:cNvPr id="98" name="Google Shape;98;p1"/>
          <p:cNvSpPr txBox="1"/>
          <p:nvPr/>
        </p:nvSpPr>
        <p:spPr>
          <a:xfrm>
            <a:off x="3688802" y="3909306"/>
            <a:ext cx="10910396" cy="1483995"/>
          </a:xfrm>
          <a:prstGeom prst="rect">
            <a:avLst/>
          </a:prstGeom>
          <a:noFill/>
          <a:ln>
            <a:noFill/>
          </a:ln>
        </p:spPr>
        <p:txBody>
          <a:bodyPr anchorCtr="0" anchor="t" bIns="0" lIns="0" spcFirstLastPara="1" rIns="0" wrap="square" tIns="0">
            <a:spAutoFit/>
          </a:bodyPr>
          <a:lstStyle/>
          <a:p>
            <a:pPr indent="0" lvl="0" marL="0" marR="0" rtl="0" algn="ctr">
              <a:lnSpc>
                <a:spcPct val="94000"/>
              </a:lnSpc>
              <a:spcBef>
                <a:spcPts val="0"/>
              </a:spcBef>
              <a:spcAft>
                <a:spcPts val="0"/>
              </a:spcAft>
              <a:buNone/>
            </a:pPr>
            <a:r>
              <a:rPr b="1" i="0" lang="en-US" sz="6000" u="none" cap="none" strike="noStrike">
                <a:solidFill>
                  <a:srgbClr val="000000"/>
                </a:solidFill>
                <a:latin typeface="DM Sans"/>
                <a:ea typeface="DM Sans"/>
                <a:cs typeface="DM Sans"/>
                <a:sym typeface="DM Sans"/>
              </a:rPr>
              <a:t>Machine Learning Engineer Case Scenario</a:t>
            </a:r>
            <a:endParaRPr/>
          </a:p>
        </p:txBody>
      </p:sp>
      <p:sp>
        <p:nvSpPr>
          <p:cNvPr id="99" name="Google Shape;99;p1"/>
          <p:cNvSpPr/>
          <p:nvPr/>
        </p:nvSpPr>
        <p:spPr>
          <a:xfrm>
            <a:off x="4737926" y="2576219"/>
            <a:ext cx="724985" cy="920616"/>
          </a:xfrm>
          <a:custGeom>
            <a:rect b="b" l="l" r="r" t="t"/>
            <a:pathLst>
              <a:path extrusionOk="0" h="920616" w="724985">
                <a:moveTo>
                  <a:pt x="0" y="0"/>
                </a:moveTo>
                <a:lnTo>
                  <a:pt x="724985" y="0"/>
                </a:lnTo>
                <a:lnTo>
                  <a:pt x="724985" y="920616"/>
                </a:lnTo>
                <a:lnTo>
                  <a:pt x="0" y="92061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19" name="Shape 219"/>
        <p:cNvGrpSpPr/>
        <p:nvPr/>
      </p:nvGrpSpPr>
      <p:grpSpPr>
        <a:xfrm>
          <a:off x="0" y="0"/>
          <a:ext cx="0" cy="0"/>
          <a:chOff x="0" y="0"/>
          <a:chExt cx="0" cy="0"/>
        </a:xfrm>
      </p:grpSpPr>
      <p:sp>
        <p:nvSpPr>
          <p:cNvPr id="220" name="Google Shape;220;p10"/>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3">
              <a:alphaModFix/>
            </a:blip>
            <a:stretch>
              <a:fillRect b="0" l="0" r="0" t="0"/>
            </a:stretch>
          </a:blipFill>
          <a:ln>
            <a:noFill/>
          </a:ln>
        </p:spPr>
      </p:sp>
      <p:sp>
        <p:nvSpPr>
          <p:cNvPr id="221" name="Google Shape;221;p10"/>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4">
              <a:alphaModFix/>
            </a:blip>
            <a:stretch>
              <a:fillRect b="0" l="0" r="0" t="0"/>
            </a:stretch>
          </a:blipFill>
          <a:ln>
            <a:noFill/>
          </a:ln>
        </p:spPr>
      </p:sp>
      <p:sp>
        <p:nvSpPr>
          <p:cNvPr id="222" name="Google Shape;222;p10"/>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5">
              <a:alphaModFix/>
            </a:blip>
            <a:stretch>
              <a:fillRect b="0" l="0" r="0" t="0"/>
            </a:stretch>
          </a:blipFill>
          <a:ln>
            <a:noFill/>
          </a:ln>
        </p:spPr>
      </p:sp>
      <p:sp>
        <p:nvSpPr>
          <p:cNvPr id="223" name="Google Shape;223;p10"/>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224" name="Google Shape;224;p10"/>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7">
              <a:alphaModFix/>
            </a:blip>
            <a:stretch>
              <a:fillRect b="0" l="0" r="0" t="0"/>
            </a:stretch>
          </a:blipFill>
          <a:ln>
            <a:noFill/>
          </a:ln>
        </p:spPr>
      </p:sp>
      <p:sp>
        <p:nvSpPr>
          <p:cNvPr id="225" name="Google Shape;225;p10"/>
          <p:cNvSpPr/>
          <p:nvPr/>
        </p:nvSpPr>
        <p:spPr>
          <a:xfrm>
            <a:off x="1028700" y="2416507"/>
            <a:ext cx="5079669" cy="3997955"/>
          </a:xfrm>
          <a:custGeom>
            <a:rect b="b" l="l" r="r" t="t"/>
            <a:pathLst>
              <a:path extrusionOk="0" h="3997955" w="5079669">
                <a:moveTo>
                  <a:pt x="0" y="0"/>
                </a:moveTo>
                <a:lnTo>
                  <a:pt x="5079669" y="0"/>
                </a:lnTo>
                <a:lnTo>
                  <a:pt x="5079669" y="3997955"/>
                </a:lnTo>
                <a:lnTo>
                  <a:pt x="0" y="3997955"/>
                </a:lnTo>
                <a:lnTo>
                  <a:pt x="0" y="0"/>
                </a:lnTo>
                <a:close/>
              </a:path>
            </a:pathLst>
          </a:custGeom>
          <a:blipFill rotWithShape="1">
            <a:blip r:embed="rId8">
              <a:alphaModFix/>
            </a:blip>
            <a:stretch>
              <a:fillRect b="0" l="0" r="0" t="0"/>
            </a:stretch>
          </a:blipFill>
          <a:ln>
            <a:noFill/>
          </a:ln>
        </p:spPr>
      </p:sp>
      <p:sp>
        <p:nvSpPr>
          <p:cNvPr id="226" name="Google Shape;226;p10"/>
          <p:cNvSpPr/>
          <p:nvPr/>
        </p:nvSpPr>
        <p:spPr>
          <a:xfrm>
            <a:off x="6835877" y="2238850"/>
            <a:ext cx="3985058" cy="4175612"/>
          </a:xfrm>
          <a:custGeom>
            <a:rect b="b" l="l" r="r" t="t"/>
            <a:pathLst>
              <a:path extrusionOk="0" h="4175612" w="3985058">
                <a:moveTo>
                  <a:pt x="0" y="0"/>
                </a:moveTo>
                <a:lnTo>
                  <a:pt x="3985059" y="0"/>
                </a:lnTo>
                <a:lnTo>
                  <a:pt x="3985059" y="4175612"/>
                </a:lnTo>
                <a:lnTo>
                  <a:pt x="0" y="4175612"/>
                </a:lnTo>
                <a:lnTo>
                  <a:pt x="0" y="0"/>
                </a:lnTo>
                <a:close/>
              </a:path>
            </a:pathLst>
          </a:custGeom>
          <a:blipFill rotWithShape="1">
            <a:blip r:embed="rId9">
              <a:alphaModFix/>
            </a:blip>
            <a:stretch>
              <a:fillRect b="0" l="0" r="0" t="0"/>
            </a:stretch>
          </a:blipFill>
          <a:ln>
            <a:noFill/>
          </a:ln>
        </p:spPr>
      </p:sp>
      <p:sp>
        <p:nvSpPr>
          <p:cNvPr id="227" name="Google Shape;227;p10"/>
          <p:cNvSpPr txBox="1"/>
          <p:nvPr/>
        </p:nvSpPr>
        <p:spPr>
          <a:xfrm>
            <a:off x="1028700" y="1500344"/>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Insight from Data</a:t>
            </a:r>
            <a:endParaRPr/>
          </a:p>
        </p:txBody>
      </p:sp>
      <p:sp>
        <p:nvSpPr>
          <p:cNvPr id="228" name="Google Shape;228;p10"/>
          <p:cNvSpPr txBox="1"/>
          <p:nvPr/>
        </p:nvSpPr>
        <p:spPr>
          <a:xfrm>
            <a:off x="1167580" y="6840732"/>
            <a:ext cx="15952839" cy="16617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Arial"/>
                <a:ea typeface="Arial"/>
                <a:cs typeface="Arial"/>
                <a:sym typeface="Arial"/>
              </a:rPr>
              <a:t>The majority of user responses or reviews tend to be negative, indicating a potential problem, dissatisfaction, or poor experience that needs to be addressed.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32" name="Shape 232"/>
        <p:cNvGrpSpPr/>
        <p:nvPr/>
      </p:nvGrpSpPr>
      <p:grpSpPr>
        <a:xfrm>
          <a:off x="0" y="0"/>
          <a:ext cx="0" cy="0"/>
          <a:chOff x="0" y="0"/>
          <a:chExt cx="0" cy="0"/>
        </a:xfrm>
      </p:grpSpPr>
      <p:sp>
        <p:nvSpPr>
          <p:cNvPr id="233" name="Google Shape;233;p11"/>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3">
              <a:alphaModFix/>
            </a:blip>
            <a:stretch>
              <a:fillRect b="0" l="0" r="0" t="0"/>
            </a:stretch>
          </a:blipFill>
          <a:ln>
            <a:noFill/>
          </a:ln>
        </p:spPr>
      </p:sp>
      <p:sp>
        <p:nvSpPr>
          <p:cNvPr id="234" name="Google Shape;234;p11"/>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4">
              <a:alphaModFix/>
            </a:blip>
            <a:stretch>
              <a:fillRect b="0" l="0" r="0" t="0"/>
            </a:stretch>
          </a:blipFill>
          <a:ln>
            <a:noFill/>
          </a:ln>
        </p:spPr>
      </p:sp>
      <p:sp>
        <p:nvSpPr>
          <p:cNvPr id="235" name="Google Shape;235;p11"/>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5">
              <a:alphaModFix/>
            </a:blip>
            <a:stretch>
              <a:fillRect b="0" l="0" r="0" t="0"/>
            </a:stretch>
          </a:blipFill>
          <a:ln>
            <a:noFill/>
          </a:ln>
        </p:spPr>
      </p:sp>
      <p:sp>
        <p:nvSpPr>
          <p:cNvPr id="236" name="Google Shape;236;p11"/>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237" name="Google Shape;237;p11"/>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7">
              <a:alphaModFix/>
            </a:blip>
            <a:stretch>
              <a:fillRect b="0" l="0" r="0" t="0"/>
            </a:stretch>
          </a:blipFill>
          <a:ln>
            <a:noFill/>
          </a:ln>
        </p:spPr>
      </p:sp>
      <p:sp>
        <p:nvSpPr>
          <p:cNvPr id="238" name="Google Shape;238;p11"/>
          <p:cNvSpPr/>
          <p:nvPr/>
        </p:nvSpPr>
        <p:spPr>
          <a:xfrm>
            <a:off x="1167580" y="2373172"/>
            <a:ext cx="5183523" cy="3353091"/>
          </a:xfrm>
          <a:custGeom>
            <a:rect b="b" l="l" r="r" t="t"/>
            <a:pathLst>
              <a:path extrusionOk="0" h="3353091" w="5183523">
                <a:moveTo>
                  <a:pt x="0" y="0"/>
                </a:moveTo>
                <a:lnTo>
                  <a:pt x="5183524" y="0"/>
                </a:lnTo>
                <a:lnTo>
                  <a:pt x="5183524" y="3353092"/>
                </a:lnTo>
                <a:lnTo>
                  <a:pt x="0" y="3353092"/>
                </a:lnTo>
                <a:lnTo>
                  <a:pt x="0" y="0"/>
                </a:lnTo>
                <a:close/>
              </a:path>
            </a:pathLst>
          </a:custGeom>
          <a:blipFill rotWithShape="1">
            <a:blip r:embed="rId8">
              <a:alphaModFix/>
            </a:blip>
            <a:stretch>
              <a:fillRect b="0" l="0" r="0" t="0"/>
            </a:stretch>
          </a:blipFill>
          <a:ln>
            <a:noFill/>
          </a:ln>
        </p:spPr>
      </p:sp>
      <p:sp>
        <p:nvSpPr>
          <p:cNvPr id="239" name="Google Shape;239;p11"/>
          <p:cNvSpPr/>
          <p:nvPr/>
        </p:nvSpPr>
        <p:spPr>
          <a:xfrm>
            <a:off x="6835877" y="2373172"/>
            <a:ext cx="5055752" cy="3353091"/>
          </a:xfrm>
          <a:custGeom>
            <a:rect b="b" l="l" r="r" t="t"/>
            <a:pathLst>
              <a:path extrusionOk="0" h="3353091" w="5055752">
                <a:moveTo>
                  <a:pt x="0" y="0"/>
                </a:moveTo>
                <a:lnTo>
                  <a:pt x="5055752" y="0"/>
                </a:lnTo>
                <a:lnTo>
                  <a:pt x="5055752" y="3353092"/>
                </a:lnTo>
                <a:lnTo>
                  <a:pt x="0" y="3353092"/>
                </a:lnTo>
                <a:lnTo>
                  <a:pt x="0" y="0"/>
                </a:lnTo>
                <a:close/>
              </a:path>
            </a:pathLst>
          </a:custGeom>
          <a:blipFill rotWithShape="1">
            <a:blip r:embed="rId9">
              <a:alphaModFix/>
            </a:blip>
            <a:stretch>
              <a:fillRect b="0" l="0" r="0" t="0"/>
            </a:stretch>
          </a:blipFill>
          <a:ln>
            <a:noFill/>
          </a:ln>
        </p:spPr>
      </p:sp>
      <p:sp>
        <p:nvSpPr>
          <p:cNvPr id="240" name="Google Shape;240;p11"/>
          <p:cNvSpPr/>
          <p:nvPr/>
        </p:nvSpPr>
        <p:spPr>
          <a:xfrm>
            <a:off x="12203548" y="2373172"/>
            <a:ext cx="5055752" cy="3353091"/>
          </a:xfrm>
          <a:custGeom>
            <a:rect b="b" l="l" r="r" t="t"/>
            <a:pathLst>
              <a:path extrusionOk="0" h="3353091" w="5055752">
                <a:moveTo>
                  <a:pt x="0" y="0"/>
                </a:moveTo>
                <a:lnTo>
                  <a:pt x="5055752" y="0"/>
                </a:lnTo>
                <a:lnTo>
                  <a:pt x="5055752" y="3353092"/>
                </a:lnTo>
                <a:lnTo>
                  <a:pt x="0" y="3353092"/>
                </a:lnTo>
                <a:lnTo>
                  <a:pt x="0" y="0"/>
                </a:lnTo>
                <a:close/>
              </a:path>
            </a:pathLst>
          </a:custGeom>
          <a:blipFill rotWithShape="1">
            <a:blip r:embed="rId10">
              <a:alphaModFix/>
            </a:blip>
            <a:stretch>
              <a:fillRect b="0" l="0" r="0" t="0"/>
            </a:stretch>
          </a:blipFill>
          <a:ln>
            <a:noFill/>
          </a:ln>
        </p:spPr>
      </p:sp>
      <p:sp>
        <p:nvSpPr>
          <p:cNvPr id="241" name="Google Shape;241;p11"/>
          <p:cNvSpPr txBox="1"/>
          <p:nvPr/>
        </p:nvSpPr>
        <p:spPr>
          <a:xfrm>
            <a:off x="1028700" y="1500344"/>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Insight from Data</a:t>
            </a:r>
            <a:endParaRPr/>
          </a:p>
        </p:txBody>
      </p:sp>
      <p:sp>
        <p:nvSpPr>
          <p:cNvPr id="242" name="Google Shape;242;p11"/>
          <p:cNvSpPr txBox="1"/>
          <p:nvPr/>
        </p:nvSpPr>
        <p:spPr>
          <a:xfrm>
            <a:off x="1167580" y="6050114"/>
            <a:ext cx="15785038" cy="26479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Overall, the most frequently occurring words in the tweets are "yang" and "di".</a:t>
            </a:r>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 For positive sentiment, the most commonly used words are "lancar", "pakai", "dari", and "yang".</a:t>
            </a:r>
            <a:endParaRPr/>
          </a:p>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 Meanwhile, for negative sentiment, the most frequent words are "di", "g", "gak", and "jaringan".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46" name="Shape 246"/>
        <p:cNvGrpSpPr/>
        <p:nvPr/>
      </p:nvGrpSpPr>
      <p:grpSpPr>
        <a:xfrm>
          <a:off x="0" y="0"/>
          <a:ext cx="0" cy="0"/>
          <a:chOff x="0" y="0"/>
          <a:chExt cx="0" cy="0"/>
        </a:xfrm>
      </p:grpSpPr>
      <p:sp>
        <p:nvSpPr>
          <p:cNvPr id="247" name="Google Shape;247;g369a0e255fd_0_0"/>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3">
              <a:alphaModFix/>
            </a:blip>
            <a:stretch>
              <a:fillRect b="0" l="0" r="0" t="0"/>
            </a:stretch>
          </a:blipFill>
          <a:ln>
            <a:noFill/>
          </a:ln>
        </p:spPr>
      </p:sp>
      <p:sp>
        <p:nvSpPr>
          <p:cNvPr id="248" name="Google Shape;248;g369a0e255fd_0_0"/>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4">
              <a:alphaModFix/>
            </a:blip>
            <a:stretch>
              <a:fillRect b="0" l="0" r="0" t="0"/>
            </a:stretch>
          </a:blipFill>
          <a:ln>
            <a:noFill/>
          </a:ln>
        </p:spPr>
      </p:sp>
      <p:sp>
        <p:nvSpPr>
          <p:cNvPr id="249" name="Google Shape;249;g369a0e255fd_0_0"/>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5">
              <a:alphaModFix/>
            </a:blip>
            <a:stretch>
              <a:fillRect b="0" l="0" r="0" t="0"/>
            </a:stretch>
          </a:blipFill>
          <a:ln>
            <a:noFill/>
          </a:ln>
        </p:spPr>
      </p:sp>
      <p:sp>
        <p:nvSpPr>
          <p:cNvPr id="250" name="Google Shape;250;g369a0e255fd_0_0"/>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251" name="Google Shape;251;g369a0e255fd_0_0"/>
          <p:cNvSpPr/>
          <p:nvPr/>
        </p:nvSpPr>
        <p:spPr>
          <a:xfrm rot="-5279728">
            <a:off x="16005203" y="264381"/>
            <a:ext cx="4019667" cy="1371711"/>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7">
              <a:alphaModFix/>
            </a:blip>
            <a:stretch>
              <a:fillRect b="0" l="0" r="0" t="0"/>
            </a:stretch>
          </a:blipFill>
          <a:ln>
            <a:noFill/>
          </a:ln>
        </p:spPr>
      </p:sp>
      <p:sp>
        <p:nvSpPr>
          <p:cNvPr id="252" name="Google Shape;252;g369a0e255fd_0_0"/>
          <p:cNvSpPr txBox="1"/>
          <p:nvPr/>
        </p:nvSpPr>
        <p:spPr>
          <a:xfrm>
            <a:off x="1028700" y="1500344"/>
            <a:ext cx="11614500" cy="661800"/>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lang="en-US" sz="4299"/>
              <a:t>Quality Improvement Recommendations</a:t>
            </a:r>
            <a:endParaRPr/>
          </a:p>
        </p:txBody>
      </p:sp>
      <p:sp>
        <p:nvSpPr>
          <p:cNvPr id="253" name="Google Shape;253;g369a0e255fd_0_0"/>
          <p:cNvSpPr txBox="1"/>
          <p:nvPr/>
        </p:nvSpPr>
        <p:spPr>
          <a:xfrm>
            <a:off x="1167575" y="2451574"/>
            <a:ext cx="15785100" cy="4919400"/>
          </a:xfrm>
          <a:prstGeom prst="rect">
            <a:avLst/>
          </a:prstGeom>
          <a:noFill/>
          <a:ln>
            <a:noFill/>
          </a:ln>
        </p:spPr>
        <p:txBody>
          <a:bodyPr anchorCtr="0" anchor="t" bIns="0" lIns="0" spcFirstLastPara="1" rIns="0" wrap="square" tIns="0">
            <a:spAutoFit/>
          </a:bodyPr>
          <a:lstStyle/>
          <a:p>
            <a:pPr indent="-444500" lvl="0" marL="457200" rtl="0" algn="l">
              <a:lnSpc>
                <a:spcPct val="140000"/>
              </a:lnSpc>
              <a:spcBef>
                <a:spcPts val="0"/>
              </a:spcBef>
              <a:spcAft>
                <a:spcPts val="0"/>
              </a:spcAft>
              <a:buSzPts val="3400"/>
              <a:buChar char="●"/>
            </a:pPr>
            <a:r>
              <a:rPr lang="en-US" sz="3400"/>
              <a:t>Data Quality Improvement: </a:t>
            </a:r>
            <a:endParaRPr sz="3400"/>
          </a:p>
          <a:p>
            <a:pPr indent="-444500" lvl="1" marL="914400" rtl="0" algn="l">
              <a:lnSpc>
                <a:spcPct val="140000"/>
              </a:lnSpc>
              <a:spcBef>
                <a:spcPts val="0"/>
              </a:spcBef>
              <a:spcAft>
                <a:spcPts val="0"/>
              </a:spcAft>
              <a:buSzPts val="3400"/>
              <a:buChar char="○"/>
            </a:pPr>
            <a:r>
              <a:rPr lang="en-US" sz="3400"/>
              <a:t>Add more data and make the data more balanced for negative and positive sentiment.</a:t>
            </a:r>
            <a:endParaRPr sz="3400"/>
          </a:p>
          <a:p>
            <a:pPr indent="-444500" lvl="0" marL="457200" rtl="0" algn="l">
              <a:lnSpc>
                <a:spcPct val="140000"/>
              </a:lnSpc>
              <a:spcBef>
                <a:spcPts val="0"/>
              </a:spcBef>
              <a:spcAft>
                <a:spcPts val="0"/>
              </a:spcAft>
              <a:buSzPts val="3400"/>
              <a:buChar char="●"/>
            </a:pPr>
            <a:r>
              <a:rPr lang="en-US" sz="3400"/>
              <a:t>Model Quality Improvement: </a:t>
            </a:r>
            <a:endParaRPr sz="3400"/>
          </a:p>
          <a:p>
            <a:pPr indent="-444500" lvl="1" marL="914400" rtl="0" algn="l">
              <a:lnSpc>
                <a:spcPct val="140000"/>
              </a:lnSpc>
              <a:spcBef>
                <a:spcPts val="0"/>
              </a:spcBef>
              <a:spcAft>
                <a:spcPts val="0"/>
              </a:spcAft>
              <a:buSzPts val="3400"/>
              <a:buChar char="○"/>
            </a:pPr>
            <a:r>
              <a:rPr lang="en-US" sz="3400"/>
              <a:t>Using hyperparameter tuning, using more advanced architectures (e.g., Transformers), or data augmentation.</a:t>
            </a:r>
            <a:endParaRPr sz="3400"/>
          </a:p>
          <a:p>
            <a:pPr indent="0" lvl="0" marL="0" marR="0" rtl="0" algn="l">
              <a:lnSpc>
                <a:spcPct val="140000"/>
              </a:lnSpc>
              <a:spcBef>
                <a:spcPts val="0"/>
              </a:spcBef>
              <a:spcAft>
                <a:spcPts val="0"/>
              </a:spcAft>
              <a:buNone/>
            </a:pPr>
            <a:r>
              <a:t/>
            </a:r>
            <a:endParaRPr sz="3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57" name="Shape 257"/>
        <p:cNvGrpSpPr/>
        <p:nvPr/>
      </p:nvGrpSpPr>
      <p:grpSpPr>
        <a:xfrm>
          <a:off x="0" y="0"/>
          <a:ext cx="0" cy="0"/>
          <a:chOff x="0" y="0"/>
          <a:chExt cx="0" cy="0"/>
        </a:xfrm>
      </p:grpSpPr>
      <p:sp>
        <p:nvSpPr>
          <p:cNvPr id="258" name="Google Shape;258;p12"/>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3">
              <a:alphaModFix/>
            </a:blip>
            <a:stretch>
              <a:fillRect b="0" l="0" r="0" t="0"/>
            </a:stretch>
          </a:blipFill>
          <a:ln>
            <a:noFill/>
          </a:ln>
        </p:spPr>
      </p:sp>
      <p:sp>
        <p:nvSpPr>
          <p:cNvPr id="259" name="Google Shape;259;p12"/>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4">
              <a:alphaModFix/>
            </a:blip>
            <a:stretch>
              <a:fillRect b="0" l="0" r="0" t="0"/>
            </a:stretch>
          </a:blipFill>
          <a:ln>
            <a:noFill/>
          </a:ln>
        </p:spPr>
      </p:sp>
      <p:sp>
        <p:nvSpPr>
          <p:cNvPr id="260" name="Google Shape;260;p12"/>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5">
              <a:alphaModFix/>
            </a:blip>
            <a:stretch>
              <a:fillRect b="0" l="0" r="0" t="0"/>
            </a:stretch>
          </a:blipFill>
          <a:ln>
            <a:noFill/>
          </a:ln>
        </p:spPr>
      </p:sp>
      <p:sp>
        <p:nvSpPr>
          <p:cNvPr id="261" name="Google Shape;261;p12"/>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6">
              <a:alphaModFix/>
            </a:blip>
            <a:stretch>
              <a:fillRect b="0" l="0" r="0" t="0"/>
            </a:stretch>
          </a:blipFill>
          <a:ln>
            <a:noFill/>
          </a:ln>
        </p:spPr>
      </p:sp>
      <p:sp>
        <p:nvSpPr>
          <p:cNvPr id="262" name="Google Shape;262;p12"/>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7">
              <a:alphaModFix/>
            </a:blip>
            <a:stretch>
              <a:fillRect b="0" l="0" r="0" t="0"/>
            </a:stretch>
          </a:blipFill>
          <a:ln>
            <a:noFill/>
          </a:ln>
        </p:spPr>
      </p:sp>
      <p:sp>
        <p:nvSpPr>
          <p:cNvPr id="263" name="Google Shape;263;p12"/>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8">
              <a:alphaModFix/>
            </a:blip>
            <a:stretch>
              <a:fillRect b="0" l="0" r="0" t="0"/>
            </a:stretch>
          </a:blipFill>
          <a:ln>
            <a:noFill/>
          </a:ln>
        </p:spPr>
      </p:sp>
      <p:sp>
        <p:nvSpPr>
          <p:cNvPr id="264" name="Google Shape;264;p12"/>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9">
              <a:alphaModFix/>
            </a:blip>
            <a:stretch>
              <a:fillRect b="0" l="0" r="0" t="0"/>
            </a:stretch>
          </a:blipFill>
          <a:ln>
            <a:noFill/>
          </a:ln>
        </p:spPr>
      </p:sp>
      <p:sp>
        <p:nvSpPr>
          <p:cNvPr id="265" name="Google Shape;265;p12"/>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0">
              <a:alphaModFix/>
            </a:blip>
            <a:stretch>
              <a:fillRect b="0" l="0" r="0" t="0"/>
            </a:stretch>
          </a:blipFill>
          <a:ln>
            <a:noFill/>
          </a:ln>
        </p:spPr>
      </p:sp>
      <p:sp>
        <p:nvSpPr>
          <p:cNvPr id="266" name="Google Shape;266;p12"/>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1">
              <a:alphaModFix/>
            </a:blip>
            <a:stretch>
              <a:fillRect b="0" l="0" r="0" t="0"/>
            </a:stretch>
          </a:blipFill>
          <a:ln>
            <a:noFill/>
          </a:ln>
        </p:spPr>
      </p:sp>
      <p:sp>
        <p:nvSpPr>
          <p:cNvPr id="267" name="Google Shape;267;p12"/>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2">
              <a:alphaModFix/>
            </a:blip>
            <a:stretch>
              <a:fillRect b="0" l="0" r="0" t="0"/>
            </a:stretch>
          </a:blipFill>
          <a:ln>
            <a:noFill/>
          </a:ln>
        </p:spPr>
      </p:sp>
      <p:sp>
        <p:nvSpPr>
          <p:cNvPr id="268" name="Google Shape;268;p12"/>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3">
              <a:alphaModFix/>
            </a:blip>
            <a:stretch>
              <a:fillRect b="0" l="0" r="0" t="0"/>
            </a:stretch>
          </a:blipFill>
          <a:ln>
            <a:noFill/>
          </a:ln>
        </p:spPr>
      </p:sp>
      <p:sp>
        <p:nvSpPr>
          <p:cNvPr id="269" name="Google Shape;269;p12"/>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4">
              <a:alphaModFix/>
            </a:blip>
            <a:stretch>
              <a:fillRect b="0" l="0" r="0" t="0"/>
            </a:stretch>
          </a:blipFill>
          <a:ln>
            <a:noFill/>
          </a:ln>
        </p:spPr>
      </p:sp>
      <p:sp>
        <p:nvSpPr>
          <p:cNvPr id="270" name="Google Shape;270;p12"/>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5">
              <a:alphaModFix/>
            </a:blip>
            <a:stretch>
              <a:fillRect b="0" l="0" r="0" t="0"/>
            </a:stretch>
          </a:blipFill>
          <a:ln>
            <a:noFill/>
          </a:ln>
        </p:spPr>
      </p:sp>
      <p:sp>
        <p:nvSpPr>
          <p:cNvPr id="271" name="Google Shape;271;p12"/>
          <p:cNvSpPr txBox="1"/>
          <p:nvPr/>
        </p:nvSpPr>
        <p:spPr>
          <a:xfrm>
            <a:off x="3304809" y="2976269"/>
            <a:ext cx="10910396" cy="3072765"/>
          </a:xfrm>
          <a:prstGeom prst="rect">
            <a:avLst/>
          </a:prstGeom>
          <a:noFill/>
          <a:ln>
            <a:noFill/>
          </a:ln>
        </p:spPr>
        <p:txBody>
          <a:bodyPr anchorCtr="0" anchor="t" bIns="0" lIns="0" spcFirstLastPara="1" rIns="0" wrap="square" tIns="0">
            <a:spAutoFit/>
          </a:bodyPr>
          <a:lstStyle/>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Case 2</a:t>
            </a:r>
            <a:endParaRPr/>
          </a:p>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FAQ Chatbot</a:t>
            </a:r>
            <a:endParaRPr/>
          </a:p>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Task 1 Design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75" name="Shape 275"/>
        <p:cNvGrpSpPr/>
        <p:nvPr/>
      </p:nvGrpSpPr>
      <p:grpSpPr>
        <a:xfrm>
          <a:off x="0" y="0"/>
          <a:ext cx="0" cy="0"/>
          <a:chOff x="0" y="0"/>
          <a:chExt cx="0" cy="0"/>
        </a:xfrm>
      </p:grpSpPr>
      <p:sp>
        <p:nvSpPr>
          <p:cNvPr id="276" name="Google Shape;276;p13"/>
          <p:cNvSpPr txBox="1"/>
          <p:nvPr/>
        </p:nvSpPr>
        <p:spPr>
          <a:xfrm>
            <a:off x="1028700" y="2460307"/>
            <a:ext cx="15952839" cy="5340418"/>
          </a:xfrm>
          <a:prstGeom prst="rect">
            <a:avLst/>
          </a:prstGeom>
          <a:noFill/>
          <a:ln>
            <a:noFill/>
          </a:ln>
        </p:spPr>
        <p:txBody>
          <a:bodyPr anchorCtr="0" anchor="t" bIns="0" lIns="0" spcFirstLastPara="1" rIns="0" wrap="square" tIns="0">
            <a:spAutoFit/>
          </a:bodyPr>
          <a:lstStyle/>
          <a:p>
            <a:pPr indent="-347300" lvl="1" marL="694602" marR="0" rtl="0" algn="l">
              <a:lnSpc>
                <a:spcPct val="140049"/>
              </a:lnSpc>
              <a:spcBef>
                <a:spcPts val="0"/>
              </a:spcBef>
              <a:spcAft>
                <a:spcPts val="0"/>
              </a:spcAft>
              <a:buClr>
                <a:srgbClr val="000000"/>
              </a:buClr>
              <a:buSzPts val="3216"/>
              <a:buFont typeface="Arial"/>
              <a:buChar char="•"/>
            </a:pPr>
            <a:r>
              <a:rPr b="0" i="0" lang="en-US" sz="3216" u="none" cap="none" strike="noStrike">
                <a:solidFill>
                  <a:srgbClr val="000000"/>
                </a:solidFill>
                <a:latin typeface="Arial"/>
                <a:ea typeface="Arial"/>
                <a:cs typeface="Arial"/>
                <a:sym typeface="Arial"/>
              </a:rPr>
              <a:t>Objective: To create a chatbot capable of accurately answering FAQs from the FAQ_Nawa.xlsx file using an LLM.</a:t>
            </a:r>
            <a:endParaRPr/>
          </a:p>
          <a:p>
            <a:pPr indent="-347300" lvl="1" marL="694602" marR="0" rtl="0" algn="l">
              <a:lnSpc>
                <a:spcPct val="140049"/>
              </a:lnSpc>
              <a:spcBef>
                <a:spcPts val="0"/>
              </a:spcBef>
              <a:spcAft>
                <a:spcPts val="0"/>
              </a:spcAft>
              <a:buClr>
                <a:srgbClr val="000000"/>
              </a:buClr>
              <a:buSzPts val="3216"/>
              <a:buFont typeface="Arial"/>
              <a:buChar char="•"/>
            </a:pPr>
            <a:r>
              <a:rPr b="0" i="0" lang="en-US" sz="3216" u="none" cap="none" strike="noStrike">
                <a:solidFill>
                  <a:srgbClr val="000000"/>
                </a:solidFill>
                <a:latin typeface="Arial"/>
                <a:ea typeface="Arial"/>
                <a:cs typeface="Arial"/>
                <a:sym typeface="Arial"/>
              </a:rPr>
              <a:t>Technology Stack: </a:t>
            </a:r>
            <a:endParaRPr/>
          </a:p>
          <a:p>
            <a:pPr indent="-463067" lvl="2" marL="1389203" marR="0" rtl="0" algn="l">
              <a:lnSpc>
                <a:spcPct val="140049"/>
              </a:lnSpc>
              <a:spcBef>
                <a:spcPts val="0"/>
              </a:spcBef>
              <a:spcAft>
                <a:spcPts val="0"/>
              </a:spcAft>
              <a:buClr>
                <a:srgbClr val="000000"/>
              </a:buClr>
              <a:buSzPts val="3216"/>
              <a:buFont typeface="Arial"/>
              <a:buChar char="⚬"/>
            </a:pPr>
            <a:r>
              <a:rPr b="0" i="0" lang="en-US" sz="3216" u="none" cap="none" strike="noStrike">
                <a:solidFill>
                  <a:srgbClr val="000000"/>
                </a:solidFill>
                <a:latin typeface="Arial"/>
                <a:ea typeface="Arial"/>
                <a:cs typeface="Arial"/>
                <a:sym typeface="Arial"/>
              </a:rPr>
              <a:t>Language: Python </a:t>
            </a:r>
            <a:endParaRPr/>
          </a:p>
          <a:p>
            <a:pPr indent="-463067" lvl="2" marL="1389203" marR="0" rtl="0" algn="l">
              <a:lnSpc>
                <a:spcPct val="140049"/>
              </a:lnSpc>
              <a:spcBef>
                <a:spcPts val="0"/>
              </a:spcBef>
              <a:spcAft>
                <a:spcPts val="0"/>
              </a:spcAft>
              <a:buClr>
                <a:srgbClr val="000000"/>
              </a:buClr>
              <a:buSzPts val="3216"/>
              <a:buFont typeface="Arial"/>
              <a:buChar char="⚬"/>
            </a:pPr>
            <a:r>
              <a:rPr b="0" i="0" lang="en-US" sz="3216" u="none" cap="none" strike="noStrike">
                <a:solidFill>
                  <a:srgbClr val="000000"/>
                </a:solidFill>
                <a:latin typeface="Arial"/>
                <a:ea typeface="Arial"/>
                <a:cs typeface="Arial"/>
                <a:sym typeface="Arial"/>
              </a:rPr>
              <a:t>UI: Streamlit </a:t>
            </a:r>
            <a:endParaRPr/>
          </a:p>
          <a:p>
            <a:pPr indent="-463067" lvl="2" marL="1389203" marR="0" rtl="0" algn="l">
              <a:lnSpc>
                <a:spcPct val="140049"/>
              </a:lnSpc>
              <a:spcBef>
                <a:spcPts val="0"/>
              </a:spcBef>
              <a:spcAft>
                <a:spcPts val="0"/>
              </a:spcAft>
              <a:buClr>
                <a:srgbClr val="000000"/>
              </a:buClr>
              <a:buSzPts val="3216"/>
              <a:buFont typeface="Arial"/>
              <a:buChar char="⚬"/>
            </a:pPr>
            <a:r>
              <a:rPr b="0" i="0" lang="en-US" sz="3216" u="none" cap="none" strike="noStrike">
                <a:solidFill>
                  <a:srgbClr val="000000"/>
                </a:solidFill>
                <a:latin typeface="Arial"/>
                <a:ea typeface="Arial"/>
                <a:cs typeface="Arial"/>
                <a:sym typeface="Arial"/>
              </a:rPr>
              <a:t>LLM: OpenAI</a:t>
            </a:r>
            <a:endParaRPr/>
          </a:p>
          <a:p>
            <a:pPr indent="-463067" lvl="2" marL="1389203" marR="0" rtl="0" algn="l">
              <a:lnSpc>
                <a:spcPct val="140049"/>
              </a:lnSpc>
              <a:spcBef>
                <a:spcPts val="0"/>
              </a:spcBef>
              <a:spcAft>
                <a:spcPts val="0"/>
              </a:spcAft>
              <a:buClr>
                <a:srgbClr val="000000"/>
              </a:buClr>
              <a:buSzPts val="3216"/>
              <a:buFont typeface="Arial"/>
              <a:buChar char="⚬"/>
            </a:pPr>
            <a:r>
              <a:rPr b="0" i="0" lang="en-US" sz="3216" u="none" cap="none" strike="noStrike">
                <a:solidFill>
                  <a:srgbClr val="000000"/>
                </a:solidFill>
                <a:latin typeface="Arial"/>
                <a:ea typeface="Arial"/>
                <a:cs typeface="Arial"/>
                <a:sym typeface="Arial"/>
              </a:rPr>
              <a:t>RAG Tools: FAISS</a:t>
            </a:r>
            <a:endParaRPr/>
          </a:p>
          <a:p>
            <a:pPr indent="-463067" lvl="2" marL="1389203" marR="0" rtl="0" algn="l">
              <a:lnSpc>
                <a:spcPct val="140049"/>
              </a:lnSpc>
              <a:spcBef>
                <a:spcPts val="0"/>
              </a:spcBef>
              <a:spcAft>
                <a:spcPts val="0"/>
              </a:spcAft>
              <a:buClr>
                <a:srgbClr val="000000"/>
              </a:buClr>
              <a:buSzPts val="3216"/>
              <a:buFont typeface="Arial"/>
              <a:buChar char="⚬"/>
            </a:pPr>
            <a:r>
              <a:rPr b="0" i="0" lang="en-US" sz="3216" u="none" cap="none" strike="noStrike">
                <a:solidFill>
                  <a:srgbClr val="000000"/>
                </a:solidFill>
                <a:latin typeface="Arial"/>
                <a:ea typeface="Arial"/>
                <a:cs typeface="Arial"/>
                <a:sym typeface="Arial"/>
              </a:rPr>
              <a:t>RAG Pipeline: Langchain</a:t>
            </a:r>
            <a:endParaRPr/>
          </a:p>
          <a:p>
            <a:pPr indent="0" lvl="0" marL="0" marR="0" rtl="0" algn="l">
              <a:lnSpc>
                <a:spcPct val="197015"/>
              </a:lnSpc>
              <a:spcBef>
                <a:spcPts val="0"/>
              </a:spcBef>
              <a:spcAft>
                <a:spcPts val="0"/>
              </a:spcAft>
              <a:buNone/>
            </a:pPr>
            <a:r>
              <a:t/>
            </a:r>
            <a:endParaRPr b="0" i="0" sz="3216" u="none" cap="none" strike="noStrike">
              <a:solidFill>
                <a:srgbClr val="000000"/>
              </a:solidFill>
              <a:latin typeface="Arial"/>
              <a:ea typeface="Arial"/>
              <a:cs typeface="Arial"/>
              <a:sym typeface="Arial"/>
            </a:endParaRPr>
          </a:p>
        </p:txBody>
      </p:sp>
      <p:sp>
        <p:nvSpPr>
          <p:cNvPr id="277" name="Google Shape;277;p13"/>
          <p:cNvSpPr txBox="1"/>
          <p:nvPr/>
        </p:nvSpPr>
        <p:spPr>
          <a:xfrm>
            <a:off x="1028700" y="1500344"/>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Objective and Tools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81" name="Shape 281"/>
        <p:cNvGrpSpPr/>
        <p:nvPr/>
      </p:nvGrpSpPr>
      <p:grpSpPr>
        <a:xfrm>
          <a:off x="0" y="0"/>
          <a:ext cx="0" cy="0"/>
          <a:chOff x="0" y="0"/>
          <a:chExt cx="0" cy="0"/>
        </a:xfrm>
      </p:grpSpPr>
      <p:sp>
        <p:nvSpPr>
          <p:cNvPr id="282" name="Google Shape;282;p14"/>
          <p:cNvSpPr/>
          <p:nvPr/>
        </p:nvSpPr>
        <p:spPr>
          <a:xfrm>
            <a:off x="-906773" y="9258300"/>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3">
              <a:alphaModFix/>
            </a:blip>
            <a:stretch>
              <a:fillRect b="0" l="0" r="0" t="0"/>
            </a:stretch>
          </a:blipFill>
          <a:ln>
            <a:noFill/>
          </a:ln>
        </p:spPr>
      </p:sp>
      <p:sp>
        <p:nvSpPr>
          <p:cNvPr id="283" name="Google Shape;283;p14"/>
          <p:cNvSpPr/>
          <p:nvPr/>
        </p:nvSpPr>
        <p:spPr>
          <a:xfrm>
            <a:off x="4599039" y="-2702486"/>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4">
              <a:alphaModFix/>
            </a:blip>
            <a:stretch>
              <a:fillRect b="0" l="0" r="0" t="0"/>
            </a:stretch>
          </a:blipFill>
          <a:ln>
            <a:noFill/>
          </a:ln>
        </p:spPr>
      </p:sp>
      <p:sp>
        <p:nvSpPr>
          <p:cNvPr id="284" name="Google Shape;284;p14"/>
          <p:cNvSpPr/>
          <p:nvPr/>
        </p:nvSpPr>
        <p:spPr>
          <a:xfrm>
            <a:off x="3305529" y="9415401"/>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285" name="Google Shape;285;p14"/>
          <p:cNvSpPr/>
          <p:nvPr/>
        </p:nvSpPr>
        <p:spPr>
          <a:xfrm>
            <a:off x="-906773" y="-1496264"/>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6">
              <a:alphaModFix/>
            </a:blip>
            <a:stretch>
              <a:fillRect b="0" l="0" r="0" t="0"/>
            </a:stretch>
          </a:blipFill>
          <a:ln>
            <a:noFill/>
          </a:ln>
        </p:spPr>
      </p:sp>
      <p:sp>
        <p:nvSpPr>
          <p:cNvPr id="286" name="Google Shape;286;p14"/>
          <p:cNvSpPr/>
          <p:nvPr/>
        </p:nvSpPr>
        <p:spPr>
          <a:xfrm>
            <a:off x="8431469" y="2210227"/>
            <a:ext cx="9548824" cy="6505136"/>
          </a:xfrm>
          <a:custGeom>
            <a:rect b="b" l="l" r="r" t="t"/>
            <a:pathLst>
              <a:path extrusionOk="0" h="6505136" w="9548824">
                <a:moveTo>
                  <a:pt x="0" y="0"/>
                </a:moveTo>
                <a:lnTo>
                  <a:pt x="9548824" y="0"/>
                </a:lnTo>
                <a:lnTo>
                  <a:pt x="9548824" y="6505137"/>
                </a:lnTo>
                <a:lnTo>
                  <a:pt x="0" y="6505137"/>
                </a:lnTo>
                <a:lnTo>
                  <a:pt x="0" y="0"/>
                </a:lnTo>
                <a:close/>
              </a:path>
            </a:pathLst>
          </a:custGeom>
          <a:blipFill rotWithShape="1">
            <a:blip r:embed="rId7">
              <a:alphaModFix/>
            </a:blip>
            <a:stretch>
              <a:fillRect b="0" l="0" r="0" t="0"/>
            </a:stretch>
          </a:blipFill>
          <a:ln>
            <a:noFill/>
          </a:ln>
        </p:spPr>
      </p:sp>
      <p:sp>
        <p:nvSpPr>
          <p:cNvPr id="287" name="Google Shape;287;p14"/>
          <p:cNvSpPr txBox="1"/>
          <p:nvPr/>
        </p:nvSpPr>
        <p:spPr>
          <a:xfrm>
            <a:off x="1028700" y="2222135"/>
            <a:ext cx="7140678" cy="6250243"/>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3127" u="none" cap="none" strike="noStrike">
                <a:solidFill>
                  <a:srgbClr val="000000"/>
                </a:solidFill>
                <a:latin typeface="Arial"/>
                <a:ea typeface="Arial"/>
                <a:cs typeface="Arial"/>
                <a:sym typeface="Arial"/>
              </a:rPr>
              <a:t>Step 1: Data Loading &amp; Preprocessing</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Read file excel</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Drop empty data</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Remove whitespace at the beginning and end of text</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Turns each row in the DataFrame into a Document object with question and answer contents, and metadata file name and row number.</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Error Handling: If the file is not found: display an error message. If other errors occur: display a generic error message along with the error message.</a:t>
            </a:r>
            <a:endParaRPr/>
          </a:p>
        </p:txBody>
      </p:sp>
      <p:sp>
        <p:nvSpPr>
          <p:cNvPr id="288" name="Google Shape;288;p14"/>
          <p:cNvSpPr txBox="1"/>
          <p:nvPr/>
        </p:nvSpPr>
        <p:spPr>
          <a:xfrm>
            <a:off x="1028700" y="1252647"/>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Development Process (Step-by-Step)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92" name="Shape 292"/>
        <p:cNvGrpSpPr/>
        <p:nvPr/>
      </p:nvGrpSpPr>
      <p:grpSpPr>
        <a:xfrm>
          <a:off x="0" y="0"/>
          <a:ext cx="0" cy="0"/>
          <a:chOff x="0" y="0"/>
          <a:chExt cx="0" cy="0"/>
        </a:xfrm>
      </p:grpSpPr>
      <p:sp>
        <p:nvSpPr>
          <p:cNvPr id="293" name="Google Shape;293;p15"/>
          <p:cNvSpPr/>
          <p:nvPr/>
        </p:nvSpPr>
        <p:spPr>
          <a:xfrm>
            <a:off x="-906773" y="9258300"/>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3">
              <a:alphaModFix/>
            </a:blip>
            <a:stretch>
              <a:fillRect b="0" l="0" r="0" t="0"/>
            </a:stretch>
          </a:blipFill>
          <a:ln>
            <a:noFill/>
          </a:ln>
        </p:spPr>
      </p:sp>
      <p:sp>
        <p:nvSpPr>
          <p:cNvPr id="294" name="Google Shape;294;p15"/>
          <p:cNvSpPr/>
          <p:nvPr/>
        </p:nvSpPr>
        <p:spPr>
          <a:xfrm>
            <a:off x="4599039" y="-2702486"/>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4">
              <a:alphaModFix/>
            </a:blip>
            <a:stretch>
              <a:fillRect b="0" l="0" r="0" t="0"/>
            </a:stretch>
          </a:blipFill>
          <a:ln>
            <a:noFill/>
          </a:ln>
        </p:spPr>
      </p:sp>
      <p:sp>
        <p:nvSpPr>
          <p:cNvPr id="295" name="Google Shape;295;p15"/>
          <p:cNvSpPr/>
          <p:nvPr/>
        </p:nvSpPr>
        <p:spPr>
          <a:xfrm>
            <a:off x="3305529" y="9415401"/>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296" name="Google Shape;296;p15"/>
          <p:cNvSpPr/>
          <p:nvPr/>
        </p:nvSpPr>
        <p:spPr>
          <a:xfrm>
            <a:off x="-906773" y="-1496264"/>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6">
              <a:alphaModFix/>
            </a:blip>
            <a:stretch>
              <a:fillRect b="0" l="0" r="0" t="0"/>
            </a:stretch>
          </a:blipFill>
          <a:ln>
            <a:noFill/>
          </a:ln>
        </p:spPr>
      </p:sp>
      <p:sp>
        <p:nvSpPr>
          <p:cNvPr id="297" name="Google Shape;297;p15"/>
          <p:cNvSpPr/>
          <p:nvPr/>
        </p:nvSpPr>
        <p:spPr>
          <a:xfrm>
            <a:off x="1028700" y="2035654"/>
            <a:ext cx="11301259" cy="3107846"/>
          </a:xfrm>
          <a:custGeom>
            <a:rect b="b" l="l" r="r" t="t"/>
            <a:pathLst>
              <a:path extrusionOk="0" h="3107846" w="11301259">
                <a:moveTo>
                  <a:pt x="0" y="0"/>
                </a:moveTo>
                <a:lnTo>
                  <a:pt x="11301259" y="0"/>
                </a:lnTo>
                <a:lnTo>
                  <a:pt x="11301259" y="3107846"/>
                </a:lnTo>
                <a:lnTo>
                  <a:pt x="0" y="3107846"/>
                </a:lnTo>
                <a:lnTo>
                  <a:pt x="0" y="0"/>
                </a:lnTo>
                <a:close/>
              </a:path>
            </a:pathLst>
          </a:custGeom>
          <a:blipFill rotWithShape="1">
            <a:blip r:embed="rId7">
              <a:alphaModFix/>
            </a:blip>
            <a:stretch>
              <a:fillRect b="0" l="0" r="0" t="0"/>
            </a:stretch>
          </a:blipFill>
          <a:ln>
            <a:noFill/>
          </a:ln>
        </p:spPr>
      </p:sp>
      <p:sp>
        <p:nvSpPr>
          <p:cNvPr id="298" name="Google Shape;298;p15"/>
          <p:cNvSpPr/>
          <p:nvPr/>
        </p:nvSpPr>
        <p:spPr>
          <a:xfrm>
            <a:off x="1028700" y="5191125"/>
            <a:ext cx="6490212" cy="672244"/>
          </a:xfrm>
          <a:custGeom>
            <a:rect b="b" l="l" r="r" t="t"/>
            <a:pathLst>
              <a:path extrusionOk="0" h="672244" w="6490212">
                <a:moveTo>
                  <a:pt x="0" y="0"/>
                </a:moveTo>
                <a:lnTo>
                  <a:pt x="6490212" y="0"/>
                </a:lnTo>
                <a:lnTo>
                  <a:pt x="6490212" y="672244"/>
                </a:lnTo>
                <a:lnTo>
                  <a:pt x="0" y="672244"/>
                </a:lnTo>
                <a:lnTo>
                  <a:pt x="0" y="0"/>
                </a:lnTo>
                <a:close/>
              </a:path>
            </a:pathLst>
          </a:custGeom>
          <a:blipFill rotWithShape="1">
            <a:blip r:embed="rId8">
              <a:alphaModFix/>
            </a:blip>
            <a:stretch>
              <a:fillRect b="0" l="0" r="0" t="0"/>
            </a:stretch>
          </a:blipFill>
          <a:ln>
            <a:noFill/>
          </a:ln>
        </p:spPr>
      </p:sp>
      <p:sp>
        <p:nvSpPr>
          <p:cNvPr id="299" name="Google Shape;299;p15"/>
          <p:cNvSpPr txBox="1"/>
          <p:nvPr/>
        </p:nvSpPr>
        <p:spPr>
          <a:xfrm>
            <a:off x="1028700" y="6190328"/>
            <a:ext cx="16230600" cy="1963993"/>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3127" u="none" cap="none" strike="noStrike">
                <a:solidFill>
                  <a:srgbClr val="000000"/>
                </a:solidFill>
                <a:latin typeface="Arial"/>
                <a:ea typeface="Arial"/>
                <a:cs typeface="Arial"/>
                <a:sym typeface="Arial"/>
              </a:rPr>
              <a:t>Step 2: Embedding &amp; RAG (Retrieval-Augmented Generation):</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initialize embedding models such as OpenAIEmbedding and faq_doc result load data</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Converts text documents into vectors, then stores them in the FAISS index for quick search.</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Error Handling: If failed created database</a:t>
            </a:r>
            <a:endParaRPr/>
          </a:p>
        </p:txBody>
      </p:sp>
      <p:sp>
        <p:nvSpPr>
          <p:cNvPr id="300" name="Google Shape;300;p15"/>
          <p:cNvSpPr txBox="1"/>
          <p:nvPr/>
        </p:nvSpPr>
        <p:spPr>
          <a:xfrm>
            <a:off x="1028700" y="1252647"/>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Development Process (Step-by-Step)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04" name="Shape 304"/>
        <p:cNvGrpSpPr/>
        <p:nvPr/>
      </p:nvGrpSpPr>
      <p:grpSpPr>
        <a:xfrm>
          <a:off x="0" y="0"/>
          <a:ext cx="0" cy="0"/>
          <a:chOff x="0" y="0"/>
          <a:chExt cx="0" cy="0"/>
        </a:xfrm>
      </p:grpSpPr>
      <p:sp>
        <p:nvSpPr>
          <p:cNvPr id="305" name="Google Shape;305;p16"/>
          <p:cNvSpPr/>
          <p:nvPr/>
        </p:nvSpPr>
        <p:spPr>
          <a:xfrm>
            <a:off x="-906773" y="9258300"/>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3">
              <a:alphaModFix/>
            </a:blip>
            <a:stretch>
              <a:fillRect b="0" l="0" r="0" t="0"/>
            </a:stretch>
          </a:blipFill>
          <a:ln>
            <a:noFill/>
          </a:ln>
        </p:spPr>
      </p:sp>
      <p:sp>
        <p:nvSpPr>
          <p:cNvPr id="306" name="Google Shape;306;p16"/>
          <p:cNvSpPr/>
          <p:nvPr/>
        </p:nvSpPr>
        <p:spPr>
          <a:xfrm>
            <a:off x="4599039" y="-2702486"/>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4">
              <a:alphaModFix/>
            </a:blip>
            <a:stretch>
              <a:fillRect b="0" l="0" r="0" t="0"/>
            </a:stretch>
          </a:blipFill>
          <a:ln>
            <a:noFill/>
          </a:ln>
        </p:spPr>
      </p:sp>
      <p:sp>
        <p:nvSpPr>
          <p:cNvPr id="307" name="Google Shape;307;p16"/>
          <p:cNvSpPr/>
          <p:nvPr/>
        </p:nvSpPr>
        <p:spPr>
          <a:xfrm>
            <a:off x="3305529" y="9415401"/>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308" name="Google Shape;308;p16"/>
          <p:cNvSpPr/>
          <p:nvPr/>
        </p:nvSpPr>
        <p:spPr>
          <a:xfrm>
            <a:off x="-906773" y="-1496264"/>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6">
              <a:alphaModFix/>
            </a:blip>
            <a:stretch>
              <a:fillRect b="0" l="0" r="0" t="0"/>
            </a:stretch>
          </a:blipFill>
          <a:ln>
            <a:noFill/>
          </a:ln>
        </p:spPr>
      </p:sp>
      <p:sp>
        <p:nvSpPr>
          <p:cNvPr id="309" name="Google Shape;309;p16"/>
          <p:cNvSpPr/>
          <p:nvPr/>
        </p:nvSpPr>
        <p:spPr>
          <a:xfrm>
            <a:off x="1690553" y="3447576"/>
            <a:ext cx="11301259" cy="2825315"/>
          </a:xfrm>
          <a:custGeom>
            <a:rect b="b" l="l" r="r" t="t"/>
            <a:pathLst>
              <a:path extrusionOk="0" h="2825315" w="11301259">
                <a:moveTo>
                  <a:pt x="0" y="0"/>
                </a:moveTo>
                <a:lnTo>
                  <a:pt x="11301259" y="0"/>
                </a:lnTo>
                <a:lnTo>
                  <a:pt x="11301259" y="2825315"/>
                </a:lnTo>
                <a:lnTo>
                  <a:pt x="0" y="2825315"/>
                </a:lnTo>
                <a:lnTo>
                  <a:pt x="0" y="0"/>
                </a:lnTo>
                <a:close/>
              </a:path>
            </a:pathLst>
          </a:custGeom>
          <a:blipFill rotWithShape="1">
            <a:blip r:embed="rId7">
              <a:alphaModFix/>
            </a:blip>
            <a:stretch>
              <a:fillRect b="0" l="0" r="0" t="0"/>
            </a:stretch>
          </a:blipFill>
          <a:ln>
            <a:noFill/>
          </a:ln>
        </p:spPr>
      </p:sp>
      <p:sp>
        <p:nvSpPr>
          <p:cNvPr id="310" name="Google Shape;310;p16"/>
          <p:cNvSpPr/>
          <p:nvPr/>
        </p:nvSpPr>
        <p:spPr>
          <a:xfrm>
            <a:off x="1690553" y="6946564"/>
            <a:ext cx="4639138" cy="1777614"/>
          </a:xfrm>
          <a:custGeom>
            <a:rect b="b" l="l" r="r" t="t"/>
            <a:pathLst>
              <a:path extrusionOk="0" h="1777614" w="4639138">
                <a:moveTo>
                  <a:pt x="0" y="0"/>
                </a:moveTo>
                <a:lnTo>
                  <a:pt x="4639138" y="0"/>
                </a:lnTo>
                <a:lnTo>
                  <a:pt x="4639138" y="1777614"/>
                </a:lnTo>
                <a:lnTo>
                  <a:pt x="0" y="1777614"/>
                </a:lnTo>
                <a:lnTo>
                  <a:pt x="0" y="0"/>
                </a:lnTo>
                <a:close/>
              </a:path>
            </a:pathLst>
          </a:custGeom>
          <a:blipFill rotWithShape="1">
            <a:blip r:embed="rId8">
              <a:alphaModFix/>
            </a:blip>
            <a:stretch>
              <a:fillRect b="0" l="0" r="0" t="0"/>
            </a:stretch>
          </a:blipFill>
          <a:ln>
            <a:noFill/>
          </a:ln>
        </p:spPr>
      </p:sp>
      <p:sp>
        <p:nvSpPr>
          <p:cNvPr id="311" name="Google Shape;311;p16"/>
          <p:cNvSpPr/>
          <p:nvPr/>
        </p:nvSpPr>
        <p:spPr>
          <a:xfrm>
            <a:off x="6567073" y="7489489"/>
            <a:ext cx="10508457" cy="587886"/>
          </a:xfrm>
          <a:custGeom>
            <a:rect b="b" l="l" r="r" t="t"/>
            <a:pathLst>
              <a:path extrusionOk="0" h="587886" w="10508457">
                <a:moveTo>
                  <a:pt x="0" y="0"/>
                </a:moveTo>
                <a:lnTo>
                  <a:pt x="10508457" y="0"/>
                </a:lnTo>
                <a:lnTo>
                  <a:pt x="10508457" y="587886"/>
                </a:lnTo>
                <a:lnTo>
                  <a:pt x="0" y="587886"/>
                </a:lnTo>
                <a:lnTo>
                  <a:pt x="0" y="0"/>
                </a:lnTo>
                <a:close/>
              </a:path>
            </a:pathLst>
          </a:custGeom>
          <a:blipFill rotWithShape="1">
            <a:blip r:embed="rId9">
              <a:alphaModFix/>
            </a:blip>
            <a:stretch>
              <a:fillRect b="0" l="0" r="0" t="0"/>
            </a:stretch>
          </a:blipFill>
          <a:ln>
            <a:noFill/>
          </a:ln>
        </p:spPr>
      </p:sp>
      <p:sp>
        <p:nvSpPr>
          <p:cNvPr id="312" name="Google Shape;312;p16"/>
          <p:cNvSpPr txBox="1"/>
          <p:nvPr/>
        </p:nvSpPr>
        <p:spPr>
          <a:xfrm>
            <a:off x="1028700" y="2308479"/>
            <a:ext cx="16230600" cy="464123"/>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2727" u="none" cap="none" strike="noStrike">
                <a:solidFill>
                  <a:srgbClr val="000000"/>
                </a:solidFill>
                <a:latin typeface="Arial"/>
                <a:ea typeface="Arial"/>
                <a:cs typeface="Arial"/>
                <a:sym typeface="Arial"/>
              </a:rPr>
              <a:t>Step 3: LLM Integration &amp; Answer Generation:</a:t>
            </a:r>
            <a:endParaRPr/>
          </a:p>
        </p:txBody>
      </p:sp>
      <p:sp>
        <p:nvSpPr>
          <p:cNvPr id="313" name="Google Shape;313;p16"/>
          <p:cNvSpPr txBox="1"/>
          <p:nvPr/>
        </p:nvSpPr>
        <p:spPr>
          <a:xfrm>
            <a:off x="1028700" y="1252647"/>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Development Process (Step-by-Step)</a:t>
            </a:r>
            <a:endParaRPr/>
          </a:p>
        </p:txBody>
      </p:sp>
      <p:sp>
        <p:nvSpPr>
          <p:cNvPr id="314" name="Google Shape;314;p16"/>
          <p:cNvSpPr txBox="1"/>
          <p:nvPr/>
        </p:nvSpPr>
        <p:spPr>
          <a:xfrm>
            <a:off x="1028700" y="2850103"/>
            <a:ext cx="16230600" cy="464123"/>
          </a:xfrm>
          <a:prstGeom prst="rect">
            <a:avLst/>
          </a:prstGeom>
          <a:noFill/>
          <a:ln>
            <a:noFill/>
          </a:ln>
        </p:spPr>
        <p:txBody>
          <a:bodyPr anchorCtr="0" anchor="t" bIns="0" lIns="0" spcFirstLastPara="1" rIns="0" wrap="square" tIns="0">
            <a:spAutoFit/>
          </a:bodyPr>
          <a:lstStyle/>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Define Prompt with input context and question</a:t>
            </a:r>
            <a:endParaRPr/>
          </a:p>
        </p:txBody>
      </p:sp>
      <p:sp>
        <p:nvSpPr>
          <p:cNvPr id="315" name="Google Shape;315;p16"/>
          <p:cNvSpPr txBox="1"/>
          <p:nvPr/>
        </p:nvSpPr>
        <p:spPr>
          <a:xfrm>
            <a:off x="1028700" y="6349091"/>
            <a:ext cx="16230600" cy="464123"/>
          </a:xfrm>
          <a:prstGeom prst="rect">
            <a:avLst/>
          </a:prstGeom>
          <a:noFill/>
          <a:ln>
            <a:noFill/>
          </a:ln>
        </p:spPr>
        <p:txBody>
          <a:bodyPr anchorCtr="0" anchor="t" bIns="0" lIns="0" spcFirstLastPara="1" rIns="0" wrap="square" tIns="0">
            <a:spAutoFit/>
          </a:bodyPr>
          <a:lstStyle/>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Define LLM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7"/>
          <p:cNvSpPr/>
          <p:nvPr/>
        </p:nvSpPr>
        <p:spPr>
          <a:xfrm>
            <a:off x="-906773" y="9258300"/>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3">
              <a:alphaModFix/>
            </a:blip>
            <a:stretch>
              <a:fillRect b="0" l="0" r="0" t="0"/>
            </a:stretch>
          </a:blipFill>
          <a:ln>
            <a:noFill/>
          </a:ln>
        </p:spPr>
      </p:sp>
      <p:sp>
        <p:nvSpPr>
          <p:cNvPr id="321" name="Google Shape;321;p17"/>
          <p:cNvSpPr/>
          <p:nvPr/>
        </p:nvSpPr>
        <p:spPr>
          <a:xfrm>
            <a:off x="4599039" y="-2702486"/>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4">
              <a:alphaModFix/>
            </a:blip>
            <a:stretch>
              <a:fillRect b="0" l="0" r="0" t="0"/>
            </a:stretch>
          </a:blipFill>
          <a:ln>
            <a:noFill/>
          </a:ln>
        </p:spPr>
      </p:sp>
      <p:sp>
        <p:nvSpPr>
          <p:cNvPr id="322" name="Google Shape;322;p17"/>
          <p:cNvSpPr/>
          <p:nvPr/>
        </p:nvSpPr>
        <p:spPr>
          <a:xfrm>
            <a:off x="3305529" y="9415401"/>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323" name="Google Shape;323;p17"/>
          <p:cNvSpPr/>
          <p:nvPr/>
        </p:nvSpPr>
        <p:spPr>
          <a:xfrm>
            <a:off x="-906773" y="-1496264"/>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6">
              <a:alphaModFix/>
            </a:blip>
            <a:stretch>
              <a:fillRect b="0" l="0" r="0" t="0"/>
            </a:stretch>
          </a:blipFill>
          <a:ln>
            <a:noFill/>
          </a:ln>
        </p:spPr>
      </p:sp>
      <p:sp>
        <p:nvSpPr>
          <p:cNvPr id="324" name="Google Shape;324;p17"/>
          <p:cNvSpPr/>
          <p:nvPr/>
        </p:nvSpPr>
        <p:spPr>
          <a:xfrm>
            <a:off x="1581649" y="3026775"/>
            <a:ext cx="10508457" cy="587886"/>
          </a:xfrm>
          <a:custGeom>
            <a:rect b="b" l="l" r="r" t="t"/>
            <a:pathLst>
              <a:path extrusionOk="0" h="587886" w="10508457">
                <a:moveTo>
                  <a:pt x="0" y="0"/>
                </a:moveTo>
                <a:lnTo>
                  <a:pt x="10508457" y="0"/>
                </a:lnTo>
                <a:lnTo>
                  <a:pt x="10508457" y="587886"/>
                </a:lnTo>
                <a:lnTo>
                  <a:pt x="0" y="587886"/>
                </a:lnTo>
                <a:lnTo>
                  <a:pt x="0" y="0"/>
                </a:lnTo>
                <a:close/>
              </a:path>
            </a:pathLst>
          </a:custGeom>
          <a:blipFill rotWithShape="1">
            <a:blip r:embed="rId7">
              <a:alphaModFix/>
            </a:blip>
            <a:stretch>
              <a:fillRect b="0" l="0" r="0" t="0"/>
            </a:stretch>
          </a:blipFill>
          <a:ln>
            <a:noFill/>
          </a:ln>
        </p:spPr>
      </p:sp>
      <p:sp>
        <p:nvSpPr>
          <p:cNvPr id="325" name="Google Shape;325;p17"/>
          <p:cNvSpPr/>
          <p:nvPr/>
        </p:nvSpPr>
        <p:spPr>
          <a:xfrm>
            <a:off x="1690553" y="5332299"/>
            <a:ext cx="11107608" cy="2326594"/>
          </a:xfrm>
          <a:custGeom>
            <a:rect b="b" l="l" r="r" t="t"/>
            <a:pathLst>
              <a:path extrusionOk="0" h="2326594" w="11107608">
                <a:moveTo>
                  <a:pt x="0" y="0"/>
                </a:moveTo>
                <a:lnTo>
                  <a:pt x="11107608" y="0"/>
                </a:lnTo>
                <a:lnTo>
                  <a:pt x="11107608" y="2326593"/>
                </a:lnTo>
                <a:lnTo>
                  <a:pt x="0" y="2326593"/>
                </a:lnTo>
                <a:lnTo>
                  <a:pt x="0" y="0"/>
                </a:lnTo>
                <a:close/>
              </a:path>
            </a:pathLst>
          </a:custGeom>
          <a:blipFill rotWithShape="1">
            <a:blip r:embed="rId8">
              <a:alphaModFix/>
            </a:blip>
            <a:stretch>
              <a:fillRect b="0" l="0" r="0" t="0"/>
            </a:stretch>
          </a:blipFill>
          <a:ln>
            <a:noFill/>
          </a:ln>
        </p:spPr>
      </p:sp>
      <p:sp>
        <p:nvSpPr>
          <p:cNvPr id="326" name="Google Shape;326;p17"/>
          <p:cNvSpPr/>
          <p:nvPr/>
        </p:nvSpPr>
        <p:spPr>
          <a:xfrm>
            <a:off x="1581649" y="8501254"/>
            <a:ext cx="6755409" cy="643372"/>
          </a:xfrm>
          <a:custGeom>
            <a:rect b="b" l="l" r="r" t="t"/>
            <a:pathLst>
              <a:path extrusionOk="0" h="643372" w="6755409">
                <a:moveTo>
                  <a:pt x="0" y="0"/>
                </a:moveTo>
                <a:lnTo>
                  <a:pt x="6755409" y="0"/>
                </a:lnTo>
                <a:lnTo>
                  <a:pt x="6755409" y="643373"/>
                </a:lnTo>
                <a:lnTo>
                  <a:pt x="0" y="643373"/>
                </a:lnTo>
                <a:lnTo>
                  <a:pt x="0" y="0"/>
                </a:lnTo>
                <a:close/>
              </a:path>
            </a:pathLst>
          </a:custGeom>
          <a:blipFill rotWithShape="1">
            <a:blip r:embed="rId9">
              <a:alphaModFix/>
            </a:blip>
            <a:stretch>
              <a:fillRect b="0" l="0" r="0" t="0"/>
            </a:stretch>
          </a:blipFill>
          <a:ln>
            <a:noFill/>
          </a:ln>
        </p:spPr>
      </p:sp>
      <p:sp>
        <p:nvSpPr>
          <p:cNvPr id="327" name="Google Shape;327;p17"/>
          <p:cNvSpPr txBox="1"/>
          <p:nvPr/>
        </p:nvSpPr>
        <p:spPr>
          <a:xfrm>
            <a:off x="1028700" y="1252647"/>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Development Process (Step-by-Step)</a:t>
            </a:r>
            <a:endParaRPr/>
          </a:p>
        </p:txBody>
      </p:sp>
      <p:sp>
        <p:nvSpPr>
          <p:cNvPr id="328" name="Google Shape;328;p17"/>
          <p:cNvSpPr txBox="1"/>
          <p:nvPr/>
        </p:nvSpPr>
        <p:spPr>
          <a:xfrm>
            <a:off x="1028700" y="2248327"/>
            <a:ext cx="16230600" cy="464123"/>
          </a:xfrm>
          <a:prstGeom prst="rect">
            <a:avLst/>
          </a:prstGeom>
          <a:noFill/>
          <a:ln>
            <a:noFill/>
          </a:ln>
        </p:spPr>
        <p:txBody>
          <a:bodyPr anchorCtr="0" anchor="t" bIns="0" lIns="0" spcFirstLastPara="1" rIns="0" wrap="square" tIns="0">
            <a:spAutoFit/>
          </a:bodyPr>
          <a:lstStyle/>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Create a retriever that returns the top 3 most similar texts from the vector database</a:t>
            </a:r>
            <a:endParaRPr/>
          </a:p>
        </p:txBody>
      </p:sp>
      <p:sp>
        <p:nvSpPr>
          <p:cNvPr id="329" name="Google Shape;329;p17"/>
          <p:cNvSpPr txBox="1"/>
          <p:nvPr/>
        </p:nvSpPr>
        <p:spPr>
          <a:xfrm>
            <a:off x="1028700" y="4077601"/>
            <a:ext cx="16230600" cy="940373"/>
          </a:xfrm>
          <a:prstGeom prst="rect">
            <a:avLst/>
          </a:prstGeom>
          <a:noFill/>
          <a:ln>
            <a:noFill/>
          </a:ln>
        </p:spPr>
        <p:txBody>
          <a:bodyPr anchorCtr="0" anchor="t" bIns="0" lIns="0" spcFirstLastPara="1" rIns="0" wrap="square" tIns="0">
            <a:spAutoFit/>
          </a:bodyPr>
          <a:lstStyle/>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LangChain RAG pipeline: A RAG flow that automatically retrieves documents, collates them, queries the LLM, and then returns a text answer. </a:t>
            </a:r>
            <a:endParaRPr/>
          </a:p>
        </p:txBody>
      </p:sp>
      <p:sp>
        <p:nvSpPr>
          <p:cNvPr id="330" name="Google Shape;330;p17"/>
          <p:cNvSpPr txBox="1"/>
          <p:nvPr/>
        </p:nvSpPr>
        <p:spPr>
          <a:xfrm>
            <a:off x="1028700" y="7916067"/>
            <a:ext cx="16230600" cy="464123"/>
          </a:xfrm>
          <a:prstGeom prst="rect">
            <a:avLst/>
          </a:prstGeom>
          <a:noFill/>
          <a:ln>
            <a:noFill/>
          </a:ln>
        </p:spPr>
        <p:txBody>
          <a:bodyPr anchorCtr="0" anchor="t" bIns="0" lIns="0" spcFirstLastPara="1" rIns="0" wrap="square" tIns="0">
            <a:spAutoFit/>
          </a:bodyPr>
          <a:lstStyle/>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Generate Answer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p:nvPr/>
        </p:nvSpPr>
        <p:spPr>
          <a:xfrm>
            <a:off x="-906773" y="9258300"/>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3">
              <a:alphaModFix/>
            </a:blip>
            <a:stretch>
              <a:fillRect b="0" l="0" r="0" t="0"/>
            </a:stretch>
          </a:blipFill>
          <a:ln>
            <a:noFill/>
          </a:ln>
        </p:spPr>
      </p:sp>
      <p:sp>
        <p:nvSpPr>
          <p:cNvPr id="336" name="Google Shape;336;p18"/>
          <p:cNvSpPr/>
          <p:nvPr/>
        </p:nvSpPr>
        <p:spPr>
          <a:xfrm>
            <a:off x="4599039" y="-2702486"/>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4">
              <a:alphaModFix/>
            </a:blip>
            <a:stretch>
              <a:fillRect b="0" l="0" r="0" t="0"/>
            </a:stretch>
          </a:blipFill>
          <a:ln>
            <a:noFill/>
          </a:ln>
        </p:spPr>
      </p:sp>
      <p:sp>
        <p:nvSpPr>
          <p:cNvPr id="337" name="Google Shape;337;p18"/>
          <p:cNvSpPr/>
          <p:nvPr/>
        </p:nvSpPr>
        <p:spPr>
          <a:xfrm>
            <a:off x="3305529" y="9415401"/>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338" name="Google Shape;338;p18"/>
          <p:cNvSpPr/>
          <p:nvPr/>
        </p:nvSpPr>
        <p:spPr>
          <a:xfrm>
            <a:off x="-906773" y="-1496264"/>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6">
              <a:alphaModFix/>
            </a:blip>
            <a:stretch>
              <a:fillRect b="0" l="0" r="0" t="0"/>
            </a:stretch>
          </a:blipFill>
          <a:ln>
            <a:noFill/>
          </a:ln>
        </p:spPr>
      </p:sp>
      <p:sp>
        <p:nvSpPr>
          <p:cNvPr id="339" name="Google Shape;339;p18"/>
          <p:cNvSpPr/>
          <p:nvPr/>
        </p:nvSpPr>
        <p:spPr>
          <a:xfrm>
            <a:off x="1341796" y="4080375"/>
            <a:ext cx="11301259" cy="3800048"/>
          </a:xfrm>
          <a:custGeom>
            <a:rect b="b" l="l" r="r" t="t"/>
            <a:pathLst>
              <a:path extrusionOk="0" h="3800048" w="11301259">
                <a:moveTo>
                  <a:pt x="0" y="0"/>
                </a:moveTo>
                <a:lnTo>
                  <a:pt x="11301259" y="0"/>
                </a:lnTo>
                <a:lnTo>
                  <a:pt x="11301259" y="3800048"/>
                </a:lnTo>
                <a:lnTo>
                  <a:pt x="0" y="3800048"/>
                </a:lnTo>
                <a:lnTo>
                  <a:pt x="0" y="0"/>
                </a:lnTo>
                <a:close/>
              </a:path>
            </a:pathLst>
          </a:custGeom>
          <a:blipFill rotWithShape="1">
            <a:blip r:embed="rId7">
              <a:alphaModFix/>
            </a:blip>
            <a:stretch>
              <a:fillRect b="0" l="0" r="0" t="0"/>
            </a:stretch>
          </a:blipFill>
          <a:ln>
            <a:noFill/>
          </a:ln>
        </p:spPr>
      </p:sp>
      <p:sp>
        <p:nvSpPr>
          <p:cNvPr id="340" name="Google Shape;340;p18"/>
          <p:cNvSpPr txBox="1"/>
          <p:nvPr/>
        </p:nvSpPr>
        <p:spPr>
          <a:xfrm>
            <a:off x="1028700" y="1252647"/>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 Quality Scoring</a:t>
            </a:r>
            <a:endParaRPr/>
          </a:p>
        </p:txBody>
      </p:sp>
      <p:sp>
        <p:nvSpPr>
          <p:cNvPr id="341" name="Google Shape;341;p18"/>
          <p:cNvSpPr txBox="1"/>
          <p:nvPr/>
        </p:nvSpPr>
        <p:spPr>
          <a:xfrm>
            <a:off x="1028700" y="2349427"/>
            <a:ext cx="16230600" cy="1416623"/>
          </a:xfrm>
          <a:prstGeom prst="rect">
            <a:avLst/>
          </a:prstGeom>
          <a:noFill/>
          <a:ln>
            <a:noFill/>
          </a:ln>
        </p:spPr>
        <p:txBody>
          <a:bodyPr anchorCtr="0" anchor="t" bIns="0" lIns="0" spcFirstLastPara="1" rIns="0" wrap="square" tIns="0">
            <a:spAutoFit/>
          </a:bodyPr>
          <a:lstStyle/>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Retrieve the 3 closest documents from the database vector.</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Calculate the average similarity score.</a:t>
            </a:r>
            <a:endParaRPr/>
          </a:p>
          <a:p>
            <a:pPr indent="-294427" lvl="1" marL="588855" marR="0" rtl="0" algn="l">
              <a:lnSpc>
                <a:spcPct val="140007"/>
              </a:lnSpc>
              <a:spcBef>
                <a:spcPts val="0"/>
              </a:spcBef>
              <a:spcAft>
                <a:spcPts val="0"/>
              </a:spcAft>
              <a:buClr>
                <a:srgbClr val="000000"/>
              </a:buClr>
              <a:buSzPts val="2727"/>
              <a:buFont typeface="Arial"/>
              <a:buChar char="•"/>
            </a:pPr>
            <a:r>
              <a:rPr b="0" i="0" lang="en-US" sz="2727" u="none" cap="none" strike="noStrike">
                <a:solidFill>
                  <a:srgbClr val="000000"/>
                </a:solidFill>
                <a:latin typeface="Arial"/>
                <a:ea typeface="Arial"/>
                <a:cs typeface="Arial"/>
                <a:sym typeface="Arial"/>
              </a:rPr>
              <a:t>Quality assessment: High: score &lt; 0.35, Medium: score &lt; 0.6, and Low: score ≥ 0.6.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03" name="Shape 103"/>
        <p:cNvGrpSpPr/>
        <p:nvPr/>
      </p:nvGrpSpPr>
      <p:grpSpPr>
        <a:xfrm>
          <a:off x="0" y="0"/>
          <a:ext cx="0" cy="0"/>
          <a:chOff x="0" y="0"/>
          <a:chExt cx="0" cy="0"/>
        </a:xfrm>
      </p:grpSpPr>
      <p:sp>
        <p:nvSpPr>
          <p:cNvPr id="104" name="Google Shape;104;p2"/>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3">
              <a:alphaModFix/>
            </a:blip>
            <a:stretch>
              <a:fillRect b="0" l="0" r="0" t="0"/>
            </a:stretch>
          </a:blipFill>
          <a:ln>
            <a:noFill/>
          </a:ln>
        </p:spPr>
      </p:sp>
      <p:sp>
        <p:nvSpPr>
          <p:cNvPr id="105" name="Google Shape;105;p2"/>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4">
              <a:alphaModFix/>
            </a:blip>
            <a:stretch>
              <a:fillRect b="0" l="0" r="0" t="0"/>
            </a:stretch>
          </a:blipFill>
          <a:ln>
            <a:noFill/>
          </a:ln>
        </p:spPr>
      </p:sp>
      <p:sp>
        <p:nvSpPr>
          <p:cNvPr id="106" name="Google Shape;106;p2"/>
          <p:cNvSpPr/>
          <p:nvPr/>
        </p:nvSpPr>
        <p:spPr>
          <a:xfrm>
            <a:off x="14236705" y="6409875"/>
            <a:ext cx="724985" cy="920616"/>
          </a:xfrm>
          <a:custGeom>
            <a:rect b="b" l="l" r="r" t="t"/>
            <a:pathLst>
              <a:path extrusionOk="0" h="920616" w="724985">
                <a:moveTo>
                  <a:pt x="0" y="0"/>
                </a:moveTo>
                <a:lnTo>
                  <a:pt x="724986" y="0"/>
                </a:lnTo>
                <a:lnTo>
                  <a:pt x="724986" y="920616"/>
                </a:lnTo>
                <a:lnTo>
                  <a:pt x="0" y="920616"/>
                </a:lnTo>
                <a:lnTo>
                  <a:pt x="0" y="0"/>
                </a:lnTo>
                <a:close/>
              </a:path>
            </a:pathLst>
          </a:custGeom>
          <a:blipFill rotWithShape="1">
            <a:blip r:embed="rId5">
              <a:alphaModFix/>
            </a:blip>
            <a:stretch>
              <a:fillRect b="0" l="0" r="0" t="0"/>
            </a:stretch>
          </a:blipFill>
          <a:ln>
            <a:noFill/>
          </a:ln>
        </p:spPr>
      </p:sp>
      <p:sp>
        <p:nvSpPr>
          <p:cNvPr id="107" name="Google Shape;107;p2"/>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6">
              <a:alphaModFix/>
            </a:blip>
            <a:stretch>
              <a:fillRect b="0" l="0" r="0" t="0"/>
            </a:stretch>
          </a:blipFill>
          <a:ln>
            <a:noFill/>
          </a:ln>
        </p:spPr>
      </p:sp>
      <p:sp>
        <p:nvSpPr>
          <p:cNvPr id="108" name="Google Shape;108;p2"/>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7">
              <a:alphaModFix/>
            </a:blip>
            <a:stretch>
              <a:fillRect b="0" l="0" r="0" t="0"/>
            </a:stretch>
          </a:blipFill>
          <a:ln>
            <a:noFill/>
          </a:ln>
        </p:spPr>
      </p:sp>
      <p:sp>
        <p:nvSpPr>
          <p:cNvPr id="109" name="Google Shape;109;p2"/>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8">
              <a:alphaModFix/>
            </a:blip>
            <a:stretch>
              <a:fillRect b="0" l="0" r="0" t="0"/>
            </a:stretch>
          </a:blipFill>
          <a:ln>
            <a:noFill/>
          </a:ln>
        </p:spPr>
      </p:sp>
      <p:sp>
        <p:nvSpPr>
          <p:cNvPr id="110" name="Google Shape;110;p2"/>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9">
              <a:alphaModFix/>
            </a:blip>
            <a:stretch>
              <a:fillRect b="0" l="0" r="0" t="0"/>
            </a:stretch>
          </a:blipFill>
          <a:ln>
            <a:noFill/>
          </a:ln>
        </p:spPr>
      </p:sp>
      <p:sp>
        <p:nvSpPr>
          <p:cNvPr id="111" name="Google Shape;111;p2"/>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10">
              <a:alphaModFix/>
            </a:blip>
            <a:stretch>
              <a:fillRect b="0" l="0" r="0" t="0"/>
            </a:stretch>
          </a:blipFill>
          <a:ln>
            <a:noFill/>
          </a:ln>
        </p:spPr>
      </p:sp>
      <p:sp>
        <p:nvSpPr>
          <p:cNvPr id="112" name="Google Shape;112;p2"/>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1">
              <a:alphaModFix/>
            </a:blip>
            <a:stretch>
              <a:fillRect b="0" l="0" r="0" t="0"/>
            </a:stretch>
          </a:blipFill>
          <a:ln>
            <a:noFill/>
          </a:ln>
        </p:spPr>
      </p:sp>
      <p:sp>
        <p:nvSpPr>
          <p:cNvPr id="113" name="Google Shape;113;p2"/>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2">
              <a:alphaModFix/>
            </a:blip>
            <a:stretch>
              <a:fillRect b="0" l="0" r="0" t="0"/>
            </a:stretch>
          </a:blipFill>
          <a:ln>
            <a:noFill/>
          </a:ln>
        </p:spPr>
      </p:sp>
      <p:sp>
        <p:nvSpPr>
          <p:cNvPr id="114" name="Google Shape;114;p2"/>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3">
              <a:alphaModFix/>
            </a:blip>
            <a:stretch>
              <a:fillRect b="0" l="0" r="0" t="0"/>
            </a:stretch>
          </a:blipFill>
          <a:ln>
            <a:noFill/>
          </a:ln>
        </p:spPr>
      </p:sp>
      <p:sp>
        <p:nvSpPr>
          <p:cNvPr id="115" name="Google Shape;115;p2"/>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4">
              <a:alphaModFix/>
            </a:blip>
            <a:stretch>
              <a:fillRect b="0" l="0" r="0" t="0"/>
            </a:stretch>
          </a:blipFill>
          <a:ln>
            <a:noFill/>
          </a:ln>
        </p:spPr>
      </p:sp>
      <p:sp>
        <p:nvSpPr>
          <p:cNvPr id="116" name="Google Shape;116;p2"/>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5">
              <a:alphaModFix/>
            </a:blip>
            <a:stretch>
              <a:fillRect b="0" l="0" r="0" t="0"/>
            </a:stretch>
          </a:blipFill>
          <a:ln>
            <a:noFill/>
          </a:ln>
        </p:spPr>
      </p:sp>
      <p:sp>
        <p:nvSpPr>
          <p:cNvPr id="117" name="Google Shape;117;p2"/>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6">
              <a:alphaModFix/>
            </a:blip>
            <a:stretch>
              <a:fillRect b="0" l="0" r="0" t="0"/>
            </a:stretch>
          </a:blipFill>
          <a:ln>
            <a:noFill/>
          </a:ln>
        </p:spPr>
      </p:sp>
      <p:sp>
        <p:nvSpPr>
          <p:cNvPr id="118" name="Google Shape;118;p2"/>
          <p:cNvSpPr txBox="1"/>
          <p:nvPr/>
        </p:nvSpPr>
        <p:spPr>
          <a:xfrm>
            <a:off x="2610550" y="3639513"/>
            <a:ext cx="13319011" cy="2198370"/>
          </a:xfrm>
          <a:prstGeom prst="rect">
            <a:avLst/>
          </a:prstGeom>
          <a:noFill/>
          <a:ln>
            <a:noFill/>
          </a:ln>
        </p:spPr>
        <p:txBody>
          <a:bodyPr anchorCtr="0" anchor="t" bIns="0" lIns="0" spcFirstLastPara="1" rIns="0" wrap="square" tIns="0">
            <a:spAutoFit/>
          </a:bodyPr>
          <a:lstStyle/>
          <a:p>
            <a:pPr indent="0" lvl="0" marL="0" marR="0" rtl="0" algn="just">
              <a:lnSpc>
                <a:spcPct val="94000"/>
              </a:lnSpc>
              <a:spcBef>
                <a:spcPts val="0"/>
              </a:spcBef>
              <a:spcAft>
                <a:spcPts val="0"/>
              </a:spcAft>
              <a:buNone/>
            </a:pPr>
            <a:r>
              <a:rPr b="1" i="0" lang="en-US" sz="6000" u="none" cap="none" strike="noStrike">
                <a:solidFill>
                  <a:srgbClr val="000000"/>
                </a:solidFill>
                <a:latin typeface="DM Sans"/>
                <a:ea typeface="DM Sans"/>
                <a:cs typeface="DM Sans"/>
                <a:sym typeface="DM Sans"/>
              </a:rPr>
              <a:t>Github: https://github.com/PutraAlFarizi15/nawatech-case-study</a:t>
            </a:r>
            <a:endParaRPr/>
          </a:p>
        </p:txBody>
      </p:sp>
      <p:sp>
        <p:nvSpPr>
          <p:cNvPr id="119" name="Google Shape;119;p2"/>
          <p:cNvSpPr/>
          <p:nvPr/>
        </p:nvSpPr>
        <p:spPr>
          <a:xfrm>
            <a:off x="4737926" y="2576219"/>
            <a:ext cx="724985" cy="920616"/>
          </a:xfrm>
          <a:custGeom>
            <a:rect b="b" l="l" r="r" t="t"/>
            <a:pathLst>
              <a:path extrusionOk="0" h="920616" w="724985">
                <a:moveTo>
                  <a:pt x="0" y="0"/>
                </a:moveTo>
                <a:lnTo>
                  <a:pt x="724985" y="0"/>
                </a:lnTo>
                <a:lnTo>
                  <a:pt x="724985" y="920616"/>
                </a:lnTo>
                <a:lnTo>
                  <a:pt x="0" y="920616"/>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p:nvPr/>
        </p:nvSpPr>
        <p:spPr>
          <a:xfrm>
            <a:off x="-906773" y="9258300"/>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3">
              <a:alphaModFix/>
            </a:blip>
            <a:stretch>
              <a:fillRect b="0" l="0" r="0" t="0"/>
            </a:stretch>
          </a:blipFill>
          <a:ln>
            <a:noFill/>
          </a:ln>
        </p:spPr>
      </p:sp>
      <p:sp>
        <p:nvSpPr>
          <p:cNvPr id="347" name="Google Shape;347;p19"/>
          <p:cNvSpPr/>
          <p:nvPr/>
        </p:nvSpPr>
        <p:spPr>
          <a:xfrm>
            <a:off x="4599039" y="-2702486"/>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4">
              <a:alphaModFix/>
            </a:blip>
            <a:stretch>
              <a:fillRect b="0" l="0" r="0" t="0"/>
            </a:stretch>
          </a:blipFill>
          <a:ln>
            <a:noFill/>
          </a:ln>
        </p:spPr>
      </p:sp>
      <p:sp>
        <p:nvSpPr>
          <p:cNvPr id="348" name="Google Shape;348;p19"/>
          <p:cNvSpPr/>
          <p:nvPr/>
        </p:nvSpPr>
        <p:spPr>
          <a:xfrm>
            <a:off x="3305529" y="9415401"/>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349" name="Google Shape;349;p19"/>
          <p:cNvSpPr/>
          <p:nvPr/>
        </p:nvSpPr>
        <p:spPr>
          <a:xfrm>
            <a:off x="-906773" y="-1496264"/>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6">
              <a:alphaModFix/>
            </a:blip>
            <a:stretch>
              <a:fillRect b="0" l="0" r="0" t="0"/>
            </a:stretch>
          </a:blipFill>
          <a:ln>
            <a:noFill/>
          </a:ln>
        </p:spPr>
      </p:sp>
      <p:sp>
        <p:nvSpPr>
          <p:cNvPr id="350" name="Google Shape;350;p19"/>
          <p:cNvSpPr txBox="1"/>
          <p:nvPr/>
        </p:nvSpPr>
        <p:spPr>
          <a:xfrm>
            <a:off x="1028700" y="1252647"/>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Security from Prompt Injection</a:t>
            </a:r>
            <a:endParaRPr/>
          </a:p>
        </p:txBody>
      </p:sp>
      <p:sp>
        <p:nvSpPr>
          <p:cNvPr id="351" name="Google Shape;351;p19"/>
          <p:cNvSpPr txBox="1"/>
          <p:nvPr/>
        </p:nvSpPr>
        <p:spPr>
          <a:xfrm>
            <a:off x="1028700" y="2349427"/>
            <a:ext cx="16230600" cy="670906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Arial"/>
                <a:ea typeface="Arial"/>
                <a:cs typeface="Arial"/>
                <a:sym typeface="Arial"/>
              </a:rPr>
              <a:t>Using strong system instructions and context grounding.</a:t>
            </a:r>
            <a:endParaRPr/>
          </a:p>
          <a:p>
            <a:pPr indent="-294427" lvl="1" marL="588855" marR="0" rtl="0" algn="l">
              <a:lnSpc>
                <a:spcPct val="140007"/>
              </a:lnSpc>
              <a:spcBef>
                <a:spcPts val="0"/>
              </a:spcBef>
              <a:spcAft>
                <a:spcPts val="0"/>
              </a:spcAft>
              <a:buClr>
                <a:srgbClr val="000000"/>
              </a:buClr>
              <a:buSzPts val="2727"/>
              <a:buFont typeface="Arial"/>
              <a:buChar char="•"/>
            </a:pPr>
            <a:r>
              <a:rPr b="1" i="0" lang="en-US" sz="2727" u="none" cap="none" strike="noStrike">
                <a:solidFill>
                  <a:srgbClr val="000000"/>
                </a:solidFill>
                <a:latin typeface="Arial"/>
                <a:ea typeface="Arial"/>
                <a:cs typeface="Arial"/>
                <a:sym typeface="Arial"/>
              </a:rPr>
              <a:t>Role-Defining Preamble</a:t>
            </a:r>
            <a:r>
              <a:rPr b="0" i="0" lang="en-US" sz="2727" u="none" cap="none" strike="noStrike">
                <a:solidFill>
                  <a:srgbClr val="000000"/>
                </a:solidFill>
                <a:latin typeface="Arial"/>
                <a:ea typeface="Arial"/>
                <a:cs typeface="Arial"/>
                <a:sym typeface="Arial"/>
              </a:rPr>
              <a:t>: The instruction You are a friendly AI assistant for Nawatech sets a firm boundary for the LLM's behavior.</a:t>
            </a:r>
            <a:endParaRPr/>
          </a:p>
          <a:p>
            <a:pPr indent="0" lvl="0" marL="0" marR="0" rtl="0" algn="l">
              <a:lnSpc>
                <a:spcPct val="140007"/>
              </a:lnSpc>
              <a:spcBef>
                <a:spcPts val="0"/>
              </a:spcBef>
              <a:spcAft>
                <a:spcPts val="0"/>
              </a:spcAft>
              <a:buNone/>
            </a:pPr>
            <a:r>
              <a:t/>
            </a:r>
            <a:endParaRPr b="0" i="0" sz="2727" u="none" cap="none" strike="noStrike">
              <a:solidFill>
                <a:srgbClr val="000000"/>
              </a:solidFill>
              <a:latin typeface="Arial"/>
              <a:ea typeface="Arial"/>
              <a:cs typeface="Arial"/>
              <a:sym typeface="Arial"/>
            </a:endParaRPr>
          </a:p>
          <a:p>
            <a:pPr indent="-294427" lvl="1" marL="588855" marR="0" rtl="0" algn="l">
              <a:lnSpc>
                <a:spcPct val="140007"/>
              </a:lnSpc>
              <a:spcBef>
                <a:spcPts val="0"/>
              </a:spcBef>
              <a:spcAft>
                <a:spcPts val="0"/>
              </a:spcAft>
              <a:buClr>
                <a:srgbClr val="000000"/>
              </a:buClr>
              <a:buSzPts val="2727"/>
              <a:buFont typeface="Arial"/>
              <a:buChar char="•"/>
            </a:pPr>
            <a:r>
              <a:rPr b="1" i="0" lang="en-US" sz="2727" u="none" cap="none" strike="noStrike">
                <a:solidFill>
                  <a:srgbClr val="000000"/>
                </a:solidFill>
                <a:latin typeface="Arial"/>
                <a:ea typeface="Arial"/>
                <a:cs typeface="Arial"/>
                <a:sym typeface="Arial"/>
              </a:rPr>
              <a:t>Instructional Guardrails</a:t>
            </a:r>
            <a:r>
              <a:rPr b="0" i="0" lang="en-US" sz="2727" u="none" cap="none" strike="noStrike">
                <a:solidFill>
                  <a:srgbClr val="000000"/>
                </a:solidFill>
                <a:latin typeface="Arial"/>
                <a:ea typeface="Arial"/>
                <a:cs typeface="Arial"/>
                <a:sym typeface="Arial"/>
              </a:rPr>
              <a:t>: The commands Use the following context to answer... and If the information is not found... politely say that you do not have the information. Do not try to make up an answer are critical. You are explicitly telling the LLM to ground its response only in the documents retrieved from your FAQ database. This makes it much harder for a user to steer the model off-topic.</a:t>
            </a:r>
            <a:endParaRPr/>
          </a:p>
          <a:p>
            <a:pPr indent="0" lvl="0" marL="0" marR="0" rtl="0" algn="l">
              <a:lnSpc>
                <a:spcPct val="140007"/>
              </a:lnSpc>
              <a:spcBef>
                <a:spcPts val="0"/>
              </a:spcBef>
              <a:spcAft>
                <a:spcPts val="0"/>
              </a:spcAft>
              <a:buNone/>
            </a:pPr>
            <a:r>
              <a:t/>
            </a:r>
            <a:endParaRPr b="0" i="0" sz="2727" u="none" cap="none" strike="noStrike">
              <a:solidFill>
                <a:srgbClr val="000000"/>
              </a:solidFill>
              <a:latin typeface="Arial"/>
              <a:ea typeface="Arial"/>
              <a:cs typeface="Arial"/>
              <a:sym typeface="Arial"/>
            </a:endParaRPr>
          </a:p>
          <a:p>
            <a:pPr indent="-294427" lvl="1" marL="588855" marR="0" rtl="0" algn="l">
              <a:lnSpc>
                <a:spcPct val="140007"/>
              </a:lnSpc>
              <a:spcBef>
                <a:spcPts val="0"/>
              </a:spcBef>
              <a:spcAft>
                <a:spcPts val="0"/>
              </a:spcAft>
              <a:buClr>
                <a:srgbClr val="000000"/>
              </a:buClr>
              <a:buSzPts val="2727"/>
              <a:buFont typeface="Arial"/>
              <a:buChar char="•"/>
            </a:pPr>
            <a:r>
              <a:rPr b="1" i="0" lang="en-US" sz="2727" u="none" cap="none" strike="noStrike">
                <a:solidFill>
                  <a:srgbClr val="000000"/>
                </a:solidFill>
                <a:latin typeface="Arial"/>
                <a:ea typeface="Arial"/>
                <a:cs typeface="Arial"/>
                <a:sym typeface="Arial"/>
              </a:rPr>
              <a:t>Separation of Concerns</a:t>
            </a:r>
            <a:r>
              <a:rPr b="0" i="0" lang="en-US" sz="2727" u="none" cap="none" strike="noStrike">
                <a:solidFill>
                  <a:srgbClr val="000000"/>
                </a:solidFill>
                <a:latin typeface="Arial"/>
                <a:ea typeface="Arial"/>
                <a:cs typeface="Arial"/>
                <a:sym typeface="Arial"/>
              </a:rPr>
              <a:t>: The RAG pipeline, built with LangChain Expression Language (LCEL), inherently separates the trusted data (context) from the untrusted user input (question). The LLM is instructed to prioritize the context.</a:t>
            </a:r>
            <a:endParaRPr/>
          </a:p>
          <a:p>
            <a:pPr indent="0" lvl="0" marL="0" marR="0" rtl="0" algn="l">
              <a:lnSpc>
                <a:spcPct val="140007"/>
              </a:lnSpc>
              <a:spcBef>
                <a:spcPts val="0"/>
              </a:spcBef>
              <a:spcAft>
                <a:spcPts val="0"/>
              </a:spcAft>
              <a:buNone/>
            </a:pPr>
            <a:r>
              <a:t/>
            </a:r>
            <a:endParaRPr b="0" i="0" sz="2727"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55" name="Shape 355"/>
        <p:cNvGrpSpPr/>
        <p:nvPr/>
      </p:nvGrpSpPr>
      <p:grpSpPr>
        <a:xfrm>
          <a:off x="0" y="0"/>
          <a:ext cx="0" cy="0"/>
          <a:chOff x="0" y="0"/>
          <a:chExt cx="0" cy="0"/>
        </a:xfrm>
      </p:grpSpPr>
      <p:sp>
        <p:nvSpPr>
          <p:cNvPr id="356" name="Google Shape;356;p20"/>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3">
              <a:alphaModFix/>
            </a:blip>
            <a:stretch>
              <a:fillRect b="0" l="0" r="0" t="0"/>
            </a:stretch>
          </a:blipFill>
          <a:ln>
            <a:noFill/>
          </a:ln>
        </p:spPr>
      </p:sp>
      <p:sp>
        <p:nvSpPr>
          <p:cNvPr id="357" name="Google Shape;357;p20"/>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4">
              <a:alphaModFix/>
            </a:blip>
            <a:stretch>
              <a:fillRect b="0" l="0" r="0" t="0"/>
            </a:stretch>
          </a:blipFill>
          <a:ln>
            <a:noFill/>
          </a:ln>
        </p:spPr>
      </p:sp>
      <p:sp>
        <p:nvSpPr>
          <p:cNvPr id="358" name="Google Shape;358;p20"/>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5">
              <a:alphaModFix/>
            </a:blip>
            <a:stretch>
              <a:fillRect b="0" l="0" r="0" t="0"/>
            </a:stretch>
          </a:blipFill>
          <a:ln>
            <a:noFill/>
          </a:ln>
        </p:spPr>
      </p:sp>
      <p:sp>
        <p:nvSpPr>
          <p:cNvPr id="359" name="Google Shape;359;p20"/>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6">
              <a:alphaModFix/>
            </a:blip>
            <a:stretch>
              <a:fillRect b="0" l="0" r="0" t="0"/>
            </a:stretch>
          </a:blipFill>
          <a:ln>
            <a:noFill/>
          </a:ln>
        </p:spPr>
      </p:sp>
      <p:sp>
        <p:nvSpPr>
          <p:cNvPr id="360" name="Google Shape;360;p20"/>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7">
              <a:alphaModFix/>
            </a:blip>
            <a:stretch>
              <a:fillRect b="0" l="0" r="0" t="0"/>
            </a:stretch>
          </a:blipFill>
          <a:ln>
            <a:noFill/>
          </a:ln>
        </p:spPr>
      </p:sp>
      <p:sp>
        <p:nvSpPr>
          <p:cNvPr id="361" name="Google Shape;361;p20"/>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8">
              <a:alphaModFix/>
            </a:blip>
            <a:stretch>
              <a:fillRect b="0" l="0" r="0" t="0"/>
            </a:stretch>
          </a:blipFill>
          <a:ln>
            <a:noFill/>
          </a:ln>
        </p:spPr>
      </p:sp>
      <p:sp>
        <p:nvSpPr>
          <p:cNvPr id="362" name="Google Shape;362;p20"/>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9">
              <a:alphaModFix/>
            </a:blip>
            <a:stretch>
              <a:fillRect b="0" l="0" r="0" t="0"/>
            </a:stretch>
          </a:blipFill>
          <a:ln>
            <a:noFill/>
          </a:ln>
        </p:spPr>
      </p:sp>
      <p:sp>
        <p:nvSpPr>
          <p:cNvPr id="363" name="Google Shape;363;p20"/>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0">
              <a:alphaModFix/>
            </a:blip>
            <a:stretch>
              <a:fillRect b="0" l="0" r="0" t="0"/>
            </a:stretch>
          </a:blipFill>
          <a:ln>
            <a:noFill/>
          </a:ln>
        </p:spPr>
      </p:sp>
      <p:sp>
        <p:nvSpPr>
          <p:cNvPr id="364" name="Google Shape;364;p20"/>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1">
              <a:alphaModFix/>
            </a:blip>
            <a:stretch>
              <a:fillRect b="0" l="0" r="0" t="0"/>
            </a:stretch>
          </a:blipFill>
          <a:ln>
            <a:noFill/>
          </a:ln>
        </p:spPr>
      </p:sp>
      <p:sp>
        <p:nvSpPr>
          <p:cNvPr id="365" name="Google Shape;365;p20"/>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2">
              <a:alphaModFix/>
            </a:blip>
            <a:stretch>
              <a:fillRect b="0" l="0" r="0" t="0"/>
            </a:stretch>
          </a:blipFill>
          <a:ln>
            <a:noFill/>
          </a:ln>
        </p:spPr>
      </p:sp>
      <p:sp>
        <p:nvSpPr>
          <p:cNvPr id="366" name="Google Shape;366;p20"/>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3">
              <a:alphaModFix/>
            </a:blip>
            <a:stretch>
              <a:fillRect b="0" l="0" r="0" t="0"/>
            </a:stretch>
          </a:blipFill>
          <a:ln>
            <a:noFill/>
          </a:ln>
        </p:spPr>
      </p:sp>
      <p:sp>
        <p:nvSpPr>
          <p:cNvPr id="367" name="Google Shape;367;p20"/>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4">
              <a:alphaModFix/>
            </a:blip>
            <a:stretch>
              <a:fillRect b="0" l="0" r="0" t="0"/>
            </a:stretch>
          </a:blipFill>
          <a:ln>
            <a:noFill/>
          </a:ln>
        </p:spPr>
      </p:sp>
      <p:sp>
        <p:nvSpPr>
          <p:cNvPr id="368" name="Google Shape;368;p20"/>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5">
              <a:alphaModFix/>
            </a:blip>
            <a:stretch>
              <a:fillRect b="0" l="0" r="0" t="0"/>
            </a:stretch>
          </a:blipFill>
          <a:ln>
            <a:noFill/>
          </a:ln>
        </p:spPr>
      </p:sp>
      <p:sp>
        <p:nvSpPr>
          <p:cNvPr id="369" name="Google Shape;369;p20"/>
          <p:cNvSpPr txBox="1"/>
          <p:nvPr/>
        </p:nvSpPr>
        <p:spPr>
          <a:xfrm>
            <a:off x="3304809" y="2480969"/>
            <a:ext cx="10910396" cy="4063365"/>
          </a:xfrm>
          <a:prstGeom prst="rect">
            <a:avLst/>
          </a:prstGeom>
          <a:noFill/>
          <a:ln>
            <a:noFill/>
          </a:ln>
        </p:spPr>
        <p:txBody>
          <a:bodyPr anchorCtr="0" anchor="t" bIns="0" lIns="0" spcFirstLastPara="1" rIns="0" wrap="square" tIns="0">
            <a:spAutoFit/>
          </a:bodyPr>
          <a:lstStyle/>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Case 2</a:t>
            </a:r>
            <a:endParaRPr/>
          </a:p>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FAQ Chatbot</a:t>
            </a:r>
            <a:endParaRPr/>
          </a:p>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Task 1 Containerization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1"/>
          <p:cNvSpPr/>
          <p:nvPr/>
        </p:nvSpPr>
        <p:spPr>
          <a:xfrm>
            <a:off x="-906773" y="9258300"/>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3">
              <a:alphaModFix/>
            </a:blip>
            <a:stretch>
              <a:fillRect b="0" l="0" r="0" t="0"/>
            </a:stretch>
          </a:blipFill>
          <a:ln>
            <a:noFill/>
          </a:ln>
        </p:spPr>
      </p:sp>
      <p:sp>
        <p:nvSpPr>
          <p:cNvPr id="375" name="Google Shape;375;p21"/>
          <p:cNvSpPr/>
          <p:nvPr/>
        </p:nvSpPr>
        <p:spPr>
          <a:xfrm>
            <a:off x="4599039" y="-2702486"/>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4">
              <a:alphaModFix/>
            </a:blip>
            <a:stretch>
              <a:fillRect b="0" l="0" r="0" t="0"/>
            </a:stretch>
          </a:blipFill>
          <a:ln>
            <a:noFill/>
          </a:ln>
        </p:spPr>
      </p:sp>
      <p:sp>
        <p:nvSpPr>
          <p:cNvPr id="376" name="Google Shape;376;p21"/>
          <p:cNvSpPr/>
          <p:nvPr/>
        </p:nvSpPr>
        <p:spPr>
          <a:xfrm>
            <a:off x="3305529" y="9415401"/>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377" name="Google Shape;377;p21"/>
          <p:cNvSpPr/>
          <p:nvPr/>
        </p:nvSpPr>
        <p:spPr>
          <a:xfrm>
            <a:off x="-906773" y="-1496264"/>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6">
              <a:alphaModFix/>
            </a:blip>
            <a:stretch>
              <a:fillRect b="0" l="0" r="0" t="0"/>
            </a:stretch>
          </a:blipFill>
          <a:ln>
            <a:noFill/>
          </a:ln>
        </p:spPr>
      </p:sp>
      <p:sp>
        <p:nvSpPr>
          <p:cNvPr id="378" name="Google Shape;378;p21"/>
          <p:cNvSpPr txBox="1"/>
          <p:nvPr/>
        </p:nvSpPr>
        <p:spPr>
          <a:xfrm>
            <a:off x="1028700" y="1252647"/>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Dockerfile</a:t>
            </a:r>
            <a:endParaRPr/>
          </a:p>
        </p:txBody>
      </p:sp>
      <p:sp>
        <p:nvSpPr>
          <p:cNvPr id="379" name="Google Shape;379;p21"/>
          <p:cNvSpPr txBox="1"/>
          <p:nvPr/>
        </p:nvSpPr>
        <p:spPr>
          <a:xfrm>
            <a:off x="1028700" y="2874351"/>
            <a:ext cx="16230600" cy="6683375"/>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 Define Base Image</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FROM python:3.12-slim</a:t>
            </a:r>
            <a:endParaRPr/>
          </a:p>
          <a:p>
            <a:pPr indent="0" lvl="0" marL="0" marR="0" rtl="0" algn="l">
              <a:lnSpc>
                <a:spcPct val="140020"/>
              </a:lnSpc>
              <a:spcBef>
                <a:spcPts val="0"/>
              </a:spcBef>
              <a:spcAft>
                <a:spcPts val="0"/>
              </a:spcAft>
              <a:buNone/>
            </a:pPr>
            <a:r>
              <a:t/>
            </a:r>
            <a:endParaRPr b="1" i="0" sz="1999" u="none" cap="none" strike="noStrike">
              <a:solidFill>
                <a:srgbClr val="000000"/>
              </a:solidFill>
              <a:latin typeface="Arial"/>
              <a:ea typeface="Arial"/>
              <a:cs typeface="Arial"/>
              <a:sym typeface="Arial"/>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 Set Working Directory</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WORKDIR /app</a:t>
            </a:r>
            <a:endParaRPr/>
          </a:p>
          <a:p>
            <a:pPr indent="0" lvl="0" marL="0" marR="0" rtl="0" algn="l">
              <a:lnSpc>
                <a:spcPct val="140020"/>
              </a:lnSpc>
              <a:spcBef>
                <a:spcPts val="0"/>
              </a:spcBef>
              <a:spcAft>
                <a:spcPts val="0"/>
              </a:spcAft>
              <a:buNone/>
            </a:pPr>
            <a:r>
              <a:t/>
            </a:r>
            <a:endParaRPr b="1" i="0" sz="1999" u="none" cap="none" strike="noStrike">
              <a:solidFill>
                <a:srgbClr val="000000"/>
              </a:solidFill>
              <a:latin typeface="Arial"/>
              <a:ea typeface="Arial"/>
              <a:cs typeface="Arial"/>
              <a:sym typeface="Arial"/>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 Copy and Install Dependencies</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COPY requirements.txt .</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RUN pip install --no-cache-dir -r requirements.txt</a:t>
            </a:r>
            <a:endParaRPr/>
          </a:p>
          <a:p>
            <a:pPr indent="0" lvl="0" marL="0" marR="0" rtl="0" algn="l">
              <a:lnSpc>
                <a:spcPct val="140020"/>
              </a:lnSpc>
              <a:spcBef>
                <a:spcPts val="0"/>
              </a:spcBef>
              <a:spcAft>
                <a:spcPts val="0"/>
              </a:spcAft>
              <a:buNone/>
            </a:pPr>
            <a:r>
              <a:t/>
            </a:r>
            <a:endParaRPr b="1" i="0" sz="1999" u="none" cap="none" strike="noStrike">
              <a:solidFill>
                <a:srgbClr val="000000"/>
              </a:solidFill>
              <a:latin typeface="Arial"/>
              <a:ea typeface="Arial"/>
              <a:cs typeface="Arial"/>
              <a:sym typeface="Arial"/>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 Copy Application Code and Data</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COPY . .</a:t>
            </a:r>
            <a:endParaRPr/>
          </a:p>
          <a:p>
            <a:pPr indent="0" lvl="0" marL="0" marR="0" rtl="0" algn="l">
              <a:lnSpc>
                <a:spcPct val="140020"/>
              </a:lnSpc>
              <a:spcBef>
                <a:spcPts val="0"/>
              </a:spcBef>
              <a:spcAft>
                <a:spcPts val="0"/>
              </a:spcAft>
              <a:buNone/>
            </a:pPr>
            <a:r>
              <a:t/>
            </a:r>
            <a:endParaRPr b="1" i="0" sz="1999" u="none" cap="none" strike="noStrike">
              <a:solidFill>
                <a:srgbClr val="000000"/>
              </a:solidFill>
              <a:latin typeface="Arial"/>
              <a:ea typeface="Arial"/>
              <a:cs typeface="Arial"/>
              <a:sym typeface="Arial"/>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 Expose Port</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EXPOSE 8501</a:t>
            </a:r>
            <a:endParaRPr/>
          </a:p>
          <a:p>
            <a:pPr indent="0" lvl="0" marL="0" marR="0" rtl="0" algn="l">
              <a:lnSpc>
                <a:spcPct val="140020"/>
              </a:lnSpc>
              <a:spcBef>
                <a:spcPts val="0"/>
              </a:spcBef>
              <a:spcAft>
                <a:spcPts val="0"/>
              </a:spcAft>
              <a:buNone/>
            </a:pPr>
            <a:r>
              <a:t/>
            </a:r>
            <a:endParaRPr b="1" i="0" sz="1999" u="none" cap="none" strike="noStrike">
              <a:solidFill>
                <a:srgbClr val="000000"/>
              </a:solidFill>
              <a:latin typeface="Arial"/>
              <a:ea typeface="Arial"/>
              <a:cs typeface="Arial"/>
              <a:sym typeface="Arial"/>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 Run the Application</a:t>
            </a:r>
            <a:endParaRPr/>
          </a:p>
          <a:p>
            <a:pPr indent="0" lvl="0" marL="0" marR="0" rtl="0" algn="l">
              <a:lnSpc>
                <a:spcPct val="140020"/>
              </a:lnSpc>
              <a:spcBef>
                <a:spcPts val="0"/>
              </a:spcBef>
              <a:spcAft>
                <a:spcPts val="0"/>
              </a:spcAft>
              <a:buNone/>
            </a:pPr>
            <a:r>
              <a:rPr b="1" i="0" lang="en-US" sz="1999" u="none" cap="none" strike="noStrike">
                <a:solidFill>
                  <a:srgbClr val="000000"/>
                </a:solidFill>
                <a:latin typeface="Arial"/>
                <a:ea typeface="Arial"/>
                <a:cs typeface="Arial"/>
                <a:sym typeface="Arial"/>
              </a:rPr>
              <a:t>CMD ["streamlit", "run", "app.py", "--server.port=8501", "--server.address=0.0.0.0"]</a:t>
            </a:r>
            <a:endParaRPr/>
          </a:p>
          <a:p>
            <a:pPr indent="0" lvl="0" marL="0" marR="0" rtl="0" algn="l">
              <a:lnSpc>
                <a:spcPct val="140020"/>
              </a:lnSpc>
              <a:spcBef>
                <a:spcPts val="0"/>
              </a:spcBef>
              <a:spcAft>
                <a:spcPts val="0"/>
              </a:spcAft>
              <a:buNone/>
            </a:pPr>
            <a:r>
              <a:t/>
            </a:r>
            <a:endParaRPr b="1" i="0" sz="1999" u="none" cap="none" strike="noStrike">
              <a:solidFill>
                <a:srgbClr val="000000"/>
              </a:solidFill>
              <a:latin typeface="Arial"/>
              <a:ea typeface="Arial"/>
              <a:cs typeface="Arial"/>
              <a:sym typeface="Arial"/>
            </a:endParaRPr>
          </a:p>
        </p:txBody>
      </p:sp>
      <p:sp>
        <p:nvSpPr>
          <p:cNvPr id="380" name="Google Shape;380;p21"/>
          <p:cNvSpPr txBox="1"/>
          <p:nvPr/>
        </p:nvSpPr>
        <p:spPr>
          <a:xfrm>
            <a:off x="1028700" y="2269874"/>
            <a:ext cx="3570339" cy="495301"/>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en-US" sz="2999" u="none" cap="none" strike="noStrike">
                <a:solidFill>
                  <a:srgbClr val="000000"/>
                </a:solidFill>
                <a:latin typeface="Arial"/>
                <a:ea typeface="Arial"/>
                <a:cs typeface="Arial"/>
                <a:sym typeface="Arial"/>
              </a:rPr>
              <a:t>Conten Dockerfile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2"/>
          <p:cNvSpPr/>
          <p:nvPr/>
        </p:nvSpPr>
        <p:spPr>
          <a:xfrm>
            <a:off x="-906773" y="9258300"/>
            <a:ext cx="3870946" cy="950141"/>
          </a:xfrm>
          <a:custGeom>
            <a:rect b="b" l="l" r="r" t="t"/>
            <a:pathLst>
              <a:path extrusionOk="0" h="950141" w="3870946">
                <a:moveTo>
                  <a:pt x="0" y="0"/>
                </a:moveTo>
                <a:lnTo>
                  <a:pt x="3870946" y="0"/>
                </a:lnTo>
                <a:lnTo>
                  <a:pt x="3870946" y="950141"/>
                </a:lnTo>
                <a:lnTo>
                  <a:pt x="0" y="950141"/>
                </a:lnTo>
                <a:lnTo>
                  <a:pt x="0" y="0"/>
                </a:lnTo>
                <a:close/>
              </a:path>
            </a:pathLst>
          </a:custGeom>
          <a:blipFill rotWithShape="1">
            <a:blip r:embed="rId3">
              <a:alphaModFix/>
            </a:blip>
            <a:stretch>
              <a:fillRect b="0" l="0" r="0" t="0"/>
            </a:stretch>
          </a:blipFill>
          <a:ln>
            <a:noFill/>
          </a:ln>
        </p:spPr>
      </p:sp>
      <p:sp>
        <p:nvSpPr>
          <p:cNvPr id="386" name="Google Shape;386;p22"/>
          <p:cNvSpPr/>
          <p:nvPr/>
        </p:nvSpPr>
        <p:spPr>
          <a:xfrm>
            <a:off x="4599039" y="-2702486"/>
            <a:ext cx="4980952" cy="3731186"/>
          </a:xfrm>
          <a:custGeom>
            <a:rect b="b" l="l" r="r" t="t"/>
            <a:pathLst>
              <a:path extrusionOk="0" h="3731186" w="4980952">
                <a:moveTo>
                  <a:pt x="0" y="0"/>
                </a:moveTo>
                <a:lnTo>
                  <a:pt x="4980952" y="0"/>
                </a:lnTo>
                <a:lnTo>
                  <a:pt x="4980952" y="3731186"/>
                </a:lnTo>
                <a:lnTo>
                  <a:pt x="0" y="3731186"/>
                </a:lnTo>
                <a:lnTo>
                  <a:pt x="0" y="0"/>
                </a:lnTo>
                <a:close/>
              </a:path>
            </a:pathLst>
          </a:custGeom>
          <a:blipFill rotWithShape="1">
            <a:blip r:embed="rId4">
              <a:alphaModFix/>
            </a:blip>
            <a:stretch>
              <a:fillRect b="0" l="0" r="0" t="0"/>
            </a:stretch>
          </a:blipFill>
          <a:ln>
            <a:noFill/>
          </a:ln>
        </p:spPr>
      </p:sp>
      <p:sp>
        <p:nvSpPr>
          <p:cNvPr id="387" name="Google Shape;387;p22"/>
          <p:cNvSpPr/>
          <p:nvPr/>
        </p:nvSpPr>
        <p:spPr>
          <a:xfrm>
            <a:off x="3305529" y="9415401"/>
            <a:ext cx="2587020" cy="2386526"/>
          </a:xfrm>
          <a:custGeom>
            <a:rect b="b" l="l" r="r" t="t"/>
            <a:pathLst>
              <a:path extrusionOk="0" h="2386526" w="2587020">
                <a:moveTo>
                  <a:pt x="0" y="0"/>
                </a:moveTo>
                <a:lnTo>
                  <a:pt x="2587020" y="0"/>
                </a:lnTo>
                <a:lnTo>
                  <a:pt x="2587020" y="2386525"/>
                </a:lnTo>
                <a:lnTo>
                  <a:pt x="0" y="2386525"/>
                </a:lnTo>
                <a:lnTo>
                  <a:pt x="0" y="0"/>
                </a:lnTo>
                <a:close/>
              </a:path>
            </a:pathLst>
          </a:custGeom>
          <a:blipFill rotWithShape="1">
            <a:blip r:embed="rId5">
              <a:alphaModFix/>
            </a:blip>
            <a:stretch>
              <a:fillRect b="0" l="0" r="0" t="0"/>
            </a:stretch>
          </a:blipFill>
          <a:ln>
            <a:noFill/>
          </a:ln>
        </p:spPr>
      </p:sp>
      <p:sp>
        <p:nvSpPr>
          <p:cNvPr id="388" name="Google Shape;388;p22"/>
          <p:cNvSpPr/>
          <p:nvPr/>
        </p:nvSpPr>
        <p:spPr>
          <a:xfrm>
            <a:off x="-906773" y="-1496264"/>
            <a:ext cx="2597326" cy="2796583"/>
          </a:xfrm>
          <a:custGeom>
            <a:rect b="b" l="l" r="r" t="t"/>
            <a:pathLst>
              <a:path extrusionOk="0" h="2796583" w="2597326">
                <a:moveTo>
                  <a:pt x="0" y="0"/>
                </a:moveTo>
                <a:lnTo>
                  <a:pt x="2597326" y="0"/>
                </a:lnTo>
                <a:lnTo>
                  <a:pt x="2597326" y="2796583"/>
                </a:lnTo>
                <a:lnTo>
                  <a:pt x="0" y="2796583"/>
                </a:lnTo>
                <a:lnTo>
                  <a:pt x="0" y="0"/>
                </a:lnTo>
                <a:close/>
              </a:path>
            </a:pathLst>
          </a:custGeom>
          <a:blipFill rotWithShape="1">
            <a:blip r:embed="rId6">
              <a:alphaModFix/>
            </a:blip>
            <a:stretch>
              <a:fillRect b="0" l="0" r="0" t="0"/>
            </a:stretch>
          </a:blipFill>
          <a:ln>
            <a:noFill/>
          </a:ln>
        </p:spPr>
      </p:sp>
      <p:sp>
        <p:nvSpPr>
          <p:cNvPr id="389" name="Google Shape;389;p22"/>
          <p:cNvSpPr txBox="1"/>
          <p:nvPr/>
        </p:nvSpPr>
        <p:spPr>
          <a:xfrm>
            <a:off x="1028700" y="1252647"/>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Deployment with Docker</a:t>
            </a:r>
            <a:endParaRPr/>
          </a:p>
        </p:txBody>
      </p:sp>
      <p:sp>
        <p:nvSpPr>
          <p:cNvPr id="390" name="Google Shape;390;p22"/>
          <p:cNvSpPr txBox="1"/>
          <p:nvPr/>
        </p:nvSpPr>
        <p:spPr>
          <a:xfrm>
            <a:off x="1028700" y="2087459"/>
            <a:ext cx="16230600" cy="7133363"/>
          </a:xfrm>
          <a:prstGeom prst="rect">
            <a:avLst/>
          </a:prstGeom>
          <a:noFill/>
          <a:ln>
            <a:noFill/>
          </a:ln>
        </p:spPr>
        <p:txBody>
          <a:bodyPr anchorCtr="0" anchor="t" bIns="0" lIns="0" spcFirstLastPara="1" rIns="0" wrap="square" tIns="0">
            <a:spAutoFit/>
          </a:bodyPr>
          <a:lstStyle/>
          <a:p>
            <a:pPr indent="-334644" lvl="1" marL="66928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Clone github repository “https://github.com/PutraAlFarizi15/nawatech-case-study”</a:t>
            </a:r>
            <a:endParaRPr/>
          </a:p>
          <a:p>
            <a:pPr indent="-334644" lvl="1" marL="66928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Build Docker Image</a:t>
            </a:r>
            <a:endParaRPr/>
          </a:p>
          <a:p>
            <a:pPr indent="-446192" lvl="2" marL="133857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Open a terminal, navigate into the Case2_FAQ_Chatbot/ folder, </a:t>
            </a:r>
            <a:endParaRPr/>
          </a:p>
          <a:p>
            <a:pPr indent="-446192" lvl="2" marL="133857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then run the following command to create the image </a:t>
            </a:r>
            <a:endParaRPr/>
          </a:p>
          <a:p>
            <a:pPr indent="-446192" lvl="2" marL="133857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“docker build -t nawatech-chatbot  .”</a:t>
            </a:r>
            <a:endParaRPr/>
          </a:p>
          <a:p>
            <a:pPr indent="-334644" lvl="1" marL="66928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Run Docker Container</a:t>
            </a:r>
            <a:endParaRPr/>
          </a:p>
          <a:p>
            <a:pPr indent="-446192" lvl="2" marL="133857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After the image is successfully created, run the container from the image  </a:t>
            </a:r>
            <a:endParaRPr/>
          </a:p>
          <a:p>
            <a:pPr indent="-446192" lvl="2" marL="133857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“docker run -p 8501:8501 -e OPENAI_API_KEY="your_api_key" nawatech-chatbot”</a:t>
            </a:r>
            <a:endParaRPr/>
          </a:p>
          <a:p>
            <a:pPr indent="-446192" lvl="2" marL="133857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Don't forget to change the fire key </a:t>
            </a:r>
            <a:endParaRPr/>
          </a:p>
          <a:p>
            <a:pPr indent="-334644" lvl="1" marL="669289" marR="0" rtl="0" algn="l">
              <a:lnSpc>
                <a:spcPct val="140012"/>
              </a:lnSpc>
              <a:spcBef>
                <a:spcPts val="0"/>
              </a:spcBef>
              <a:spcAft>
                <a:spcPts val="0"/>
              </a:spcAft>
              <a:buClr>
                <a:srgbClr val="000000"/>
              </a:buClr>
              <a:buSzPts val="3099"/>
              <a:buFont typeface="Arial"/>
              <a:buChar char="•"/>
            </a:pPr>
            <a:r>
              <a:rPr b="0" i="0" lang="en-US" sz="3099" u="none" cap="none" strike="noStrike">
                <a:solidFill>
                  <a:srgbClr val="000000"/>
                </a:solidFill>
                <a:latin typeface="Arial"/>
                <a:ea typeface="Arial"/>
                <a:cs typeface="Arial"/>
                <a:sym typeface="Arial"/>
              </a:rPr>
              <a:t>Once the container is running, you can open your browser and access http://localhost:8501 atau http://127.0.0.1:8501 to interact with the chatbot.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394" name="Shape 394"/>
        <p:cNvGrpSpPr/>
        <p:nvPr/>
      </p:nvGrpSpPr>
      <p:grpSpPr>
        <a:xfrm>
          <a:off x="0" y="0"/>
          <a:ext cx="0" cy="0"/>
          <a:chOff x="0" y="0"/>
          <a:chExt cx="0" cy="0"/>
        </a:xfrm>
      </p:grpSpPr>
      <p:sp>
        <p:nvSpPr>
          <p:cNvPr id="395" name="Google Shape;395;p23"/>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3">
              <a:alphaModFix/>
            </a:blip>
            <a:stretch>
              <a:fillRect b="0" l="0" r="0" t="0"/>
            </a:stretch>
          </a:blipFill>
          <a:ln>
            <a:noFill/>
          </a:ln>
        </p:spPr>
      </p:sp>
      <p:sp>
        <p:nvSpPr>
          <p:cNvPr id="396" name="Google Shape;396;p23"/>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4">
              <a:alphaModFix/>
            </a:blip>
            <a:stretch>
              <a:fillRect b="0" l="0" r="0" t="0"/>
            </a:stretch>
          </a:blipFill>
          <a:ln>
            <a:noFill/>
          </a:ln>
        </p:spPr>
      </p:sp>
      <p:sp>
        <p:nvSpPr>
          <p:cNvPr id="397" name="Google Shape;397;p23"/>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5">
              <a:alphaModFix/>
            </a:blip>
            <a:stretch>
              <a:fillRect b="0" l="0" r="0" t="0"/>
            </a:stretch>
          </a:blipFill>
          <a:ln>
            <a:noFill/>
          </a:ln>
        </p:spPr>
      </p:sp>
      <p:sp>
        <p:nvSpPr>
          <p:cNvPr id="398" name="Google Shape;398;p23"/>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6">
              <a:alphaModFix/>
            </a:blip>
            <a:stretch>
              <a:fillRect b="0" l="0" r="0" t="0"/>
            </a:stretch>
          </a:blipFill>
          <a:ln>
            <a:noFill/>
          </a:ln>
        </p:spPr>
      </p:sp>
      <p:sp>
        <p:nvSpPr>
          <p:cNvPr id="399" name="Google Shape;399;p23"/>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7">
              <a:alphaModFix/>
            </a:blip>
            <a:stretch>
              <a:fillRect b="0" l="0" r="0" t="0"/>
            </a:stretch>
          </a:blipFill>
          <a:ln>
            <a:noFill/>
          </a:ln>
        </p:spPr>
      </p:sp>
      <p:sp>
        <p:nvSpPr>
          <p:cNvPr id="400" name="Google Shape;400;p23"/>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8">
              <a:alphaModFix/>
            </a:blip>
            <a:stretch>
              <a:fillRect b="0" l="0" r="0" t="0"/>
            </a:stretch>
          </a:blipFill>
          <a:ln>
            <a:noFill/>
          </a:ln>
        </p:spPr>
      </p:sp>
      <p:sp>
        <p:nvSpPr>
          <p:cNvPr id="401" name="Google Shape;401;p23"/>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9">
              <a:alphaModFix/>
            </a:blip>
            <a:stretch>
              <a:fillRect b="0" l="0" r="0" t="0"/>
            </a:stretch>
          </a:blipFill>
          <a:ln>
            <a:noFill/>
          </a:ln>
        </p:spPr>
      </p:sp>
      <p:sp>
        <p:nvSpPr>
          <p:cNvPr id="402" name="Google Shape;402;p23"/>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0">
              <a:alphaModFix/>
            </a:blip>
            <a:stretch>
              <a:fillRect b="0" l="0" r="0" t="0"/>
            </a:stretch>
          </a:blipFill>
          <a:ln>
            <a:noFill/>
          </a:ln>
        </p:spPr>
      </p:sp>
      <p:sp>
        <p:nvSpPr>
          <p:cNvPr id="403" name="Google Shape;403;p23"/>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1">
              <a:alphaModFix/>
            </a:blip>
            <a:stretch>
              <a:fillRect b="0" l="0" r="0" t="0"/>
            </a:stretch>
          </a:blipFill>
          <a:ln>
            <a:noFill/>
          </a:ln>
        </p:spPr>
      </p:sp>
      <p:sp>
        <p:nvSpPr>
          <p:cNvPr id="404" name="Google Shape;404;p23"/>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2">
              <a:alphaModFix/>
            </a:blip>
            <a:stretch>
              <a:fillRect b="0" l="0" r="0" t="0"/>
            </a:stretch>
          </a:blipFill>
          <a:ln>
            <a:noFill/>
          </a:ln>
        </p:spPr>
      </p:sp>
      <p:sp>
        <p:nvSpPr>
          <p:cNvPr id="405" name="Google Shape;405;p23"/>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3">
              <a:alphaModFix/>
            </a:blip>
            <a:stretch>
              <a:fillRect b="0" l="0" r="0" t="0"/>
            </a:stretch>
          </a:blipFill>
          <a:ln>
            <a:noFill/>
          </a:ln>
        </p:spPr>
      </p:sp>
      <p:sp>
        <p:nvSpPr>
          <p:cNvPr id="406" name="Google Shape;406;p23"/>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4">
              <a:alphaModFix/>
            </a:blip>
            <a:stretch>
              <a:fillRect b="0" l="0" r="0" t="0"/>
            </a:stretch>
          </a:blipFill>
          <a:ln>
            <a:noFill/>
          </a:ln>
        </p:spPr>
      </p:sp>
      <p:sp>
        <p:nvSpPr>
          <p:cNvPr id="407" name="Google Shape;407;p23"/>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5">
              <a:alphaModFix/>
            </a:blip>
            <a:stretch>
              <a:fillRect b="0" l="0" r="0" t="0"/>
            </a:stretch>
          </a:blipFill>
          <a:ln>
            <a:noFill/>
          </a:ln>
        </p:spPr>
      </p:sp>
      <p:sp>
        <p:nvSpPr>
          <p:cNvPr id="408" name="Google Shape;408;p23"/>
          <p:cNvSpPr txBox="1"/>
          <p:nvPr/>
        </p:nvSpPr>
        <p:spPr>
          <a:xfrm>
            <a:off x="3688802" y="3019867"/>
            <a:ext cx="10910396" cy="3364511"/>
          </a:xfrm>
          <a:prstGeom prst="rect">
            <a:avLst/>
          </a:prstGeom>
          <a:noFill/>
          <a:ln>
            <a:noFill/>
          </a:ln>
        </p:spPr>
        <p:txBody>
          <a:bodyPr anchorCtr="0" anchor="t" bIns="0" lIns="0" spcFirstLastPara="1" rIns="0" wrap="square" tIns="0">
            <a:spAutoFit/>
          </a:bodyPr>
          <a:lstStyle/>
          <a:p>
            <a:pPr indent="0" lvl="0" marL="0" marR="0" rtl="0" algn="ctr">
              <a:lnSpc>
                <a:spcPct val="86997"/>
              </a:lnSpc>
              <a:spcBef>
                <a:spcPts val="0"/>
              </a:spcBef>
              <a:spcAft>
                <a:spcPts val="0"/>
              </a:spcAft>
              <a:buNone/>
            </a:pPr>
            <a:r>
              <a:rPr b="1" i="0" lang="en-US" sz="14597" u="none" cap="none" strike="noStrike">
                <a:solidFill>
                  <a:srgbClr val="000000"/>
                </a:solidFill>
                <a:latin typeface="DM Sans"/>
                <a:ea typeface="DM Sans"/>
                <a:cs typeface="DM Sans"/>
                <a:sym typeface="DM Sans"/>
              </a:rPr>
              <a:t>Thank you very much!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23" name="Shape 123"/>
        <p:cNvGrpSpPr/>
        <p:nvPr/>
      </p:nvGrpSpPr>
      <p:grpSpPr>
        <a:xfrm>
          <a:off x="0" y="0"/>
          <a:ext cx="0" cy="0"/>
          <a:chOff x="0" y="0"/>
          <a:chExt cx="0" cy="0"/>
        </a:xfrm>
      </p:grpSpPr>
      <p:sp>
        <p:nvSpPr>
          <p:cNvPr id="124" name="Google Shape;124;p3"/>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3">
              <a:alphaModFix/>
            </a:blip>
            <a:stretch>
              <a:fillRect b="0" l="0" r="0" t="0"/>
            </a:stretch>
          </a:blipFill>
          <a:ln>
            <a:noFill/>
          </a:ln>
        </p:spPr>
      </p:sp>
      <p:sp>
        <p:nvSpPr>
          <p:cNvPr id="125" name="Google Shape;125;p3"/>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4">
              <a:alphaModFix/>
            </a:blip>
            <a:stretch>
              <a:fillRect b="0" l="0" r="0" t="0"/>
            </a:stretch>
          </a:blipFill>
          <a:ln>
            <a:noFill/>
          </a:ln>
        </p:spPr>
      </p:sp>
      <p:sp>
        <p:nvSpPr>
          <p:cNvPr id="126" name="Google Shape;126;p3"/>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5">
              <a:alphaModFix/>
            </a:blip>
            <a:stretch>
              <a:fillRect b="0" l="0" r="0" t="0"/>
            </a:stretch>
          </a:blipFill>
          <a:ln>
            <a:noFill/>
          </a:ln>
        </p:spPr>
      </p:sp>
      <p:sp>
        <p:nvSpPr>
          <p:cNvPr id="127" name="Google Shape;127;p3"/>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6">
              <a:alphaModFix/>
            </a:blip>
            <a:stretch>
              <a:fillRect b="0" l="0" r="0" t="0"/>
            </a:stretch>
          </a:blipFill>
          <a:ln>
            <a:noFill/>
          </a:ln>
        </p:spPr>
      </p:sp>
      <p:sp>
        <p:nvSpPr>
          <p:cNvPr id="128" name="Google Shape;128;p3"/>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7">
              <a:alphaModFix/>
            </a:blip>
            <a:stretch>
              <a:fillRect b="0" l="0" r="0" t="0"/>
            </a:stretch>
          </a:blipFill>
          <a:ln>
            <a:noFill/>
          </a:ln>
        </p:spPr>
      </p:sp>
      <p:sp>
        <p:nvSpPr>
          <p:cNvPr id="129" name="Google Shape;129;p3"/>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8">
              <a:alphaModFix/>
            </a:blip>
            <a:stretch>
              <a:fillRect b="0" l="0" r="0" t="0"/>
            </a:stretch>
          </a:blipFill>
          <a:ln>
            <a:noFill/>
          </a:ln>
        </p:spPr>
      </p:sp>
      <p:sp>
        <p:nvSpPr>
          <p:cNvPr id="130" name="Google Shape;130;p3"/>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9">
              <a:alphaModFix/>
            </a:blip>
            <a:stretch>
              <a:fillRect b="0" l="0" r="0" t="0"/>
            </a:stretch>
          </a:blipFill>
          <a:ln>
            <a:noFill/>
          </a:ln>
        </p:spPr>
      </p:sp>
      <p:sp>
        <p:nvSpPr>
          <p:cNvPr id="131" name="Google Shape;131;p3"/>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0">
              <a:alphaModFix/>
            </a:blip>
            <a:stretch>
              <a:fillRect b="0" l="0" r="0" t="0"/>
            </a:stretch>
          </a:blipFill>
          <a:ln>
            <a:noFill/>
          </a:ln>
        </p:spPr>
      </p:sp>
      <p:sp>
        <p:nvSpPr>
          <p:cNvPr id="132" name="Google Shape;132;p3"/>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1">
              <a:alphaModFix/>
            </a:blip>
            <a:stretch>
              <a:fillRect b="0" l="0" r="0" t="0"/>
            </a:stretch>
          </a:blipFill>
          <a:ln>
            <a:noFill/>
          </a:ln>
        </p:spPr>
      </p:sp>
      <p:sp>
        <p:nvSpPr>
          <p:cNvPr id="133" name="Google Shape;133;p3"/>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2">
              <a:alphaModFix/>
            </a:blip>
            <a:stretch>
              <a:fillRect b="0" l="0" r="0" t="0"/>
            </a:stretch>
          </a:blipFill>
          <a:ln>
            <a:noFill/>
          </a:ln>
        </p:spPr>
      </p:sp>
      <p:sp>
        <p:nvSpPr>
          <p:cNvPr id="134" name="Google Shape;134;p3"/>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3">
              <a:alphaModFix/>
            </a:blip>
            <a:stretch>
              <a:fillRect b="0" l="0" r="0" t="0"/>
            </a:stretch>
          </a:blipFill>
          <a:ln>
            <a:noFill/>
          </a:ln>
        </p:spPr>
      </p:sp>
      <p:sp>
        <p:nvSpPr>
          <p:cNvPr id="135" name="Google Shape;135;p3"/>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4">
              <a:alphaModFix/>
            </a:blip>
            <a:stretch>
              <a:fillRect b="0" l="0" r="0" t="0"/>
            </a:stretch>
          </a:blipFill>
          <a:ln>
            <a:noFill/>
          </a:ln>
        </p:spPr>
      </p:sp>
      <p:sp>
        <p:nvSpPr>
          <p:cNvPr id="136" name="Google Shape;136;p3"/>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5">
              <a:alphaModFix/>
            </a:blip>
            <a:stretch>
              <a:fillRect b="0" l="0" r="0" t="0"/>
            </a:stretch>
          </a:blipFill>
          <a:ln>
            <a:noFill/>
          </a:ln>
        </p:spPr>
      </p:sp>
      <p:sp>
        <p:nvSpPr>
          <p:cNvPr id="137" name="Google Shape;137;p3"/>
          <p:cNvSpPr txBox="1"/>
          <p:nvPr/>
        </p:nvSpPr>
        <p:spPr>
          <a:xfrm>
            <a:off x="3304809" y="2976269"/>
            <a:ext cx="10910396" cy="3072765"/>
          </a:xfrm>
          <a:prstGeom prst="rect">
            <a:avLst/>
          </a:prstGeom>
          <a:noFill/>
          <a:ln>
            <a:noFill/>
          </a:ln>
        </p:spPr>
        <p:txBody>
          <a:bodyPr anchorCtr="0" anchor="t" bIns="0" lIns="0" spcFirstLastPara="1" rIns="0" wrap="square" tIns="0">
            <a:spAutoFit/>
          </a:bodyPr>
          <a:lstStyle/>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Case 1</a:t>
            </a:r>
            <a:endParaRPr/>
          </a:p>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Task 1 Sentiment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41" name="Shape 141"/>
        <p:cNvGrpSpPr/>
        <p:nvPr/>
      </p:nvGrpSpPr>
      <p:grpSpPr>
        <a:xfrm>
          <a:off x="0" y="0"/>
          <a:ext cx="0" cy="0"/>
          <a:chOff x="0" y="0"/>
          <a:chExt cx="0" cy="0"/>
        </a:xfrm>
      </p:grpSpPr>
      <p:sp>
        <p:nvSpPr>
          <p:cNvPr id="142" name="Google Shape;142;p4"/>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3">
              <a:alphaModFix/>
            </a:blip>
            <a:stretch>
              <a:fillRect b="0" l="0" r="0" t="0"/>
            </a:stretch>
          </a:blipFill>
          <a:ln>
            <a:noFill/>
          </a:ln>
        </p:spPr>
      </p:sp>
      <p:sp>
        <p:nvSpPr>
          <p:cNvPr id="143" name="Google Shape;143;p4"/>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4">
              <a:alphaModFix/>
            </a:blip>
            <a:stretch>
              <a:fillRect b="0" l="0" r="0" t="0"/>
            </a:stretch>
          </a:blipFill>
          <a:ln>
            <a:noFill/>
          </a:ln>
        </p:spPr>
      </p:sp>
      <p:sp>
        <p:nvSpPr>
          <p:cNvPr id="144" name="Google Shape;144;p4"/>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5">
              <a:alphaModFix/>
            </a:blip>
            <a:stretch>
              <a:fillRect b="0" l="0" r="0" t="0"/>
            </a:stretch>
          </a:blipFill>
          <a:ln>
            <a:noFill/>
          </a:ln>
        </p:spPr>
      </p:sp>
      <p:sp>
        <p:nvSpPr>
          <p:cNvPr id="145" name="Google Shape;145;p4"/>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146" name="Google Shape;146;p4"/>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7">
              <a:alphaModFix/>
            </a:blip>
            <a:stretch>
              <a:fillRect b="0" l="0" r="0" t="0"/>
            </a:stretch>
          </a:blipFill>
          <a:ln>
            <a:noFill/>
          </a:ln>
        </p:spPr>
      </p:sp>
      <p:sp>
        <p:nvSpPr>
          <p:cNvPr id="147" name="Google Shape;147;p4"/>
          <p:cNvSpPr txBox="1"/>
          <p:nvPr/>
        </p:nvSpPr>
        <p:spPr>
          <a:xfrm>
            <a:off x="549377" y="2387530"/>
            <a:ext cx="15190839" cy="5887721"/>
          </a:xfrm>
          <a:prstGeom prst="rect">
            <a:avLst/>
          </a:prstGeom>
          <a:noFill/>
          <a:ln>
            <a:noFill/>
          </a:ln>
        </p:spPr>
        <p:txBody>
          <a:bodyPr anchorCtr="0" anchor="t" bIns="0" lIns="0" spcFirstLastPara="1" rIns="0" wrap="square" tIns="0">
            <a:spAutoFit/>
          </a:bodyPr>
          <a:lstStyle/>
          <a:p>
            <a:pPr indent="-399411" lvl="1" marL="798825" marR="0" rtl="0" algn="l">
              <a:lnSpc>
                <a:spcPct val="140010"/>
              </a:lnSpc>
              <a:spcBef>
                <a:spcPts val="0"/>
              </a:spcBef>
              <a:spcAft>
                <a:spcPts val="0"/>
              </a:spcAft>
              <a:buClr>
                <a:srgbClr val="000000"/>
              </a:buClr>
              <a:buSzPts val="3699"/>
              <a:buFont typeface="Arial"/>
              <a:buChar char="•"/>
            </a:pPr>
            <a:r>
              <a:rPr b="0" i="0" lang="en-US" sz="3699" u="none" cap="none" strike="noStrike">
                <a:solidFill>
                  <a:srgbClr val="000000"/>
                </a:solidFill>
                <a:latin typeface="Arial"/>
                <a:ea typeface="Arial"/>
                <a:cs typeface="Arial"/>
                <a:sym typeface="Arial"/>
              </a:rPr>
              <a:t>Objective: To analyze and build a sentiment analytics model based on Twitter posts regarding cellular service providers.</a:t>
            </a:r>
            <a:endParaRPr/>
          </a:p>
          <a:p>
            <a:pPr indent="-399411" lvl="1" marL="798825" marR="0" rtl="0" algn="l">
              <a:lnSpc>
                <a:spcPct val="140010"/>
              </a:lnSpc>
              <a:spcBef>
                <a:spcPts val="0"/>
              </a:spcBef>
              <a:spcAft>
                <a:spcPts val="0"/>
              </a:spcAft>
              <a:buClr>
                <a:srgbClr val="000000"/>
              </a:buClr>
              <a:buSzPts val="3699"/>
              <a:buFont typeface="Arial"/>
              <a:buChar char="•"/>
            </a:pPr>
            <a:r>
              <a:rPr b="0" i="0" lang="en-US" sz="3699" u="none" cap="none" strike="noStrike">
                <a:solidFill>
                  <a:srgbClr val="000000"/>
                </a:solidFill>
                <a:latin typeface="Arial"/>
                <a:ea typeface="Arial"/>
                <a:cs typeface="Arial"/>
                <a:sym typeface="Arial"/>
              </a:rPr>
              <a:t>Dataset: dataset_tweet_sentiment_cellular_service_provider.csv.</a:t>
            </a:r>
            <a:endParaRPr/>
          </a:p>
          <a:p>
            <a:pPr indent="-399411" lvl="1" marL="798825" marR="0" rtl="0" algn="l">
              <a:lnSpc>
                <a:spcPct val="140010"/>
              </a:lnSpc>
              <a:spcBef>
                <a:spcPts val="0"/>
              </a:spcBef>
              <a:spcAft>
                <a:spcPts val="0"/>
              </a:spcAft>
              <a:buClr>
                <a:srgbClr val="000000"/>
              </a:buClr>
              <a:buSzPts val="3699"/>
              <a:buFont typeface="Arial"/>
              <a:buChar char="•"/>
            </a:pPr>
            <a:r>
              <a:rPr b="0" i="0" lang="en-US" sz="3699" u="none" cap="none" strike="noStrike">
                <a:solidFill>
                  <a:srgbClr val="000000"/>
                </a:solidFill>
                <a:latin typeface="Arial"/>
                <a:ea typeface="Arial"/>
                <a:cs typeface="Arial"/>
                <a:sym typeface="Arial"/>
              </a:rPr>
              <a:t>Data Structure: </a:t>
            </a:r>
            <a:endParaRPr/>
          </a:p>
          <a:p>
            <a:pPr indent="-532549" lvl="2" marL="1597649" marR="0" rtl="0" algn="l">
              <a:lnSpc>
                <a:spcPct val="140010"/>
              </a:lnSpc>
              <a:spcBef>
                <a:spcPts val="0"/>
              </a:spcBef>
              <a:spcAft>
                <a:spcPts val="0"/>
              </a:spcAft>
              <a:buClr>
                <a:srgbClr val="000000"/>
              </a:buClr>
              <a:buSzPts val="3699"/>
              <a:buFont typeface="Arial"/>
              <a:buChar char="⚬"/>
            </a:pPr>
            <a:r>
              <a:rPr b="0" i="0" lang="en-US" sz="3699" u="none" cap="none" strike="noStrike">
                <a:solidFill>
                  <a:srgbClr val="000000"/>
                </a:solidFill>
                <a:latin typeface="Arial"/>
                <a:ea typeface="Arial"/>
                <a:cs typeface="Arial"/>
                <a:sym typeface="Arial"/>
              </a:rPr>
              <a:t>Id: ID of individual rows.</a:t>
            </a:r>
            <a:endParaRPr/>
          </a:p>
          <a:p>
            <a:pPr indent="-532549" lvl="2" marL="1597649" marR="0" rtl="0" algn="l">
              <a:lnSpc>
                <a:spcPct val="140010"/>
              </a:lnSpc>
              <a:spcBef>
                <a:spcPts val="0"/>
              </a:spcBef>
              <a:spcAft>
                <a:spcPts val="0"/>
              </a:spcAft>
              <a:buClr>
                <a:srgbClr val="000000"/>
              </a:buClr>
              <a:buSzPts val="3699"/>
              <a:buFont typeface="Arial"/>
              <a:buChar char="⚬"/>
            </a:pPr>
            <a:r>
              <a:rPr b="0" i="0" lang="en-US" sz="3699" u="none" cap="none" strike="noStrike">
                <a:solidFill>
                  <a:srgbClr val="000000"/>
                </a:solidFill>
                <a:latin typeface="Arial"/>
                <a:ea typeface="Arial"/>
                <a:cs typeface="Arial"/>
                <a:sym typeface="Arial"/>
              </a:rPr>
              <a:t>Sentiment: Sentiment of the text.</a:t>
            </a:r>
            <a:endParaRPr/>
          </a:p>
          <a:p>
            <a:pPr indent="-532549" lvl="2" marL="1597649" marR="0" rtl="0" algn="l">
              <a:lnSpc>
                <a:spcPct val="140010"/>
              </a:lnSpc>
              <a:spcBef>
                <a:spcPts val="0"/>
              </a:spcBef>
              <a:spcAft>
                <a:spcPts val="0"/>
              </a:spcAft>
              <a:buClr>
                <a:srgbClr val="000000"/>
              </a:buClr>
              <a:buSzPts val="3699"/>
              <a:buFont typeface="Arial"/>
              <a:buChar char="⚬"/>
            </a:pPr>
            <a:r>
              <a:rPr b="0" i="0" lang="en-US" sz="3699" u="none" cap="none" strike="noStrike">
                <a:solidFill>
                  <a:srgbClr val="000000"/>
                </a:solidFill>
                <a:latin typeface="Arial"/>
                <a:ea typeface="Arial"/>
                <a:cs typeface="Arial"/>
                <a:sym typeface="Arial"/>
              </a:rPr>
              <a:t>Text Tweet: Twitter's posts.</a:t>
            </a:r>
            <a:endParaRPr/>
          </a:p>
          <a:p>
            <a:pPr indent="0" lvl="0" marL="0" marR="0" rtl="0" algn="l">
              <a:lnSpc>
                <a:spcPct val="140010"/>
              </a:lnSpc>
              <a:spcBef>
                <a:spcPts val="0"/>
              </a:spcBef>
              <a:spcAft>
                <a:spcPts val="0"/>
              </a:spcAft>
              <a:buNone/>
            </a:pPr>
            <a:r>
              <a:t/>
            </a:r>
            <a:endParaRPr b="0" i="0" sz="3699" u="none" cap="none" strike="noStrike">
              <a:solidFill>
                <a:srgbClr val="000000"/>
              </a:solidFill>
              <a:latin typeface="Arial"/>
              <a:ea typeface="Arial"/>
              <a:cs typeface="Arial"/>
              <a:sym typeface="Arial"/>
            </a:endParaRPr>
          </a:p>
        </p:txBody>
      </p:sp>
      <p:sp>
        <p:nvSpPr>
          <p:cNvPr id="148" name="Google Shape;148;p4"/>
          <p:cNvSpPr txBox="1"/>
          <p:nvPr/>
        </p:nvSpPr>
        <p:spPr>
          <a:xfrm>
            <a:off x="1028700" y="1509869"/>
            <a:ext cx="11614355"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Arial"/>
                <a:ea typeface="Arial"/>
                <a:cs typeface="Arial"/>
                <a:sym typeface="Arial"/>
              </a:rPr>
              <a:t>Problem &amp; Data Understanding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52" name="Shape 152"/>
        <p:cNvGrpSpPr/>
        <p:nvPr/>
      </p:nvGrpSpPr>
      <p:grpSpPr>
        <a:xfrm>
          <a:off x="0" y="0"/>
          <a:ext cx="0" cy="0"/>
          <a:chOff x="0" y="0"/>
          <a:chExt cx="0" cy="0"/>
        </a:xfrm>
      </p:grpSpPr>
      <p:sp>
        <p:nvSpPr>
          <p:cNvPr id="153" name="Google Shape;153;p5"/>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3">
              <a:alphaModFix/>
            </a:blip>
            <a:stretch>
              <a:fillRect b="0" l="0" r="0" t="0"/>
            </a:stretch>
          </a:blipFill>
          <a:ln>
            <a:noFill/>
          </a:ln>
        </p:spPr>
      </p:sp>
      <p:sp>
        <p:nvSpPr>
          <p:cNvPr id="154" name="Google Shape;154;p5"/>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4">
              <a:alphaModFix/>
            </a:blip>
            <a:stretch>
              <a:fillRect b="0" l="0" r="0" t="0"/>
            </a:stretch>
          </a:blipFill>
          <a:ln>
            <a:noFill/>
          </a:ln>
        </p:spPr>
      </p:sp>
      <p:sp>
        <p:nvSpPr>
          <p:cNvPr id="155" name="Google Shape;155;p5"/>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5">
              <a:alphaModFix/>
            </a:blip>
            <a:stretch>
              <a:fillRect b="0" l="0" r="0" t="0"/>
            </a:stretch>
          </a:blipFill>
          <a:ln>
            <a:noFill/>
          </a:ln>
        </p:spPr>
      </p:sp>
      <p:sp>
        <p:nvSpPr>
          <p:cNvPr id="156" name="Google Shape;156;p5"/>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157" name="Google Shape;157;p5"/>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7">
              <a:alphaModFix/>
            </a:blip>
            <a:stretch>
              <a:fillRect b="0" l="0" r="0" t="0"/>
            </a:stretch>
          </a:blipFill>
          <a:ln>
            <a:noFill/>
          </a:ln>
        </p:spPr>
      </p:sp>
      <p:sp>
        <p:nvSpPr>
          <p:cNvPr id="158" name="Google Shape;158;p5"/>
          <p:cNvSpPr/>
          <p:nvPr/>
        </p:nvSpPr>
        <p:spPr>
          <a:xfrm>
            <a:off x="1341796" y="4531696"/>
            <a:ext cx="14011693" cy="4168479"/>
          </a:xfrm>
          <a:custGeom>
            <a:rect b="b" l="l" r="r" t="t"/>
            <a:pathLst>
              <a:path extrusionOk="0" h="4168479" w="14011693">
                <a:moveTo>
                  <a:pt x="0" y="0"/>
                </a:moveTo>
                <a:lnTo>
                  <a:pt x="14011693" y="0"/>
                </a:lnTo>
                <a:lnTo>
                  <a:pt x="14011693" y="4168479"/>
                </a:lnTo>
                <a:lnTo>
                  <a:pt x="0" y="4168479"/>
                </a:lnTo>
                <a:lnTo>
                  <a:pt x="0" y="0"/>
                </a:lnTo>
                <a:close/>
              </a:path>
            </a:pathLst>
          </a:custGeom>
          <a:blipFill rotWithShape="1">
            <a:blip r:embed="rId8">
              <a:alphaModFix/>
            </a:blip>
            <a:stretch>
              <a:fillRect b="0" l="0" r="0" t="0"/>
            </a:stretch>
          </a:blipFill>
          <a:ln>
            <a:noFill/>
          </a:ln>
        </p:spPr>
      </p:sp>
      <p:sp>
        <p:nvSpPr>
          <p:cNvPr id="159" name="Google Shape;159;p5"/>
          <p:cNvSpPr txBox="1"/>
          <p:nvPr/>
        </p:nvSpPr>
        <p:spPr>
          <a:xfrm>
            <a:off x="752223" y="2541904"/>
            <a:ext cx="15190839" cy="2601596"/>
          </a:xfrm>
          <a:prstGeom prst="rect">
            <a:avLst/>
          </a:prstGeom>
          <a:noFill/>
          <a:ln>
            <a:noFill/>
          </a:ln>
        </p:spPr>
        <p:txBody>
          <a:bodyPr anchorCtr="0" anchor="t" bIns="0" lIns="0" spcFirstLastPara="1" rIns="0" wrap="square" tIns="0">
            <a:spAutoFit/>
          </a:bodyPr>
          <a:lstStyle/>
          <a:p>
            <a:pPr indent="-399411" lvl="1" marL="798825" marR="0" rtl="0" algn="l">
              <a:lnSpc>
                <a:spcPct val="140010"/>
              </a:lnSpc>
              <a:spcBef>
                <a:spcPts val="0"/>
              </a:spcBef>
              <a:spcAft>
                <a:spcPts val="0"/>
              </a:spcAft>
              <a:buClr>
                <a:srgbClr val="000000"/>
              </a:buClr>
              <a:buSzPts val="3699"/>
              <a:buFont typeface="Arial"/>
              <a:buChar char="•"/>
            </a:pPr>
            <a:r>
              <a:rPr b="0" i="0" lang="en-US" sz="3699" u="none" cap="none" strike="noStrike">
                <a:solidFill>
                  <a:srgbClr val="000000"/>
                </a:solidFill>
                <a:latin typeface="Arial"/>
                <a:ea typeface="Arial"/>
                <a:cs typeface="Arial"/>
                <a:sym typeface="Arial"/>
              </a:rPr>
              <a:t>Case Folding: Converting all text to lowercase.</a:t>
            </a:r>
            <a:endParaRPr/>
          </a:p>
          <a:p>
            <a:pPr indent="-399411" lvl="1" marL="798825" marR="0" rtl="0" algn="l">
              <a:lnSpc>
                <a:spcPct val="140010"/>
              </a:lnSpc>
              <a:spcBef>
                <a:spcPts val="0"/>
              </a:spcBef>
              <a:spcAft>
                <a:spcPts val="0"/>
              </a:spcAft>
              <a:buClr>
                <a:srgbClr val="000000"/>
              </a:buClr>
              <a:buSzPts val="3699"/>
              <a:buFont typeface="Arial"/>
              <a:buChar char="•"/>
            </a:pPr>
            <a:r>
              <a:rPr b="0" i="0" lang="en-US" sz="3699" u="none" cap="none" strike="noStrike">
                <a:solidFill>
                  <a:srgbClr val="000000"/>
                </a:solidFill>
                <a:latin typeface="Arial"/>
                <a:ea typeface="Arial"/>
                <a:cs typeface="Arial"/>
                <a:sym typeface="Arial"/>
              </a:rPr>
              <a:t>Noise Removal: Removing URLs, mentions (@), hashtags (#), and other irrelevant characters.</a:t>
            </a:r>
            <a:endParaRPr/>
          </a:p>
          <a:p>
            <a:pPr indent="0" lvl="0" marL="0" marR="0" rtl="0" algn="l">
              <a:lnSpc>
                <a:spcPct val="140010"/>
              </a:lnSpc>
              <a:spcBef>
                <a:spcPts val="0"/>
              </a:spcBef>
              <a:spcAft>
                <a:spcPts val="0"/>
              </a:spcAft>
              <a:buNone/>
            </a:pPr>
            <a:r>
              <a:t/>
            </a:r>
            <a:endParaRPr b="0" i="0" sz="3699" u="none" cap="none" strike="noStrike">
              <a:solidFill>
                <a:srgbClr val="000000"/>
              </a:solidFill>
              <a:latin typeface="Arial"/>
              <a:ea typeface="Arial"/>
              <a:cs typeface="Arial"/>
              <a:sym typeface="Arial"/>
            </a:endParaRPr>
          </a:p>
        </p:txBody>
      </p:sp>
      <p:sp>
        <p:nvSpPr>
          <p:cNvPr id="160" name="Google Shape;160;p5"/>
          <p:cNvSpPr txBox="1"/>
          <p:nvPr/>
        </p:nvSpPr>
        <p:spPr>
          <a:xfrm>
            <a:off x="1028700" y="1500344"/>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 Data 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64" name="Shape 164"/>
        <p:cNvGrpSpPr/>
        <p:nvPr/>
      </p:nvGrpSpPr>
      <p:grpSpPr>
        <a:xfrm>
          <a:off x="0" y="0"/>
          <a:ext cx="0" cy="0"/>
          <a:chOff x="0" y="0"/>
          <a:chExt cx="0" cy="0"/>
        </a:xfrm>
      </p:grpSpPr>
      <p:sp>
        <p:nvSpPr>
          <p:cNvPr id="165" name="Google Shape;165;p6"/>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3">
              <a:alphaModFix/>
            </a:blip>
            <a:stretch>
              <a:fillRect b="0" l="0" r="0" t="0"/>
            </a:stretch>
          </a:blipFill>
          <a:ln>
            <a:noFill/>
          </a:ln>
        </p:spPr>
      </p:sp>
      <p:sp>
        <p:nvSpPr>
          <p:cNvPr id="166" name="Google Shape;166;p6"/>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4">
              <a:alphaModFix/>
            </a:blip>
            <a:stretch>
              <a:fillRect b="0" l="0" r="0" t="0"/>
            </a:stretch>
          </a:blipFill>
          <a:ln>
            <a:noFill/>
          </a:ln>
        </p:spPr>
      </p:sp>
      <p:sp>
        <p:nvSpPr>
          <p:cNvPr id="167" name="Google Shape;167;p6"/>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5">
              <a:alphaModFix/>
            </a:blip>
            <a:stretch>
              <a:fillRect b="0" l="0" r="0" t="0"/>
            </a:stretch>
          </a:blipFill>
          <a:ln>
            <a:noFill/>
          </a:ln>
        </p:spPr>
      </p:sp>
      <p:sp>
        <p:nvSpPr>
          <p:cNvPr id="168" name="Google Shape;168;p6"/>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169" name="Google Shape;169;p6"/>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7">
              <a:alphaModFix/>
            </a:blip>
            <a:stretch>
              <a:fillRect b="0" l="0" r="0" t="0"/>
            </a:stretch>
          </a:blipFill>
          <a:ln>
            <a:noFill/>
          </a:ln>
        </p:spPr>
      </p:sp>
      <p:sp>
        <p:nvSpPr>
          <p:cNvPr id="170" name="Google Shape;170;p6"/>
          <p:cNvSpPr txBox="1"/>
          <p:nvPr/>
        </p:nvSpPr>
        <p:spPr>
          <a:xfrm>
            <a:off x="1028700" y="2488882"/>
            <a:ext cx="15952839" cy="6189413"/>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2417" u="none" cap="none" strike="noStrike">
                <a:solidFill>
                  <a:srgbClr val="000000"/>
                </a:solidFill>
                <a:latin typeface="Arial"/>
                <a:ea typeface="Arial"/>
                <a:cs typeface="Arial"/>
                <a:sym typeface="Arial"/>
              </a:rPr>
              <a:t>Step 1: Dataset Splitting</a:t>
            </a:r>
            <a:endParaRPr/>
          </a:p>
          <a:p>
            <a:pPr indent="-260942" lvl="1" marL="521886" marR="0" rtl="0" algn="l">
              <a:lnSpc>
                <a:spcPct val="140008"/>
              </a:lnSpc>
              <a:spcBef>
                <a:spcPts val="0"/>
              </a:spcBef>
              <a:spcAft>
                <a:spcPts val="0"/>
              </a:spcAft>
              <a:buClr>
                <a:srgbClr val="000000"/>
              </a:buClr>
              <a:buSzPts val="2417"/>
              <a:buFont typeface="Arial"/>
              <a:buChar char="•"/>
            </a:pPr>
            <a:r>
              <a:rPr b="0" i="0" lang="en-US" sz="2417" u="none" cap="none" strike="noStrike">
                <a:solidFill>
                  <a:srgbClr val="000000"/>
                </a:solidFill>
                <a:latin typeface="Arial"/>
                <a:ea typeface="Arial"/>
                <a:cs typeface="Arial"/>
                <a:sym typeface="Arial"/>
              </a:rPr>
              <a:t>Splitting the data into an 80:20 ratio, with 80% Training Data to train the model to recognize sentiment patterns and 20% Testing Data to measure the model's performance.</a:t>
            </a:r>
            <a:endParaRPr/>
          </a:p>
          <a:p>
            <a:pPr indent="0" lvl="0" marL="0" marR="0" rtl="0" algn="l">
              <a:lnSpc>
                <a:spcPct val="140008"/>
              </a:lnSpc>
              <a:spcBef>
                <a:spcPts val="0"/>
              </a:spcBef>
              <a:spcAft>
                <a:spcPts val="0"/>
              </a:spcAft>
              <a:buNone/>
            </a:pPr>
            <a:r>
              <a:t/>
            </a:r>
            <a:endParaRPr b="0" i="0" sz="2417" u="none" cap="none" strike="noStrike">
              <a:solidFill>
                <a:srgbClr val="000000"/>
              </a:solidFill>
              <a:latin typeface="Arial"/>
              <a:ea typeface="Arial"/>
              <a:cs typeface="Arial"/>
              <a:sym typeface="Arial"/>
            </a:endParaRPr>
          </a:p>
          <a:p>
            <a:pPr indent="0" lvl="0" marL="0" marR="0" rtl="0" algn="l">
              <a:lnSpc>
                <a:spcPct val="140008"/>
              </a:lnSpc>
              <a:spcBef>
                <a:spcPts val="0"/>
              </a:spcBef>
              <a:spcAft>
                <a:spcPts val="0"/>
              </a:spcAft>
              <a:buNone/>
            </a:pPr>
            <a:r>
              <a:rPr b="0" i="0" lang="en-US" sz="2417" u="none" cap="none" strike="noStrike">
                <a:solidFill>
                  <a:srgbClr val="000000"/>
                </a:solidFill>
                <a:latin typeface="Arial"/>
                <a:ea typeface="Arial"/>
                <a:cs typeface="Arial"/>
                <a:sym typeface="Arial"/>
              </a:rPr>
              <a:t>Step 2: Data preparation for modelling</a:t>
            </a:r>
            <a:endParaRPr/>
          </a:p>
          <a:p>
            <a:pPr indent="-260942" lvl="1" marL="521886" marR="0" rtl="0" algn="l">
              <a:lnSpc>
                <a:spcPct val="140008"/>
              </a:lnSpc>
              <a:spcBef>
                <a:spcPts val="0"/>
              </a:spcBef>
              <a:spcAft>
                <a:spcPts val="0"/>
              </a:spcAft>
              <a:buClr>
                <a:srgbClr val="000000"/>
              </a:buClr>
              <a:buSzPts val="2417"/>
              <a:buFont typeface="Arial"/>
              <a:buChar char="•"/>
            </a:pPr>
            <a:r>
              <a:rPr b="0" i="0" lang="en-US" sz="2417" u="none" cap="none" strike="noStrike">
                <a:solidFill>
                  <a:srgbClr val="000000"/>
                </a:solidFill>
                <a:latin typeface="Arial"/>
                <a:ea typeface="Arial"/>
                <a:cs typeface="Arial"/>
                <a:sym typeface="Arial"/>
              </a:rPr>
              <a:t>Feature Extraction (TF-IDF): Highly effective for finding sentiment-defining keywords because it weights words based on their frequency in a single tweet (TF) and their uniqueness across the entire dataset (IDF).</a:t>
            </a:r>
            <a:endParaRPr/>
          </a:p>
          <a:p>
            <a:pPr indent="-260942" lvl="1" marL="521886" marR="0" rtl="0" algn="l">
              <a:lnSpc>
                <a:spcPct val="140008"/>
              </a:lnSpc>
              <a:spcBef>
                <a:spcPts val="0"/>
              </a:spcBef>
              <a:spcAft>
                <a:spcPts val="0"/>
              </a:spcAft>
              <a:buClr>
                <a:srgbClr val="000000"/>
              </a:buClr>
              <a:buSzPts val="2417"/>
              <a:buFont typeface="Arial"/>
              <a:buChar char="•"/>
            </a:pPr>
            <a:r>
              <a:rPr b="0" i="0" lang="en-US" sz="2417" u="none" cap="none" strike="noStrike">
                <a:solidFill>
                  <a:srgbClr val="000000"/>
                </a:solidFill>
                <a:latin typeface="Arial"/>
                <a:ea typeface="Arial"/>
                <a:cs typeface="Arial"/>
                <a:sym typeface="Arial"/>
              </a:rPr>
              <a:t>Label Encoding: Converts sentiment labels (positive, negative) into a number format (1, 0) so that they can be processed by the model.</a:t>
            </a:r>
            <a:endParaRPr/>
          </a:p>
          <a:p>
            <a:pPr indent="0" lvl="0" marL="0" marR="0" rtl="0" algn="l">
              <a:lnSpc>
                <a:spcPct val="140008"/>
              </a:lnSpc>
              <a:spcBef>
                <a:spcPts val="0"/>
              </a:spcBef>
              <a:spcAft>
                <a:spcPts val="0"/>
              </a:spcAft>
              <a:buNone/>
            </a:pPr>
            <a:r>
              <a:t/>
            </a:r>
            <a:endParaRPr b="0" i="0" sz="2417" u="none" cap="none" strike="noStrike">
              <a:solidFill>
                <a:srgbClr val="000000"/>
              </a:solidFill>
              <a:latin typeface="Arial"/>
              <a:ea typeface="Arial"/>
              <a:cs typeface="Arial"/>
              <a:sym typeface="Arial"/>
            </a:endParaRPr>
          </a:p>
          <a:p>
            <a:pPr indent="0" lvl="0" marL="0" marR="0" rtl="0" algn="l">
              <a:lnSpc>
                <a:spcPct val="140008"/>
              </a:lnSpc>
              <a:spcBef>
                <a:spcPts val="0"/>
              </a:spcBef>
              <a:spcAft>
                <a:spcPts val="0"/>
              </a:spcAft>
              <a:buNone/>
            </a:pPr>
            <a:r>
              <a:rPr b="0" i="0" lang="en-US" sz="2417" u="none" cap="none" strike="noStrike">
                <a:solidFill>
                  <a:srgbClr val="000000"/>
                </a:solidFill>
                <a:latin typeface="Arial"/>
                <a:ea typeface="Arial"/>
                <a:cs typeface="Arial"/>
                <a:sym typeface="Arial"/>
              </a:rPr>
              <a:t>Step 3: Model Selection &amp; Training: SVM</a:t>
            </a:r>
            <a:endParaRPr/>
          </a:p>
          <a:p>
            <a:pPr indent="-260942" lvl="1" marL="521886" marR="0" rtl="0" algn="l">
              <a:lnSpc>
                <a:spcPct val="140008"/>
              </a:lnSpc>
              <a:spcBef>
                <a:spcPts val="0"/>
              </a:spcBef>
              <a:spcAft>
                <a:spcPts val="0"/>
              </a:spcAft>
              <a:buClr>
                <a:srgbClr val="000000"/>
              </a:buClr>
              <a:buSzPts val="2417"/>
              <a:buFont typeface="Arial"/>
              <a:buChar char="•"/>
            </a:pPr>
            <a:r>
              <a:rPr b="0" i="0" lang="en-US" sz="2417" u="none" cap="none" strike="noStrike">
                <a:solidFill>
                  <a:srgbClr val="000000"/>
                </a:solidFill>
                <a:latin typeface="Arial"/>
                <a:ea typeface="Arial"/>
                <a:cs typeface="Arial"/>
                <a:sym typeface="Arial"/>
              </a:rPr>
              <a:t>The Support Vector Machine (SVM) model was chosen because it yielded good evaluation results.</a:t>
            </a:r>
            <a:endParaRPr/>
          </a:p>
          <a:p>
            <a:pPr indent="0" lvl="0" marL="0" marR="0" rtl="0" algn="l">
              <a:lnSpc>
                <a:spcPct val="215887"/>
              </a:lnSpc>
              <a:spcBef>
                <a:spcPts val="0"/>
              </a:spcBef>
              <a:spcAft>
                <a:spcPts val="0"/>
              </a:spcAft>
              <a:buNone/>
            </a:pPr>
            <a:r>
              <a:t/>
            </a:r>
            <a:endParaRPr b="0" i="0" sz="2417" u="none" cap="none" strike="noStrike">
              <a:solidFill>
                <a:srgbClr val="000000"/>
              </a:solidFill>
              <a:latin typeface="Arial"/>
              <a:ea typeface="Arial"/>
              <a:cs typeface="Arial"/>
              <a:sym typeface="Arial"/>
            </a:endParaRPr>
          </a:p>
        </p:txBody>
      </p:sp>
      <p:sp>
        <p:nvSpPr>
          <p:cNvPr id="171" name="Google Shape;171;p6"/>
          <p:cNvSpPr txBox="1"/>
          <p:nvPr/>
        </p:nvSpPr>
        <p:spPr>
          <a:xfrm>
            <a:off x="1028700" y="1500344"/>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Model Development and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75" name="Shape 175"/>
        <p:cNvGrpSpPr/>
        <p:nvPr/>
      </p:nvGrpSpPr>
      <p:grpSpPr>
        <a:xfrm>
          <a:off x="0" y="0"/>
          <a:ext cx="0" cy="0"/>
          <a:chOff x="0" y="0"/>
          <a:chExt cx="0" cy="0"/>
        </a:xfrm>
      </p:grpSpPr>
      <p:sp>
        <p:nvSpPr>
          <p:cNvPr id="176" name="Google Shape;176;p7"/>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3">
              <a:alphaModFix/>
            </a:blip>
            <a:stretch>
              <a:fillRect b="0" l="0" r="0" t="0"/>
            </a:stretch>
          </a:blipFill>
          <a:ln>
            <a:noFill/>
          </a:ln>
        </p:spPr>
      </p:sp>
      <p:sp>
        <p:nvSpPr>
          <p:cNvPr id="177" name="Google Shape;177;p7"/>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4">
              <a:alphaModFix/>
            </a:blip>
            <a:stretch>
              <a:fillRect b="0" l="0" r="0" t="0"/>
            </a:stretch>
          </a:blipFill>
          <a:ln>
            <a:noFill/>
          </a:ln>
        </p:spPr>
      </p:sp>
      <p:sp>
        <p:nvSpPr>
          <p:cNvPr id="178" name="Google Shape;178;p7"/>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5">
              <a:alphaModFix/>
            </a:blip>
            <a:stretch>
              <a:fillRect b="0" l="0" r="0" t="0"/>
            </a:stretch>
          </a:blipFill>
          <a:ln>
            <a:noFill/>
          </a:ln>
        </p:spPr>
      </p:sp>
      <p:sp>
        <p:nvSpPr>
          <p:cNvPr id="179" name="Google Shape;179;p7"/>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180" name="Google Shape;180;p7"/>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7">
              <a:alphaModFix/>
            </a:blip>
            <a:stretch>
              <a:fillRect b="0" l="0" r="0" t="0"/>
            </a:stretch>
          </a:blipFill>
          <a:ln>
            <a:noFill/>
          </a:ln>
        </p:spPr>
      </p:sp>
      <p:sp>
        <p:nvSpPr>
          <p:cNvPr id="181" name="Google Shape;181;p7"/>
          <p:cNvSpPr/>
          <p:nvPr/>
        </p:nvSpPr>
        <p:spPr>
          <a:xfrm>
            <a:off x="1134935" y="2934004"/>
            <a:ext cx="12312453" cy="846612"/>
          </a:xfrm>
          <a:custGeom>
            <a:rect b="b" l="l" r="r" t="t"/>
            <a:pathLst>
              <a:path extrusionOk="0" h="846612" w="12312453">
                <a:moveTo>
                  <a:pt x="0" y="0"/>
                </a:moveTo>
                <a:lnTo>
                  <a:pt x="12312453" y="0"/>
                </a:lnTo>
                <a:lnTo>
                  <a:pt x="12312453" y="846611"/>
                </a:lnTo>
                <a:lnTo>
                  <a:pt x="0" y="846611"/>
                </a:lnTo>
                <a:lnTo>
                  <a:pt x="0" y="0"/>
                </a:lnTo>
                <a:close/>
              </a:path>
            </a:pathLst>
          </a:custGeom>
          <a:blipFill rotWithShape="1">
            <a:blip r:embed="rId8">
              <a:alphaModFix/>
            </a:blip>
            <a:stretch>
              <a:fillRect b="0" l="0" r="0" t="0"/>
            </a:stretch>
          </a:blipFill>
          <a:ln>
            <a:noFill/>
          </a:ln>
        </p:spPr>
      </p:sp>
      <p:sp>
        <p:nvSpPr>
          <p:cNvPr id="182" name="Google Shape;182;p7"/>
          <p:cNvSpPr/>
          <p:nvPr/>
        </p:nvSpPr>
        <p:spPr>
          <a:xfrm>
            <a:off x="1134935" y="3951549"/>
            <a:ext cx="8438590" cy="1191951"/>
          </a:xfrm>
          <a:custGeom>
            <a:rect b="b" l="l" r="r" t="t"/>
            <a:pathLst>
              <a:path extrusionOk="0" h="1191951" w="8438590">
                <a:moveTo>
                  <a:pt x="0" y="0"/>
                </a:moveTo>
                <a:lnTo>
                  <a:pt x="8438590" y="0"/>
                </a:lnTo>
                <a:lnTo>
                  <a:pt x="8438590" y="1191951"/>
                </a:lnTo>
                <a:lnTo>
                  <a:pt x="0" y="1191951"/>
                </a:lnTo>
                <a:lnTo>
                  <a:pt x="0" y="0"/>
                </a:lnTo>
                <a:close/>
              </a:path>
            </a:pathLst>
          </a:custGeom>
          <a:blipFill rotWithShape="1">
            <a:blip r:embed="rId9">
              <a:alphaModFix/>
            </a:blip>
            <a:stretch>
              <a:fillRect b="0" l="0" r="0" t="0"/>
            </a:stretch>
          </a:blipFill>
          <a:ln>
            <a:noFill/>
          </a:ln>
        </p:spPr>
      </p:sp>
      <p:sp>
        <p:nvSpPr>
          <p:cNvPr id="183" name="Google Shape;183;p7"/>
          <p:cNvSpPr/>
          <p:nvPr/>
        </p:nvSpPr>
        <p:spPr>
          <a:xfrm>
            <a:off x="1134935" y="5314950"/>
            <a:ext cx="6566283" cy="1269551"/>
          </a:xfrm>
          <a:custGeom>
            <a:rect b="b" l="l" r="r" t="t"/>
            <a:pathLst>
              <a:path extrusionOk="0" h="1269551" w="6566283">
                <a:moveTo>
                  <a:pt x="0" y="0"/>
                </a:moveTo>
                <a:lnTo>
                  <a:pt x="6566283" y="0"/>
                </a:lnTo>
                <a:lnTo>
                  <a:pt x="6566283" y="1269551"/>
                </a:lnTo>
                <a:lnTo>
                  <a:pt x="0" y="1269551"/>
                </a:lnTo>
                <a:lnTo>
                  <a:pt x="0" y="0"/>
                </a:lnTo>
                <a:close/>
              </a:path>
            </a:pathLst>
          </a:custGeom>
          <a:blipFill rotWithShape="1">
            <a:blip r:embed="rId10">
              <a:alphaModFix/>
            </a:blip>
            <a:stretch>
              <a:fillRect b="0" l="0" r="0" t="0"/>
            </a:stretch>
          </a:blipFill>
          <a:ln>
            <a:noFill/>
          </a:ln>
        </p:spPr>
      </p:sp>
      <p:sp>
        <p:nvSpPr>
          <p:cNvPr id="184" name="Google Shape;184;p7"/>
          <p:cNvSpPr/>
          <p:nvPr/>
        </p:nvSpPr>
        <p:spPr>
          <a:xfrm>
            <a:off x="1134935" y="6984535"/>
            <a:ext cx="5061570" cy="1034855"/>
          </a:xfrm>
          <a:custGeom>
            <a:rect b="b" l="l" r="r" t="t"/>
            <a:pathLst>
              <a:path extrusionOk="0" h="1034855" w="5061570">
                <a:moveTo>
                  <a:pt x="0" y="0"/>
                </a:moveTo>
                <a:lnTo>
                  <a:pt x="5061570" y="0"/>
                </a:lnTo>
                <a:lnTo>
                  <a:pt x="5061570" y="1034856"/>
                </a:lnTo>
                <a:lnTo>
                  <a:pt x="0" y="1034856"/>
                </a:lnTo>
                <a:lnTo>
                  <a:pt x="0" y="0"/>
                </a:lnTo>
                <a:close/>
              </a:path>
            </a:pathLst>
          </a:custGeom>
          <a:blipFill rotWithShape="1">
            <a:blip r:embed="rId11">
              <a:alphaModFix/>
            </a:blip>
            <a:stretch>
              <a:fillRect b="0" l="0" r="0" t="0"/>
            </a:stretch>
          </a:blipFill>
          <a:ln>
            <a:noFill/>
          </a:ln>
        </p:spPr>
      </p:sp>
      <p:sp>
        <p:nvSpPr>
          <p:cNvPr id="185" name="Google Shape;185;p7"/>
          <p:cNvSpPr txBox="1"/>
          <p:nvPr/>
        </p:nvSpPr>
        <p:spPr>
          <a:xfrm>
            <a:off x="1028700" y="1500344"/>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Model Development and Training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189" name="Shape 189"/>
        <p:cNvGrpSpPr/>
        <p:nvPr/>
      </p:nvGrpSpPr>
      <p:grpSpPr>
        <a:xfrm>
          <a:off x="0" y="0"/>
          <a:ext cx="0" cy="0"/>
          <a:chOff x="0" y="0"/>
          <a:chExt cx="0" cy="0"/>
        </a:xfrm>
      </p:grpSpPr>
      <p:sp>
        <p:nvSpPr>
          <p:cNvPr id="190" name="Google Shape;190;p8"/>
          <p:cNvSpPr/>
          <p:nvPr/>
        </p:nvSpPr>
        <p:spPr>
          <a:xfrm>
            <a:off x="15353489"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3">
              <a:alphaModFix/>
            </a:blip>
            <a:stretch>
              <a:fillRect b="0" l="0" r="0" t="0"/>
            </a:stretch>
          </a:blipFill>
          <a:ln>
            <a:noFill/>
          </a:ln>
        </p:spPr>
      </p:sp>
      <p:sp>
        <p:nvSpPr>
          <p:cNvPr id="191" name="Google Shape;191;p8"/>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4">
              <a:alphaModFix/>
            </a:blip>
            <a:stretch>
              <a:fillRect b="0" l="0" r="0" t="0"/>
            </a:stretch>
          </a:blipFill>
          <a:ln>
            <a:noFill/>
          </a:ln>
        </p:spPr>
      </p:sp>
      <p:sp>
        <p:nvSpPr>
          <p:cNvPr id="192" name="Google Shape;192;p8"/>
          <p:cNvSpPr/>
          <p:nvPr/>
        </p:nvSpPr>
        <p:spPr>
          <a:xfrm>
            <a:off x="9144000"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5">
              <a:alphaModFix/>
            </a:blip>
            <a:stretch>
              <a:fillRect b="0" l="0" r="0" t="0"/>
            </a:stretch>
          </a:blipFill>
          <a:ln>
            <a:noFill/>
          </a:ln>
        </p:spPr>
      </p:sp>
      <p:sp>
        <p:nvSpPr>
          <p:cNvPr id="193" name="Google Shape;193;p8"/>
          <p:cNvSpPr/>
          <p:nvPr/>
        </p:nvSpPr>
        <p:spPr>
          <a:xfrm>
            <a:off x="5003948" y="-1890601"/>
            <a:ext cx="2892762" cy="2919301"/>
          </a:xfrm>
          <a:custGeom>
            <a:rect b="b" l="l" r="r" t="t"/>
            <a:pathLst>
              <a:path extrusionOk="0" h="2919301" w="2892762">
                <a:moveTo>
                  <a:pt x="0" y="0"/>
                </a:moveTo>
                <a:lnTo>
                  <a:pt x="2892762" y="0"/>
                </a:lnTo>
                <a:lnTo>
                  <a:pt x="2892762" y="2919301"/>
                </a:lnTo>
                <a:lnTo>
                  <a:pt x="0" y="2919301"/>
                </a:lnTo>
                <a:lnTo>
                  <a:pt x="0" y="0"/>
                </a:lnTo>
                <a:close/>
              </a:path>
            </a:pathLst>
          </a:custGeom>
          <a:blipFill rotWithShape="1">
            <a:blip r:embed="rId6">
              <a:alphaModFix/>
            </a:blip>
            <a:stretch>
              <a:fillRect b="0" l="0" r="0" t="0"/>
            </a:stretch>
          </a:blipFill>
          <a:ln>
            <a:noFill/>
          </a:ln>
        </p:spPr>
      </p:sp>
      <p:sp>
        <p:nvSpPr>
          <p:cNvPr id="194" name="Google Shape;194;p8"/>
          <p:cNvSpPr/>
          <p:nvPr/>
        </p:nvSpPr>
        <p:spPr>
          <a:xfrm rot="-5282649">
            <a:off x="16004285" y="265374"/>
            <a:ext cx="4017207" cy="1370872"/>
          </a:xfrm>
          <a:custGeom>
            <a:rect b="b" l="l" r="r" t="t"/>
            <a:pathLst>
              <a:path extrusionOk="0" h="1370872" w="4017207">
                <a:moveTo>
                  <a:pt x="0" y="0"/>
                </a:moveTo>
                <a:lnTo>
                  <a:pt x="4017207" y="0"/>
                </a:lnTo>
                <a:lnTo>
                  <a:pt x="4017207" y="1370872"/>
                </a:lnTo>
                <a:lnTo>
                  <a:pt x="0" y="1370872"/>
                </a:lnTo>
                <a:lnTo>
                  <a:pt x="0" y="0"/>
                </a:lnTo>
                <a:close/>
              </a:path>
            </a:pathLst>
          </a:custGeom>
          <a:blipFill rotWithShape="1">
            <a:blip r:embed="rId7">
              <a:alphaModFix/>
            </a:blip>
            <a:stretch>
              <a:fillRect b="0" l="0" r="0" t="0"/>
            </a:stretch>
          </a:blipFill>
          <a:ln>
            <a:noFill/>
          </a:ln>
        </p:spPr>
      </p:sp>
      <p:sp>
        <p:nvSpPr>
          <p:cNvPr id="195" name="Google Shape;195;p8"/>
          <p:cNvSpPr/>
          <p:nvPr/>
        </p:nvSpPr>
        <p:spPr>
          <a:xfrm>
            <a:off x="1076768" y="2466663"/>
            <a:ext cx="7782437" cy="3022424"/>
          </a:xfrm>
          <a:custGeom>
            <a:rect b="b" l="l" r="r" t="t"/>
            <a:pathLst>
              <a:path extrusionOk="0" h="3022424" w="7782437">
                <a:moveTo>
                  <a:pt x="0" y="0"/>
                </a:moveTo>
                <a:lnTo>
                  <a:pt x="7782437" y="0"/>
                </a:lnTo>
                <a:lnTo>
                  <a:pt x="7782437" y="3022424"/>
                </a:lnTo>
                <a:lnTo>
                  <a:pt x="0" y="3022424"/>
                </a:lnTo>
                <a:lnTo>
                  <a:pt x="0" y="0"/>
                </a:lnTo>
                <a:close/>
              </a:path>
            </a:pathLst>
          </a:custGeom>
          <a:blipFill rotWithShape="1">
            <a:blip r:embed="rId8">
              <a:alphaModFix/>
            </a:blip>
            <a:stretch>
              <a:fillRect b="0" l="0" r="0" t="0"/>
            </a:stretch>
          </a:blipFill>
          <a:ln>
            <a:noFill/>
          </a:ln>
        </p:spPr>
      </p:sp>
      <p:sp>
        <p:nvSpPr>
          <p:cNvPr id="196" name="Google Shape;196;p8"/>
          <p:cNvSpPr txBox="1"/>
          <p:nvPr/>
        </p:nvSpPr>
        <p:spPr>
          <a:xfrm>
            <a:off x="1028700" y="1500344"/>
            <a:ext cx="11614355"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Arial"/>
                <a:ea typeface="Arial"/>
                <a:cs typeface="Arial"/>
                <a:sym typeface="Arial"/>
              </a:rPr>
              <a:t>Model Evaluation</a:t>
            </a:r>
            <a:endParaRPr/>
          </a:p>
        </p:txBody>
      </p:sp>
      <p:sp>
        <p:nvSpPr>
          <p:cNvPr id="197" name="Google Shape;197;p8"/>
          <p:cNvSpPr txBox="1"/>
          <p:nvPr/>
        </p:nvSpPr>
        <p:spPr>
          <a:xfrm>
            <a:off x="1076768" y="5679587"/>
            <a:ext cx="15952839" cy="4046288"/>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2417" u="none" cap="none" strike="noStrike">
                <a:solidFill>
                  <a:srgbClr val="000000"/>
                </a:solidFill>
                <a:latin typeface="Arial"/>
                <a:ea typeface="Arial"/>
                <a:cs typeface="Arial"/>
                <a:sym typeface="Arial"/>
              </a:rPr>
              <a:t>Excellent Performance: Overall, your model demonstrates excellent performance with an accuracy of 91.7% and high F1-scores across both classes.</a:t>
            </a:r>
            <a:endParaRPr/>
          </a:p>
          <a:p>
            <a:pPr indent="0" lvl="0" marL="0" marR="0" rtl="0" algn="l">
              <a:lnSpc>
                <a:spcPct val="140008"/>
              </a:lnSpc>
              <a:spcBef>
                <a:spcPts val="0"/>
              </a:spcBef>
              <a:spcAft>
                <a:spcPts val="0"/>
              </a:spcAft>
              <a:buNone/>
            </a:pPr>
            <a:r>
              <a:t/>
            </a:r>
            <a:endParaRPr b="0" i="0" sz="2417" u="none" cap="none" strike="noStrike">
              <a:solidFill>
                <a:srgbClr val="000000"/>
              </a:solidFill>
              <a:latin typeface="Arial"/>
              <a:ea typeface="Arial"/>
              <a:cs typeface="Arial"/>
              <a:sym typeface="Arial"/>
            </a:endParaRPr>
          </a:p>
          <a:p>
            <a:pPr indent="0" lvl="0" marL="0" marR="0" rtl="0" algn="l">
              <a:lnSpc>
                <a:spcPct val="140008"/>
              </a:lnSpc>
              <a:spcBef>
                <a:spcPts val="0"/>
              </a:spcBef>
              <a:spcAft>
                <a:spcPts val="0"/>
              </a:spcAft>
              <a:buNone/>
            </a:pPr>
            <a:r>
              <a:rPr b="0" i="0" lang="en-US" sz="2417" u="none" cap="none" strike="noStrike">
                <a:solidFill>
                  <a:srgbClr val="000000"/>
                </a:solidFill>
                <a:latin typeface="Arial"/>
                <a:ea typeface="Arial"/>
                <a:cs typeface="Arial"/>
                <a:sym typeface="Arial"/>
              </a:rPr>
              <a:t>Model Characteristics:</a:t>
            </a:r>
            <a:endParaRPr/>
          </a:p>
          <a:p>
            <a:pPr indent="-260942" lvl="1" marL="521886" marR="0" rtl="0" algn="l">
              <a:lnSpc>
                <a:spcPct val="140008"/>
              </a:lnSpc>
              <a:spcBef>
                <a:spcPts val="0"/>
              </a:spcBef>
              <a:spcAft>
                <a:spcPts val="0"/>
              </a:spcAft>
              <a:buClr>
                <a:srgbClr val="000000"/>
              </a:buClr>
              <a:buSzPts val="2417"/>
              <a:buFont typeface="Arial"/>
              <a:buChar char="•"/>
            </a:pPr>
            <a:r>
              <a:rPr b="0" i="0" lang="en-US" sz="2417" u="none" cap="none" strike="noStrike">
                <a:solidFill>
                  <a:srgbClr val="000000"/>
                </a:solidFill>
                <a:latin typeface="Arial"/>
                <a:ea typeface="Arial"/>
                <a:cs typeface="Arial"/>
                <a:sym typeface="Arial"/>
              </a:rPr>
              <a:t>The model is highly precise when predicting Class 0. This means that if it predicts "this is Class 0," you can be very confident in that prediction (low risk of False Positives).</a:t>
            </a:r>
            <a:endParaRPr/>
          </a:p>
          <a:p>
            <a:pPr indent="-260942" lvl="1" marL="521886" marR="0" rtl="0" algn="l">
              <a:lnSpc>
                <a:spcPct val="140008"/>
              </a:lnSpc>
              <a:spcBef>
                <a:spcPts val="0"/>
              </a:spcBef>
              <a:spcAft>
                <a:spcPts val="0"/>
              </a:spcAft>
              <a:buClr>
                <a:srgbClr val="000000"/>
              </a:buClr>
              <a:buSzPts val="2417"/>
              <a:buFont typeface="Arial"/>
              <a:buChar char="•"/>
            </a:pPr>
            <a:r>
              <a:rPr b="0" i="0" lang="en-US" sz="2417" u="none" cap="none" strike="noStrike">
                <a:solidFill>
                  <a:srgbClr val="000000"/>
                </a:solidFill>
                <a:latin typeface="Arial"/>
                <a:ea typeface="Arial"/>
                <a:cs typeface="Arial"/>
                <a:sym typeface="Arial"/>
              </a:rPr>
              <a:t>The model has a very high recall for Class 1. This means the model is very reliable at "finding" all the instances that are actually Class 1 (low risk of False Negatives).</a:t>
            </a:r>
            <a:endParaRPr/>
          </a:p>
          <a:p>
            <a:pPr indent="0" lvl="0" marL="0" marR="0" rtl="0" algn="l">
              <a:lnSpc>
                <a:spcPct val="215887"/>
              </a:lnSpc>
              <a:spcBef>
                <a:spcPts val="0"/>
              </a:spcBef>
              <a:spcAft>
                <a:spcPts val="0"/>
              </a:spcAft>
              <a:buNone/>
            </a:pPr>
            <a:r>
              <a:t/>
            </a:r>
            <a:endParaRPr b="0" i="0" sz="2417"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01" name="Shape 201"/>
        <p:cNvGrpSpPr/>
        <p:nvPr/>
      </p:nvGrpSpPr>
      <p:grpSpPr>
        <a:xfrm>
          <a:off x="0" y="0"/>
          <a:ext cx="0" cy="0"/>
          <a:chOff x="0" y="0"/>
          <a:chExt cx="0" cy="0"/>
        </a:xfrm>
      </p:grpSpPr>
      <p:sp>
        <p:nvSpPr>
          <p:cNvPr id="202" name="Google Shape;202;p9"/>
          <p:cNvSpPr/>
          <p:nvPr/>
        </p:nvSpPr>
        <p:spPr>
          <a:xfrm>
            <a:off x="-2329398" y="8614893"/>
            <a:ext cx="4899948" cy="3344214"/>
          </a:xfrm>
          <a:custGeom>
            <a:rect b="b" l="l" r="r" t="t"/>
            <a:pathLst>
              <a:path extrusionOk="0" h="3344214" w="4899948">
                <a:moveTo>
                  <a:pt x="0" y="0"/>
                </a:moveTo>
                <a:lnTo>
                  <a:pt x="4899947" y="0"/>
                </a:lnTo>
                <a:lnTo>
                  <a:pt x="4899947" y="3344214"/>
                </a:lnTo>
                <a:lnTo>
                  <a:pt x="0" y="3344214"/>
                </a:lnTo>
                <a:lnTo>
                  <a:pt x="0" y="0"/>
                </a:lnTo>
                <a:close/>
              </a:path>
            </a:pathLst>
          </a:custGeom>
          <a:blipFill rotWithShape="1">
            <a:blip r:embed="rId3">
              <a:alphaModFix/>
            </a:blip>
            <a:stretch>
              <a:fillRect b="0" l="0" r="0" t="0"/>
            </a:stretch>
          </a:blipFill>
          <a:ln>
            <a:noFill/>
          </a:ln>
        </p:spPr>
      </p:sp>
      <p:sp>
        <p:nvSpPr>
          <p:cNvPr id="203" name="Google Shape;203;p9"/>
          <p:cNvSpPr/>
          <p:nvPr/>
        </p:nvSpPr>
        <p:spPr>
          <a:xfrm>
            <a:off x="6030709" y="9258300"/>
            <a:ext cx="3059829" cy="751049"/>
          </a:xfrm>
          <a:custGeom>
            <a:rect b="b" l="l" r="r" t="t"/>
            <a:pathLst>
              <a:path extrusionOk="0" h="751049" w="3059829">
                <a:moveTo>
                  <a:pt x="0" y="0"/>
                </a:moveTo>
                <a:lnTo>
                  <a:pt x="3059829" y="0"/>
                </a:lnTo>
                <a:lnTo>
                  <a:pt x="3059829" y="751049"/>
                </a:lnTo>
                <a:lnTo>
                  <a:pt x="0" y="751049"/>
                </a:lnTo>
                <a:lnTo>
                  <a:pt x="0" y="0"/>
                </a:lnTo>
                <a:close/>
              </a:path>
            </a:pathLst>
          </a:custGeom>
          <a:blipFill rotWithShape="1">
            <a:blip r:embed="rId4">
              <a:alphaModFix/>
            </a:blip>
            <a:stretch>
              <a:fillRect b="0" l="0" r="0" t="0"/>
            </a:stretch>
          </a:blipFill>
          <a:ln>
            <a:noFill/>
          </a:ln>
        </p:spPr>
      </p:sp>
      <p:sp>
        <p:nvSpPr>
          <p:cNvPr id="204" name="Google Shape;204;p9"/>
          <p:cNvSpPr/>
          <p:nvPr/>
        </p:nvSpPr>
        <p:spPr>
          <a:xfrm>
            <a:off x="14215205" y="8540136"/>
            <a:ext cx="4602314" cy="3618569"/>
          </a:xfrm>
          <a:custGeom>
            <a:rect b="b" l="l" r="r" t="t"/>
            <a:pathLst>
              <a:path extrusionOk="0" h="3618569" w="4602314">
                <a:moveTo>
                  <a:pt x="0" y="0"/>
                </a:moveTo>
                <a:lnTo>
                  <a:pt x="4602314" y="0"/>
                </a:lnTo>
                <a:lnTo>
                  <a:pt x="4602314" y="3618570"/>
                </a:lnTo>
                <a:lnTo>
                  <a:pt x="0" y="3618570"/>
                </a:lnTo>
                <a:lnTo>
                  <a:pt x="0" y="0"/>
                </a:lnTo>
                <a:close/>
              </a:path>
            </a:pathLst>
          </a:custGeom>
          <a:blipFill rotWithShape="1">
            <a:blip r:embed="rId5">
              <a:alphaModFix/>
            </a:blip>
            <a:stretch>
              <a:fillRect b="0" l="0" r="0" t="0"/>
            </a:stretch>
          </a:blipFill>
          <a:ln>
            <a:noFill/>
          </a:ln>
        </p:spPr>
      </p:sp>
      <p:sp>
        <p:nvSpPr>
          <p:cNvPr id="205" name="Google Shape;205;p9"/>
          <p:cNvSpPr/>
          <p:nvPr/>
        </p:nvSpPr>
        <p:spPr>
          <a:xfrm>
            <a:off x="-674156" y="-1072630"/>
            <a:ext cx="4899948" cy="3068592"/>
          </a:xfrm>
          <a:custGeom>
            <a:rect b="b" l="l" r="r" t="t"/>
            <a:pathLst>
              <a:path extrusionOk="0" h="3068592" w="4899948">
                <a:moveTo>
                  <a:pt x="0" y="0"/>
                </a:moveTo>
                <a:lnTo>
                  <a:pt x="4899948" y="0"/>
                </a:lnTo>
                <a:lnTo>
                  <a:pt x="4899948" y="3068592"/>
                </a:lnTo>
                <a:lnTo>
                  <a:pt x="0" y="3068592"/>
                </a:lnTo>
                <a:lnTo>
                  <a:pt x="0" y="0"/>
                </a:lnTo>
                <a:close/>
              </a:path>
            </a:pathLst>
          </a:custGeom>
          <a:blipFill rotWithShape="1">
            <a:blip r:embed="rId6">
              <a:alphaModFix/>
            </a:blip>
            <a:stretch>
              <a:fillRect b="0" l="0" r="0" t="0"/>
            </a:stretch>
          </a:blipFill>
          <a:ln>
            <a:noFill/>
          </a:ln>
        </p:spPr>
      </p:sp>
      <p:sp>
        <p:nvSpPr>
          <p:cNvPr id="206" name="Google Shape;206;p9"/>
          <p:cNvSpPr/>
          <p:nvPr/>
        </p:nvSpPr>
        <p:spPr>
          <a:xfrm>
            <a:off x="12686214" y="-2578193"/>
            <a:ext cx="4292424" cy="3870986"/>
          </a:xfrm>
          <a:custGeom>
            <a:rect b="b" l="l" r="r" t="t"/>
            <a:pathLst>
              <a:path extrusionOk="0" h="3870986" w="4292424">
                <a:moveTo>
                  <a:pt x="0" y="0"/>
                </a:moveTo>
                <a:lnTo>
                  <a:pt x="4292424" y="0"/>
                </a:lnTo>
                <a:lnTo>
                  <a:pt x="4292424" y="3870986"/>
                </a:lnTo>
                <a:lnTo>
                  <a:pt x="0" y="3870986"/>
                </a:lnTo>
                <a:lnTo>
                  <a:pt x="0" y="0"/>
                </a:lnTo>
                <a:close/>
              </a:path>
            </a:pathLst>
          </a:custGeom>
          <a:blipFill rotWithShape="1">
            <a:blip r:embed="rId7">
              <a:alphaModFix/>
            </a:blip>
            <a:stretch>
              <a:fillRect b="0" l="0" r="0" t="0"/>
            </a:stretch>
          </a:blipFill>
          <a:ln>
            <a:noFill/>
          </a:ln>
        </p:spPr>
      </p:sp>
      <p:sp>
        <p:nvSpPr>
          <p:cNvPr id="207" name="Google Shape;207;p9"/>
          <p:cNvSpPr/>
          <p:nvPr/>
        </p:nvSpPr>
        <p:spPr>
          <a:xfrm>
            <a:off x="10138935" y="9258300"/>
            <a:ext cx="4076270" cy="2863579"/>
          </a:xfrm>
          <a:custGeom>
            <a:rect b="b" l="l" r="r" t="t"/>
            <a:pathLst>
              <a:path extrusionOk="0" h="2863579" w="4076270">
                <a:moveTo>
                  <a:pt x="0" y="0"/>
                </a:moveTo>
                <a:lnTo>
                  <a:pt x="4076270" y="0"/>
                </a:lnTo>
                <a:lnTo>
                  <a:pt x="4076270" y="2863579"/>
                </a:lnTo>
                <a:lnTo>
                  <a:pt x="0" y="2863579"/>
                </a:lnTo>
                <a:lnTo>
                  <a:pt x="0" y="0"/>
                </a:lnTo>
                <a:close/>
              </a:path>
            </a:pathLst>
          </a:custGeom>
          <a:blipFill rotWithShape="1">
            <a:blip r:embed="rId8">
              <a:alphaModFix/>
            </a:blip>
            <a:stretch>
              <a:fillRect b="0" l="0" r="0" t="0"/>
            </a:stretch>
          </a:blipFill>
          <a:ln>
            <a:noFill/>
          </a:ln>
        </p:spPr>
      </p:sp>
      <p:sp>
        <p:nvSpPr>
          <p:cNvPr id="208" name="Google Shape;208;p9"/>
          <p:cNvSpPr/>
          <p:nvPr/>
        </p:nvSpPr>
        <p:spPr>
          <a:xfrm>
            <a:off x="7409323" y="-2700100"/>
            <a:ext cx="5493058" cy="4114800"/>
          </a:xfrm>
          <a:custGeom>
            <a:rect b="b" l="l" r="r" t="t"/>
            <a:pathLst>
              <a:path extrusionOk="0" h="4114800" w="5493058">
                <a:moveTo>
                  <a:pt x="0" y="0"/>
                </a:moveTo>
                <a:lnTo>
                  <a:pt x="5493058" y="0"/>
                </a:lnTo>
                <a:lnTo>
                  <a:pt x="5493058" y="4114800"/>
                </a:lnTo>
                <a:lnTo>
                  <a:pt x="0" y="4114800"/>
                </a:lnTo>
                <a:lnTo>
                  <a:pt x="0" y="0"/>
                </a:lnTo>
                <a:close/>
              </a:path>
            </a:pathLst>
          </a:custGeom>
          <a:blipFill rotWithShape="1">
            <a:blip r:embed="rId9">
              <a:alphaModFix/>
            </a:blip>
            <a:stretch>
              <a:fillRect b="0" l="0" r="0" t="0"/>
            </a:stretch>
          </a:blipFill>
          <a:ln>
            <a:noFill/>
          </a:ln>
        </p:spPr>
      </p:sp>
      <p:sp>
        <p:nvSpPr>
          <p:cNvPr id="209" name="Google Shape;209;p9"/>
          <p:cNvSpPr/>
          <p:nvPr/>
        </p:nvSpPr>
        <p:spPr>
          <a:xfrm rot="4747568">
            <a:off x="-2972342" y="3665317"/>
            <a:ext cx="4896097" cy="2735694"/>
          </a:xfrm>
          <a:custGeom>
            <a:rect b="b" l="l" r="r" t="t"/>
            <a:pathLst>
              <a:path extrusionOk="0" h="2735694" w="4896097">
                <a:moveTo>
                  <a:pt x="0" y="0"/>
                </a:moveTo>
                <a:lnTo>
                  <a:pt x="4896097" y="0"/>
                </a:lnTo>
                <a:lnTo>
                  <a:pt x="4896097" y="2735694"/>
                </a:lnTo>
                <a:lnTo>
                  <a:pt x="0" y="2735694"/>
                </a:lnTo>
                <a:lnTo>
                  <a:pt x="0" y="0"/>
                </a:lnTo>
                <a:close/>
              </a:path>
            </a:pathLst>
          </a:custGeom>
          <a:blipFill rotWithShape="1">
            <a:blip r:embed="rId10">
              <a:alphaModFix/>
            </a:blip>
            <a:stretch>
              <a:fillRect b="0" l="0" r="0" t="0"/>
            </a:stretch>
          </a:blipFill>
          <a:ln>
            <a:noFill/>
          </a:ln>
        </p:spPr>
      </p:sp>
      <p:sp>
        <p:nvSpPr>
          <p:cNvPr id="210" name="Google Shape;210;p9"/>
          <p:cNvSpPr/>
          <p:nvPr/>
        </p:nvSpPr>
        <p:spPr>
          <a:xfrm>
            <a:off x="4831481" y="-1626507"/>
            <a:ext cx="2892762" cy="2919301"/>
          </a:xfrm>
          <a:custGeom>
            <a:rect b="b" l="l" r="r" t="t"/>
            <a:pathLst>
              <a:path extrusionOk="0" h="2919301" w="2892762">
                <a:moveTo>
                  <a:pt x="0" y="0"/>
                </a:moveTo>
                <a:lnTo>
                  <a:pt x="2892761" y="0"/>
                </a:lnTo>
                <a:lnTo>
                  <a:pt x="2892761" y="2919300"/>
                </a:lnTo>
                <a:lnTo>
                  <a:pt x="0" y="2919300"/>
                </a:lnTo>
                <a:lnTo>
                  <a:pt x="0" y="0"/>
                </a:lnTo>
                <a:close/>
              </a:path>
            </a:pathLst>
          </a:custGeom>
          <a:blipFill rotWithShape="1">
            <a:blip r:embed="rId11">
              <a:alphaModFix/>
            </a:blip>
            <a:stretch>
              <a:fillRect b="0" l="0" r="0" t="0"/>
            </a:stretch>
          </a:blipFill>
          <a:ln>
            <a:noFill/>
          </a:ln>
        </p:spPr>
      </p:sp>
      <p:sp>
        <p:nvSpPr>
          <p:cNvPr id="211" name="Google Shape;211;p9"/>
          <p:cNvSpPr/>
          <p:nvPr/>
        </p:nvSpPr>
        <p:spPr>
          <a:xfrm>
            <a:off x="17259300" y="2262342"/>
            <a:ext cx="3575541" cy="3575541"/>
          </a:xfrm>
          <a:custGeom>
            <a:rect b="b" l="l" r="r" t="t"/>
            <a:pathLst>
              <a:path extrusionOk="0" h="3575541" w="3575541">
                <a:moveTo>
                  <a:pt x="0" y="0"/>
                </a:moveTo>
                <a:lnTo>
                  <a:pt x="3575541" y="0"/>
                </a:lnTo>
                <a:lnTo>
                  <a:pt x="3575541" y="3575541"/>
                </a:lnTo>
                <a:lnTo>
                  <a:pt x="0" y="3575541"/>
                </a:lnTo>
                <a:lnTo>
                  <a:pt x="0" y="0"/>
                </a:lnTo>
                <a:close/>
              </a:path>
            </a:pathLst>
          </a:custGeom>
          <a:blipFill rotWithShape="1">
            <a:blip r:embed="rId12">
              <a:alphaModFix/>
            </a:blip>
            <a:stretch>
              <a:fillRect b="0" l="0" r="0" t="0"/>
            </a:stretch>
          </a:blipFill>
          <a:ln>
            <a:noFill/>
          </a:ln>
        </p:spPr>
      </p:sp>
      <p:sp>
        <p:nvSpPr>
          <p:cNvPr id="212" name="Google Shape;212;p9"/>
          <p:cNvSpPr/>
          <p:nvPr/>
        </p:nvSpPr>
        <p:spPr>
          <a:xfrm>
            <a:off x="2570549" y="9093737"/>
            <a:ext cx="2587020" cy="2386526"/>
          </a:xfrm>
          <a:custGeom>
            <a:rect b="b" l="l" r="r" t="t"/>
            <a:pathLst>
              <a:path extrusionOk="0" h="2386526" w="2587020">
                <a:moveTo>
                  <a:pt x="0" y="0"/>
                </a:moveTo>
                <a:lnTo>
                  <a:pt x="2587020" y="0"/>
                </a:lnTo>
                <a:lnTo>
                  <a:pt x="2587020" y="2386526"/>
                </a:lnTo>
                <a:lnTo>
                  <a:pt x="0" y="2386526"/>
                </a:lnTo>
                <a:lnTo>
                  <a:pt x="0" y="0"/>
                </a:lnTo>
                <a:close/>
              </a:path>
            </a:pathLst>
          </a:custGeom>
          <a:blipFill rotWithShape="1">
            <a:blip r:embed="rId13">
              <a:alphaModFix/>
            </a:blip>
            <a:stretch>
              <a:fillRect b="0" l="0" r="0" t="0"/>
            </a:stretch>
          </a:blipFill>
          <a:ln>
            <a:noFill/>
          </a:ln>
        </p:spPr>
      </p:sp>
      <p:sp>
        <p:nvSpPr>
          <p:cNvPr id="213" name="Google Shape;213;p9"/>
          <p:cNvSpPr/>
          <p:nvPr/>
        </p:nvSpPr>
        <p:spPr>
          <a:xfrm rot="-5282649">
            <a:off x="16440369" y="6970869"/>
            <a:ext cx="3382987" cy="1154444"/>
          </a:xfrm>
          <a:custGeom>
            <a:rect b="b" l="l" r="r" t="t"/>
            <a:pathLst>
              <a:path extrusionOk="0" h="1154444" w="3382987">
                <a:moveTo>
                  <a:pt x="0" y="0"/>
                </a:moveTo>
                <a:lnTo>
                  <a:pt x="3382987" y="0"/>
                </a:lnTo>
                <a:lnTo>
                  <a:pt x="3382987" y="1154445"/>
                </a:lnTo>
                <a:lnTo>
                  <a:pt x="0" y="1154445"/>
                </a:lnTo>
                <a:lnTo>
                  <a:pt x="0" y="0"/>
                </a:lnTo>
                <a:close/>
              </a:path>
            </a:pathLst>
          </a:custGeom>
          <a:blipFill rotWithShape="1">
            <a:blip r:embed="rId14">
              <a:alphaModFix/>
            </a:blip>
            <a:stretch>
              <a:fillRect b="0" l="0" r="0" t="0"/>
            </a:stretch>
          </a:blipFill>
          <a:ln>
            <a:noFill/>
          </a:ln>
        </p:spPr>
      </p:sp>
      <p:sp>
        <p:nvSpPr>
          <p:cNvPr id="214" name="Google Shape;214;p9"/>
          <p:cNvSpPr/>
          <p:nvPr/>
        </p:nvSpPr>
        <p:spPr>
          <a:xfrm>
            <a:off x="16978638" y="-642644"/>
            <a:ext cx="3104522" cy="3342688"/>
          </a:xfrm>
          <a:custGeom>
            <a:rect b="b" l="l" r="r" t="t"/>
            <a:pathLst>
              <a:path extrusionOk="0" h="3342688" w="3104522">
                <a:moveTo>
                  <a:pt x="0" y="0"/>
                </a:moveTo>
                <a:lnTo>
                  <a:pt x="3104522" y="0"/>
                </a:lnTo>
                <a:lnTo>
                  <a:pt x="3104522" y="3342688"/>
                </a:lnTo>
                <a:lnTo>
                  <a:pt x="0" y="3342688"/>
                </a:lnTo>
                <a:lnTo>
                  <a:pt x="0" y="0"/>
                </a:lnTo>
                <a:close/>
              </a:path>
            </a:pathLst>
          </a:custGeom>
          <a:blipFill rotWithShape="1">
            <a:blip r:embed="rId15">
              <a:alphaModFix/>
            </a:blip>
            <a:stretch>
              <a:fillRect b="0" l="0" r="0" t="0"/>
            </a:stretch>
          </a:blipFill>
          <a:ln>
            <a:noFill/>
          </a:ln>
        </p:spPr>
      </p:sp>
      <p:sp>
        <p:nvSpPr>
          <p:cNvPr id="215" name="Google Shape;215;p9"/>
          <p:cNvSpPr txBox="1"/>
          <p:nvPr/>
        </p:nvSpPr>
        <p:spPr>
          <a:xfrm>
            <a:off x="3304809" y="3271237"/>
            <a:ext cx="10910396" cy="3072765"/>
          </a:xfrm>
          <a:prstGeom prst="rect">
            <a:avLst/>
          </a:prstGeom>
          <a:noFill/>
          <a:ln>
            <a:noFill/>
          </a:ln>
        </p:spPr>
        <p:txBody>
          <a:bodyPr anchorCtr="0" anchor="t" bIns="0" lIns="0" spcFirstLastPara="1" rIns="0" wrap="square" tIns="0">
            <a:spAutoFit/>
          </a:bodyPr>
          <a:lstStyle/>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Case 1</a:t>
            </a:r>
            <a:endParaRPr/>
          </a:p>
          <a:p>
            <a:pPr indent="0" lvl="0" marL="0" marR="0" rtl="0" algn="ctr">
              <a:lnSpc>
                <a:spcPct val="87000"/>
              </a:lnSpc>
              <a:spcBef>
                <a:spcPts val="0"/>
              </a:spcBef>
              <a:spcAft>
                <a:spcPts val="0"/>
              </a:spcAft>
              <a:buNone/>
            </a:pPr>
            <a:r>
              <a:rPr b="1" i="0" lang="en-US" sz="9000" u="none" cap="none" strike="noStrike">
                <a:solidFill>
                  <a:srgbClr val="000000"/>
                </a:solidFill>
                <a:latin typeface="DM Sans"/>
                <a:ea typeface="DM Sans"/>
                <a:cs typeface="DM Sans"/>
                <a:sym typeface="DM Sans"/>
              </a:rPr>
              <a:t>Task 2 Insight from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